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318" r:id="rId8"/>
    <p:sldId id="319" r:id="rId9"/>
    <p:sldId id="320" r:id="rId10"/>
    <p:sldId id="321" r:id="rId11"/>
    <p:sldId id="322" r:id="rId12"/>
    <p:sldId id="323" r:id="rId13"/>
    <p:sldId id="262" r:id="rId14"/>
    <p:sldId id="324" r:id="rId15"/>
    <p:sldId id="325" r:id="rId16"/>
    <p:sldId id="326" r:id="rId17"/>
    <p:sldId id="327" r:id="rId18"/>
    <p:sldId id="345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27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E9D019-D43E-440B-B979-A1DD66E5A9A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1904520"/>
            <a:ext cx="8483600" cy="1829761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solidFill>
                  <a:srgbClr val="002060"/>
                </a:solidFill>
              </a:rPr>
              <a:t>CAR PRICE</a:t>
            </a:r>
            <a:br>
              <a:rPr lang="en-US" sz="3500" b="1" dirty="0" smtClean="0">
                <a:solidFill>
                  <a:srgbClr val="002060"/>
                </a:solidFill>
              </a:rPr>
            </a:br>
            <a:r>
              <a:rPr lang="en-US" sz="3500" b="1" dirty="0" smtClean="0">
                <a:solidFill>
                  <a:srgbClr val="002060"/>
                </a:solidFill>
              </a:rPr>
              <a:t>PREDICTION PROJECT</a:t>
            </a:r>
            <a:endParaRPr lang="en-US" sz="35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816" y="4171950"/>
            <a:ext cx="7854696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500" dirty="0" smtClean="0">
              <a:solidFill>
                <a:srgbClr val="FF0000"/>
              </a:solidFill>
            </a:endParaRPr>
          </a:p>
          <a:p>
            <a:pPr algn="r"/>
            <a:endParaRPr lang="en-US" sz="2500" dirty="0">
              <a:solidFill>
                <a:srgbClr val="FF0000"/>
              </a:solidFill>
            </a:endParaRPr>
          </a:p>
          <a:p>
            <a:pPr algn="r"/>
            <a:r>
              <a:rPr lang="en-US" sz="2500" b="1" dirty="0" smtClean="0">
                <a:solidFill>
                  <a:srgbClr val="FF0000"/>
                </a:solidFill>
              </a:rPr>
              <a:t>Presented by:</a:t>
            </a:r>
          </a:p>
          <a:p>
            <a:pPr algn="r"/>
            <a:r>
              <a:rPr lang="en-US" sz="2500" b="1" dirty="0" err="1" smtClean="0">
                <a:solidFill>
                  <a:srgbClr val="FF0000"/>
                </a:solidFill>
              </a:rPr>
              <a:t>Shubham</a:t>
            </a:r>
            <a:r>
              <a:rPr lang="en-US" sz="2500" b="1" dirty="0" smtClean="0">
                <a:solidFill>
                  <a:srgbClr val="FF0000"/>
                </a:solidFill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</a:rPr>
              <a:t>Nalawade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3893128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5715000" cy="5468131"/>
          </a:xfrm>
        </p:spPr>
      </p:pic>
    </p:spTree>
    <p:extLst>
      <p:ext uri="{BB962C8B-B14F-4D97-AF65-F5344CB8AC3E}">
        <p14:creationId xmlns:p14="http://schemas.microsoft.com/office/powerpoint/2010/main" val="39712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2999"/>
            <a:ext cx="6019800" cy="5435701"/>
          </a:xfrm>
        </p:spPr>
      </p:pic>
    </p:spTree>
    <p:extLst>
      <p:ext uri="{BB962C8B-B14F-4D97-AF65-F5344CB8AC3E}">
        <p14:creationId xmlns:p14="http://schemas.microsoft.com/office/powerpoint/2010/main" val="3321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4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Calling the Web Scraping Function and Data scraped: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086"/>
            <a:ext cx="9144000" cy="48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Exploratory Data Analysis (EDA</a:t>
            </a:r>
            <a:r>
              <a:rPr lang="en-US" u="sng" dirty="0" smtClean="0">
                <a:solidFill>
                  <a:srgbClr val="FF0000"/>
                </a:solidFill>
                <a:latin typeface="Algerian" pitchFamily="82" charset="0"/>
              </a:rPr>
              <a:t>)</a:t>
            </a:r>
            <a:endParaRPr lang="en-US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Importing Libraries and Loading Dataset: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490"/>
            <a:ext cx="9144000" cy="36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Observing Unique Values of each feature: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239000" cy="53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12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Deleting Duplicate Values and Replacing Null Values: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7771312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3124200" cy="793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95" y="3242706"/>
            <a:ext cx="4468905" cy="36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78" y="13258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Label Encoding: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981200"/>
            <a:ext cx="906155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Description: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29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VISUALIZATION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Correlation between all Features: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934200" cy="5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8575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latin typeface="Algerian" pitchFamily="82" charset="0"/>
              </a:rPr>
              <a:t>INTRODUCTION</a:t>
            </a:r>
            <a:endParaRPr lang="en-US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/>
              <a:t>covid</a:t>
            </a:r>
            <a:r>
              <a:rPr lang="en-US" dirty="0"/>
              <a:t> 19 impact in the market, we have seen lot of changes in the car </a:t>
            </a:r>
            <a:r>
              <a:rPr lang="en-US" dirty="0" smtClean="0"/>
              <a:t>market.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Now </a:t>
            </a:r>
            <a:r>
              <a:rPr lang="en-US" dirty="0"/>
              <a:t>some cars are in demand hence making them costly and some are not in demand hence </a:t>
            </a:r>
            <a:r>
              <a:rPr lang="en-US" dirty="0" smtClean="0"/>
              <a:t>cheaper.</a:t>
            </a:r>
          </a:p>
        </p:txBody>
      </p:sp>
    </p:spTree>
    <p:extLst>
      <p:ext uri="{BB962C8B-B14F-4D97-AF65-F5344CB8AC3E}">
        <p14:creationId xmlns:p14="http://schemas.microsoft.com/office/powerpoint/2010/main" val="19809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Correlation between Features with Target Variable </a:t>
            </a:r>
            <a:r>
              <a:rPr lang="en-US" b="1" dirty="0" err="1" smtClean="0"/>
              <a:t>ie</a:t>
            </a:r>
            <a:r>
              <a:rPr lang="en-US" b="1" dirty="0" smtClean="0"/>
              <a:t> Price: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1981200"/>
            <a:ext cx="8278091" cy="47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Distribution of Price: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/>
              <a:t>Mean of the price is </a:t>
            </a:r>
            <a:r>
              <a:rPr lang="en-US" dirty="0" err="1"/>
              <a:t>Rs</a:t>
            </a:r>
            <a:r>
              <a:rPr lang="en-US" dirty="0"/>
              <a:t>: 6,17,174, the price is distributed between </a:t>
            </a:r>
            <a:r>
              <a:rPr lang="en-US" dirty="0" err="1"/>
              <a:t>Rs</a:t>
            </a:r>
            <a:r>
              <a:rPr lang="en-US" dirty="0"/>
              <a:t>: 72,000 to </a:t>
            </a:r>
            <a:r>
              <a:rPr lang="en-US" dirty="0" err="1"/>
              <a:t>Rs</a:t>
            </a:r>
            <a:r>
              <a:rPr lang="en-US" dirty="0"/>
              <a:t>: 47,25,000.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of the Car price is </a:t>
            </a:r>
            <a:r>
              <a:rPr lang="en-US" dirty="0" err="1"/>
              <a:t>leser</a:t>
            </a:r>
            <a:r>
              <a:rPr lang="en-US" dirty="0"/>
              <a:t> than the Mean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: 6,17,174.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818"/>
            <a:ext cx="9144000" cy="25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Distribution of </a:t>
            </a:r>
            <a:r>
              <a:rPr lang="en-US" b="1" dirty="0" err="1" smtClean="0"/>
              <a:t>Kms</a:t>
            </a:r>
            <a:r>
              <a:rPr lang="en-US" b="1" dirty="0" smtClean="0"/>
              <a:t> Driven: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Mean of the KM_DRIVEN is 61036.79 </a:t>
            </a:r>
            <a:r>
              <a:rPr lang="en-US" sz="2400" dirty="0" err="1"/>
              <a:t>kms</a:t>
            </a:r>
            <a:r>
              <a:rPr lang="en-US" sz="2400" dirty="0"/>
              <a:t> and the maximum KMS driven is  428123 </a:t>
            </a:r>
            <a:r>
              <a:rPr lang="en-US" sz="2400" dirty="0" err="1"/>
              <a:t>kms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Most </a:t>
            </a:r>
            <a:r>
              <a:rPr lang="en-US" sz="2400" dirty="0"/>
              <a:t>of the Cars comes to selling around below 61036 kilometers driven.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4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998527" cy="28904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26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27878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44000" cy="2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067800" cy="30503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7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777"/>
            <a:ext cx="9144000" cy="29586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7148"/>
            <a:ext cx="9144000" cy="2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53236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6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019"/>
            <a:ext cx="9144000" cy="30941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6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9144000" cy="2943427"/>
          </a:xfrm>
        </p:spPr>
      </p:pic>
    </p:spTree>
    <p:extLst>
      <p:ext uri="{BB962C8B-B14F-4D97-AF65-F5344CB8AC3E}">
        <p14:creationId xmlns:p14="http://schemas.microsoft.com/office/powerpoint/2010/main" val="30967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Algerian" pitchFamily="82" charset="0"/>
              </a:rPr>
              <a:t>PROBLEM STATEMENT</a:t>
            </a:r>
            <a:endParaRPr lang="en-US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One of our clients works with small traders, who sell used </a:t>
            </a:r>
            <a:r>
              <a:rPr lang="en-US" dirty="0" smtClean="0"/>
              <a:t>cars. With </a:t>
            </a:r>
            <a:r>
              <a:rPr lang="en-US" dirty="0"/>
              <a:t>the change in market due to </a:t>
            </a:r>
            <a:r>
              <a:rPr lang="en-US" dirty="0" err="1"/>
              <a:t>covid</a:t>
            </a:r>
            <a:r>
              <a:rPr lang="en-US" dirty="0"/>
              <a:t> 19 impact, our client is facing problems with their previous car price valuation machine learning </a:t>
            </a:r>
            <a:r>
              <a:rPr lang="en-US" dirty="0" smtClean="0"/>
              <a:t>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So</a:t>
            </a:r>
            <a:r>
              <a:rPr lang="en-US" dirty="0"/>
              <a:t>, they are looking for new machine learning models from new data. We have to make car price valuation model.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lgerian" pitchFamily="82" charset="0"/>
              </a:rPr>
              <a:t>Removal of </a:t>
            </a:r>
            <a: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  <a:t>Outliers</a:t>
            </a:r>
            <a:b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  <a:t>and </a:t>
            </a:r>
            <a:r>
              <a:rPr lang="en-US" sz="5400" b="1" dirty="0" err="1" smtClean="0">
                <a:solidFill>
                  <a:srgbClr val="FF0000"/>
                </a:solidFill>
                <a:latin typeface="Algerian" pitchFamily="82" charset="0"/>
              </a:rPr>
              <a:t>Skewness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088"/>
            <a:ext cx="9144000" cy="4825712"/>
          </a:xfrm>
        </p:spPr>
      </p:pic>
    </p:spTree>
    <p:extLst>
      <p:ext uri="{BB962C8B-B14F-4D97-AF65-F5344CB8AC3E}">
        <p14:creationId xmlns:p14="http://schemas.microsoft.com/office/powerpoint/2010/main" val="38631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Removing Outliers:</a:t>
            </a:r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081"/>
            <a:ext cx="9144000" cy="21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lgerian" pitchFamily="82" charset="0"/>
              </a:rPr>
              <a:t>Preparing Input and Target </a:t>
            </a:r>
            <a: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  <a:t>Variables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Input Variable and Scaling: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6400800" cy="43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47497" cy="4038600"/>
          </a:xfrm>
        </p:spPr>
      </p:pic>
    </p:spTree>
    <p:extLst>
      <p:ext uri="{BB962C8B-B14F-4D97-AF65-F5344CB8AC3E}">
        <p14:creationId xmlns:p14="http://schemas.microsoft.com/office/powerpoint/2010/main" val="2928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Target Variable: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37395"/>
            <a:ext cx="5638800" cy="3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lgerian" pitchFamily="82" charset="0"/>
              </a:rPr>
              <a:t>Model Designing, Evaluation and </a:t>
            </a:r>
            <a: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  <a:t>Finalization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82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389120"/>
          </a:xfrm>
        </p:spPr>
        <p:txBody>
          <a:bodyPr/>
          <a:lstStyle/>
          <a:p>
            <a:r>
              <a:rPr lang="en-US" dirty="0" smtClean="0"/>
              <a:t>Importing Machine Learning Algorithms like </a:t>
            </a:r>
            <a:r>
              <a:rPr lang="en-US" b="1" dirty="0" smtClean="0"/>
              <a:t>Linear Regression, SVR, Decision Tree </a:t>
            </a:r>
            <a:r>
              <a:rPr lang="en-US" b="1" dirty="0" err="1" smtClean="0"/>
              <a:t>Regressor</a:t>
            </a:r>
            <a:r>
              <a:rPr lang="en-US" b="1" dirty="0" smtClean="0"/>
              <a:t>, </a:t>
            </a:r>
            <a:r>
              <a:rPr lang="en-US" b="1" dirty="0" err="1" smtClean="0"/>
              <a:t>KNeighborRegressor</a:t>
            </a:r>
            <a:r>
              <a:rPr lang="en-US" b="1" dirty="0" smtClean="0"/>
              <a:t>, Random Forest </a:t>
            </a:r>
            <a:r>
              <a:rPr lang="en-US" b="1" dirty="0" err="1" smtClean="0"/>
              <a:t>Regressor</a:t>
            </a:r>
            <a:r>
              <a:rPr lang="en-US" b="1" dirty="0" smtClean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" y="1972976"/>
            <a:ext cx="9026236" cy="4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273" y="1066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 Building: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828800"/>
            <a:ext cx="9144000" cy="42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 Evaluation Results: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 the basis R2 Score </a:t>
            </a:r>
            <a:r>
              <a:rPr lang="en-US" dirty="0" err="1" smtClean="0"/>
              <a:t>RandomForestRegressor</a:t>
            </a:r>
            <a:r>
              <a:rPr lang="en-US" dirty="0" smtClean="0"/>
              <a:t> Model is best.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" y="2611018"/>
            <a:ext cx="9137073" cy="31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Graphical Representation of Model Evaluation: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3658111" cy="3705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62000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Algerian" pitchFamily="82" charset="0"/>
              </a:rPr>
              <a:t>Tools Used</a:t>
            </a:r>
            <a:endParaRPr lang="en-US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endParaRPr lang="en-US" sz="2600" b="1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28491"/>
              </p:ext>
            </p:extLst>
          </p:nvPr>
        </p:nvGraphicFramePr>
        <p:xfrm>
          <a:off x="990600" y="23622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3048000"/>
              </a:tblGrid>
              <a:tr h="39624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smtClean="0">
                          <a:latin typeface="Calibri" pitchFamily="34" charset="0"/>
                        </a:rPr>
                        <a:t>Anaconda 2020.07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err="1" smtClean="0">
                          <a:latin typeface="Calibri" pitchFamily="34" charset="0"/>
                        </a:rPr>
                        <a:t>Jupyter</a:t>
                      </a:r>
                      <a:r>
                        <a:rPr lang="en-IN" sz="2600" b="1" dirty="0" smtClean="0">
                          <a:latin typeface="Calibri" pitchFamily="34" charset="0"/>
                        </a:rPr>
                        <a:t> Notebook 6.0.3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smtClean="0">
                          <a:latin typeface="Calibri" pitchFamily="34" charset="0"/>
                        </a:rPr>
                        <a:t>Python 3.8.3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err="1" smtClean="0">
                          <a:latin typeface="Calibri" pitchFamily="34" charset="0"/>
                        </a:rPr>
                        <a:t>Numpy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smtClean="0">
                          <a:latin typeface="Calibri" pitchFamily="34" charset="0"/>
                        </a:rPr>
                        <a:t>Pandas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err="1" smtClean="0">
                          <a:latin typeface="Calibri" pitchFamily="34" charset="0"/>
                        </a:rPr>
                        <a:t>Scikit</a:t>
                      </a:r>
                      <a:r>
                        <a:rPr lang="en-IN" sz="2600" b="1" dirty="0" smtClean="0">
                          <a:latin typeface="Calibri" pitchFamily="34" charset="0"/>
                        </a:rPr>
                        <a:t> Learn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err="1" smtClean="0">
                          <a:latin typeface="Calibri" pitchFamily="34" charset="0"/>
                        </a:rPr>
                        <a:t>Matplotlib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IN" sz="2600" b="1" dirty="0" smtClean="0">
                          <a:latin typeface="Calibri" pitchFamily="34" charset="0"/>
                        </a:rPr>
                        <a:t>Warnings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600" b="1" dirty="0" err="1" smtClean="0">
                          <a:latin typeface="Calibri" pitchFamily="34" charset="0"/>
                        </a:rPr>
                        <a:t>Seaborn</a:t>
                      </a:r>
                      <a:endParaRPr lang="en-US" sz="2600" b="1" dirty="0" smtClean="0">
                        <a:latin typeface="Calibri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600" b="1" dirty="0" smtClean="0">
                          <a:latin typeface="Calibri" pitchFamily="34" charset="0"/>
                        </a:rPr>
                        <a:t>Machine Learning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4" y="1981200"/>
            <a:ext cx="3877216" cy="371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20005" cy="372479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" y="1952100"/>
            <a:ext cx="3839111" cy="3762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61626"/>
            <a:ext cx="3581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Hypertuning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324600" cy="47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Using Best Parameters obtained from </a:t>
            </a:r>
            <a:r>
              <a:rPr lang="en-US" b="1" dirty="0" err="1" smtClean="0"/>
              <a:t>Hypertuning</a:t>
            </a:r>
            <a:r>
              <a:rPr lang="en-US" b="1" dirty="0" smtClean="0"/>
              <a:t> Predicting Prices of test data and Model Saving.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599"/>
            <a:ext cx="7010400" cy="50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  <a:t>CONCLUSION</a:t>
            </a:r>
            <a:endParaRPr lang="en-US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manufacturer like Land Rover, Benz, BMW cars are costliest used car in the market comparatively to other </a:t>
            </a:r>
            <a:r>
              <a:rPr lang="en-IN" dirty="0" smtClean="0"/>
              <a:t>cars.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low kilometres driven and also if the manufacturing year is lesser on these brands those </a:t>
            </a:r>
            <a:r>
              <a:rPr lang="en-IN" dirty="0" smtClean="0"/>
              <a:t>cars sales are in </a:t>
            </a:r>
            <a:r>
              <a:rPr lang="en-IN" dirty="0"/>
              <a:t>much higher rates or closest to the buying new car </a:t>
            </a:r>
            <a:r>
              <a:rPr lang="en-IN" dirty="0" smtClean="0"/>
              <a:t>rates.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Diesel variant and Automatic shift variants are also costliest user car variants in the used car market.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" y="1200150"/>
            <a:ext cx="9000391" cy="3371850"/>
          </a:xfrm>
        </p:spPr>
      </p:pic>
    </p:spTree>
    <p:extLst>
      <p:ext uri="{BB962C8B-B14F-4D97-AF65-F5344CB8AC3E}">
        <p14:creationId xmlns:p14="http://schemas.microsoft.com/office/powerpoint/2010/main" val="29802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Algerian" pitchFamily="82" charset="0"/>
              </a:rPr>
              <a:t>Model Designing Procedure</a:t>
            </a:r>
            <a:endParaRPr lang="en-US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288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Web Scraping from Cars24.com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Exploratory Data Analysis (EDA) of Scrapped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Visualization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Removal of Outliers and </a:t>
            </a:r>
            <a:r>
              <a:rPr lang="en-US" sz="2600" b="1" dirty="0" err="1" smtClean="0">
                <a:latin typeface="Calibri" pitchFamily="34" charset="0"/>
              </a:rPr>
              <a:t>Skewness</a:t>
            </a:r>
            <a:endParaRPr lang="en-US" sz="2600" b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Preparing Input and Target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Model Designing, Evaluation and Finalization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3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  <a:latin typeface="Arial Black" pitchFamily="34" charset="0"/>
              </a:rPr>
              <a:t>WEB SCRAPING FROM CARS24.COM</a:t>
            </a:r>
            <a:endParaRPr lang="en-US" sz="4000" b="1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Importing Important Libraries such as </a:t>
            </a:r>
            <a:r>
              <a:rPr lang="en-US" sz="2600" b="1" dirty="0" smtClean="0">
                <a:latin typeface="Calibri" pitchFamily="34" charset="0"/>
              </a:rPr>
              <a:t>Pandas, Selenium, </a:t>
            </a:r>
            <a:r>
              <a:rPr lang="en-US" sz="2600" b="1" dirty="0" err="1" smtClean="0">
                <a:latin typeface="Calibri" pitchFamily="34" charset="0"/>
              </a:rPr>
              <a:t>BeautifulSoup</a:t>
            </a:r>
            <a:r>
              <a:rPr lang="en-US" sz="2600" b="1" dirty="0" smtClean="0">
                <a:latin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</a:rPr>
              <a:t>and</a:t>
            </a:r>
            <a:r>
              <a:rPr lang="en-US" sz="2600" b="1" dirty="0" smtClean="0">
                <a:latin typeface="Calibri" pitchFamily="34" charset="0"/>
              </a:rPr>
              <a:t> time </a:t>
            </a:r>
            <a:r>
              <a:rPr lang="en-US" sz="2600" dirty="0" smtClean="0">
                <a:latin typeface="Calibri" pitchFamily="34" charset="0"/>
              </a:rPr>
              <a:t>for</a:t>
            </a:r>
            <a:r>
              <a:rPr lang="en-US" sz="2600" b="1" dirty="0" smtClean="0">
                <a:latin typeface="Calibri" pitchFamily="34" charset="0"/>
              </a:rPr>
              <a:t> Web Scraping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Defining Functions for Web Scraping from </a:t>
            </a:r>
            <a:r>
              <a:rPr lang="en-US" sz="2600" b="1" dirty="0" smtClean="0">
                <a:latin typeface="Calibri" pitchFamily="34" charset="0"/>
              </a:rPr>
              <a:t>Cars24.com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69934"/>
            <a:ext cx="7238589" cy="16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 for  Car  Search: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0855"/>
            <a:ext cx="8982072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/>
          <a:lstStyle/>
          <a:p>
            <a:r>
              <a:rPr lang="en-US" dirty="0" smtClean="0"/>
              <a:t>Function for Web Scraping includes the calling of car search function::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964"/>
            <a:ext cx="9144000" cy="40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17220" cy="4953000"/>
          </a:xfrm>
        </p:spPr>
      </p:pic>
    </p:spTree>
    <p:extLst>
      <p:ext uri="{BB962C8B-B14F-4D97-AF65-F5344CB8AC3E}">
        <p14:creationId xmlns:p14="http://schemas.microsoft.com/office/powerpoint/2010/main" val="4013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4893</TotalTime>
  <Words>501</Words>
  <Application>Microsoft Office PowerPoint</Application>
  <PresentationFormat>On-screen Show (4:3)</PresentationFormat>
  <Paragraphs>90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Flow</vt:lpstr>
      <vt:lpstr>CAR PRICE PREDICTION PROJECT</vt:lpstr>
      <vt:lpstr>INTRODUCTION</vt:lpstr>
      <vt:lpstr>PROBLEM STATEMENT</vt:lpstr>
      <vt:lpstr>Tools Used</vt:lpstr>
      <vt:lpstr>Model Designing Procedure</vt:lpstr>
      <vt:lpstr>WEB SCRAPING FROM CARS24.COM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Removal of Outliers and Skewness</vt:lpstr>
      <vt:lpstr>PowerPoint Presentation</vt:lpstr>
      <vt:lpstr>Preparing Input and Target Variables</vt:lpstr>
      <vt:lpstr>PowerPoint Presentation</vt:lpstr>
      <vt:lpstr>PowerPoint Presentation</vt:lpstr>
      <vt:lpstr>Model Designing, Evaluation and Finalization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Microsoft</dc:creator>
  <cp:lastModifiedBy>User</cp:lastModifiedBy>
  <cp:revision>47</cp:revision>
  <dcterms:created xsi:type="dcterms:W3CDTF">2021-03-16T06:28:15Z</dcterms:created>
  <dcterms:modified xsi:type="dcterms:W3CDTF">2022-04-03T14:06:34Z</dcterms:modified>
</cp:coreProperties>
</file>