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63" r:id="rId2"/>
    <p:sldId id="256" r:id="rId3"/>
    <p:sldId id="257" r:id="rId4"/>
    <p:sldId id="265" r:id="rId5"/>
    <p:sldId id="258" r:id="rId6"/>
    <p:sldId id="259" r:id="rId7"/>
    <p:sldId id="262" r:id="rId8"/>
    <p:sldId id="264"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C3BA94-4CC2-4A33-9B77-EAFE497774AF}" type="datetimeFigureOut">
              <a:rPr lang="en-IN" smtClean="0"/>
              <a:t>05-05-2022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F0508D-5087-42A1-ACE6-4389196D38FC}" type="slidenum">
              <a:rPr lang="en-IN" smtClean="0"/>
              <a:t>‹#›</a:t>
            </a:fld>
            <a:endParaRPr lang="en-IN"/>
          </a:p>
        </p:txBody>
      </p:sp>
    </p:spTree>
    <p:extLst>
      <p:ext uri="{BB962C8B-B14F-4D97-AF65-F5344CB8AC3E}">
        <p14:creationId xmlns:p14="http://schemas.microsoft.com/office/powerpoint/2010/main" val="273659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F0508D-5087-42A1-ACE6-4389196D38FC}" type="slidenum">
              <a:rPr lang="en-IN" smtClean="0"/>
              <a:t>1</a:t>
            </a:fld>
            <a:endParaRPr lang="en-IN"/>
          </a:p>
        </p:txBody>
      </p:sp>
    </p:spTree>
    <p:extLst>
      <p:ext uri="{BB962C8B-B14F-4D97-AF65-F5344CB8AC3E}">
        <p14:creationId xmlns:p14="http://schemas.microsoft.com/office/powerpoint/2010/main" val="337525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32FCFA-2503-4D58-8663-C49D429E5D39}" type="datetimeFigureOut">
              <a:rPr lang="en-IN" smtClean="0"/>
              <a:t>05-05-2022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3DAF73A-BD0D-402F-8CA1-4D5AE623FC0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32FCFA-2503-4D58-8663-C49D429E5D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2FCFA-2503-4D58-8663-C49D429E5D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32FCFA-2503-4D58-8663-C49D429E5D39}"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732FCFA-2503-4D58-8663-C49D429E5D39}" type="datetimeFigureOut">
              <a:rPr lang="en-IN" smtClean="0"/>
              <a:t>05-05-2022</a:t>
            </a:fld>
            <a:endParaRPr lang="en-IN"/>
          </a:p>
        </p:txBody>
      </p:sp>
      <p:sp>
        <p:nvSpPr>
          <p:cNvPr id="8" name="Slide Number Placeholder 7"/>
          <p:cNvSpPr>
            <a:spLocks noGrp="1"/>
          </p:cNvSpPr>
          <p:nvPr>
            <p:ph type="sldNum" sz="quarter" idx="11"/>
          </p:nvPr>
        </p:nvSpPr>
        <p:spPr/>
        <p:txBody>
          <a:bodyPr/>
          <a:lstStyle/>
          <a:p>
            <a:fld id="{F3DAF73A-BD0D-402F-8CA1-4D5AE623FC0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2FCFA-2503-4D58-8663-C49D429E5D39}"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2FCFA-2503-4D58-8663-C49D429E5D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3DAF73A-BD0D-402F-8CA1-4D5AE623FC0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732FCFA-2503-4D58-8663-C49D429E5D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blip>
          <a:srcRect/>
          <a:tile tx="0" ty="0" sx="100000" sy="100000" flip="none" algn="tl"/>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732FCFA-2503-4D58-8663-C49D429E5D39}" type="datetimeFigureOut">
              <a:rPr lang="en-IN" smtClean="0"/>
              <a:t>05-05-2022</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3DAF73A-BD0D-402F-8CA1-4D5AE623FC0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1601" y="260648"/>
            <a:ext cx="7532831"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rPr>
              <a:t>Flight Price Prediction</a:t>
            </a:r>
          </a:p>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rPr>
              <a:t>Project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endParaRPr>
          </a:p>
        </p:txBody>
      </p:sp>
      <p:sp>
        <p:nvSpPr>
          <p:cNvPr id="6" name="TextBox 5"/>
          <p:cNvSpPr txBox="1"/>
          <p:nvPr/>
        </p:nvSpPr>
        <p:spPr>
          <a:xfrm>
            <a:off x="5436096" y="5589240"/>
            <a:ext cx="3240360" cy="707886"/>
          </a:xfrm>
          <a:prstGeom prst="rect">
            <a:avLst/>
          </a:prstGeom>
          <a:noFill/>
        </p:spPr>
        <p:txBody>
          <a:bodyPr wrap="square" rtlCol="0">
            <a:spAutoFit/>
          </a:bodyPr>
          <a:lstStyle/>
          <a:p>
            <a:r>
              <a:rPr lang="en-US" sz="2000" dirty="0" smtClean="0">
                <a:solidFill>
                  <a:schemeClr val="bg2"/>
                </a:solidFill>
              </a:rPr>
              <a:t>Submitted by:-</a:t>
            </a:r>
          </a:p>
          <a:p>
            <a:r>
              <a:rPr lang="en-US" sz="2000" dirty="0" err="1" smtClean="0">
                <a:solidFill>
                  <a:schemeClr val="bg2"/>
                </a:solidFill>
              </a:rPr>
              <a:t>Shubham</a:t>
            </a:r>
            <a:r>
              <a:rPr lang="en-US" sz="2000" dirty="0" smtClean="0">
                <a:solidFill>
                  <a:schemeClr val="bg2"/>
                </a:solidFill>
              </a:rPr>
              <a:t> </a:t>
            </a:r>
            <a:r>
              <a:rPr lang="en-US" sz="2000" dirty="0" err="1" smtClean="0">
                <a:solidFill>
                  <a:schemeClr val="bg2"/>
                </a:solidFill>
              </a:rPr>
              <a:t>Nalawade</a:t>
            </a:r>
            <a:endParaRPr lang="en-IN" sz="2000" dirty="0">
              <a:solidFill>
                <a:schemeClr val="bg2"/>
              </a:solidFill>
            </a:endParaRPr>
          </a:p>
        </p:txBody>
      </p:sp>
    </p:spTree>
    <p:extLst>
      <p:ext uri="{BB962C8B-B14F-4D97-AF65-F5344CB8AC3E}">
        <p14:creationId xmlns:p14="http://schemas.microsoft.com/office/powerpoint/2010/main" val="1526653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27584" y="404664"/>
            <a:ext cx="7416824" cy="100811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lumMod val="60000"/>
                    <a:lumOff val="40000"/>
                  </a:schemeClr>
                </a:solidFill>
              </a:rPr>
              <a:t>-:CONCLUSION:-</a:t>
            </a:r>
            <a:endParaRPr lang="en-IN" sz="2400" dirty="0">
              <a:solidFill>
                <a:schemeClr val="accent2">
                  <a:lumMod val="60000"/>
                  <a:lumOff val="40000"/>
                </a:schemeClr>
              </a:solidFill>
            </a:endParaRPr>
          </a:p>
        </p:txBody>
      </p:sp>
      <p:sp>
        <p:nvSpPr>
          <p:cNvPr id="5" name="TextBox 4"/>
          <p:cNvSpPr txBox="1"/>
          <p:nvPr/>
        </p:nvSpPr>
        <p:spPr>
          <a:xfrm>
            <a:off x="467544" y="1772816"/>
            <a:ext cx="8208912" cy="4247317"/>
          </a:xfrm>
          <a:prstGeom prst="rect">
            <a:avLst/>
          </a:prstGeom>
          <a:noFill/>
        </p:spPr>
        <p:txBody>
          <a:bodyPr wrap="square" rtlCol="0">
            <a:spAutoFit/>
          </a:bodyPr>
          <a:lstStyle/>
          <a:p>
            <a:r>
              <a:rPr lang="en-US" dirty="0">
                <a:solidFill>
                  <a:schemeClr val="bg2"/>
                </a:solidFill>
              </a:rPr>
              <a:t>From the data collected and through exploratory data analysis, we can determine the following</a:t>
            </a:r>
            <a:r>
              <a:rPr lang="en-US" dirty="0" smtClean="0">
                <a:solidFill>
                  <a:schemeClr val="bg2"/>
                </a:solidFill>
              </a:rPr>
              <a:t>:</a:t>
            </a:r>
          </a:p>
          <a:p>
            <a:endParaRPr lang="en-US" dirty="0">
              <a:solidFill>
                <a:schemeClr val="bg2"/>
              </a:solidFill>
            </a:endParaRPr>
          </a:p>
          <a:p>
            <a:pPr marL="342900" indent="-342900">
              <a:buFont typeface="+mj-lt"/>
              <a:buAutoNum type="arabicPeriod"/>
            </a:pPr>
            <a:r>
              <a:rPr lang="en-US" dirty="0">
                <a:solidFill>
                  <a:schemeClr val="bg2"/>
                </a:solidFill>
              </a:rPr>
              <a:t>The trend of flight prices vary over various months and across the </a:t>
            </a:r>
            <a:r>
              <a:rPr lang="en-US" dirty="0" smtClean="0">
                <a:solidFill>
                  <a:schemeClr val="bg2"/>
                </a:solidFill>
              </a:rPr>
              <a:t>holiday.</a:t>
            </a:r>
          </a:p>
          <a:p>
            <a:pPr marL="342900" indent="-342900">
              <a:buFont typeface="+mj-lt"/>
              <a:buAutoNum type="arabicPeriod"/>
            </a:pPr>
            <a:r>
              <a:rPr lang="en-US" dirty="0">
                <a:solidFill>
                  <a:schemeClr val="bg2"/>
                </a:solidFill>
              </a:rPr>
              <a:t>The airfare varies depending on the time of departure, making timeslot used in analysis an important parameter</a:t>
            </a:r>
            <a:r>
              <a:rPr lang="en-US" dirty="0" smtClean="0">
                <a:solidFill>
                  <a:schemeClr val="bg2"/>
                </a:solidFill>
              </a:rPr>
              <a:t>.</a:t>
            </a:r>
          </a:p>
          <a:p>
            <a:pPr marL="342900" indent="-342900">
              <a:buFont typeface="+mj-lt"/>
              <a:buAutoNum type="arabicPeriod"/>
            </a:pPr>
            <a:r>
              <a:rPr lang="en-US" dirty="0">
                <a:solidFill>
                  <a:schemeClr val="bg2"/>
                </a:solidFill>
              </a:rPr>
              <a:t>Airfare varies according to the day of the week of travel. It is higher for weekends and Monday and slightly lower for the other days</a:t>
            </a:r>
            <a:r>
              <a:rPr lang="en-US" dirty="0" smtClean="0">
                <a:solidFill>
                  <a:schemeClr val="bg2"/>
                </a:solidFill>
              </a:rPr>
              <a:t>.</a:t>
            </a:r>
          </a:p>
          <a:p>
            <a:pPr marL="342900" indent="-342900">
              <a:buFont typeface="+mj-lt"/>
              <a:buAutoNum type="arabicPeriod"/>
            </a:pPr>
            <a:r>
              <a:rPr lang="en-US" dirty="0">
                <a:solidFill>
                  <a:schemeClr val="bg2"/>
                </a:solidFill>
              </a:rPr>
              <a:t>There are a few times when an offer is run by an airline because of which the prices drop suddenly. These are difficult to incorporate in our mathematical models, and hence lead to error</a:t>
            </a:r>
            <a:r>
              <a:rPr lang="en-US" dirty="0" smtClean="0">
                <a:solidFill>
                  <a:schemeClr val="bg2"/>
                </a:solidFill>
              </a:rPr>
              <a:t>.</a:t>
            </a:r>
          </a:p>
          <a:p>
            <a:pPr marL="342900" indent="-342900">
              <a:buFont typeface="+mj-lt"/>
              <a:buAutoNum type="arabicPeriod"/>
            </a:pPr>
            <a:r>
              <a:rPr lang="en-US" dirty="0">
                <a:solidFill>
                  <a:schemeClr val="bg2"/>
                </a:solidFill>
              </a:rPr>
              <a:t>Along the Mumbai-Delhi route, we find that the price of flights increases or remains constant as the days to departure decreases. This is because of the high frequency of the flights, high demand and also could be due to heavy competition.</a:t>
            </a:r>
            <a:endParaRPr lang="en-IN" dirty="0">
              <a:solidFill>
                <a:schemeClr val="bg2"/>
              </a:solidFill>
            </a:endParaRPr>
          </a:p>
        </p:txBody>
      </p:sp>
    </p:spTree>
    <p:extLst>
      <p:ext uri="{BB962C8B-B14F-4D97-AF65-F5344CB8AC3E}">
        <p14:creationId xmlns:p14="http://schemas.microsoft.com/office/powerpoint/2010/main" val="3647127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3040" y="404664"/>
            <a:ext cx="6840760" cy="7920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-:PROBLEM STATEMENT &amp; UNDERSTANDING:-</a:t>
            </a:r>
            <a:endParaRPr lang="en-IN" sz="2400" b="1" dirty="0">
              <a:solidFill>
                <a:schemeClr val="accent2">
                  <a:lumMod val="60000"/>
                  <a:lumOff val="40000"/>
                </a:schemeClr>
              </a:solidFill>
            </a:endParaRPr>
          </a:p>
        </p:txBody>
      </p:sp>
      <p:sp>
        <p:nvSpPr>
          <p:cNvPr id="6" name="TextBox 5"/>
          <p:cNvSpPr txBox="1"/>
          <p:nvPr/>
        </p:nvSpPr>
        <p:spPr>
          <a:xfrm>
            <a:off x="614968" y="1844824"/>
            <a:ext cx="8136904" cy="2308324"/>
          </a:xfrm>
          <a:prstGeom prst="rect">
            <a:avLst/>
          </a:prstGeom>
          <a:noFill/>
        </p:spPr>
        <p:txBody>
          <a:bodyPr wrap="square" rtlCol="0">
            <a:spAutoFit/>
          </a:bodyPr>
          <a:lstStyle/>
          <a:p>
            <a:r>
              <a:rPr lang="en-US" dirty="0">
                <a:solidFill>
                  <a:schemeClr val="bg1"/>
                </a:solidFill>
              </a:rPr>
              <a:t>Flight ticket prices can be something hard to guess, today we might see a price, check out the price of the same flight tomorrow, and it will be a different story</a:t>
            </a:r>
            <a:r>
              <a:rPr lang="en-US" dirty="0" smtClean="0">
                <a:solidFill>
                  <a:schemeClr val="bg1"/>
                </a:solidFill>
              </a:rPr>
              <a:t>.</a:t>
            </a:r>
          </a:p>
          <a:p>
            <a:endParaRPr lang="en-US" dirty="0">
              <a:solidFill>
                <a:schemeClr val="bg1"/>
              </a:solidFill>
            </a:endParaRPr>
          </a:p>
          <a:p>
            <a:r>
              <a:rPr lang="en-US" dirty="0">
                <a:solidFill>
                  <a:schemeClr val="bg1"/>
                </a:solidFill>
              </a:rPr>
              <a:t>To solve this problem, we have </a:t>
            </a:r>
            <a:r>
              <a:rPr lang="en-US" dirty="0" smtClean="0">
                <a:solidFill>
                  <a:schemeClr val="bg1"/>
                </a:solidFill>
              </a:rPr>
              <a:t>Scrapped with </a:t>
            </a:r>
            <a:r>
              <a:rPr lang="en-US" dirty="0">
                <a:solidFill>
                  <a:schemeClr val="bg1"/>
                </a:solidFill>
              </a:rPr>
              <a:t>prices of flight tickets for various airlines between the months of J</a:t>
            </a:r>
            <a:r>
              <a:rPr lang="en-US" dirty="0" smtClean="0">
                <a:solidFill>
                  <a:schemeClr val="bg1"/>
                </a:solidFill>
              </a:rPr>
              <a:t>anuary and march </a:t>
            </a:r>
            <a:r>
              <a:rPr lang="en-US" dirty="0">
                <a:solidFill>
                  <a:schemeClr val="bg1"/>
                </a:solidFill>
              </a:rPr>
              <a:t>of </a:t>
            </a:r>
            <a:r>
              <a:rPr lang="en-US" dirty="0" smtClean="0">
                <a:solidFill>
                  <a:schemeClr val="bg1"/>
                </a:solidFill>
              </a:rPr>
              <a:t>2022 </a:t>
            </a:r>
            <a:r>
              <a:rPr lang="en-US" dirty="0">
                <a:solidFill>
                  <a:schemeClr val="bg1"/>
                </a:solidFill>
              </a:rPr>
              <a:t>and between various cities, using which we aim to build a model which predicts the prices of the flights using various input features.</a:t>
            </a:r>
          </a:p>
        </p:txBody>
      </p:sp>
    </p:spTree>
    <p:extLst>
      <p:ext uri="{BB962C8B-B14F-4D97-AF65-F5344CB8AC3E}">
        <p14:creationId xmlns:p14="http://schemas.microsoft.com/office/powerpoint/2010/main" val="1471685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7992888" cy="7920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lumMod val="60000"/>
                    <a:lumOff val="40000"/>
                  </a:schemeClr>
                </a:solidFill>
              </a:rPr>
              <a:t>-:EDA STEPS &amp; VISUALIZATION:-</a:t>
            </a:r>
            <a:endParaRPr lang="en-IN" sz="2400" dirty="0">
              <a:solidFill>
                <a:schemeClr val="accent2">
                  <a:lumMod val="60000"/>
                  <a:lumOff val="40000"/>
                </a:schemeClr>
              </a:solidFill>
            </a:endParaRPr>
          </a:p>
        </p:txBody>
      </p:sp>
      <p:pic>
        <p:nvPicPr>
          <p:cNvPr id="1026" name="Picture 2" descr="C:\Users\Rahul\Desktop\1_Zt5MsoKArQlPJEmr9j3Q_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72" y="1844824"/>
            <a:ext cx="7918152" cy="344966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228184" y="1988840"/>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the shape of dataframe</a:t>
            </a:r>
            <a:endParaRPr lang="en-IN" sz="1400" b="1" dirty="0">
              <a:solidFill>
                <a:schemeClr val="bg2"/>
              </a:solidFill>
            </a:endParaRPr>
          </a:p>
        </p:txBody>
      </p:sp>
      <p:sp>
        <p:nvSpPr>
          <p:cNvPr id="10" name="Rounded Rectangle 9"/>
          <p:cNvSpPr/>
          <p:nvPr/>
        </p:nvSpPr>
        <p:spPr>
          <a:xfrm>
            <a:off x="6228184" y="2780928"/>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the data types</a:t>
            </a:r>
            <a:endParaRPr lang="en-IN" sz="1400" b="1" dirty="0">
              <a:solidFill>
                <a:schemeClr val="bg2"/>
              </a:solidFill>
            </a:endParaRPr>
          </a:p>
        </p:txBody>
      </p:sp>
      <p:sp>
        <p:nvSpPr>
          <p:cNvPr id="11" name="Rounded Rectangle 10"/>
          <p:cNvSpPr/>
          <p:nvPr/>
        </p:nvSpPr>
        <p:spPr>
          <a:xfrm>
            <a:off x="6212152" y="357301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Null Values inside dataframe</a:t>
            </a:r>
            <a:endParaRPr lang="en-IN" sz="1400" b="1" dirty="0">
              <a:solidFill>
                <a:schemeClr val="bg2"/>
              </a:solidFill>
            </a:endParaRPr>
          </a:p>
        </p:txBody>
      </p:sp>
      <p:sp>
        <p:nvSpPr>
          <p:cNvPr id="12" name="Rounded Rectangle 11"/>
          <p:cNvSpPr/>
          <p:nvPr/>
        </p:nvSpPr>
        <p:spPr>
          <a:xfrm>
            <a:off x="6228184" y="4365104"/>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Visualization of the data</a:t>
            </a:r>
            <a:endParaRPr lang="en-IN" sz="1400" b="1" dirty="0">
              <a:solidFill>
                <a:schemeClr val="bg2"/>
              </a:solidFill>
            </a:endParaRPr>
          </a:p>
        </p:txBody>
      </p:sp>
      <p:cxnSp>
        <p:nvCxnSpPr>
          <p:cNvPr id="13" name="Straight Arrow Connector 12"/>
          <p:cNvCxnSpPr/>
          <p:nvPr/>
        </p:nvCxnSpPr>
        <p:spPr>
          <a:xfrm flipV="1">
            <a:off x="5436096" y="2348880"/>
            <a:ext cx="936104" cy="36004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32140" y="2996952"/>
            <a:ext cx="54006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2160" y="3573016"/>
            <a:ext cx="360040" cy="50405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32140" y="4077072"/>
            <a:ext cx="540060" cy="6480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59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87624" y="476672"/>
            <a:ext cx="6912768" cy="79208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2">
                    <a:lumMod val="60000"/>
                    <a:lumOff val="40000"/>
                  </a:schemeClr>
                </a:solidFill>
              </a:rPr>
              <a:t>-:The Data:-</a:t>
            </a:r>
            <a:endParaRPr lang="en-IN" sz="2800" dirty="0">
              <a:solidFill>
                <a:schemeClr val="accent2">
                  <a:lumMod val="60000"/>
                  <a:lumOff val="40000"/>
                </a:schemeClr>
              </a:solidFill>
            </a:endParaRPr>
          </a:p>
        </p:txBody>
      </p:sp>
      <p:pic>
        <p:nvPicPr>
          <p:cNvPr id="5123" name="Picture 3" descr="C:\Users\Rahul\Pictures\Screenshots\Screenshot (2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00225"/>
            <a:ext cx="8313935"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801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hul\Desktop\flight visualization\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851901" cy="3403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ahul\Desktop\flight visualization\downloa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78275"/>
            <a:ext cx="8851901"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ahul\Desktop\flight visualization\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1"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86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hul\Desktop\flight visualization\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329909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Desktop\flight visualization\download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451224"/>
            <a:ext cx="8496943" cy="321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37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ahul\Desktop\flight visualization\download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208912" cy="26098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Rahul\Desktop\flight visualization\download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62250"/>
            <a:ext cx="8676456"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6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87624" y="476672"/>
            <a:ext cx="6912768" cy="79208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2">
                    <a:lumMod val="60000"/>
                    <a:lumOff val="40000"/>
                  </a:schemeClr>
                </a:solidFill>
              </a:rPr>
              <a:t>-:Future </a:t>
            </a:r>
            <a:r>
              <a:rPr lang="en-US" sz="2800" dirty="0">
                <a:solidFill>
                  <a:schemeClr val="accent2">
                    <a:lumMod val="60000"/>
                    <a:lumOff val="40000"/>
                  </a:schemeClr>
                </a:solidFill>
              </a:rPr>
              <a:t>Work:-</a:t>
            </a:r>
            <a:endParaRPr lang="en-IN" sz="2800" dirty="0">
              <a:solidFill>
                <a:schemeClr val="accent2">
                  <a:lumMod val="60000"/>
                  <a:lumOff val="40000"/>
                </a:schemeClr>
              </a:solidFill>
            </a:endParaRPr>
          </a:p>
        </p:txBody>
      </p:sp>
      <p:sp>
        <p:nvSpPr>
          <p:cNvPr id="6" name="TextBox 5"/>
          <p:cNvSpPr txBox="1"/>
          <p:nvPr/>
        </p:nvSpPr>
        <p:spPr>
          <a:xfrm>
            <a:off x="467544" y="1484784"/>
            <a:ext cx="8229520" cy="3970318"/>
          </a:xfrm>
          <a:prstGeom prst="rect">
            <a:avLst/>
          </a:prstGeom>
          <a:noFill/>
        </p:spPr>
        <p:txBody>
          <a:bodyPr wrap="square" rtlCol="0">
            <a:spAutoFit/>
          </a:bodyPr>
          <a:lstStyle/>
          <a:p>
            <a:r>
              <a:rPr lang="en-US" dirty="0" smtClean="0">
                <a:solidFill>
                  <a:schemeClr val="bg2"/>
                </a:solidFill>
              </a:rPr>
              <a:t>1.More </a:t>
            </a:r>
            <a:r>
              <a:rPr lang="en-US" dirty="0">
                <a:solidFill>
                  <a:schemeClr val="bg2"/>
                </a:solidFill>
              </a:rPr>
              <a:t>routes can be added and the same analysis can be expanded to major </a:t>
            </a:r>
            <a:r>
              <a:rPr lang="en-US" dirty="0" smtClean="0">
                <a:solidFill>
                  <a:schemeClr val="bg2"/>
                </a:solidFill>
              </a:rPr>
              <a:t>  airports </a:t>
            </a:r>
            <a:r>
              <a:rPr lang="en-US" dirty="0">
                <a:solidFill>
                  <a:schemeClr val="bg2"/>
                </a:solidFill>
              </a:rPr>
              <a:t>and travel routes in India</a:t>
            </a:r>
            <a:r>
              <a:rPr lang="en-US" dirty="0" smtClean="0">
                <a:solidFill>
                  <a:schemeClr val="bg2"/>
                </a:solidFill>
              </a:rPr>
              <a:t>.</a:t>
            </a:r>
          </a:p>
          <a:p>
            <a:endParaRPr lang="en-US" dirty="0">
              <a:solidFill>
                <a:schemeClr val="bg2"/>
              </a:solidFill>
            </a:endParaRPr>
          </a:p>
          <a:p>
            <a:r>
              <a:rPr lang="en-US" dirty="0" smtClean="0">
                <a:solidFill>
                  <a:schemeClr val="bg2"/>
                </a:solidFill>
              </a:rPr>
              <a:t>2.The </a:t>
            </a:r>
            <a:r>
              <a:rPr lang="en-US" dirty="0">
                <a:solidFill>
                  <a:schemeClr val="bg2"/>
                </a:solidFill>
              </a:rPr>
              <a:t>analysis can be done by increasing the data points and increasing the historical data used. That will train the model better accuracy and more savings</a:t>
            </a:r>
            <a:r>
              <a:rPr lang="en-US" dirty="0" smtClean="0">
                <a:solidFill>
                  <a:schemeClr val="bg2"/>
                </a:solidFill>
              </a:rPr>
              <a:t>.</a:t>
            </a:r>
          </a:p>
          <a:p>
            <a:endParaRPr lang="en-US" dirty="0">
              <a:solidFill>
                <a:schemeClr val="bg2"/>
              </a:solidFill>
            </a:endParaRPr>
          </a:p>
          <a:p>
            <a:r>
              <a:rPr lang="en-US" dirty="0" smtClean="0">
                <a:solidFill>
                  <a:schemeClr val="bg2"/>
                </a:solidFill>
              </a:rPr>
              <a:t>3.More </a:t>
            </a:r>
            <a:r>
              <a:rPr lang="en-US" dirty="0">
                <a:solidFill>
                  <a:schemeClr val="bg2"/>
                </a:solidFill>
              </a:rPr>
              <a:t>rules can be added in the rule based learning based on our understand of the industry, also incorporating the offer periods given by the airlines</a:t>
            </a:r>
            <a:r>
              <a:rPr lang="en-US" dirty="0" smtClean="0">
                <a:solidFill>
                  <a:schemeClr val="bg2"/>
                </a:solidFill>
              </a:rPr>
              <a:t>.</a:t>
            </a:r>
          </a:p>
          <a:p>
            <a:endParaRPr lang="en-US" dirty="0">
              <a:solidFill>
                <a:schemeClr val="bg2"/>
              </a:solidFill>
            </a:endParaRPr>
          </a:p>
          <a:p>
            <a:r>
              <a:rPr lang="en-US" dirty="0" smtClean="0">
                <a:solidFill>
                  <a:schemeClr val="bg2"/>
                </a:solidFill>
              </a:rPr>
              <a:t>4.Developing </a:t>
            </a:r>
            <a:r>
              <a:rPr lang="en-US" dirty="0">
                <a:solidFill>
                  <a:schemeClr val="bg2"/>
                </a:solidFill>
              </a:rPr>
              <a:t>a more user friendly interface for various routes giving more flexibility to the users.</a:t>
            </a:r>
          </a:p>
          <a:p>
            <a:endParaRPr lang="en-IN" dirty="0">
              <a:solidFill>
                <a:schemeClr val="bg2"/>
              </a:solidFill>
            </a:endParaRPr>
          </a:p>
          <a:p>
            <a:endParaRPr lang="en-IN" dirty="0">
              <a:solidFill>
                <a:schemeClr val="bg2"/>
              </a:solidFill>
            </a:endParaRPr>
          </a:p>
        </p:txBody>
      </p:sp>
    </p:spTree>
    <p:extLst>
      <p:ext uri="{BB962C8B-B14F-4D97-AF65-F5344CB8AC3E}">
        <p14:creationId xmlns:p14="http://schemas.microsoft.com/office/powerpoint/2010/main" val="658096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316</TotalTime>
  <Words>387</Words>
  <Application>Microsoft Office PowerPoint</Application>
  <PresentationFormat>On-screen Show (4:3)</PresentationFormat>
  <Paragraphs>31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User</cp:lastModifiedBy>
  <cp:revision>24</cp:revision>
  <dcterms:created xsi:type="dcterms:W3CDTF">2021-12-24T05:54:15Z</dcterms:created>
  <dcterms:modified xsi:type="dcterms:W3CDTF">2022-05-05T15:08:44Z</dcterms:modified>
</cp:coreProperties>
</file>