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matic SC"/>
      <p:regular r:id="rId25"/>
      <p:bold r:id="rId26"/>
    </p:embeddedFont>
    <p:embeddedFont>
      <p:font typeface="Source Code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maticSC-bold.fntdata"/><Relationship Id="rId25" Type="http://schemas.openxmlformats.org/officeDocument/2006/relationships/font" Target="fonts/AmaticSC-regular.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d7b8f624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d7b8f624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d7b8f624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d7b8f624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5390f7e8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5390f7e8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d7b8f624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d7b8f624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d7b8f624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d7b8f624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d7b8f624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d7b8f624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d7b8f624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d7b8f624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d7b8f624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d7b8f624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d7b8f624c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d7b8f624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d7b8f624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d7b8f624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d7b8f624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d7b8f624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d7b8f624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d7b8f624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d7b8f624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d7b8f624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d7b8f624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d7b8f624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d7b8f624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d7b8f624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d7b8f624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d7b8f624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d7b8f624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d7b8f624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d7b8f624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d7b8f624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en.wikipedia.org/wiki/Image_processing" TargetMode="Externa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Land use and land cover detection using satellite image data</a:t>
            </a:r>
            <a:endParaRPr sz="48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en"/>
              <a:t>Chinmay Gupta       181CO215</a:t>
            </a:r>
            <a:endParaRPr/>
          </a:p>
          <a:p>
            <a:pPr indent="0" lvl="0" marL="0" rtl="0" algn="ctr">
              <a:spcBef>
                <a:spcPts val="0"/>
              </a:spcBef>
              <a:spcAft>
                <a:spcPts val="0"/>
              </a:spcAft>
              <a:buNone/>
            </a:pPr>
            <a:r>
              <a:rPr lang="en"/>
              <a:t>Shuddhatm Choudhary 181CO251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dk1"/>
                </a:highlight>
              </a:rPr>
              <a:t>Resnet-50 implementation and training</a:t>
            </a:r>
            <a:endParaRPr>
              <a:highlight>
                <a:schemeClr val="dk1"/>
              </a:highlight>
            </a:endParaRPr>
          </a:p>
        </p:txBody>
      </p:sp>
      <p:sp>
        <p:nvSpPr>
          <p:cNvPr id="117" name="Google Shape;117;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Inbuilt resnet50 model in keras was used.</a:t>
            </a:r>
            <a:endParaRPr/>
          </a:p>
          <a:p>
            <a:pPr indent="0" lvl="0" marL="0" rtl="0" algn="l">
              <a:spcBef>
                <a:spcPts val="1200"/>
              </a:spcBef>
              <a:spcAft>
                <a:spcPts val="0"/>
              </a:spcAft>
              <a:buNone/>
            </a:pPr>
            <a:r>
              <a:rPr lang="en"/>
              <a:t>First the dense layer was pre-trained using early stopping and checkpoint.</a:t>
            </a:r>
            <a:endParaRPr/>
          </a:p>
          <a:p>
            <a:pPr indent="0" lvl="0" marL="0" rtl="0" algn="l">
              <a:spcBef>
                <a:spcPts val="1200"/>
              </a:spcBef>
              <a:spcAft>
                <a:spcPts val="0"/>
              </a:spcAft>
              <a:buNone/>
            </a:pPr>
            <a:r>
              <a:rPr lang="en"/>
              <a:t>The pre-training model ran for 21 epochs as early stopping’s patience was set for 10 epochs.</a:t>
            </a:r>
            <a:endParaRPr/>
          </a:p>
          <a:p>
            <a:pPr indent="0" lvl="0" marL="0" rtl="0" algn="l">
              <a:spcBef>
                <a:spcPts val="1200"/>
              </a:spcBef>
              <a:spcAft>
                <a:spcPts val="1200"/>
              </a:spcAft>
              <a:buNone/>
            </a:pPr>
            <a:r>
              <a:rPr lang="en"/>
              <a:t>Then loading the same weights we trained our resnet50 model and ran it for 100 epochs and reduceLronplateau callback was also used in this.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0" y="2173725"/>
            <a:ext cx="4859225" cy="2893225"/>
          </a:xfrm>
          <a:prstGeom prst="rect">
            <a:avLst/>
          </a:prstGeom>
          <a:noFill/>
          <a:ln>
            <a:noFill/>
          </a:ln>
        </p:spPr>
      </p:pic>
      <p:pic>
        <p:nvPicPr>
          <p:cNvPr id="123" name="Google Shape;123;p23"/>
          <p:cNvPicPr preferRelativeResize="0"/>
          <p:nvPr/>
        </p:nvPicPr>
        <p:blipFill>
          <a:blip r:embed="rId4">
            <a:alphaModFix/>
          </a:blip>
          <a:stretch>
            <a:fillRect/>
          </a:stretch>
        </p:blipFill>
        <p:spPr>
          <a:xfrm>
            <a:off x="4859223" y="2173725"/>
            <a:ext cx="4288607" cy="2969775"/>
          </a:xfrm>
          <a:prstGeom prst="rect">
            <a:avLst/>
          </a:prstGeom>
          <a:noFill/>
          <a:ln>
            <a:noFill/>
          </a:ln>
        </p:spPr>
      </p:pic>
      <p:sp>
        <p:nvSpPr>
          <p:cNvPr id="124" name="Google Shape;124;p23"/>
          <p:cNvSpPr txBox="1"/>
          <p:nvPr/>
        </p:nvSpPr>
        <p:spPr>
          <a:xfrm>
            <a:off x="887875" y="229625"/>
            <a:ext cx="7286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The model ran for 37 epochs as early stopping was used .</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The final accuracy came to be 97.5%.</a:t>
            </a:r>
            <a:endParaRPr sz="1800">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3">
            <a:alphaModFix/>
          </a:blip>
          <a:stretch>
            <a:fillRect/>
          </a:stretch>
        </p:blipFill>
        <p:spPr>
          <a:xfrm>
            <a:off x="1456525" y="2571750"/>
            <a:ext cx="6599901" cy="2666151"/>
          </a:xfrm>
          <a:prstGeom prst="rect">
            <a:avLst/>
          </a:prstGeom>
          <a:noFill/>
          <a:ln>
            <a:noFill/>
          </a:ln>
        </p:spPr>
      </p:pic>
      <p:sp>
        <p:nvSpPr>
          <p:cNvPr id="130" name="Google Shape;130;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dk1"/>
                </a:highlight>
              </a:rPr>
              <a:t>predictions</a:t>
            </a:r>
            <a:endParaRPr>
              <a:highlight>
                <a:schemeClr val="dk1"/>
              </a:highlight>
            </a:endParaRPr>
          </a:p>
        </p:txBody>
      </p:sp>
      <p:sp>
        <p:nvSpPr>
          <p:cNvPr id="131" name="Google Shape;131;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callbacks used are ModelCheckpoint, EarlyStopping and ReduceLROnPlateau.</a:t>
            </a:r>
            <a:endParaRPr/>
          </a:p>
          <a:p>
            <a:pPr indent="-342900" lvl="0" marL="457200" rtl="0" algn="l">
              <a:spcBef>
                <a:spcPts val="0"/>
              </a:spcBef>
              <a:spcAft>
                <a:spcPts val="0"/>
              </a:spcAft>
              <a:buSzPts val="1800"/>
              <a:buChar char="●"/>
            </a:pPr>
            <a:r>
              <a:rPr lang="en"/>
              <a:t>The optimizer used was Adam optimizer which uses the binary cross entropy loss function.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dk1"/>
                </a:highlight>
              </a:rPr>
              <a:t>vgg-16</a:t>
            </a:r>
            <a:endParaRPr>
              <a:highlight>
                <a:schemeClr val="dk1"/>
              </a:highlight>
            </a:endParaRPr>
          </a:p>
        </p:txBody>
      </p:sp>
      <p:sp>
        <p:nvSpPr>
          <p:cNvPr id="137" name="Google Shape;137;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VGG-16 is a pre-trained </a:t>
            </a:r>
            <a:r>
              <a:rPr lang="en">
                <a:highlight>
                  <a:srgbClr val="FFFFFF"/>
                </a:highlight>
              </a:rPr>
              <a:t>convolutional neural network that is 16 layers deep.</a:t>
            </a:r>
            <a:endParaRPr>
              <a:highlight>
                <a:srgbClr val="FFFFFF"/>
              </a:highlight>
            </a:endParaRPr>
          </a:p>
          <a:p>
            <a:pPr indent="0" lvl="0" marL="0" rtl="0" algn="l">
              <a:spcBef>
                <a:spcPts val="1200"/>
              </a:spcBef>
              <a:spcAft>
                <a:spcPts val="0"/>
              </a:spcAft>
              <a:buNone/>
            </a:pPr>
            <a:r>
              <a:rPr lang="en">
                <a:highlight>
                  <a:srgbClr val="FFFFFF"/>
                </a:highlight>
              </a:rPr>
              <a:t>It is made up of 13 convolution layers and 3 fully connected layers.</a:t>
            </a:r>
            <a:endParaRPr>
              <a:highlight>
                <a:srgbClr val="FFFFFF"/>
              </a:highlight>
            </a:endParaRPr>
          </a:p>
          <a:p>
            <a:pPr indent="0" lvl="0" marL="0" rtl="0" algn="l">
              <a:spcBef>
                <a:spcPts val="1200"/>
              </a:spcBef>
              <a:spcAft>
                <a:spcPts val="1200"/>
              </a:spcAft>
              <a:buNone/>
            </a:pPr>
            <a:r>
              <a:t/>
            </a:r>
            <a:endParaRPr>
              <a:highlight>
                <a:srgbClr val="FFFFFF"/>
              </a:highlight>
            </a:endParaRPr>
          </a:p>
        </p:txBody>
      </p:sp>
      <p:pic>
        <p:nvPicPr>
          <p:cNvPr id="138" name="Google Shape;138;p25"/>
          <p:cNvPicPr preferRelativeResize="0"/>
          <p:nvPr/>
        </p:nvPicPr>
        <p:blipFill>
          <a:blip r:embed="rId3">
            <a:alphaModFix/>
          </a:blip>
          <a:stretch>
            <a:fillRect/>
          </a:stretch>
        </p:blipFill>
        <p:spPr>
          <a:xfrm>
            <a:off x="0" y="2903210"/>
            <a:ext cx="9144000" cy="22402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dk1"/>
                </a:highlight>
              </a:rPr>
              <a:t>Vgg-16 performance and training</a:t>
            </a:r>
            <a:endParaRPr>
              <a:highlight>
                <a:schemeClr val="dk1"/>
              </a:highlight>
            </a:endParaRPr>
          </a:p>
        </p:txBody>
      </p:sp>
      <p:sp>
        <p:nvSpPr>
          <p:cNvPr id="144" name="Google Shape;144;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Inbuilt vgg-16 in keras was used </a:t>
            </a:r>
            <a:r>
              <a:rPr lang="en"/>
              <a:t>starting</a:t>
            </a:r>
            <a:r>
              <a:rPr lang="en"/>
              <a:t> with pre-training the dense layer for </a:t>
            </a:r>
            <a:r>
              <a:rPr lang="en"/>
              <a:t>transfer</a:t>
            </a:r>
            <a:r>
              <a:rPr lang="en"/>
              <a:t> learning.</a:t>
            </a:r>
            <a:endParaRPr/>
          </a:p>
          <a:p>
            <a:pPr indent="0" lvl="0" marL="0" rtl="0" algn="l">
              <a:spcBef>
                <a:spcPts val="1200"/>
              </a:spcBef>
              <a:spcAft>
                <a:spcPts val="0"/>
              </a:spcAft>
              <a:buNone/>
            </a:pPr>
            <a:r>
              <a:rPr lang="en"/>
              <a:t>The pre-training ran for 50 epochs and the weights were saved in another model for callback.</a:t>
            </a:r>
            <a:endParaRPr/>
          </a:p>
          <a:p>
            <a:pPr indent="0" lvl="0" marL="0" rtl="0" algn="l">
              <a:spcBef>
                <a:spcPts val="1200"/>
              </a:spcBef>
              <a:spcAft>
                <a:spcPts val="0"/>
              </a:spcAft>
              <a:buNone/>
            </a:pPr>
            <a:r>
              <a:rPr lang="en"/>
              <a:t>Then these weights were used for training the main vgg-16 model which ran for 100 epochs.</a:t>
            </a:r>
            <a:endParaRPr/>
          </a:p>
          <a:p>
            <a:pPr indent="0" lvl="0" marL="0" rtl="0" algn="l">
              <a:spcBef>
                <a:spcPts val="1200"/>
              </a:spcBef>
              <a:spcAft>
                <a:spcPts val="1200"/>
              </a:spcAft>
              <a:buNone/>
            </a:pPr>
            <a:r>
              <a:rPr lang="en"/>
              <a:t>Early stopping, checkpoint and reduceLRonplateau callbacks were used.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7"/>
          <p:cNvPicPr preferRelativeResize="0"/>
          <p:nvPr/>
        </p:nvPicPr>
        <p:blipFill>
          <a:blip r:embed="rId3">
            <a:alphaModFix/>
          </a:blip>
          <a:stretch>
            <a:fillRect/>
          </a:stretch>
        </p:blipFill>
        <p:spPr>
          <a:xfrm>
            <a:off x="0" y="1280578"/>
            <a:ext cx="4256325" cy="3070750"/>
          </a:xfrm>
          <a:prstGeom prst="rect">
            <a:avLst/>
          </a:prstGeom>
          <a:noFill/>
          <a:ln>
            <a:noFill/>
          </a:ln>
        </p:spPr>
      </p:pic>
      <p:pic>
        <p:nvPicPr>
          <p:cNvPr id="150" name="Google Shape;150;p27"/>
          <p:cNvPicPr preferRelativeResize="0"/>
          <p:nvPr/>
        </p:nvPicPr>
        <p:blipFill>
          <a:blip r:embed="rId4">
            <a:alphaModFix/>
          </a:blip>
          <a:stretch>
            <a:fillRect/>
          </a:stretch>
        </p:blipFill>
        <p:spPr>
          <a:xfrm>
            <a:off x="4332200" y="1280575"/>
            <a:ext cx="4745026" cy="3327150"/>
          </a:xfrm>
          <a:prstGeom prst="rect">
            <a:avLst/>
          </a:prstGeom>
          <a:noFill/>
          <a:ln>
            <a:noFill/>
          </a:ln>
        </p:spPr>
      </p:pic>
      <p:sp>
        <p:nvSpPr>
          <p:cNvPr id="151" name="Google Shape;151;p27"/>
          <p:cNvSpPr txBox="1"/>
          <p:nvPr/>
        </p:nvSpPr>
        <p:spPr>
          <a:xfrm>
            <a:off x="581700" y="168400"/>
            <a:ext cx="8097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Final accuracy came to be 97.07%.</a:t>
            </a:r>
            <a:endParaRPr sz="1800">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highlight>
                  <a:schemeClr val="dk1"/>
                </a:highlight>
              </a:rPr>
              <a:t>vgg-19</a:t>
            </a:r>
            <a:endParaRPr>
              <a:highlight>
                <a:schemeClr val="dk1"/>
              </a:highlight>
            </a:endParaRPr>
          </a:p>
        </p:txBody>
      </p:sp>
      <p:sp>
        <p:nvSpPr>
          <p:cNvPr id="157" name="Google Shape;157;p28"/>
          <p:cNvSpPr txBox="1"/>
          <p:nvPr>
            <p:ph idx="1" type="body"/>
          </p:nvPr>
        </p:nvSpPr>
        <p:spPr>
          <a:xfrm>
            <a:off x="311700" y="1311300"/>
            <a:ext cx="4126200" cy="32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VGG-19 is a pre-trained </a:t>
            </a:r>
            <a:r>
              <a:rPr lang="en">
                <a:highlight>
                  <a:srgbClr val="FFFFFF"/>
                </a:highlight>
              </a:rPr>
              <a:t>convolutional neural network that is 19 layers deep.</a:t>
            </a:r>
            <a:endParaRPr>
              <a:highlight>
                <a:srgbClr val="FFFFFF"/>
              </a:highlight>
            </a:endParaRPr>
          </a:p>
          <a:p>
            <a:pPr indent="0" lvl="0" marL="0" rtl="0" algn="l">
              <a:spcBef>
                <a:spcPts val="1200"/>
              </a:spcBef>
              <a:spcAft>
                <a:spcPts val="0"/>
              </a:spcAft>
              <a:buNone/>
            </a:pPr>
            <a:r>
              <a:rPr lang="en">
                <a:highlight>
                  <a:srgbClr val="FFFFFF"/>
                </a:highlight>
              </a:rPr>
              <a:t>It is made up of 16 convolution layers and 3 fully connected layers.</a:t>
            </a:r>
            <a:endParaRPr>
              <a:highlight>
                <a:srgbClr val="FFFFFF"/>
              </a:highlight>
            </a:endParaRPr>
          </a:p>
          <a:p>
            <a:pPr indent="0" lvl="0" marL="0" rtl="0" algn="l">
              <a:spcBef>
                <a:spcPts val="1200"/>
              </a:spcBef>
              <a:spcAft>
                <a:spcPts val="0"/>
              </a:spcAft>
              <a:buNone/>
            </a:pPr>
            <a:r>
              <a:rPr lang="en" sz="1500">
                <a:highlight>
                  <a:srgbClr val="FFFFFF"/>
                </a:highlight>
              </a:rPr>
              <a:t>Conv </a:t>
            </a:r>
            <a:r>
              <a:rPr lang="en">
                <a:highlight>
                  <a:srgbClr val="FFFFFF"/>
                </a:highlight>
              </a:rPr>
              <a:t>layers that are just </a:t>
            </a:r>
            <a:r>
              <a:rPr lang="en" sz="1500">
                <a:highlight>
                  <a:srgbClr val="FFFFFF"/>
                </a:highlight>
              </a:rPr>
              <a:t>3×3</a:t>
            </a:r>
            <a:endParaRPr sz="1500">
              <a:highlight>
                <a:srgbClr val="FFFFFF"/>
              </a:highlight>
            </a:endParaRPr>
          </a:p>
          <a:p>
            <a:pPr indent="0" lvl="0" marL="0" rtl="0" algn="l">
              <a:spcBef>
                <a:spcPts val="0"/>
              </a:spcBef>
              <a:spcAft>
                <a:spcPts val="0"/>
              </a:spcAft>
              <a:buNone/>
            </a:pPr>
            <a:r>
              <a:rPr lang="en">
                <a:highlight>
                  <a:srgbClr val="FFFFFF"/>
                </a:highlight>
              </a:rPr>
              <a:t> filters with a stride of </a:t>
            </a:r>
            <a:r>
              <a:rPr lang="en" sz="1500">
                <a:highlight>
                  <a:srgbClr val="FFFFFF"/>
                </a:highlight>
              </a:rPr>
              <a:t>1</a:t>
            </a:r>
            <a:r>
              <a:rPr lang="en">
                <a:highlight>
                  <a:srgbClr val="FFFFFF"/>
                </a:highlight>
              </a:rPr>
              <a:t>, and with the same padding.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In all </a:t>
            </a:r>
            <a:r>
              <a:rPr lang="en" sz="1500">
                <a:highlight>
                  <a:srgbClr val="FFFFFF"/>
                </a:highlight>
              </a:rPr>
              <a:t>Maxpooling </a:t>
            </a:r>
            <a:r>
              <a:rPr lang="en">
                <a:highlight>
                  <a:srgbClr val="FFFFFF"/>
                </a:highlight>
              </a:rPr>
              <a:t>layers we will use </a:t>
            </a:r>
            <a:r>
              <a:rPr lang="en" sz="1500">
                <a:highlight>
                  <a:srgbClr val="FFFFFF"/>
                </a:highlight>
              </a:rPr>
              <a:t>2×2 </a:t>
            </a:r>
            <a:r>
              <a:rPr lang="en">
                <a:highlight>
                  <a:srgbClr val="FFFFFF"/>
                </a:highlight>
              </a:rPr>
              <a:t>filters with a stride of </a:t>
            </a:r>
            <a:r>
              <a:rPr lang="en" sz="1500">
                <a:highlight>
                  <a:srgbClr val="FFFFFF"/>
                </a:highlight>
              </a:rPr>
              <a:t>2</a:t>
            </a:r>
            <a:r>
              <a:rPr lang="en">
                <a:highlight>
                  <a:srgbClr val="FFFFFF"/>
                </a:highlight>
                <a:latin typeface="Arial"/>
                <a:ea typeface="Arial"/>
                <a:cs typeface="Arial"/>
                <a:sym typeface="Arial"/>
              </a:rPr>
              <a:t>.</a:t>
            </a:r>
            <a:endParaRPr>
              <a:highlight>
                <a:srgbClr val="FFFFFF"/>
              </a:highlight>
            </a:endParaRPr>
          </a:p>
        </p:txBody>
      </p:sp>
      <p:pic>
        <p:nvPicPr>
          <p:cNvPr id="158" name="Google Shape;158;p28"/>
          <p:cNvPicPr preferRelativeResize="0"/>
          <p:nvPr/>
        </p:nvPicPr>
        <p:blipFill>
          <a:blip r:embed="rId3">
            <a:alphaModFix/>
          </a:blip>
          <a:stretch>
            <a:fillRect/>
          </a:stretch>
        </p:blipFill>
        <p:spPr>
          <a:xfrm>
            <a:off x="4795725" y="152400"/>
            <a:ext cx="3392760"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112675" y="2163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dk1"/>
                </a:highlight>
              </a:rPr>
              <a:t>Vgg-19 performance and training</a:t>
            </a:r>
            <a:endParaRPr>
              <a:highlight>
                <a:schemeClr val="dk1"/>
              </a:highlight>
            </a:endParaRPr>
          </a:p>
        </p:txBody>
      </p:sp>
      <p:sp>
        <p:nvSpPr>
          <p:cNvPr id="164" name="Google Shape;164;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Inbuilt vgg-19 in keras was used starting with pre-training the dense layer for transfer learning.</a:t>
            </a:r>
            <a:endParaRPr/>
          </a:p>
          <a:p>
            <a:pPr indent="0" lvl="0" marL="0" rtl="0" algn="l">
              <a:spcBef>
                <a:spcPts val="1200"/>
              </a:spcBef>
              <a:spcAft>
                <a:spcPts val="0"/>
              </a:spcAft>
              <a:buNone/>
            </a:pPr>
            <a:r>
              <a:rPr lang="en"/>
              <a:t>The pre-training ran for 50 epochs and the weights were saved in another model for callback.</a:t>
            </a:r>
            <a:endParaRPr/>
          </a:p>
          <a:p>
            <a:pPr indent="0" lvl="0" marL="0" rtl="0" algn="l">
              <a:spcBef>
                <a:spcPts val="1200"/>
              </a:spcBef>
              <a:spcAft>
                <a:spcPts val="0"/>
              </a:spcAft>
              <a:buNone/>
            </a:pPr>
            <a:r>
              <a:rPr lang="en"/>
              <a:t>Then these weights were used for training the main vgg-16 model which ran for 100 epochs.</a:t>
            </a:r>
            <a:endParaRPr/>
          </a:p>
          <a:p>
            <a:pPr indent="0" lvl="0" marL="0" rtl="0" algn="l">
              <a:spcBef>
                <a:spcPts val="1200"/>
              </a:spcBef>
              <a:spcAft>
                <a:spcPts val="0"/>
              </a:spcAft>
              <a:buNone/>
            </a:pPr>
            <a:r>
              <a:rPr lang="en"/>
              <a:t>Early stopping, checkpoint and reduceLRonplateau callbacks were used.</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0"/>
          <p:cNvPicPr preferRelativeResize="0"/>
          <p:nvPr/>
        </p:nvPicPr>
        <p:blipFill>
          <a:blip r:embed="rId3">
            <a:alphaModFix/>
          </a:blip>
          <a:stretch>
            <a:fillRect/>
          </a:stretch>
        </p:blipFill>
        <p:spPr>
          <a:xfrm>
            <a:off x="4402450" y="1806350"/>
            <a:ext cx="4741550" cy="3190125"/>
          </a:xfrm>
          <a:prstGeom prst="rect">
            <a:avLst/>
          </a:prstGeom>
          <a:noFill/>
          <a:ln>
            <a:noFill/>
          </a:ln>
        </p:spPr>
      </p:pic>
      <p:pic>
        <p:nvPicPr>
          <p:cNvPr id="170" name="Google Shape;170;p30"/>
          <p:cNvPicPr preferRelativeResize="0"/>
          <p:nvPr/>
        </p:nvPicPr>
        <p:blipFill>
          <a:blip r:embed="rId4">
            <a:alphaModFix/>
          </a:blip>
          <a:stretch>
            <a:fillRect/>
          </a:stretch>
        </p:blipFill>
        <p:spPr>
          <a:xfrm rot="-11">
            <a:off x="311700" y="1806356"/>
            <a:ext cx="4090751" cy="2877887"/>
          </a:xfrm>
          <a:prstGeom prst="rect">
            <a:avLst/>
          </a:prstGeom>
          <a:noFill/>
          <a:ln>
            <a:noFill/>
          </a:ln>
        </p:spPr>
      </p:pic>
      <p:sp>
        <p:nvSpPr>
          <p:cNvPr id="171" name="Google Shape;171;p30"/>
          <p:cNvSpPr txBox="1"/>
          <p:nvPr/>
        </p:nvSpPr>
        <p:spPr>
          <a:xfrm>
            <a:off x="459250" y="260225"/>
            <a:ext cx="8266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Final accuracy came to be 97.27%. Slightly more than vgg-16 but less than resnet-50.</a:t>
            </a:r>
            <a:endParaRPr sz="1800">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7" name="Google Shape;177;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1400">
                <a:solidFill>
                  <a:srgbClr val="24292E"/>
                </a:solidFill>
                <a:highlight>
                  <a:srgbClr val="FFFFFF"/>
                </a:highlight>
                <a:latin typeface="Arial"/>
                <a:ea typeface="Arial"/>
                <a:cs typeface="Arial"/>
                <a:sym typeface="Arial"/>
              </a:rPr>
              <a:t>[</a:t>
            </a:r>
            <a:r>
              <a:rPr lang="en" sz="1400">
                <a:solidFill>
                  <a:srgbClr val="24292E"/>
                </a:solidFill>
                <a:highlight>
                  <a:srgbClr val="FFFFFF"/>
                </a:highlight>
              </a:rPr>
              <a:t>1] Eurosat: A novel dataset and deep learning benchmark for land use and land cover classification. Patrick Helber, Benjamin Bischke, Andreas Dengel, Damian Borth. IEEE Journal of Selected Topics in Applied Earth Observations and Remote Sensing, 2019.</a:t>
            </a:r>
            <a:endParaRPr sz="1400">
              <a:solidFill>
                <a:srgbClr val="24292E"/>
              </a:solidFill>
              <a:highlight>
                <a:srgbClr val="FFFFFF"/>
              </a:highlight>
            </a:endParaRPr>
          </a:p>
          <a:p>
            <a:pPr indent="-361950" lvl="0" marL="457200" rtl="0" algn="l">
              <a:spcBef>
                <a:spcPts val="0"/>
              </a:spcBef>
              <a:spcAft>
                <a:spcPts val="0"/>
              </a:spcAft>
              <a:buSzPts val="2100"/>
              <a:buChar char="●"/>
            </a:pPr>
            <a:r>
              <a:rPr lang="en" sz="1400">
                <a:solidFill>
                  <a:srgbClr val="000000"/>
                </a:solidFill>
              </a:rPr>
              <a:t>[2]VERY DEEP CONVOLUTIONAL NETWORKS FOR LARGE-SCALE IMAGE RECOGNITION Karen Simonyan &amp; Andrew Zisserman ,Visual Geometry Group, Department of Engineering Science, University of Oxford </a:t>
            </a:r>
            <a:endParaRPr sz="1400">
              <a:solidFill>
                <a:srgbClr val="000000"/>
              </a:solidFill>
            </a:endParaRPr>
          </a:p>
          <a:p>
            <a:pPr indent="0" lvl="0" marL="45720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ESA’s Copernicus and NASA’s Landsat are taking significant efforts to make satellite data freely available for commercial and noncommercial purpose.</a:t>
            </a:r>
            <a:endParaRPr sz="1400"/>
          </a:p>
          <a:p>
            <a:pPr indent="-317500" lvl="0" marL="457200" rtl="0" algn="l">
              <a:spcBef>
                <a:spcPts val="0"/>
              </a:spcBef>
              <a:spcAft>
                <a:spcPts val="0"/>
              </a:spcAft>
              <a:buSzPts val="1400"/>
              <a:buChar char="●"/>
            </a:pPr>
            <a:r>
              <a:rPr lang="en" sz="1400">
                <a:highlight>
                  <a:srgbClr val="FFFFFF"/>
                </a:highlight>
              </a:rPr>
              <a:t>Identifying </a:t>
            </a:r>
            <a:r>
              <a:rPr lang="en" sz="1400">
                <a:highlight>
                  <a:srgbClr val="FFFFFF"/>
                </a:highlight>
              </a:rPr>
              <a:t>land cover and land use around the world means that humans can more efficiently make use of natural resources, hopefully lowering cases of waste and deprivation.</a:t>
            </a:r>
            <a:endParaRPr sz="1400">
              <a:highlight>
                <a:srgbClr val="FFFFFF"/>
              </a:highlight>
            </a:endParaRPr>
          </a:p>
          <a:p>
            <a:pPr indent="-317500" lvl="0" marL="457200" rtl="0" algn="l">
              <a:spcBef>
                <a:spcPts val="0"/>
              </a:spcBef>
              <a:spcAft>
                <a:spcPts val="0"/>
              </a:spcAft>
              <a:buSzPts val="1400"/>
              <a:buChar char="●"/>
            </a:pPr>
            <a:r>
              <a:rPr lang="en" sz="1400">
                <a:highlight>
                  <a:srgbClr val="FFFFFF"/>
                </a:highlight>
              </a:rPr>
              <a:t> Imagery companies can use land use detection models to categorize what’s in each image and optimize their efforts towards the parts of land that are important to them.</a:t>
            </a:r>
            <a:endParaRPr sz="1400">
              <a:highlight>
                <a:srgbClr val="FFFFFF"/>
              </a:highlight>
            </a:endParaRPr>
          </a:p>
          <a:p>
            <a:pPr indent="-317500" lvl="0" marL="457200" rtl="0" algn="l">
              <a:spcBef>
                <a:spcPts val="0"/>
              </a:spcBef>
              <a:spcAft>
                <a:spcPts val="0"/>
              </a:spcAft>
              <a:buSzPts val="1400"/>
              <a:buChar char="●"/>
            </a:pPr>
            <a:r>
              <a:rPr lang="en" sz="1400">
                <a:highlight>
                  <a:srgbClr val="FFFFFF"/>
                </a:highlight>
              </a:rPr>
              <a:t>Neural network architectures such as CNN have played a </a:t>
            </a:r>
            <a:r>
              <a:rPr lang="en" sz="1400">
                <a:highlight>
                  <a:srgbClr val="FFFFFF"/>
                </a:highlight>
              </a:rPr>
              <a:t>huge</a:t>
            </a:r>
            <a:r>
              <a:rPr lang="en" sz="1400">
                <a:highlight>
                  <a:srgbClr val="FFFFFF"/>
                </a:highlight>
              </a:rPr>
              <a:t> role in accurately accomplishing this task</a:t>
            </a:r>
            <a:endParaRPr sz="1400">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eurosat</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Eurosat dataset is a 10-class dataset acquired by Sentinel-2A satellite with 27k images.</a:t>
            </a:r>
            <a:endParaRPr/>
          </a:p>
          <a:p>
            <a:pPr indent="-325755" lvl="0" marL="457200" rtl="0" algn="l">
              <a:spcBef>
                <a:spcPts val="0"/>
              </a:spcBef>
              <a:spcAft>
                <a:spcPts val="0"/>
              </a:spcAft>
              <a:buSzPct val="100000"/>
              <a:buChar char="●"/>
            </a:pPr>
            <a:r>
              <a:rPr lang="en"/>
              <a:t>Labelled images are grouped in following classes:</a:t>
            </a:r>
            <a:endParaRPr/>
          </a:p>
          <a:p>
            <a:pPr indent="-298767" lvl="1" marL="914400" rtl="0" algn="l">
              <a:spcBef>
                <a:spcPts val="0"/>
              </a:spcBef>
              <a:spcAft>
                <a:spcPts val="0"/>
              </a:spcAft>
              <a:buSzPct val="100000"/>
              <a:buChar char="○"/>
            </a:pPr>
            <a:r>
              <a:rPr lang="en" sz="1300">
                <a:highlight>
                  <a:srgbClr val="FFFFFF"/>
                </a:highlight>
              </a:rPr>
              <a:t>Annual Crop</a:t>
            </a:r>
            <a:endParaRPr sz="1300">
              <a:highlight>
                <a:srgbClr val="FFFFFF"/>
              </a:highlight>
            </a:endParaRPr>
          </a:p>
          <a:p>
            <a:pPr indent="-298767" lvl="1" marL="914400" rtl="0" algn="l">
              <a:spcBef>
                <a:spcPts val="0"/>
              </a:spcBef>
              <a:spcAft>
                <a:spcPts val="0"/>
              </a:spcAft>
              <a:buSzPct val="100000"/>
              <a:buChar char="○"/>
            </a:pPr>
            <a:r>
              <a:rPr lang="en" sz="1300">
                <a:highlight>
                  <a:srgbClr val="FFFFFF"/>
                </a:highlight>
              </a:rPr>
              <a:t>Forest</a:t>
            </a:r>
            <a:endParaRPr sz="1300">
              <a:highlight>
                <a:srgbClr val="FFFFFF"/>
              </a:highlight>
            </a:endParaRPr>
          </a:p>
          <a:p>
            <a:pPr indent="-298767" lvl="1" marL="914400" rtl="0" algn="l">
              <a:spcBef>
                <a:spcPts val="0"/>
              </a:spcBef>
              <a:spcAft>
                <a:spcPts val="0"/>
              </a:spcAft>
              <a:buSzPct val="100000"/>
              <a:buChar char="○"/>
            </a:pPr>
            <a:r>
              <a:rPr lang="en" sz="1300">
                <a:highlight>
                  <a:srgbClr val="FFFFFF"/>
                </a:highlight>
              </a:rPr>
              <a:t>Herbaceous Vegetation</a:t>
            </a:r>
            <a:endParaRPr sz="1300">
              <a:highlight>
                <a:srgbClr val="FFFFFF"/>
              </a:highlight>
            </a:endParaRPr>
          </a:p>
          <a:p>
            <a:pPr indent="-298767" lvl="1" marL="914400" rtl="0" algn="l">
              <a:spcBef>
                <a:spcPts val="0"/>
              </a:spcBef>
              <a:spcAft>
                <a:spcPts val="0"/>
              </a:spcAft>
              <a:buSzPct val="100000"/>
              <a:buChar char="○"/>
            </a:pPr>
            <a:r>
              <a:rPr lang="en" sz="1300">
                <a:highlight>
                  <a:srgbClr val="FFFFFF"/>
                </a:highlight>
              </a:rPr>
              <a:t>Highway</a:t>
            </a:r>
            <a:endParaRPr sz="1300">
              <a:highlight>
                <a:srgbClr val="FFFFFF"/>
              </a:highlight>
            </a:endParaRPr>
          </a:p>
          <a:p>
            <a:pPr indent="-298767" lvl="1" marL="914400" rtl="0" algn="l">
              <a:spcBef>
                <a:spcPts val="0"/>
              </a:spcBef>
              <a:spcAft>
                <a:spcPts val="0"/>
              </a:spcAft>
              <a:buSzPct val="100000"/>
              <a:buChar char="○"/>
            </a:pPr>
            <a:r>
              <a:rPr lang="en" sz="1300">
                <a:highlight>
                  <a:srgbClr val="FFFFFF"/>
                </a:highlight>
              </a:rPr>
              <a:t>Industrial</a:t>
            </a:r>
            <a:endParaRPr sz="1300">
              <a:highlight>
                <a:srgbClr val="FFFFFF"/>
              </a:highlight>
            </a:endParaRPr>
          </a:p>
          <a:p>
            <a:pPr indent="-298767" lvl="1" marL="914400" rtl="0" algn="l">
              <a:spcBef>
                <a:spcPts val="0"/>
              </a:spcBef>
              <a:spcAft>
                <a:spcPts val="0"/>
              </a:spcAft>
              <a:buSzPct val="100000"/>
              <a:buChar char="○"/>
            </a:pPr>
            <a:r>
              <a:rPr lang="en" sz="1300">
                <a:highlight>
                  <a:srgbClr val="FFFFFF"/>
                </a:highlight>
              </a:rPr>
              <a:t>Pasture</a:t>
            </a:r>
            <a:endParaRPr sz="1300">
              <a:highlight>
                <a:srgbClr val="FFFFFF"/>
              </a:highlight>
            </a:endParaRPr>
          </a:p>
          <a:p>
            <a:pPr indent="-298767" lvl="1" marL="914400" rtl="0" algn="l">
              <a:spcBef>
                <a:spcPts val="0"/>
              </a:spcBef>
              <a:spcAft>
                <a:spcPts val="0"/>
              </a:spcAft>
              <a:buSzPct val="100000"/>
              <a:buChar char="○"/>
            </a:pPr>
            <a:r>
              <a:rPr lang="en" sz="1300">
                <a:highlight>
                  <a:srgbClr val="FFFFFF"/>
                </a:highlight>
              </a:rPr>
              <a:t>Permanent Crop</a:t>
            </a:r>
            <a:endParaRPr sz="1300">
              <a:highlight>
                <a:srgbClr val="FFFFFF"/>
              </a:highlight>
            </a:endParaRPr>
          </a:p>
          <a:p>
            <a:pPr indent="-298767" lvl="1" marL="914400" rtl="0" algn="l">
              <a:spcBef>
                <a:spcPts val="0"/>
              </a:spcBef>
              <a:spcAft>
                <a:spcPts val="0"/>
              </a:spcAft>
              <a:buSzPct val="100000"/>
              <a:buChar char="○"/>
            </a:pPr>
            <a:r>
              <a:rPr lang="en" sz="1300">
                <a:highlight>
                  <a:srgbClr val="FFFFFF"/>
                </a:highlight>
              </a:rPr>
              <a:t>Residential</a:t>
            </a:r>
            <a:endParaRPr sz="1300">
              <a:highlight>
                <a:srgbClr val="FFFFFF"/>
              </a:highlight>
            </a:endParaRPr>
          </a:p>
          <a:p>
            <a:pPr indent="-298767" lvl="1" marL="914400" rtl="0" algn="l">
              <a:spcBef>
                <a:spcPts val="0"/>
              </a:spcBef>
              <a:spcAft>
                <a:spcPts val="0"/>
              </a:spcAft>
              <a:buSzPct val="100000"/>
              <a:buChar char="○"/>
            </a:pPr>
            <a:r>
              <a:rPr lang="en" sz="1300">
                <a:highlight>
                  <a:srgbClr val="FFFFFF"/>
                </a:highlight>
              </a:rPr>
              <a:t>River</a:t>
            </a:r>
            <a:endParaRPr sz="1300">
              <a:highlight>
                <a:srgbClr val="FFFFFF"/>
              </a:highlight>
            </a:endParaRPr>
          </a:p>
          <a:p>
            <a:pPr indent="-298767" lvl="1" marL="914400" rtl="0" algn="l">
              <a:spcBef>
                <a:spcPts val="0"/>
              </a:spcBef>
              <a:spcAft>
                <a:spcPts val="0"/>
              </a:spcAft>
              <a:buSzPct val="100000"/>
              <a:buChar char="○"/>
            </a:pPr>
            <a:r>
              <a:rPr lang="en" sz="1300">
                <a:highlight>
                  <a:srgbClr val="FFFFFF"/>
                </a:highlight>
              </a:rPr>
              <a:t>Sea / Lake</a:t>
            </a:r>
            <a:endParaRPr sz="1300">
              <a:highlight>
                <a:srgbClr val="FFFFFF"/>
              </a:highlight>
            </a:endParaRPr>
          </a:p>
          <a:p>
            <a:pPr indent="-325755" lvl="0" marL="457200" rtl="0" algn="l">
              <a:spcBef>
                <a:spcPts val="0"/>
              </a:spcBef>
              <a:spcAft>
                <a:spcPts val="0"/>
              </a:spcAft>
              <a:buSzPct val="100000"/>
              <a:buChar char="●"/>
            </a:pPr>
            <a:r>
              <a:rPr lang="en"/>
              <a:t>We used RGB color bands in this project.</a:t>
            </a:r>
            <a:endParaRPr/>
          </a:p>
          <a:p>
            <a:pPr indent="-325755" lvl="0" marL="457200" rtl="0" algn="l">
              <a:spcBef>
                <a:spcPts val="0"/>
              </a:spcBef>
              <a:spcAft>
                <a:spcPts val="0"/>
              </a:spcAft>
              <a:buSzPct val="100000"/>
              <a:buChar char="●"/>
            </a:pPr>
            <a:r>
              <a:rPr lang="en"/>
              <a:t>Each image is of size 64x64x3. </a:t>
            </a:r>
            <a:endParaRPr/>
          </a:p>
          <a:p>
            <a:pPr indent="-325755" lvl="0" marL="457200" rtl="0" algn="l">
              <a:spcBef>
                <a:spcPts val="0"/>
              </a:spcBef>
              <a:spcAft>
                <a:spcPts val="0"/>
              </a:spcAft>
              <a:buSzPct val="100000"/>
              <a:buChar char="●"/>
            </a:pPr>
            <a:r>
              <a:rPr lang="en"/>
              <a:t>Dataset obtained from </a:t>
            </a:r>
            <a:r>
              <a:rPr lang="en">
                <a:solidFill>
                  <a:schemeClr val="accent4"/>
                </a:solidFill>
              </a:rPr>
              <a:t>https://github.com/phelber/EuroSAT</a:t>
            </a:r>
            <a:endParaRPr>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examples</a:t>
            </a:r>
            <a:endParaRPr/>
          </a:p>
        </p:txBody>
      </p:sp>
      <p:sp>
        <p:nvSpPr>
          <p:cNvPr id="75" name="Google Shape;75;p1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Distributed over 34 european countries.</a:t>
            </a:r>
            <a:endParaRPr/>
          </a:p>
          <a:p>
            <a:pPr indent="-304800" lvl="0" marL="457200" rtl="0" algn="l">
              <a:spcBef>
                <a:spcPts val="0"/>
              </a:spcBef>
              <a:spcAft>
                <a:spcPts val="0"/>
              </a:spcAft>
              <a:buSzPts val="1200"/>
              <a:buChar char="●"/>
            </a:pPr>
            <a:r>
              <a:rPr lang="en"/>
              <a:t>Each class </a:t>
            </a:r>
            <a:r>
              <a:rPr lang="en"/>
              <a:t>contains</a:t>
            </a:r>
            <a:r>
              <a:rPr lang="en"/>
              <a:t> 2000 to 3000 images.</a:t>
            </a:r>
            <a:endParaRPr/>
          </a:p>
          <a:p>
            <a:pPr indent="-304800" lvl="0" marL="457200" rtl="0" algn="l">
              <a:spcBef>
                <a:spcPts val="0"/>
              </a:spcBef>
              <a:spcAft>
                <a:spcPts val="0"/>
              </a:spcAft>
              <a:buSzPts val="1200"/>
              <a:buChar char="●"/>
            </a:pPr>
            <a:r>
              <a:rPr lang="en"/>
              <a:t>We split the dataset in training set and testing set in (80/20) ratio.</a:t>
            </a:r>
            <a:endParaRPr/>
          </a:p>
          <a:p>
            <a:pPr indent="-304800" lvl="0" marL="457200" rtl="0" algn="l">
              <a:spcBef>
                <a:spcPts val="0"/>
              </a:spcBef>
              <a:spcAft>
                <a:spcPts val="0"/>
              </a:spcAft>
              <a:buSzPts val="1200"/>
              <a:buChar char="●"/>
            </a:pPr>
            <a:r>
              <a:rPr lang="en"/>
              <a:t>We apply stratified shuffle split to maintain class Proportions.</a:t>
            </a:r>
            <a:endParaRPr/>
          </a:p>
          <a:p>
            <a:pPr indent="-304800" lvl="0" marL="457200" rtl="0" algn="l">
              <a:spcBef>
                <a:spcPts val="0"/>
              </a:spcBef>
              <a:spcAft>
                <a:spcPts val="0"/>
              </a:spcAft>
              <a:buSzPts val="1200"/>
              <a:buChar char="●"/>
            </a:pPr>
            <a:r>
              <a:rPr lang="en"/>
              <a:t>Image data generator Keras for image augmentation.</a:t>
            </a:r>
            <a:endParaRPr/>
          </a:p>
        </p:txBody>
      </p:sp>
      <p:pic>
        <p:nvPicPr>
          <p:cNvPr id="76" name="Google Shape;76;p16"/>
          <p:cNvPicPr preferRelativeResize="0"/>
          <p:nvPr/>
        </p:nvPicPr>
        <p:blipFill>
          <a:blip r:embed="rId3">
            <a:alphaModFix/>
          </a:blip>
          <a:stretch>
            <a:fillRect/>
          </a:stretch>
        </p:blipFill>
        <p:spPr>
          <a:xfrm>
            <a:off x="3302575" y="182075"/>
            <a:ext cx="5650151" cy="2176951"/>
          </a:xfrm>
          <a:prstGeom prst="rect">
            <a:avLst/>
          </a:prstGeom>
          <a:noFill/>
          <a:ln>
            <a:noFill/>
          </a:ln>
        </p:spPr>
      </p:pic>
      <p:pic>
        <p:nvPicPr>
          <p:cNvPr id="77" name="Google Shape;77;p16"/>
          <p:cNvPicPr preferRelativeResize="0"/>
          <p:nvPr/>
        </p:nvPicPr>
        <p:blipFill>
          <a:blip r:embed="rId4">
            <a:alphaModFix/>
          </a:blip>
          <a:stretch>
            <a:fillRect/>
          </a:stretch>
        </p:blipFill>
        <p:spPr>
          <a:xfrm>
            <a:off x="3395475" y="2641775"/>
            <a:ext cx="5650150" cy="179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Deep learning</a:t>
            </a:r>
            <a:endParaRPr/>
          </a:p>
        </p:txBody>
      </p:sp>
      <p:sp>
        <p:nvSpPr>
          <p:cNvPr id="83" name="Google Shape;83;p17"/>
          <p:cNvSpPr txBox="1"/>
          <p:nvPr>
            <p:ph idx="1" type="body"/>
          </p:nvPr>
        </p:nvSpPr>
        <p:spPr>
          <a:xfrm>
            <a:off x="311700" y="1391350"/>
            <a:ext cx="4054800" cy="3177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Deep learning is a branch of machine learning which is based on artificial neural networks, as neural network is going to mimic the human brain so deep learning is also a kind of mimic of human brain. It uses multi layer neural networks in order to fit complex mathematical functions</a:t>
            </a:r>
            <a:endParaRPr/>
          </a:p>
          <a:p>
            <a:pPr indent="-304800" lvl="0" marL="457200" rtl="0" algn="l">
              <a:spcBef>
                <a:spcPts val="0"/>
              </a:spcBef>
              <a:spcAft>
                <a:spcPts val="0"/>
              </a:spcAft>
              <a:buSzPts val="1200"/>
              <a:buChar char="●"/>
            </a:pPr>
            <a:r>
              <a:rPr lang="en">
                <a:highlight>
                  <a:srgbClr val="FFFFFF"/>
                </a:highlight>
              </a:rPr>
              <a:t>For example, in </a:t>
            </a:r>
            <a:r>
              <a:rPr lang="en">
                <a:highlight>
                  <a:srgbClr val="FFFFFF"/>
                </a:highlight>
                <a:uFill>
                  <a:noFill/>
                </a:uFill>
                <a:hlinkClick r:id="rId3"/>
              </a:rPr>
              <a:t>image processing</a:t>
            </a:r>
            <a:r>
              <a:rPr lang="en">
                <a:highlight>
                  <a:srgbClr val="FFFFFF"/>
                </a:highlight>
              </a:rPr>
              <a:t>, lower layers may identify edges, while higher layers may identify the concepts relevant to a human such as digits or letters or faces.</a:t>
            </a:r>
            <a:endParaRPr/>
          </a:p>
        </p:txBody>
      </p:sp>
      <p:pic>
        <p:nvPicPr>
          <p:cNvPr id="84" name="Google Shape;84;p17"/>
          <p:cNvPicPr preferRelativeResize="0"/>
          <p:nvPr/>
        </p:nvPicPr>
        <p:blipFill>
          <a:blip r:embed="rId4">
            <a:alphaModFix/>
          </a:blip>
          <a:stretch>
            <a:fillRect/>
          </a:stretch>
        </p:blipFill>
        <p:spPr>
          <a:xfrm>
            <a:off x="4746375" y="1318522"/>
            <a:ext cx="4171950" cy="2383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250350" y="750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CNN description</a:t>
            </a:r>
            <a:endParaRPr/>
          </a:p>
        </p:txBody>
      </p:sp>
      <p:sp>
        <p:nvSpPr>
          <p:cNvPr id="90" name="Google Shape;90;p18"/>
          <p:cNvSpPr txBox="1"/>
          <p:nvPr>
            <p:ph idx="1" type="body"/>
          </p:nvPr>
        </p:nvSpPr>
        <p:spPr>
          <a:xfrm>
            <a:off x="81850" y="741675"/>
            <a:ext cx="5491200" cy="440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highlight>
                  <a:srgbClr val="FFFFFF"/>
                </a:highlight>
              </a:rPr>
              <a:t>A Convolutional Neural Network (ConvNet/CNN) is a Deep Learning algorithm which can take in an input image, assign importance (learnable weights and biases) to various aspects/objects in the image and be able to differentiate one from the other.</a:t>
            </a:r>
            <a:endParaRPr sz="1400">
              <a:highlight>
                <a:srgbClr val="FFFFFF"/>
              </a:highlight>
            </a:endParaRPr>
          </a:p>
          <a:p>
            <a:pPr indent="-317500" lvl="0" marL="457200" rtl="0" algn="l">
              <a:spcBef>
                <a:spcPts val="0"/>
              </a:spcBef>
              <a:spcAft>
                <a:spcPts val="0"/>
              </a:spcAft>
              <a:buSzPts val="1400"/>
              <a:buFont typeface="Georgia"/>
              <a:buChar char="●"/>
            </a:pPr>
            <a:r>
              <a:rPr lang="en" sz="1400">
                <a:highlight>
                  <a:srgbClr val="FFFFFF"/>
                </a:highlight>
              </a:rPr>
              <a:t>As we described above, a simple ConvNet is a sequence of layers, and every layer of a ConvNet transforms one volume of activations to another through a differentiable function. We use three main types of layers to build ConvNet architectures: Convolutional Layer, Pooling Layer, and Fully-Connected Layer (exactly as seen in regular Neural Networks). We will stack these layers to form a full ConvNet architecture.</a:t>
            </a:r>
            <a:endParaRPr sz="1400">
              <a:highlight>
                <a:srgbClr val="FFFFFF"/>
              </a:highlight>
            </a:endParaRPr>
          </a:p>
        </p:txBody>
      </p:sp>
      <p:pic>
        <p:nvPicPr>
          <p:cNvPr id="91" name="Google Shape;91;p18"/>
          <p:cNvPicPr preferRelativeResize="0"/>
          <p:nvPr/>
        </p:nvPicPr>
        <p:blipFill>
          <a:blip r:embed="rId3">
            <a:alphaModFix/>
          </a:blip>
          <a:stretch>
            <a:fillRect/>
          </a:stretch>
        </p:blipFill>
        <p:spPr>
          <a:xfrm>
            <a:off x="5337850" y="1146774"/>
            <a:ext cx="3695624" cy="1769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489850" y="4276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dk1"/>
                </a:highlight>
              </a:rPr>
              <a:t>Why cnn?</a:t>
            </a:r>
            <a:endParaRPr>
              <a:highlight>
                <a:schemeClr val="dk1"/>
              </a:highlight>
            </a:endParaRPr>
          </a:p>
        </p:txBody>
      </p:sp>
      <p:sp>
        <p:nvSpPr>
          <p:cNvPr id="97" name="Google Shape;97;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Convolutional Neural Networks (CNNs) is the most popular neural network model being used for image classification problem.</a:t>
            </a:r>
            <a:endParaRPr/>
          </a:p>
          <a:p>
            <a:pPr indent="-325755" lvl="0" marL="457200" rtl="0" algn="l">
              <a:spcBef>
                <a:spcPts val="0"/>
              </a:spcBef>
              <a:spcAft>
                <a:spcPts val="0"/>
              </a:spcAft>
              <a:buSzPct val="100000"/>
              <a:buChar char="●"/>
            </a:pPr>
            <a:r>
              <a:rPr lang="en"/>
              <a:t>Instead of a fully connected network of weights from each pixel, a CNN has just enough weights to look at a small patch of the image.</a:t>
            </a:r>
            <a:endParaRPr/>
          </a:p>
          <a:p>
            <a:pPr indent="-325755" lvl="0" marL="457200" rtl="0" algn="l">
              <a:spcBef>
                <a:spcPts val="0"/>
              </a:spcBef>
              <a:spcAft>
                <a:spcPts val="0"/>
              </a:spcAft>
              <a:buSzPct val="100000"/>
              <a:buChar char="●"/>
            </a:pPr>
            <a:r>
              <a:rPr lang="en"/>
              <a:t>Dimensionality reduction is achieved using a sliding window with a size less than that of the input matrix.</a:t>
            </a:r>
            <a:endParaRPr/>
          </a:p>
          <a:p>
            <a:pPr indent="-325755" lvl="0" marL="457200" rtl="0" algn="l">
              <a:spcBef>
                <a:spcPts val="0"/>
              </a:spcBef>
              <a:spcAft>
                <a:spcPts val="0"/>
              </a:spcAft>
              <a:buSzPct val="100000"/>
              <a:buChar char="●"/>
            </a:pPr>
            <a:r>
              <a:rPr lang="en"/>
              <a:t>Images are huge amount data and dimensionality reduction helps as it reduces the number of weights we need to optimize .</a:t>
            </a:r>
            <a:endParaRPr/>
          </a:p>
          <a:p>
            <a:pPr indent="-325755" lvl="0" marL="457200" rtl="0" algn="l">
              <a:spcBef>
                <a:spcPts val="0"/>
              </a:spcBef>
              <a:spcAft>
                <a:spcPts val="0"/>
              </a:spcAft>
              <a:buSzPct val="100000"/>
              <a:buChar char="●"/>
            </a:pPr>
            <a:r>
              <a:rPr lang="en"/>
              <a:t>The beauty of the CNN is that the number of parameters is independent of the size of the original image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dk1"/>
                </a:highlight>
              </a:rPr>
              <a:t>Resnet-50</a:t>
            </a:r>
            <a:endParaRPr>
              <a:highlight>
                <a:schemeClr val="dk1"/>
              </a:highlight>
            </a:endParaRPr>
          </a:p>
        </p:txBody>
      </p:sp>
      <p:sp>
        <p:nvSpPr>
          <p:cNvPr id="103" name="Google Shape;103;p20"/>
          <p:cNvSpPr txBox="1"/>
          <p:nvPr>
            <p:ph idx="1" type="body"/>
          </p:nvPr>
        </p:nvSpPr>
        <p:spPr>
          <a:xfrm>
            <a:off x="311700" y="1228675"/>
            <a:ext cx="8613000" cy="3210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highlight>
                  <a:srgbClr val="FFFFFF"/>
                </a:highlight>
              </a:rPr>
              <a:t>ResNet-50 is a pre-trained Deep Learning model for image classification of the </a:t>
            </a:r>
            <a:r>
              <a:rPr i="1" lang="en" sz="1700">
                <a:highlight>
                  <a:srgbClr val="FFFFFF"/>
                </a:highlight>
              </a:rPr>
              <a:t>Convolutional Neural Network</a:t>
            </a:r>
            <a:r>
              <a:rPr lang="en" sz="1700">
                <a:highlight>
                  <a:srgbClr val="FFFFFF"/>
                </a:highlight>
              </a:rPr>
              <a:t>.</a:t>
            </a:r>
            <a:endParaRPr sz="1700">
              <a:highlight>
                <a:srgbClr val="FFFFFF"/>
              </a:highlight>
            </a:endParaRPr>
          </a:p>
          <a:p>
            <a:pPr indent="-336550" lvl="0" marL="457200" rtl="0" algn="l">
              <a:spcBef>
                <a:spcPts val="0"/>
              </a:spcBef>
              <a:spcAft>
                <a:spcPts val="0"/>
              </a:spcAft>
              <a:buSzPts val="1700"/>
              <a:buChar char="●"/>
            </a:pPr>
            <a:r>
              <a:rPr lang="en" sz="1700">
                <a:highlight>
                  <a:srgbClr val="FFFFFF"/>
                </a:highlight>
              </a:rPr>
              <a:t>ResNet-50 is 50 layers deep and is trained on a million images of 1000 categories from the ImageNet database. </a:t>
            </a:r>
            <a:endParaRPr sz="1700">
              <a:highlight>
                <a:srgbClr val="FFFFFF"/>
              </a:highlight>
            </a:endParaRPr>
          </a:p>
          <a:p>
            <a:pPr indent="-336550" lvl="0" marL="457200" rtl="0" algn="l">
              <a:spcBef>
                <a:spcPts val="0"/>
              </a:spcBef>
              <a:spcAft>
                <a:spcPts val="0"/>
              </a:spcAft>
              <a:buClr>
                <a:srgbClr val="292929"/>
              </a:buClr>
              <a:buSzPts val="1700"/>
              <a:buChar char="●"/>
            </a:pPr>
            <a:r>
              <a:rPr lang="en" sz="1700">
                <a:highlight>
                  <a:srgbClr val="FFFFFF"/>
                </a:highlight>
              </a:rPr>
              <a:t>Furthermore the model has over 23 million trainable parameters, which indicates a deep architecture that makes it better for image recognition.</a:t>
            </a:r>
            <a:r>
              <a:rPr lang="en" sz="1700">
                <a:solidFill>
                  <a:srgbClr val="292929"/>
                </a:solidFill>
                <a:highlight>
                  <a:srgbClr val="FFFFFF"/>
                </a:highlight>
              </a:rPr>
              <a:t> </a:t>
            </a:r>
            <a:endParaRPr sz="1700">
              <a:solidFill>
                <a:srgbClr val="292929"/>
              </a:solidFill>
              <a:highlight>
                <a:srgbClr val="FFFFFF"/>
              </a:highlight>
            </a:endParaRPr>
          </a:p>
          <a:p>
            <a:pPr indent="0" lvl="0" marL="0" rtl="0" algn="l">
              <a:spcBef>
                <a:spcPts val="12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600">
              <a:solidFill>
                <a:srgbClr val="292929"/>
              </a:solidFill>
              <a:highlight>
                <a:srgbClr val="FFFFFF"/>
              </a:highlight>
              <a:latin typeface="Georgia"/>
              <a:ea typeface="Georgia"/>
              <a:cs typeface="Georgia"/>
              <a:sym typeface="Georgia"/>
            </a:endParaRPr>
          </a:p>
        </p:txBody>
      </p:sp>
      <p:pic>
        <p:nvPicPr>
          <p:cNvPr id="104" name="Google Shape;104;p20"/>
          <p:cNvPicPr preferRelativeResize="0"/>
          <p:nvPr/>
        </p:nvPicPr>
        <p:blipFill>
          <a:blip r:embed="rId3">
            <a:alphaModFix/>
          </a:blip>
          <a:stretch>
            <a:fillRect/>
          </a:stretch>
        </p:blipFill>
        <p:spPr>
          <a:xfrm>
            <a:off x="0" y="3371430"/>
            <a:ext cx="9143999" cy="18602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10" name="Google Shape;110;p21"/>
          <p:cNvSpPr txBox="1"/>
          <p:nvPr>
            <p:ph idx="1" type="body"/>
          </p:nvPr>
        </p:nvSpPr>
        <p:spPr>
          <a:xfrm>
            <a:off x="311700" y="292850"/>
            <a:ext cx="5903400" cy="42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ResNet stands for </a:t>
            </a:r>
            <a:r>
              <a:rPr i="1" lang="en" sz="1600"/>
              <a:t>Residual Network </a:t>
            </a:r>
            <a:r>
              <a:rPr lang="en" sz="1600"/>
              <a:t>and is characterized </a:t>
            </a:r>
            <a:r>
              <a:rPr lang="en" sz="1600"/>
              <a:t>by its identity connections.</a:t>
            </a:r>
            <a:endParaRPr sz="1600"/>
          </a:p>
          <a:p>
            <a:pPr indent="0" lvl="0" marL="0" rtl="0" algn="l">
              <a:spcBef>
                <a:spcPts val="1200"/>
              </a:spcBef>
              <a:spcAft>
                <a:spcPts val="0"/>
              </a:spcAft>
              <a:buNone/>
            </a:pPr>
            <a:r>
              <a:rPr lang="en" sz="1600"/>
              <a:t>Identity connections takes the input directly to the end of each residual block.</a:t>
            </a:r>
            <a:endParaRPr sz="1600"/>
          </a:p>
          <a:p>
            <a:pPr indent="0" lvl="0" marL="0" rtl="0" algn="l">
              <a:spcBef>
                <a:spcPts val="1200"/>
              </a:spcBef>
              <a:spcAft>
                <a:spcPts val="0"/>
              </a:spcAft>
              <a:buNone/>
            </a:pPr>
            <a:r>
              <a:rPr lang="en" sz="1600"/>
              <a:t>The ResNet-50 model consists of 5 stages each with a residual block. Each residual block has 3 layers with both 1*1 and 3*3 convolutions.</a:t>
            </a:r>
            <a:endParaRPr sz="1600"/>
          </a:p>
          <a:p>
            <a:pPr indent="0" lvl="0" marL="0" rtl="0" algn="l">
              <a:spcBef>
                <a:spcPts val="1200"/>
              </a:spcBef>
              <a:spcAft>
                <a:spcPts val="1200"/>
              </a:spcAft>
              <a:buNone/>
            </a:pPr>
            <a:r>
              <a:rPr lang="en" sz="1600"/>
              <a:t>In this network, each layer feeds into the next layer and directly into the layers about 2–3 hops away, called identity connections.</a:t>
            </a:r>
            <a:endParaRPr sz="1600"/>
          </a:p>
        </p:txBody>
      </p:sp>
      <p:pic>
        <p:nvPicPr>
          <p:cNvPr id="111" name="Google Shape;111;p21"/>
          <p:cNvPicPr preferRelativeResize="0"/>
          <p:nvPr/>
        </p:nvPicPr>
        <p:blipFill>
          <a:blip r:embed="rId3">
            <a:alphaModFix/>
          </a:blip>
          <a:stretch>
            <a:fillRect/>
          </a:stretch>
        </p:blipFill>
        <p:spPr>
          <a:xfrm>
            <a:off x="6123225" y="170400"/>
            <a:ext cx="2709076" cy="4743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