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60" r:id="rId4"/>
    <p:sldId id="264" r:id="rId5"/>
    <p:sldId id="277" r:id="rId6"/>
    <p:sldId id="278" r:id="rId7"/>
    <p:sldId id="279" r:id="rId8"/>
    <p:sldId id="280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249" autoAdjust="0"/>
  </p:normalViewPr>
  <p:slideViewPr>
    <p:cSldViewPr showGuides="1">
      <p:cViewPr varScale="1">
        <p:scale>
          <a:sx n="84" d="100"/>
          <a:sy n="84" d="100"/>
        </p:scale>
        <p:origin x="816" y="96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9/13/2021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9/13/2021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Picture 8" descr="Stacked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09E-12D5-4B1D-B8BB-C300B1DDD423}" type="datetime1">
              <a:rPr lang="en-US" smtClean="0"/>
              <a:t>9/13/2021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A53D-4C84-40AA-983E-A1E818A7FEFC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CEE-AE66-4EAB-9C04-97F8A56A6354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377B-053C-438C-8A98-92C419A6701C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ed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EF46-0123-4A75-9835-49DC49D53DE2}" type="datetime1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buFont typeface="Century Gothic" panose="020B0502020202020204" pitchFamily="34" charset="0"/>
              <a:buChar char="–"/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8"/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378D-18AE-47D1-B10A-42F623B40082}" type="datetime1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6AE8-D704-41F6-B16A-5547B5672AC1}" type="datetime1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538-6F63-4C0B-916D-ED3F4E0A1B28}" type="datetime1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15BF-7116-4A9E-8022-5A2DC937F971}" type="datetime1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418976" indent="-285750">
              <a:buFont typeface="Century Gothic" panose="020B0502020202020204" pitchFamily="34" charset="0"/>
              <a:buChar char="–"/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C91-5A3B-40CE-8C1D-279A8EF6E008}" type="datetime1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C20A-B94A-4E20-B4B2-88A7825AE904}" type="datetime1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59468AF-EFCF-4AAD-ACF4-3BA83EC4AF4E}" type="datetime1">
              <a:rPr lang="en-US" smtClean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Registration App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rialMT"/>
              </a:rPr>
              <a:t>online registration app for students from grade 1 to 12. This is the platform where parents of guardian register their children </a:t>
            </a:r>
            <a:r>
              <a:rPr lang="en-US" sz="1800" dirty="0">
                <a:latin typeface="ArialMT"/>
              </a:rPr>
              <a:t>to enroll in school.</a:t>
            </a:r>
            <a:r>
              <a:rPr lang="en-US" sz="1800" b="0" i="0" u="none" strike="noStrike" baseline="0" dirty="0">
                <a:latin typeface="ArialMT"/>
              </a:rPr>
              <a:t> 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The purpose of this app is to eliminate the manual registration process used in schools to save time and costs.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Monitor the performance of students in class or at school.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ArialMT"/>
              </a:rPr>
              <a:t>As a user must be able to register and v</a:t>
            </a:r>
            <a:r>
              <a:rPr lang="en-US" sz="1800" dirty="0">
                <a:latin typeface="ArialMT"/>
              </a:rPr>
              <a:t>erify their email address via link </a:t>
            </a:r>
          </a:p>
          <a:p>
            <a:pPr algn="l"/>
            <a:r>
              <a:rPr lang="en-US" sz="1800" dirty="0">
                <a:latin typeface="ArialMT"/>
              </a:rPr>
              <a:t>As a u</a:t>
            </a:r>
            <a:r>
              <a:rPr lang="en-US" sz="1800" b="0" i="0" u="none" strike="noStrike" baseline="0" dirty="0">
                <a:latin typeface="ArialMT"/>
              </a:rPr>
              <a:t>ser must be to create a Profile page /Update profile</a:t>
            </a:r>
          </a:p>
          <a:p>
            <a:pPr algn="l"/>
            <a:r>
              <a:rPr lang="en-US" sz="1800" dirty="0">
                <a:latin typeface="ArialMT"/>
              </a:rPr>
              <a:t>As a user Should be able to select School where they want to enroll their children</a:t>
            </a:r>
            <a:endParaRPr lang="en-US" sz="1800" b="0" i="0" u="none" strike="noStrike" baseline="0" dirty="0">
              <a:latin typeface="ArialMT"/>
            </a:endParaRPr>
          </a:p>
          <a:p>
            <a:pPr algn="l"/>
            <a:r>
              <a:rPr lang="en-US" sz="1800" dirty="0">
                <a:latin typeface="ArialMT"/>
              </a:rPr>
              <a:t>As a u</a:t>
            </a:r>
            <a:r>
              <a:rPr lang="en-US" sz="1800" b="0" i="0" u="none" strike="noStrike" baseline="0" dirty="0">
                <a:latin typeface="ArialMT"/>
              </a:rPr>
              <a:t>ser can register multiple children under their profile</a:t>
            </a:r>
          </a:p>
          <a:p>
            <a:pPr algn="l"/>
            <a:r>
              <a:rPr lang="en-US" sz="1800" dirty="0">
                <a:latin typeface="ArialMT"/>
              </a:rPr>
              <a:t>As a u</a:t>
            </a:r>
            <a:r>
              <a:rPr lang="en-US" sz="1800" b="0" i="0" u="none" strike="noStrike" baseline="0" dirty="0">
                <a:latin typeface="ArialMT"/>
              </a:rPr>
              <a:t>ser must be able to Upload documents</a:t>
            </a:r>
          </a:p>
          <a:p>
            <a:pPr algn="l"/>
            <a:r>
              <a:rPr lang="en-US" sz="1800" dirty="0">
                <a:latin typeface="ArialMT"/>
              </a:rPr>
              <a:t>As a u</a:t>
            </a:r>
            <a:r>
              <a:rPr lang="en-US" sz="1800" b="0" i="0" u="none" strike="noStrike" baseline="0" dirty="0">
                <a:latin typeface="ArialMT"/>
              </a:rPr>
              <a:t>ser must get a Confirmation message of whether the application was unsuccessful or not.</a:t>
            </a:r>
          </a:p>
        </p:txBody>
      </p:sp>
    </p:spTree>
    <p:extLst>
      <p:ext uri="{BB962C8B-B14F-4D97-AF65-F5344CB8AC3E}">
        <p14:creationId xmlns:p14="http://schemas.microsoft.com/office/powerpoint/2010/main" val="6032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QA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testing environment is a setup of software and hardware for the testing teams to execute test cases.</a:t>
            </a:r>
          </a:p>
          <a:p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E9359B-BB92-4922-A7AF-FD66D8C24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09280"/>
              </p:ext>
            </p:extLst>
          </p:nvPr>
        </p:nvGraphicFramePr>
        <p:xfrm>
          <a:off x="1191430" y="2406784"/>
          <a:ext cx="10663622" cy="437501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754012">
                  <a:extLst>
                    <a:ext uri="{9D8B030D-6E8A-4147-A177-3AD203B41FA5}">
                      <a16:colId xmlns:a16="http://schemas.microsoft.com/office/drawing/2014/main" val="2770622902"/>
                    </a:ext>
                  </a:extLst>
                </a:gridCol>
                <a:gridCol w="7909610">
                  <a:extLst>
                    <a:ext uri="{9D8B030D-6E8A-4147-A177-3AD203B41FA5}">
                      <a16:colId xmlns:a16="http://schemas.microsoft.com/office/drawing/2014/main" val="381441285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en-US" sz="1800" dirty="0"/>
                        <a:t>Areas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  <a:endParaRPr lang="en-Z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0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400" b="1" i="0" kern="1200" dirty="0">
                          <a:solidFill>
                            <a:schemeClr val="tx1"/>
                          </a:solidFill>
                          <a:effectLst/>
                          <a:latin typeface="ArialMT"/>
                          <a:ea typeface="+mn-ea"/>
                          <a:cs typeface="+mn-cs"/>
                        </a:rPr>
                        <a:t>Test Server</a:t>
                      </a:r>
                      <a:endParaRPr lang="en-ZA" sz="1400" dirty="0">
                        <a:latin typeface="Arial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rialMT"/>
                          <a:ea typeface="+mn-ea"/>
                          <a:cs typeface="+mn-cs"/>
                        </a:rPr>
                        <a:t>Every test may not be executed on a local machine. It may need establishing a test server, which can support applications.</a:t>
                      </a:r>
                    </a:p>
                    <a:p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ArialM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rialMT"/>
                          <a:ea typeface="+mn-ea"/>
                          <a:cs typeface="+mn-cs"/>
                        </a:rPr>
                        <a:t>Fedora set up for PHP, Java-based applications with or without mail servers</a:t>
                      </a:r>
                      <a:endParaRPr lang="en-ZA" sz="1400" dirty="0">
                        <a:latin typeface="Arial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61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400" b="1" i="0" kern="1200" dirty="0">
                          <a:solidFill>
                            <a:schemeClr val="tx1"/>
                          </a:solidFill>
                          <a:effectLst/>
                          <a:latin typeface="ArialMT"/>
                          <a:ea typeface="+mn-ea"/>
                          <a:cs typeface="+mn-cs"/>
                        </a:rPr>
                        <a:t>Network</a:t>
                      </a:r>
                      <a:endParaRPr lang="en-ZA" sz="1400" dirty="0">
                        <a:latin typeface="Arial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rialMT"/>
                          <a:ea typeface="+mn-ea"/>
                          <a:cs typeface="+mn-cs"/>
                        </a:rPr>
                        <a:t>Network set up as per the test requirement. It includes, </a:t>
                      </a:r>
                      <a:r>
                        <a:rPr lang="en-ZA" sz="1400" b="0" i="0" kern="1200" dirty="0">
                          <a:solidFill>
                            <a:schemeClr val="tx1"/>
                          </a:solidFill>
                          <a:effectLst/>
                          <a:latin typeface="ArialMT"/>
                          <a:ea typeface="+mn-ea"/>
                          <a:cs typeface="+mn-cs"/>
                        </a:rPr>
                        <a:t>Internet setup, LAN </a:t>
                      </a:r>
                      <a:r>
                        <a:rPr lang="en-ZA" sz="1400" b="0" i="0" kern="1200" dirty="0" err="1">
                          <a:solidFill>
                            <a:schemeClr val="tx1"/>
                          </a:solidFill>
                          <a:effectLst/>
                          <a:latin typeface="ArialMT"/>
                          <a:ea typeface="+mn-ea"/>
                          <a:cs typeface="+mn-cs"/>
                        </a:rPr>
                        <a:t>Wifi</a:t>
                      </a:r>
                      <a:r>
                        <a:rPr lang="en-ZA" sz="1400" b="0" i="0" kern="1200" dirty="0">
                          <a:solidFill>
                            <a:schemeClr val="tx1"/>
                          </a:solidFill>
                          <a:effectLst/>
                          <a:latin typeface="ArialMT"/>
                          <a:ea typeface="+mn-ea"/>
                          <a:cs typeface="+mn-cs"/>
                        </a:rPr>
                        <a:t> setup, Private network setup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34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400" b="1" i="0" kern="1200" dirty="0">
                          <a:solidFill>
                            <a:schemeClr val="tx1"/>
                          </a:solidFill>
                          <a:effectLst/>
                          <a:latin typeface="ArialMT"/>
                          <a:ea typeface="+mn-ea"/>
                          <a:cs typeface="+mn-cs"/>
                        </a:rPr>
                        <a:t>Test PC</a:t>
                      </a:r>
                      <a:endParaRPr lang="en-ZA" sz="1400" dirty="0">
                        <a:latin typeface="Arial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rialMT"/>
                          <a:ea typeface="+mn-ea"/>
                          <a:cs typeface="+mn-cs"/>
                        </a:rPr>
                        <a:t>For web testing, we need to set up different browsers for different testers.</a:t>
                      </a:r>
                    </a:p>
                    <a:p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ArialM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rialMT"/>
                          <a:ea typeface="+mn-ea"/>
                          <a:cs typeface="+mn-cs"/>
                        </a:rPr>
                        <a:t>For Mobile App, We need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ArialMT"/>
                          <a:ea typeface="+mn-ea"/>
                          <a:cs typeface="+mn-cs"/>
                        </a:rPr>
                        <a:t>Xcode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rialMT"/>
                          <a:ea typeface="+mn-ea"/>
                          <a:cs typeface="+mn-cs"/>
                        </a:rPr>
                        <a:t>, Android Studio, simulator/ Emulator installed and alternatively Android and Apple Phone</a:t>
                      </a:r>
                      <a:endParaRPr lang="en-ZA" sz="1400" dirty="0">
                        <a:latin typeface="Arial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15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MT"/>
                        </a:rPr>
                        <a:t>Bug Reporting</a:t>
                      </a:r>
                      <a:endParaRPr lang="en-ZA" sz="1400" b="1" dirty="0">
                        <a:latin typeface="Arial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rialMT"/>
                          <a:ea typeface="+mn-ea"/>
                          <a:cs typeface="+mn-cs"/>
                        </a:rPr>
                        <a:t>Bug reporting tools should be provided to testers.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MT"/>
                          <a:ea typeface="+mn-ea"/>
                          <a:cs typeface="+mn-cs"/>
                        </a:rPr>
                        <a:t>We can use different bug tools like Jira etc.</a:t>
                      </a:r>
                      <a:endParaRPr lang="en-ZA" sz="1400" dirty="0">
                        <a:latin typeface="Arial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56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MT"/>
                        </a:rPr>
                        <a:t>Test Data</a:t>
                      </a:r>
                      <a:endParaRPr lang="en-ZA" sz="1400" b="1" dirty="0">
                        <a:latin typeface="Arial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rialMT"/>
                          <a:ea typeface="+mn-ea"/>
                          <a:cs typeface="+mn-cs"/>
                        </a:rPr>
                        <a:t>Testers or developers can copy Production data to their individual test environment. They can modify it as per their requirement.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rialMT"/>
                          <a:ea typeface="+mn-ea"/>
                          <a:cs typeface="+mn-cs"/>
                        </a:rPr>
                        <a:t>This helps the tester, to detect the same issues as a live production server, without corrupting the production data.</a:t>
                      </a:r>
                      <a:endParaRPr lang="en-ZA" sz="1400" dirty="0">
                        <a:latin typeface="Arial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6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89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C1B3-8D2C-4D41-8BBB-CF6D9557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Scope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B7073-694A-46F8-9DE3-B086BFDC9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MT"/>
              </a:rPr>
              <a:t>The testing scope is the list of all QA tickets and tasks that the tester must verify at any given Agile sprint.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Testing Scope must be written in coordination with the developers, team lead and product owner.</a:t>
            </a:r>
            <a:endParaRPr lang="en-US" dirty="0">
              <a:latin typeface="ArialMT"/>
            </a:endParaRPr>
          </a:p>
          <a:p>
            <a:r>
              <a:rPr lang="en-US" dirty="0">
                <a:latin typeface="ArialMT"/>
              </a:rPr>
              <a:t>Sample for a task</a:t>
            </a:r>
          </a:p>
          <a:p>
            <a:pPr marL="853290" lvl="2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MT"/>
              </a:rPr>
              <a:t>Ticket name: Jira ticket 376.</a:t>
            </a:r>
            <a:br>
              <a:rPr lang="en-US" dirty="0">
                <a:latin typeface="ArialM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MT"/>
              </a:rPr>
              <a:t>Summary: Creating profile should be tested on Mobile devices.</a:t>
            </a:r>
            <a:br>
              <a:rPr lang="en-US" dirty="0">
                <a:latin typeface="ArialM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MT"/>
              </a:rPr>
              <a:t>Build: app-staging-build-1.2.3.</a:t>
            </a:r>
            <a:br>
              <a:rPr lang="en-US" dirty="0">
                <a:latin typeface="ArialM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MT"/>
              </a:rPr>
              <a:t>OS: Windows, Android and iOS</a:t>
            </a:r>
            <a:br>
              <a:rPr lang="en-US" dirty="0">
                <a:latin typeface="ArialM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MT"/>
              </a:rPr>
              <a:t>Estimated time:  1 hour.</a:t>
            </a:r>
            <a:endParaRPr lang="en-ZA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106203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EF5E-CA2E-4FA5-9920-04033253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Process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2A08A-0522-4BDE-A261-38E34D782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751536"/>
          </a:xfrm>
        </p:spPr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ArialMT"/>
              </a:rPr>
              <a:t>Functional Testing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ArialMT"/>
              </a:rPr>
              <a:t>: positive tests only for main software functionality; no negative tests during testing cycle.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ArialMT"/>
              </a:rPr>
              <a:t>Security Testing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ArialMT"/>
              </a:rPr>
              <a:t>: both positive and negative tests, which means checking how the application is working for Sign Up, Sign In and Forgot Password functionalities.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ArialMT"/>
              </a:rPr>
              <a:t>UI Testing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ArialMT"/>
              </a:rPr>
              <a:t>: testing the presence of UI elements on the web page or mobile build. UI testing usually checks for element display, size and location on a page/screen.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ArialMT"/>
              </a:rPr>
              <a:t>Cross-Browsing Testing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ArialMT"/>
              </a:rPr>
              <a:t>: testing on the most popular browsers, depending on business requirements and browser popularity in applicable country or countries.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ArialMT"/>
              </a:rPr>
              <a:t>Regression Testing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ArialMT"/>
              </a:rPr>
              <a:t>: the most important part of testing, since it checks full software functionality before release. There are two types of regression testing: </a:t>
            </a:r>
            <a:r>
              <a:rPr lang="en-US" sz="2900" b="1" i="1" dirty="0">
                <a:solidFill>
                  <a:srgbClr val="000000"/>
                </a:solidFill>
                <a:effectLst/>
                <a:latin typeface="ArialMT"/>
              </a:rPr>
              <a:t>pre-regression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ArialMT"/>
              </a:rPr>
              <a:t> on release candidates before full release, and </a:t>
            </a:r>
            <a:r>
              <a:rPr lang="en-US" sz="2900" b="1" i="1" dirty="0">
                <a:solidFill>
                  <a:srgbClr val="000000"/>
                </a:solidFill>
                <a:effectLst/>
                <a:latin typeface="ArialMT"/>
              </a:rPr>
              <a:t>post-regression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ArialMT"/>
              </a:rPr>
              <a:t> after release and smoke testing. Mobile Regression testing involves checking a previous build, then installing a current build and testing the release candidate.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ArialMT"/>
              </a:rPr>
              <a:t>Smoke/Sanity Testing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ArialMT"/>
              </a:rPr>
              <a:t>: simple and quick high-level testing. Does the application work after release or not? Smoke testing usually runs after release to check if it launches correctly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0025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386B-6DF4-40A4-B9CF-91AA88EB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Dependencies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B4B06-6188-4FC1-9A99-F5E70E158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MT"/>
              </a:rPr>
              <a:t>Blocker : If you click forgot password, it should give a textbox to enter your email address so that a reset password link can be sent to you</a:t>
            </a:r>
          </a:p>
          <a:p>
            <a:r>
              <a:rPr lang="en-US" dirty="0">
                <a:latin typeface="ArialMT"/>
              </a:rPr>
              <a:t>If you don’t receive a link its classified as a blocker.</a:t>
            </a:r>
          </a:p>
          <a:p>
            <a:r>
              <a:rPr lang="en-US" dirty="0">
                <a:latin typeface="ArialMT"/>
              </a:rPr>
              <a:t>Team members failing to prioritize task</a:t>
            </a:r>
            <a:endParaRPr lang="en-ZA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90104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F56D-D5E4-4BE2-9FDE-4B1E6DA4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Estimates and Exit Criteria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4712-83CE-47EF-9F02-5A3EDF2C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MT"/>
              </a:rPr>
              <a:t>Time frame for each Sprint should be 2 weeks</a:t>
            </a:r>
          </a:p>
          <a:p>
            <a:r>
              <a:rPr lang="en-US" dirty="0">
                <a:latin typeface="ArialMT"/>
              </a:rPr>
              <a:t>A new feature should be released after each sprint</a:t>
            </a:r>
          </a:p>
          <a:p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F72F33-5423-4673-8F27-F01F6FCC4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45035"/>
              </p:ext>
            </p:extLst>
          </p:nvPr>
        </p:nvGraphicFramePr>
        <p:xfrm>
          <a:off x="1413892" y="2780928"/>
          <a:ext cx="9217024" cy="3657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4015985860"/>
                    </a:ext>
                  </a:extLst>
                </a:gridCol>
                <a:gridCol w="5154082">
                  <a:extLst>
                    <a:ext uri="{9D8B030D-6E8A-4147-A177-3AD203B41FA5}">
                      <a16:colId xmlns:a16="http://schemas.microsoft.com/office/drawing/2014/main" val="339442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Criteria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Exit Criteria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7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MT"/>
                        </a:rPr>
                        <a:t>Availability of test items that have met the exit criteria for any prior test level</a:t>
                      </a:r>
                      <a:endParaRPr lang="en-ZA" dirty="0">
                        <a:latin typeface="Arial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MT"/>
                        </a:rPr>
                        <a:t>Define level of coverage has been achieved(e.g., of requirements, user stories, acceptance criteria, risks, code)</a:t>
                      </a:r>
                      <a:endParaRPr lang="en-ZA" dirty="0">
                        <a:latin typeface="Arial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71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MT"/>
                        </a:rPr>
                        <a:t>Availability of test environment</a:t>
                      </a:r>
                      <a:endParaRPr lang="en-ZA" dirty="0">
                        <a:latin typeface="Arial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MT"/>
                        </a:rPr>
                        <a:t>Number of unresolved defects is within an agreed limit</a:t>
                      </a:r>
                      <a:endParaRPr lang="en-ZA" dirty="0">
                        <a:latin typeface="Arial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1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MT"/>
                        </a:rPr>
                        <a:t>Availability of necessary test tools</a:t>
                      </a:r>
                      <a:endParaRPr lang="en-ZA" dirty="0">
                        <a:latin typeface="Arial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MT"/>
                        </a:rPr>
                        <a:t>Number of estimated remaining defects is sufficiently low</a:t>
                      </a:r>
                      <a:endParaRPr lang="en-ZA" dirty="0">
                        <a:latin typeface="Arial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518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19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ass open house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Classroom open house presentation.potx" id="{AB7D8AB0-4323-4322-AB21-8CB398DB9E96}" vid="{5BFEA1FF-C39F-48A2-B239-4B55565FC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 open house presentation</Template>
  <TotalTime>1410</TotalTime>
  <Words>767</Words>
  <Application>Microsoft Office PowerPoint</Application>
  <PresentationFormat>Custom</PresentationFormat>
  <Paragraphs>62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ArialMT</vt:lpstr>
      <vt:lpstr>Century Gothic</vt:lpstr>
      <vt:lpstr>Roboto</vt:lpstr>
      <vt:lpstr>Source Sans Pro</vt:lpstr>
      <vt:lpstr>Class open house presentation</vt:lpstr>
      <vt:lpstr>Online Registration App</vt:lpstr>
      <vt:lpstr>Introduction</vt:lpstr>
      <vt:lpstr>User Stories</vt:lpstr>
      <vt:lpstr>Software QA Environment</vt:lpstr>
      <vt:lpstr>Testing Scope</vt:lpstr>
      <vt:lpstr>Testing Process</vt:lpstr>
      <vt:lpstr>Risks and Dependencies</vt:lpstr>
      <vt:lpstr>Estimates and Exit Criteria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Registration App</dc:title>
  <dc:creator>Mashudu Perseverance Ndou</dc:creator>
  <cp:lastModifiedBy>Mashudu Perseverance Ndou</cp:lastModifiedBy>
  <cp:revision>8</cp:revision>
  <dcterms:created xsi:type="dcterms:W3CDTF">2021-08-31T11:00:37Z</dcterms:created>
  <dcterms:modified xsi:type="dcterms:W3CDTF">2021-09-13T08:57:03Z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