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21"/>
  </p:notesMasterIdLst>
  <p:handoutMasterIdLst>
    <p:handoutMasterId r:id="rId22"/>
  </p:handoutMasterIdLst>
  <p:sldIdLst>
    <p:sldId id="257" r:id="rId2"/>
    <p:sldId id="258" r:id="rId3"/>
    <p:sldId id="259" r:id="rId4"/>
    <p:sldId id="260" r:id="rId5"/>
    <p:sldId id="261" r:id="rId6"/>
    <p:sldId id="268" r:id="rId7"/>
    <p:sldId id="263" r:id="rId8"/>
    <p:sldId id="264" r:id="rId9"/>
    <p:sldId id="265" r:id="rId10"/>
    <p:sldId id="266" r:id="rId11"/>
    <p:sldId id="267" r:id="rId12"/>
    <p:sldId id="270" r:id="rId13"/>
    <p:sldId id="271" r:id="rId14"/>
    <p:sldId id="272" r:id="rId15"/>
    <p:sldId id="273" r:id="rId16"/>
    <p:sldId id="274" r:id="rId17"/>
    <p:sldId id="275" r:id="rId18"/>
    <p:sldId id="276" r:id="rId19"/>
    <p:sldId id="26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249" autoAdjust="0"/>
  </p:normalViewPr>
  <p:slideViewPr>
    <p:cSldViewPr showGuides="1">
      <p:cViewPr varScale="1">
        <p:scale>
          <a:sx n="45" d="100"/>
          <a:sy n="45" d="100"/>
        </p:scale>
        <p:origin x="258" y="54"/>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9/7/2021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9/7/2021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2848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ofia-pro"/>
              </a:rPr>
              <a:t>The Kanban Method is a means to design, manage, and improve flow systems for knowledge work. The method also allows organizations to start with their existing workflow and drive evolutionary change. They can do this by visualizing their flow of work, limit work in progress (WIP) and stop starting and start finishing.</a:t>
            </a:r>
            <a:endParaRPr lang="en-ZA" dirty="0"/>
          </a:p>
        </p:txBody>
      </p:sp>
      <p:sp>
        <p:nvSpPr>
          <p:cNvPr id="4" name="Slide Number Placeholder 3"/>
          <p:cNvSpPr>
            <a:spLocks noGrp="1"/>
          </p:cNvSpPr>
          <p:nvPr>
            <p:ph type="sldNum" sz="quarter" idx="5"/>
          </p:nvPr>
        </p:nvSpPr>
        <p:spPr/>
        <p:txBody>
          <a:bodyPr/>
          <a:lstStyle/>
          <a:p>
            <a:fld id="{B8796F01-7154-41E0-B48B-A6921757531A}" type="slidenum">
              <a:rPr lang="en-ZA" smtClean="0"/>
              <a:pPr/>
              <a:t>13</a:t>
            </a:fld>
            <a:endParaRPr lang="en-ZA"/>
          </a:p>
        </p:txBody>
      </p:sp>
    </p:spTree>
    <p:extLst>
      <p:ext uri="{BB962C8B-B14F-4D97-AF65-F5344CB8AC3E}">
        <p14:creationId xmlns:p14="http://schemas.microsoft.com/office/powerpoint/2010/main" val="162174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Source Sans Pro" panose="020B0503030403020204" pitchFamily="34" charset="0"/>
              </a:rPr>
              <a:t>Kanban methodology is designed to meet minimal resistance. So it allows continuous small incremental and evolutionary changes to the current process. It also helps to achieve improvements regarding throughput, lead time and quality.</a:t>
            </a:r>
          </a:p>
          <a:p>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Kanban boards allow visual management of software development project work. This helps team members to see work in progress. It also helps them to understand complex information like processes and risks associated to complete work on time.</a:t>
            </a:r>
          </a:p>
          <a:p>
            <a:pPr algn="l"/>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Kanban boards prove effective as it helps team members to become more productive while reducing the amount of workload stress that project managers and team members feel during a project lifecycle.</a:t>
            </a:r>
          </a:p>
          <a:p>
            <a:pPr algn="l"/>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Kanban software development method should be implemented if the team has a process which works fine but still needs some optimization. Kanban process allows them gradually improve all their tried and tested process.</a:t>
            </a:r>
          </a:p>
          <a:p>
            <a:endParaRPr lang="en-ZA" dirty="0"/>
          </a:p>
        </p:txBody>
      </p:sp>
      <p:sp>
        <p:nvSpPr>
          <p:cNvPr id="4" name="Slide Number Placeholder 3"/>
          <p:cNvSpPr>
            <a:spLocks noGrp="1"/>
          </p:cNvSpPr>
          <p:nvPr>
            <p:ph type="sldNum" sz="quarter" idx="5"/>
          </p:nvPr>
        </p:nvSpPr>
        <p:spPr/>
        <p:txBody>
          <a:bodyPr/>
          <a:lstStyle/>
          <a:p>
            <a:fld id="{B8796F01-7154-41E0-B48B-A6921757531A}" type="slidenum">
              <a:rPr lang="en-ZA" smtClean="0"/>
              <a:pPr/>
              <a:t>14</a:t>
            </a:fld>
            <a:endParaRPr lang="en-ZA"/>
          </a:p>
        </p:txBody>
      </p:sp>
    </p:spTree>
    <p:extLst>
      <p:ext uri="{BB962C8B-B14F-4D97-AF65-F5344CB8AC3E}">
        <p14:creationId xmlns:p14="http://schemas.microsoft.com/office/powerpoint/2010/main" val="54823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Source Sans Pro" panose="020B0503030403020204" pitchFamily="34" charset="0"/>
              </a:rPr>
              <a:t>In the Kanban process, everything is gradually improved whether it is software development, Staffing, Marketing, Sales, Procurement, etc. The Kanban Method follows a certain set of principles for managing and improving the flow of work.</a:t>
            </a:r>
          </a:p>
          <a:p>
            <a:r>
              <a:rPr lang="en-US" b="0" i="0" dirty="0">
                <a:solidFill>
                  <a:srgbClr val="222222"/>
                </a:solidFill>
                <a:effectLst/>
                <a:latin typeface="Source Sans Pro" panose="020B0503030403020204" pitchFamily="34" charset="0"/>
              </a:rPr>
              <a:t>There are four principles of </a:t>
            </a:r>
            <a:r>
              <a:rPr lang="en-US" b="0" i="0" dirty="0" err="1">
                <a:solidFill>
                  <a:srgbClr val="222222"/>
                </a:solidFill>
                <a:effectLst/>
                <a:latin typeface="Source Sans Pro" panose="020B0503030403020204" pitchFamily="34" charset="0"/>
              </a:rPr>
              <a:t>kanban</a:t>
            </a:r>
            <a:endParaRPr lang="en-US" b="0"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1 Visualize Work or workflow</a:t>
            </a:r>
            <a:endParaRPr lang="en-US" b="0" i="0" dirty="0">
              <a:solidFill>
                <a:srgbClr val="222222"/>
              </a:solidFill>
              <a:effectLst/>
              <a:latin typeface="Source Sans Pro" panose="020B0503030403020204" pitchFamily="34" charset="0"/>
            </a:endParaRPr>
          </a:p>
          <a:p>
            <a:pPr lvl="1"/>
            <a:r>
              <a:rPr lang="en-US" b="0" i="0" dirty="0">
                <a:solidFill>
                  <a:srgbClr val="222222"/>
                </a:solidFill>
                <a:effectLst/>
                <a:latin typeface="Source Sans Pro" panose="020B0503030403020204" pitchFamily="34" charset="0"/>
              </a:rPr>
              <a:t>By creating a visual model of work and workflow, It helps to observe the flow of work moving through the Kanban system. </a:t>
            </a:r>
          </a:p>
          <a:p>
            <a:pPr algn="l"/>
            <a:r>
              <a:rPr lang="en-US" b="1" i="0" dirty="0">
                <a:solidFill>
                  <a:srgbClr val="222222"/>
                </a:solidFill>
                <a:effectLst/>
                <a:latin typeface="Source Sans Pro" panose="020B0503030403020204" pitchFamily="34" charset="0"/>
              </a:rPr>
              <a:t>2 Limit work in process</a:t>
            </a:r>
            <a:endParaRPr lang="en-US" b="0" i="0" dirty="0">
              <a:solidFill>
                <a:srgbClr val="222222"/>
              </a:solidFill>
              <a:effectLst/>
              <a:latin typeface="Source Sans Pro" panose="020B0503030403020204" pitchFamily="34" charset="0"/>
            </a:endParaRPr>
          </a:p>
          <a:p>
            <a:pPr lvl="1"/>
            <a:r>
              <a:rPr lang="en-US" b="0" i="0" dirty="0">
                <a:solidFill>
                  <a:srgbClr val="222222"/>
                </a:solidFill>
                <a:effectLst/>
                <a:latin typeface="Source Sans Pro" panose="020B0503030403020204" pitchFamily="34" charset="0"/>
              </a:rPr>
              <a:t>It allows team members to decrease the time taken by item to travel across the Kanban system.</a:t>
            </a:r>
          </a:p>
          <a:p>
            <a:pPr lvl="1"/>
            <a:r>
              <a:rPr lang="en-US" b="0" i="0" dirty="0">
                <a:solidFill>
                  <a:srgbClr val="222222"/>
                </a:solidFill>
                <a:effectLst/>
                <a:latin typeface="Source Sans Pro" panose="020B0503030403020204" pitchFamily="34" charset="0"/>
              </a:rPr>
              <a:t>You can </a:t>
            </a:r>
            <a:r>
              <a:rPr lang="en-US" b="0" i="0" dirty="0">
                <a:solidFill>
                  <a:srgbClr val="000000"/>
                </a:solidFill>
                <a:effectLst/>
                <a:latin typeface="Roboto" panose="02000000000000000000" pitchFamily="2" charset="0"/>
              </a:rPr>
              <a:t>Set a limit on how much work can be in progress at one time in each column. In other words, how many cards can be in each column at a given time. This ensures that cards are moving smoothly across the board as and when the team are ready for them.</a:t>
            </a:r>
            <a:endParaRPr lang="en-US" b="0"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3 Focus on flow</a:t>
            </a:r>
            <a:endParaRPr lang="en-US" b="0" i="0" dirty="0">
              <a:solidFill>
                <a:srgbClr val="222222"/>
              </a:solidFill>
              <a:effectLst/>
              <a:latin typeface="Source Sans Pro" panose="020B0503030403020204" pitchFamily="34" charset="0"/>
            </a:endParaRPr>
          </a:p>
          <a:p>
            <a:pPr lvl="1"/>
            <a:r>
              <a:rPr lang="en-US" b="0" i="0" dirty="0">
                <a:solidFill>
                  <a:srgbClr val="222222"/>
                </a:solidFill>
                <a:effectLst/>
                <a:latin typeface="Source Sans Pro" panose="020B0503030403020204" pitchFamily="34" charset="0"/>
              </a:rPr>
              <a:t>By using work-in-process limits and developing team-driven policies, you can optimize Kanban system to improve the smooth flow of work.</a:t>
            </a:r>
            <a:r>
              <a:rPr lang="en-US" b="0" i="0" dirty="0">
                <a:solidFill>
                  <a:srgbClr val="000000"/>
                </a:solidFill>
                <a:effectLst/>
                <a:latin typeface="Roboto" panose="02000000000000000000" pitchFamily="2" charset="0"/>
              </a:rPr>
              <a:t> </a:t>
            </a:r>
          </a:p>
          <a:p>
            <a:pPr lvl="1"/>
            <a:r>
              <a:rPr lang="en-US" b="0" i="0" dirty="0">
                <a:solidFill>
                  <a:srgbClr val="000000"/>
                </a:solidFill>
                <a:effectLst/>
                <a:latin typeface="Roboto" panose="02000000000000000000" pitchFamily="2" charset="0"/>
              </a:rPr>
              <a:t>By now, your work should flow freely through the Kanban system. It might even feel very easy! Make sure that you keep a lookout for any interruptions in flow and use these as opportunities for improvement. Workflow should run smoothly and not stop and start.</a:t>
            </a:r>
            <a:endParaRPr lang="en-US" b="0"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4 Continuous Improvement</a:t>
            </a:r>
            <a:endParaRPr lang="en-US" b="0" i="0" dirty="0">
              <a:solidFill>
                <a:srgbClr val="222222"/>
              </a:solidFill>
              <a:effectLst/>
              <a:latin typeface="Source Sans Pro" panose="020B0503030403020204" pitchFamily="34" charset="0"/>
            </a:endParaRPr>
          </a:p>
          <a:p>
            <a:pPr lvl="1"/>
            <a:r>
              <a:rPr lang="en-US" b="0" i="0" dirty="0">
                <a:solidFill>
                  <a:srgbClr val="222222"/>
                </a:solidFill>
                <a:effectLst/>
                <a:latin typeface="Source Sans Pro" panose="020B0503030403020204" pitchFamily="34" charset="0"/>
              </a:rPr>
              <a:t>When Kanban system is in place, it acts as a foundation for a continuous improvement. It helps teams to measure their effectiveness by analyzing tracking flow, quality lead times, etc.</a:t>
            </a:r>
          </a:p>
          <a:p>
            <a:pPr lvl="1"/>
            <a:r>
              <a:rPr lang="en-US" b="0" i="0" dirty="0">
                <a:solidFill>
                  <a:srgbClr val="000000"/>
                </a:solidFill>
                <a:effectLst/>
                <a:latin typeface="Roboto" panose="02000000000000000000" pitchFamily="2" charset="0"/>
              </a:rPr>
              <a:t>Remember that even after implementing Kanban, the work is never truly finished. Part of the Kanban method is to continuously improve your processes. Monitor your Kanban system and make improvements on an ongoing basis.</a:t>
            </a:r>
            <a:endParaRPr lang="en-US" b="0" i="0" dirty="0">
              <a:solidFill>
                <a:srgbClr val="222222"/>
              </a:solidFill>
              <a:effectLst/>
              <a:latin typeface="Source Sans Pro" panose="020B0503030403020204" pitchFamily="34" charset="0"/>
            </a:endParaRPr>
          </a:p>
          <a:p>
            <a:endParaRPr lang="en-ZA" dirty="0"/>
          </a:p>
        </p:txBody>
      </p:sp>
      <p:sp>
        <p:nvSpPr>
          <p:cNvPr id="4" name="Slide Number Placeholder 3"/>
          <p:cNvSpPr>
            <a:spLocks noGrp="1"/>
          </p:cNvSpPr>
          <p:nvPr>
            <p:ph type="sldNum" sz="quarter" idx="5"/>
          </p:nvPr>
        </p:nvSpPr>
        <p:spPr/>
        <p:txBody>
          <a:bodyPr/>
          <a:lstStyle/>
          <a:p>
            <a:fld id="{B8796F01-7154-41E0-B48B-A6921757531A}" type="slidenum">
              <a:rPr lang="en-ZA" smtClean="0"/>
              <a:pPr/>
              <a:t>15</a:t>
            </a:fld>
            <a:endParaRPr lang="en-ZA"/>
          </a:p>
        </p:txBody>
      </p:sp>
    </p:spTree>
    <p:extLst>
      <p:ext uri="{BB962C8B-B14F-4D97-AF65-F5344CB8AC3E}">
        <p14:creationId xmlns:p14="http://schemas.microsoft.com/office/powerpoint/2010/main" val="3474124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9/7/2021</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9/7/2021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9/7/2021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9/7/2021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9/7/2021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9/7/2021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9/7/2021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9/7/2021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9/7/2021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9/7/2021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9/7/2021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9/7/2021</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Registration App</a:t>
            </a:r>
          </a:p>
        </p:txBody>
      </p:sp>
      <p:sp>
        <p:nvSpPr>
          <p:cNvPr id="5" name="Subtitle 4"/>
          <p:cNvSpPr>
            <a:spLocks noGrp="1"/>
          </p:cNvSpPr>
          <p:nvPr>
            <p:ph type="subTitle" idx="1"/>
          </p:nvPr>
        </p:nvSpPr>
        <p:spPr/>
        <p:txBody>
          <a:bodyPr/>
          <a:lstStyle/>
          <a:p>
            <a:r>
              <a:rPr lang="en-US" dirty="0"/>
              <a:t>Group 3</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#6: Test Closure</a:t>
            </a:r>
          </a:p>
        </p:txBody>
      </p:sp>
      <p:sp>
        <p:nvSpPr>
          <p:cNvPr id="3" name="Content Placeholder 2"/>
          <p:cNvSpPr>
            <a:spLocks noGrp="1"/>
          </p:cNvSpPr>
          <p:nvPr>
            <p:ph idx="1"/>
          </p:nvPr>
        </p:nvSpPr>
        <p:spPr/>
        <p:txBody>
          <a:bodyPr/>
          <a:lstStyle/>
          <a:p>
            <a:r>
              <a:rPr lang="en-US" dirty="0"/>
              <a:t>Project was done on given budget</a:t>
            </a:r>
          </a:p>
          <a:p>
            <a:r>
              <a:rPr lang="en-US" dirty="0"/>
              <a:t>Project was completed in due time</a:t>
            </a:r>
          </a:p>
          <a:p>
            <a:r>
              <a:rPr lang="en-US" dirty="0"/>
              <a:t>All User requirements were Met</a:t>
            </a:r>
          </a:p>
          <a:p>
            <a:pPr lvl="1"/>
            <a:r>
              <a:rPr lang="en-US" dirty="0"/>
              <a:t>User can register and Login to App</a:t>
            </a:r>
          </a:p>
          <a:p>
            <a:pPr lvl="1"/>
            <a:r>
              <a:rPr lang="en-US" dirty="0"/>
              <a:t>User can upload documents</a:t>
            </a:r>
          </a:p>
          <a:p>
            <a:pPr lvl="1"/>
            <a:r>
              <a:rPr lang="en-US" dirty="0"/>
              <a:t>User can create profile</a:t>
            </a:r>
          </a:p>
          <a:p>
            <a:pPr lvl="1"/>
            <a:r>
              <a:rPr lang="en-US" dirty="0"/>
              <a:t>User can enroll multiple children under one profile</a:t>
            </a:r>
          </a:p>
          <a:p>
            <a:endParaRPr lang="en-US" dirty="0"/>
          </a:p>
        </p:txBody>
      </p:sp>
    </p:spTree>
    <p:extLst>
      <p:ext uri="{BB962C8B-B14F-4D97-AF65-F5344CB8AC3E}">
        <p14:creationId xmlns:p14="http://schemas.microsoft.com/office/powerpoint/2010/main" val="109724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11D3-6147-426B-A4BD-ED870C33E79A}"/>
              </a:ext>
            </a:extLst>
          </p:cNvPr>
          <p:cNvSpPr>
            <a:spLocks noGrp="1"/>
          </p:cNvSpPr>
          <p:nvPr>
            <p:ph type="title"/>
          </p:nvPr>
        </p:nvSpPr>
        <p:spPr/>
        <p:txBody>
          <a:bodyPr/>
          <a:lstStyle/>
          <a:p>
            <a:r>
              <a:rPr lang="en-US" dirty="0"/>
              <a:t>Test Summary</a:t>
            </a:r>
            <a:endParaRPr lang="en-ZA" dirty="0"/>
          </a:p>
        </p:txBody>
      </p:sp>
      <p:sp>
        <p:nvSpPr>
          <p:cNvPr id="6" name="Content Placeholder 5">
            <a:extLst>
              <a:ext uri="{FF2B5EF4-FFF2-40B4-BE49-F238E27FC236}">
                <a16:creationId xmlns:a16="http://schemas.microsoft.com/office/drawing/2014/main" id="{119A93DB-4EBB-4D13-B37B-6C5CB41C4FAD}"/>
              </a:ext>
            </a:extLst>
          </p:cNvPr>
          <p:cNvSpPr>
            <a:spLocks noGrp="1"/>
          </p:cNvSpPr>
          <p:nvPr>
            <p:ph idx="1"/>
          </p:nvPr>
        </p:nvSpPr>
        <p:spPr/>
        <p:txBody>
          <a:bodyPr/>
          <a:lstStyle/>
          <a:p>
            <a:r>
              <a:rPr lang="en-US" sz="1800" b="0" i="0" u="none" strike="noStrike" baseline="0" dirty="0">
                <a:solidFill>
                  <a:srgbClr val="595959"/>
                </a:solidFill>
                <a:latin typeface="ArialMT"/>
              </a:rPr>
              <a:t>All test cases were done, and all defects were reported and resolved / fixed</a:t>
            </a:r>
          </a:p>
          <a:p>
            <a:endParaRPr lang="en-ZA" dirty="0"/>
          </a:p>
        </p:txBody>
      </p:sp>
      <p:pic>
        <p:nvPicPr>
          <p:cNvPr id="8" name="Picture 7" descr="Table&#10;&#10;Description automatically generated">
            <a:extLst>
              <a:ext uri="{FF2B5EF4-FFF2-40B4-BE49-F238E27FC236}">
                <a16:creationId xmlns:a16="http://schemas.microsoft.com/office/drawing/2014/main" id="{8E9C4258-2C65-4DFF-AEDB-4E0356AF5818}"/>
              </a:ext>
            </a:extLst>
          </p:cNvPr>
          <p:cNvPicPr>
            <a:picLocks noChangeAspect="1"/>
          </p:cNvPicPr>
          <p:nvPr/>
        </p:nvPicPr>
        <p:blipFill>
          <a:blip r:embed="rId2"/>
          <a:stretch>
            <a:fillRect/>
          </a:stretch>
        </p:blipFill>
        <p:spPr>
          <a:xfrm>
            <a:off x="1269877" y="2253975"/>
            <a:ext cx="8424936" cy="4459309"/>
          </a:xfrm>
          <a:prstGeom prst="rect">
            <a:avLst/>
          </a:prstGeom>
        </p:spPr>
      </p:pic>
    </p:spTree>
    <p:extLst>
      <p:ext uri="{BB962C8B-B14F-4D97-AF65-F5344CB8AC3E}">
        <p14:creationId xmlns:p14="http://schemas.microsoft.com/office/powerpoint/2010/main" val="215888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D6AA-BF92-4F0D-9256-BA90D2074C88}"/>
              </a:ext>
            </a:extLst>
          </p:cNvPr>
          <p:cNvSpPr>
            <a:spLocks noGrp="1"/>
          </p:cNvSpPr>
          <p:nvPr>
            <p:ph type="title"/>
          </p:nvPr>
        </p:nvSpPr>
        <p:spPr/>
        <p:txBody>
          <a:bodyPr/>
          <a:lstStyle/>
          <a:p>
            <a:r>
              <a:rPr lang="en-US" dirty="0"/>
              <a:t>Software testing Conti……</a:t>
            </a:r>
            <a:endParaRPr lang="en-ZA" dirty="0"/>
          </a:p>
        </p:txBody>
      </p:sp>
      <p:sp>
        <p:nvSpPr>
          <p:cNvPr id="3" name="Content Placeholder 2">
            <a:extLst>
              <a:ext uri="{FF2B5EF4-FFF2-40B4-BE49-F238E27FC236}">
                <a16:creationId xmlns:a16="http://schemas.microsoft.com/office/drawing/2014/main" id="{C1C6D553-F7B6-48B7-8700-62D5A189E7E1}"/>
              </a:ext>
            </a:extLst>
          </p:cNvPr>
          <p:cNvSpPr>
            <a:spLocks noGrp="1"/>
          </p:cNvSpPr>
          <p:nvPr>
            <p:ph idx="1"/>
          </p:nvPr>
        </p:nvSpPr>
        <p:spPr/>
        <p:txBody>
          <a:bodyPr/>
          <a:lstStyle/>
          <a:p>
            <a:endParaRPr lang="en-ZA" dirty="0"/>
          </a:p>
        </p:txBody>
      </p:sp>
    </p:spTree>
    <p:extLst>
      <p:ext uri="{BB962C8B-B14F-4D97-AF65-F5344CB8AC3E}">
        <p14:creationId xmlns:p14="http://schemas.microsoft.com/office/powerpoint/2010/main" val="82487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0593-1D9A-4527-AC32-826B1B976AD8}"/>
              </a:ext>
            </a:extLst>
          </p:cNvPr>
          <p:cNvSpPr>
            <a:spLocks noGrp="1"/>
          </p:cNvSpPr>
          <p:nvPr>
            <p:ph type="title"/>
          </p:nvPr>
        </p:nvSpPr>
        <p:spPr/>
        <p:txBody>
          <a:bodyPr/>
          <a:lstStyle/>
          <a:p>
            <a:r>
              <a:rPr lang="en-US" dirty="0"/>
              <a:t>What is Kanban?</a:t>
            </a:r>
            <a:endParaRPr lang="en-ZA" dirty="0"/>
          </a:p>
        </p:txBody>
      </p:sp>
      <p:sp>
        <p:nvSpPr>
          <p:cNvPr id="3" name="Content Placeholder 2">
            <a:extLst>
              <a:ext uri="{FF2B5EF4-FFF2-40B4-BE49-F238E27FC236}">
                <a16:creationId xmlns:a16="http://schemas.microsoft.com/office/drawing/2014/main" id="{F90381E7-1E39-4B6F-A837-43FB308AF3EC}"/>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Kanban is a visual system for managing work. </a:t>
            </a:r>
          </a:p>
          <a:p>
            <a:r>
              <a:rPr lang="en-US" b="0" i="0" dirty="0">
                <a:solidFill>
                  <a:srgbClr val="222222"/>
                </a:solidFill>
                <a:effectLst/>
                <a:latin typeface="Source Sans Pro" panose="020B0503030403020204" pitchFamily="34" charset="0"/>
              </a:rPr>
              <a:t>It visualizes both the process and the actual work passing through that process. </a:t>
            </a:r>
          </a:p>
          <a:p>
            <a:r>
              <a:rPr lang="en-US" b="0" i="0" dirty="0">
                <a:solidFill>
                  <a:srgbClr val="222222"/>
                </a:solidFill>
                <a:effectLst/>
                <a:latin typeface="Source Sans Pro" panose="020B0503030403020204" pitchFamily="34" charset="0"/>
              </a:rPr>
              <a:t>The main objective of implementing Kanban is to identify potential bottlenecks in the process and fix them.</a:t>
            </a:r>
          </a:p>
          <a:p>
            <a:r>
              <a:rPr lang="en-US" b="0" i="0" dirty="0">
                <a:solidFill>
                  <a:srgbClr val="222222"/>
                </a:solidFill>
                <a:effectLst/>
                <a:latin typeface="Source Sans Pro" panose="020B0503030403020204" pitchFamily="34" charset="0"/>
              </a:rPr>
              <a:t> Kanban goal is that workflow should proceed smoothly at an optimal speed.</a:t>
            </a:r>
          </a:p>
          <a:p>
            <a:endParaRPr lang="en-ZA" dirty="0"/>
          </a:p>
        </p:txBody>
      </p:sp>
    </p:spTree>
    <p:extLst>
      <p:ext uri="{BB962C8B-B14F-4D97-AF65-F5344CB8AC3E}">
        <p14:creationId xmlns:p14="http://schemas.microsoft.com/office/powerpoint/2010/main" val="36679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1AC1-5EE5-403B-9BFA-67BB38DAB8ED}"/>
              </a:ext>
            </a:extLst>
          </p:cNvPr>
          <p:cNvSpPr>
            <a:spLocks noGrp="1"/>
          </p:cNvSpPr>
          <p:nvPr>
            <p:ph type="title"/>
          </p:nvPr>
        </p:nvSpPr>
        <p:spPr/>
        <p:txBody>
          <a:bodyPr/>
          <a:lstStyle/>
          <a:p>
            <a:r>
              <a:rPr lang="en-US" dirty="0"/>
              <a:t>Why Kanban?</a:t>
            </a:r>
            <a:endParaRPr lang="en-ZA" dirty="0"/>
          </a:p>
        </p:txBody>
      </p:sp>
      <p:sp>
        <p:nvSpPr>
          <p:cNvPr id="3" name="Content Placeholder 2">
            <a:extLst>
              <a:ext uri="{FF2B5EF4-FFF2-40B4-BE49-F238E27FC236}">
                <a16:creationId xmlns:a16="http://schemas.microsoft.com/office/drawing/2014/main" id="{0D6A1C9D-B4DD-4B7E-A387-79451E1D6EEA}"/>
              </a:ext>
            </a:extLst>
          </p:cNvPr>
          <p:cNvSpPr>
            <a:spLocks noGrp="1"/>
          </p:cNvSpPr>
          <p:nvPr>
            <p:ph idx="1"/>
          </p:nvPr>
        </p:nvSpPr>
        <p:spPr/>
        <p:txBody>
          <a:bodyPr>
            <a:normAutofit/>
          </a:bodyPr>
          <a:lstStyle/>
          <a:p>
            <a:r>
              <a:rPr lang="en-US" b="0" i="0" dirty="0">
                <a:solidFill>
                  <a:srgbClr val="222222"/>
                </a:solidFill>
                <a:effectLst/>
                <a:latin typeface="Source Sans Pro" panose="020B0503030403020204" pitchFamily="34" charset="0"/>
              </a:rPr>
              <a:t>Kanban methodology is designed to meet minimal resistance</a:t>
            </a:r>
          </a:p>
          <a:p>
            <a:r>
              <a:rPr lang="en-US" b="0" i="0" dirty="0">
                <a:solidFill>
                  <a:srgbClr val="222222"/>
                </a:solidFill>
                <a:effectLst/>
                <a:latin typeface="Source Sans Pro" panose="020B0503030403020204" pitchFamily="34" charset="0"/>
              </a:rPr>
              <a:t>Kanban boards allow visual management of software development project work. </a:t>
            </a:r>
          </a:p>
          <a:p>
            <a:r>
              <a:rPr lang="en-US" b="0" i="0" dirty="0">
                <a:solidFill>
                  <a:srgbClr val="222222"/>
                </a:solidFill>
                <a:effectLst/>
                <a:latin typeface="Source Sans Pro" panose="020B0503030403020204" pitchFamily="34" charset="0"/>
              </a:rPr>
              <a:t>Kanban boards prove effective as it helps team members to become more productive while reducing the amount of workload stress that project managers and team members feel during a project lifecycle.</a:t>
            </a:r>
          </a:p>
          <a:p>
            <a:pPr algn="l"/>
            <a:r>
              <a:rPr lang="en-US" b="0" i="0" dirty="0">
                <a:solidFill>
                  <a:srgbClr val="222222"/>
                </a:solidFill>
                <a:effectLst/>
                <a:latin typeface="Source Sans Pro" panose="020B0503030403020204" pitchFamily="34" charset="0"/>
              </a:rPr>
              <a:t>Kanban software development method should be implemented if the team has a process which works fine but still needs some optimization. </a:t>
            </a:r>
            <a:endParaRPr lang="en-ZA" dirty="0"/>
          </a:p>
        </p:txBody>
      </p:sp>
    </p:spTree>
    <p:extLst>
      <p:ext uri="{BB962C8B-B14F-4D97-AF65-F5344CB8AC3E}">
        <p14:creationId xmlns:p14="http://schemas.microsoft.com/office/powerpoint/2010/main" val="189703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91C4-63EB-488E-AEA1-78A148A91158}"/>
              </a:ext>
            </a:extLst>
          </p:cNvPr>
          <p:cNvSpPr>
            <a:spLocks noGrp="1"/>
          </p:cNvSpPr>
          <p:nvPr>
            <p:ph type="title"/>
          </p:nvPr>
        </p:nvSpPr>
        <p:spPr/>
        <p:txBody>
          <a:bodyPr/>
          <a:lstStyle/>
          <a:p>
            <a:r>
              <a:rPr lang="en-US" dirty="0"/>
              <a:t>Kanban Process</a:t>
            </a:r>
            <a:endParaRPr lang="en-ZA" dirty="0"/>
          </a:p>
        </p:txBody>
      </p:sp>
      <p:sp>
        <p:nvSpPr>
          <p:cNvPr id="3" name="Content Placeholder 2">
            <a:extLst>
              <a:ext uri="{FF2B5EF4-FFF2-40B4-BE49-F238E27FC236}">
                <a16:creationId xmlns:a16="http://schemas.microsoft.com/office/drawing/2014/main" id="{52737ED2-3138-448B-9AFF-F4B2AA63E0CD}"/>
              </a:ext>
            </a:extLst>
          </p:cNvPr>
          <p:cNvSpPr>
            <a:spLocks noGrp="1"/>
          </p:cNvSpPr>
          <p:nvPr>
            <p:ph idx="1"/>
          </p:nvPr>
        </p:nvSpPr>
        <p:spPr/>
        <p:txBody>
          <a:bodyPr>
            <a:normAutofit fontScale="85000" lnSpcReduction="20000"/>
          </a:bodyPr>
          <a:lstStyle/>
          <a:p>
            <a:pPr marL="0" indent="0" algn="ctr">
              <a:buNone/>
            </a:pPr>
            <a:r>
              <a:rPr lang="en-US" sz="4200" b="1" i="0" dirty="0">
                <a:solidFill>
                  <a:srgbClr val="222222"/>
                </a:solidFill>
                <a:effectLst/>
                <a:latin typeface="Source Sans Pro" panose="020B0503030403020204" pitchFamily="34" charset="0"/>
              </a:rPr>
              <a:t>Four principles of the Kanban Method</a:t>
            </a:r>
            <a:r>
              <a:rPr lang="en-US" b="1" i="0" dirty="0">
                <a:solidFill>
                  <a:srgbClr val="222222"/>
                </a:solidFill>
                <a:effectLst/>
                <a:latin typeface="Source Sans Pro" panose="020B0503030403020204" pitchFamily="34" charset="0"/>
              </a:rPr>
              <a:t> </a:t>
            </a:r>
          </a:p>
          <a:p>
            <a:pPr algn="l"/>
            <a:r>
              <a:rPr lang="en-US" b="1" i="0" dirty="0">
                <a:solidFill>
                  <a:srgbClr val="222222"/>
                </a:solidFill>
                <a:effectLst/>
                <a:latin typeface="Source Sans Pro" panose="020B0503030403020204" pitchFamily="34" charset="0"/>
              </a:rPr>
              <a:t>Visualize Work</a:t>
            </a:r>
            <a:endParaRPr lang="en-US" b="0" i="0" dirty="0">
              <a:solidFill>
                <a:srgbClr val="222222"/>
              </a:solidFill>
              <a:effectLst/>
              <a:latin typeface="Source Sans Pro" panose="020B0503030403020204" pitchFamily="34" charset="0"/>
            </a:endParaRPr>
          </a:p>
          <a:p>
            <a:pPr lvl="1"/>
            <a:r>
              <a:rPr lang="en-US" b="0" i="0" dirty="0">
                <a:solidFill>
                  <a:srgbClr val="222222"/>
                </a:solidFill>
                <a:effectLst/>
                <a:latin typeface="Source Sans Pro" panose="020B0503030403020204" pitchFamily="34" charset="0"/>
              </a:rPr>
              <a:t>By creating a visual model of work and workflow, It helps to observe the flow of work moving through the Kanban system.</a:t>
            </a:r>
          </a:p>
          <a:p>
            <a:pPr algn="l"/>
            <a:r>
              <a:rPr lang="en-US" b="1" i="0" dirty="0">
                <a:solidFill>
                  <a:srgbClr val="222222"/>
                </a:solidFill>
                <a:effectLst/>
                <a:latin typeface="Source Sans Pro" panose="020B0503030403020204" pitchFamily="34" charset="0"/>
              </a:rPr>
              <a:t>Limit work in process</a:t>
            </a:r>
            <a:endParaRPr lang="en-US" b="0" i="0" dirty="0">
              <a:solidFill>
                <a:srgbClr val="222222"/>
              </a:solidFill>
              <a:effectLst/>
              <a:latin typeface="Source Sans Pro" panose="020B0503030403020204" pitchFamily="34" charset="0"/>
            </a:endParaRPr>
          </a:p>
          <a:p>
            <a:pPr lvl="1"/>
            <a:r>
              <a:rPr lang="en-US" b="0" i="0" dirty="0">
                <a:solidFill>
                  <a:srgbClr val="222222"/>
                </a:solidFill>
                <a:effectLst/>
                <a:latin typeface="Source Sans Pro" panose="020B0503030403020204" pitchFamily="34" charset="0"/>
              </a:rPr>
              <a:t>It allows team members to decrease the time taken by item to travel across the Kanban system.</a:t>
            </a:r>
          </a:p>
          <a:p>
            <a:pPr algn="l"/>
            <a:r>
              <a:rPr lang="en-US" b="1" i="0" dirty="0">
                <a:solidFill>
                  <a:srgbClr val="222222"/>
                </a:solidFill>
                <a:effectLst/>
                <a:latin typeface="Source Sans Pro" panose="020B0503030403020204" pitchFamily="34" charset="0"/>
              </a:rPr>
              <a:t>Focus on flow</a:t>
            </a:r>
            <a:endParaRPr lang="en-US" b="0" i="0" dirty="0">
              <a:solidFill>
                <a:srgbClr val="222222"/>
              </a:solidFill>
              <a:effectLst/>
              <a:latin typeface="Source Sans Pro" panose="020B0503030403020204" pitchFamily="34" charset="0"/>
            </a:endParaRPr>
          </a:p>
          <a:p>
            <a:pPr lvl="1"/>
            <a:r>
              <a:rPr lang="en-US" b="0" i="0" dirty="0">
                <a:solidFill>
                  <a:srgbClr val="222222"/>
                </a:solidFill>
                <a:effectLst/>
                <a:latin typeface="Source Sans Pro" panose="020B0503030403020204" pitchFamily="34" charset="0"/>
              </a:rPr>
              <a:t>By using work-in-process limits and developing team-driven policies, you can optimize Kanban system to improve the smooth flow of work.</a:t>
            </a:r>
          </a:p>
          <a:p>
            <a:pPr algn="l"/>
            <a:r>
              <a:rPr lang="en-US" b="1" i="0" dirty="0">
                <a:solidFill>
                  <a:srgbClr val="222222"/>
                </a:solidFill>
                <a:effectLst/>
                <a:latin typeface="Source Sans Pro" panose="020B0503030403020204" pitchFamily="34" charset="0"/>
              </a:rPr>
              <a:t>Continuous Improvement</a:t>
            </a:r>
            <a:endParaRPr lang="en-US" b="0" i="0" dirty="0">
              <a:solidFill>
                <a:srgbClr val="222222"/>
              </a:solidFill>
              <a:effectLst/>
              <a:latin typeface="Source Sans Pro" panose="020B0503030403020204" pitchFamily="34" charset="0"/>
            </a:endParaRPr>
          </a:p>
          <a:p>
            <a:pPr lvl="1"/>
            <a:r>
              <a:rPr lang="en-US" b="0" i="0" dirty="0">
                <a:solidFill>
                  <a:srgbClr val="222222"/>
                </a:solidFill>
                <a:effectLst/>
                <a:latin typeface="Source Sans Pro" panose="020B0503030403020204" pitchFamily="34" charset="0"/>
              </a:rPr>
              <a:t>When Kanban system is in place, it acts as a foundation for a continuous improvement. It helps teams to measure their effectiveness by analyzing tracking flow, quality lead times, etc.</a:t>
            </a:r>
          </a:p>
          <a:p>
            <a:endParaRPr lang="en-ZA" dirty="0"/>
          </a:p>
        </p:txBody>
      </p:sp>
    </p:spTree>
    <p:extLst>
      <p:ext uri="{BB962C8B-B14F-4D97-AF65-F5344CB8AC3E}">
        <p14:creationId xmlns:p14="http://schemas.microsoft.com/office/powerpoint/2010/main" val="276784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FF4A-B717-4238-8FDA-2E54591D87DC}"/>
              </a:ext>
            </a:extLst>
          </p:cNvPr>
          <p:cNvSpPr>
            <a:spLocks noGrp="1"/>
          </p:cNvSpPr>
          <p:nvPr>
            <p:ph type="title"/>
          </p:nvPr>
        </p:nvSpPr>
        <p:spPr/>
        <p:txBody>
          <a:bodyPr/>
          <a:lstStyle/>
          <a:p>
            <a:r>
              <a:rPr lang="en-US" dirty="0"/>
              <a:t>Test cases</a:t>
            </a:r>
            <a:endParaRPr lang="en-ZA" dirty="0"/>
          </a:p>
        </p:txBody>
      </p:sp>
      <p:graphicFrame>
        <p:nvGraphicFramePr>
          <p:cNvPr id="4" name="Table 4">
            <a:extLst>
              <a:ext uri="{FF2B5EF4-FFF2-40B4-BE49-F238E27FC236}">
                <a16:creationId xmlns:a16="http://schemas.microsoft.com/office/drawing/2014/main" id="{BB86FE3C-E2C9-42F6-8BB8-0AE011D75789}"/>
              </a:ext>
            </a:extLst>
          </p:cNvPr>
          <p:cNvGraphicFramePr>
            <a:graphicFrameLocks noGrp="1"/>
          </p:cNvGraphicFramePr>
          <p:nvPr>
            <p:ph idx="1"/>
            <p:extLst>
              <p:ext uri="{D42A27DB-BD31-4B8C-83A1-F6EECF244321}">
                <p14:modId xmlns:p14="http://schemas.microsoft.com/office/powerpoint/2010/main" val="3978302179"/>
              </p:ext>
            </p:extLst>
          </p:nvPr>
        </p:nvGraphicFramePr>
        <p:xfrm>
          <a:off x="1117600" y="1701801"/>
          <a:ext cx="10377410" cy="4553834"/>
        </p:xfrm>
        <a:graphic>
          <a:graphicData uri="http://schemas.openxmlformats.org/drawingml/2006/table">
            <a:tbl>
              <a:tblPr firstRow="1" bandRow="1">
                <a:tableStyleId>{BDBED569-4797-4DF1-A0F4-6AAB3CD982D8}</a:tableStyleId>
              </a:tblPr>
              <a:tblGrid>
                <a:gridCol w="1808460">
                  <a:extLst>
                    <a:ext uri="{9D8B030D-6E8A-4147-A177-3AD203B41FA5}">
                      <a16:colId xmlns:a16="http://schemas.microsoft.com/office/drawing/2014/main" val="1158881607"/>
                    </a:ext>
                  </a:extLst>
                </a:gridCol>
                <a:gridCol w="3024336">
                  <a:extLst>
                    <a:ext uri="{9D8B030D-6E8A-4147-A177-3AD203B41FA5}">
                      <a16:colId xmlns:a16="http://schemas.microsoft.com/office/drawing/2014/main" val="3589930037"/>
                    </a:ext>
                  </a:extLst>
                </a:gridCol>
                <a:gridCol w="1728192">
                  <a:extLst>
                    <a:ext uri="{9D8B030D-6E8A-4147-A177-3AD203B41FA5}">
                      <a16:colId xmlns:a16="http://schemas.microsoft.com/office/drawing/2014/main" val="1306387174"/>
                    </a:ext>
                  </a:extLst>
                </a:gridCol>
                <a:gridCol w="2232248">
                  <a:extLst>
                    <a:ext uri="{9D8B030D-6E8A-4147-A177-3AD203B41FA5}">
                      <a16:colId xmlns:a16="http://schemas.microsoft.com/office/drawing/2014/main" val="1727516865"/>
                    </a:ext>
                  </a:extLst>
                </a:gridCol>
                <a:gridCol w="1584174">
                  <a:extLst>
                    <a:ext uri="{9D8B030D-6E8A-4147-A177-3AD203B41FA5}">
                      <a16:colId xmlns:a16="http://schemas.microsoft.com/office/drawing/2014/main" val="3266237196"/>
                    </a:ext>
                  </a:extLst>
                </a:gridCol>
              </a:tblGrid>
              <a:tr h="751202">
                <a:tc>
                  <a:txBody>
                    <a:bodyPr/>
                    <a:lstStyle/>
                    <a:p>
                      <a:r>
                        <a:rPr lang="en-US" dirty="0"/>
                        <a:t>Test Case type</a:t>
                      </a:r>
                      <a:endParaRPr lang="en-ZA" dirty="0"/>
                    </a:p>
                  </a:txBody>
                  <a:tcPr/>
                </a:tc>
                <a:tc>
                  <a:txBody>
                    <a:bodyPr/>
                    <a:lstStyle/>
                    <a:p>
                      <a:r>
                        <a:rPr lang="en-US" dirty="0"/>
                        <a:t>Description</a:t>
                      </a:r>
                      <a:endParaRPr lang="en-ZA" dirty="0"/>
                    </a:p>
                  </a:txBody>
                  <a:tcPr/>
                </a:tc>
                <a:tc>
                  <a:txBody>
                    <a:bodyPr/>
                    <a:lstStyle/>
                    <a:p>
                      <a:r>
                        <a:rPr lang="en-US" dirty="0"/>
                        <a:t>Test case Step</a:t>
                      </a:r>
                      <a:endParaRPr lang="en-ZA" dirty="0"/>
                    </a:p>
                  </a:txBody>
                  <a:tcPr/>
                </a:tc>
                <a:tc>
                  <a:txBody>
                    <a:bodyPr/>
                    <a:lstStyle/>
                    <a:p>
                      <a:r>
                        <a:rPr lang="en-US" dirty="0"/>
                        <a:t>Expected results</a:t>
                      </a:r>
                      <a:endParaRPr lang="en-ZA" dirty="0"/>
                    </a:p>
                  </a:txBody>
                  <a:tcPr/>
                </a:tc>
                <a:tc>
                  <a:txBody>
                    <a:bodyPr/>
                    <a:lstStyle/>
                    <a:p>
                      <a:r>
                        <a:rPr lang="en-US" dirty="0"/>
                        <a:t>status</a:t>
                      </a:r>
                      <a:endParaRPr lang="en-ZA" dirty="0"/>
                    </a:p>
                  </a:txBody>
                  <a:tcPr/>
                </a:tc>
                <a:extLst>
                  <a:ext uri="{0D108BD9-81ED-4DB2-BD59-A6C34878D82A}">
                    <a16:rowId xmlns:a16="http://schemas.microsoft.com/office/drawing/2014/main" val="981427934"/>
                  </a:ext>
                </a:extLst>
              </a:tr>
              <a:tr h="1085070">
                <a:tc>
                  <a:txBody>
                    <a:bodyPr/>
                    <a:lstStyle/>
                    <a:p>
                      <a:r>
                        <a:rPr lang="en-US" sz="1200" dirty="0"/>
                        <a:t>Functionality</a:t>
                      </a:r>
                      <a:endParaRPr lang="en-ZA" sz="1200" dirty="0"/>
                    </a:p>
                  </a:txBody>
                  <a:tcPr/>
                </a:tc>
                <a:tc>
                  <a:txBody>
                    <a:bodyPr/>
                    <a:lstStyle/>
                    <a:p>
                      <a:r>
                        <a:rPr lang="en-US" sz="1200" dirty="0"/>
                        <a:t>Only create one user account </a:t>
                      </a:r>
                      <a:endParaRPr lang="en-ZA" sz="1200" dirty="0"/>
                    </a:p>
                  </a:txBody>
                  <a:tcPr/>
                </a:tc>
                <a:tc>
                  <a:txBody>
                    <a:bodyPr/>
                    <a:lstStyle/>
                    <a:p>
                      <a:r>
                        <a:rPr lang="en-US" sz="1200" dirty="0"/>
                        <a:t>Try to recreate a user account using the same credentials of an existing user account </a:t>
                      </a:r>
                      <a:endParaRPr lang="en-ZA" sz="1200" dirty="0"/>
                    </a:p>
                  </a:txBody>
                  <a:tcPr/>
                </a:tc>
                <a:tc>
                  <a:txBody>
                    <a:bodyPr/>
                    <a:lstStyle/>
                    <a:p>
                      <a:r>
                        <a:rPr lang="en-US" sz="1200" dirty="0"/>
                        <a:t>Display a message “ User already Exists”</a:t>
                      </a:r>
                      <a:endParaRPr lang="en-ZA" sz="1200" dirty="0"/>
                    </a:p>
                  </a:txBody>
                  <a:tcPr/>
                </a:tc>
                <a:tc>
                  <a:txBody>
                    <a:bodyPr/>
                    <a:lstStyle/>
                    <a:p>
                      <a:r>
                        <a:rPr lang="en-US" sz="1200" dirty="0"/>
                        <a:t>Pass or Fail</a:t>
                      </a:r>
                      <a:endParaRPr lang="en-ZA" sz="1200" dirty="0"/>
                    </a:p>
                  </a:txBody>
                  <a:tcPr/>
                </a:tc>
                <a:extLst>
                  <a:ext uri="{0D108BD9-81ED-4DB2-BD59-A6C34878D82A}">
                    <a16:rowId xmlns:a16="http://schemas.microsoft.com/office/drawing/2014/main" val="2685853779"/>
                  </a:ext>
                </a:extLst>
              </a:tr>
              <a:tr h="798963">
                <a:tc>
                  <a:txBody>
                    <a:bodyPr/>
                    <a:lstStyle/>
                    <a:p>
                      <a:r>
                        <a:rPr lang="en-US" sz="1200" dirty="0"/>
                        <a:t>Functionality</a:t>
                      </a:r>
                      <a:endParaRPr lang="en-ZA" sz="1200" dirty="0"/>
                    </a:p>
                  </a:txBody>
                  <a:tcPr/>
                </a:tc>
                <a:tc>
                  <a:txBody>
                    <a:bodyPr/>
                    <a:lstStyle/>
                    <a:p>
                      <a:r>
                        <a:rPr lang="en-US" sz="1200" dirty="0"/>
                        <a:t>When a user selects a grade 1-9 it should automatically populate the subjects for that grade</a:t>
                      </a:r>
                      <a:endParaRPr lang="en-ZA" sz="1200" dirty="0"/>
                    </a:p>
                  </a:txBody>
                  <a:tcPr/>
                </a:tc>
                <a:tc>
                  <a:txBody>
                    <a:bodyPr/>
                    <a:lstStyle/>
                    <a:p>
                      <a:r>
                        <a:rPr lang="en-ZA" sz="1200" dirty="0"/>
                        <a:t>Select any Grade between 1 - 9</a:t>
                      </a:r>
                    </a:p>
                  </a:txBody>
                  <a:tcPr/>
                </a:tc>
                <a:tc>
                  <a:txBody>
                    <a:bodyPr/>
                    <a:lstStyle/>
                    <a:p>
                      <a:r>
                        <a:rPr lang="en-US" sz="1200" dirty="0"/>
                        <a:t>Populates subjects for that grades</a:t>
                      </a:r>
                      <a:endParaRPr lang="en-ZA" sz="12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p>
                      <a:endParaRPr lang="en-ZA" sz="1200" dirty="0"/>
                    </a:p>
                  </a:txBody>
                  <a:tcPr/>
                </a:tc>
                <a:extLst>
                  <a:ext uri="{0D108BD9-81ED-4DB2-BD59-A6C34878D82A}">
                    <a16:rowId xmlns:a16="http://schemas.microsoft.com/office/drawing/2014/main" val="577162462"/>
                  </a:ext>
                </a:extLst>
              </a:tr>
              <a:tr h="798963">
                <a:tc>
                  <a:txBody>
                    <a:bodyPr/>
                    <a:lstStyle/>
                    <a:p>
                      <a:r>
                        <a:rPr lang="en-US" sz="1200" dirty="0"/>
                        <a:t>Functionality</a:t>
                      </a:r>
                      <a:endParaRPr lang="en-ZA" sz="1200" dirty="0"/>
                    </a:p>
                  </a:txBody>
                  <a:tcPr/>
                </a:tc>
                <a:tc>
                  <a:txBody>
                    <a:bodyPr/>
                    <a:lstStyle/>
                    <a:p>
                      <a:r>
                        <a:rPr lang="en-US" sz="1200" dirty="0"/>
                        <a:t>A user must be able to select subjects as per group if the child is registering for grade 10, 11, and 12</a:t>
                      </a:r>
                      <a:endParaRPr lang="en-ZA" sz="1200" dirty="0"/>
                    </a:p>
                  </a:txBody>
                  <a:tcPr/>
                </a:tc>
                <a:tc>
                  <a:txBody>
                    <a:bodyPr/>
                    <a:lstStyle/>
                    <a:p>
                      <a:r>
                        <a:rPr lang="en-US" sz="1200" dirty="0"/>
                        <a:t>Select a Grade between grade 10 and 12 </a:t>
                      </a:r>
                      <a:endParaRPr lang="en-ZA" sz="1200" dirty="0"/>
                    </a:p>
                  </a:txBody>
                  <a:tcPr/>
                </a:tc>
                <a:tc>
                  <a:txBody>
                    <a:bodyPr/>
                    <a:lstStyle/>
                    <a:p>
                      <a:r>
                        <a:rPr lang="en-US" sz="1200" dirty="0"/>
                        <a:t>Populate different Grouped of subjects </a:t>
                      </a:r>
                      <a:endParaRPr lang="en-ZA" sz="12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p>
                      <a:endParaRPr lang="en-ZA" sz="1200" dirty="0"/>
                    </a:p>
                  </a:txBody>
                  <a:tcPr/>
                </a:tc>
                <a:extLst>
                  <a:ext uri="{0D108BD9-81ED-4DB2-BD59-A6C34878D82A}">
                    <a16:rowId xmlns:a16="http://schemas.microsoft.com/office/drawing/2014/main" val="1286331388"/>
                  </a:ext>
                </a:extLst>
              </a:tr>
              <a:tr h="944228">
                <a:tc>
                  <a:txBody>
                    <a:bodyPr/>
                    <a:lstStyle/>
                    <a:p>
                      <a:r>
                        <a:rPr lang="en-US" sz="1200" dirty="0"/>
                        <a:t>Functionality</a:t>
                      </a:r>
                      <a:endParaRPr lang="en-ZA" sz="1200" dirty="0"/>
                    </a:p>
                  </a:txBody>
                  <a:tcPr/>
                </a:tc>
                <a:tc>
                  <a:txBody>
                    <a:bodyPr/>
                    <a:lstStyle/>
                    <a:p>
                      <a:r>
                        <a:rPr lang="en-US" sz="1200" dirty="0"/>
                        <a:t>when a user selects a country of origin then it should allow you to put your Id or passport number according to your country of origin</a:t>
                      </a:r>
                      <a:endParaRPr lang="en-ZA" sz="1200" dirty="0"/>
                    </a:p>
                  </a:txBody>
                  <a:tcPr/>
                </a:tc>
                <a:tc>
                  <a:txBody>
                    <a:bodyPr/>
                    <a:lstStyle/>
                    <a:p>
                      <a:r>
                        <a:rPr lang="en-US" sz="1200" dirty="0"/>
                        <a:t>Select a country </a:t>
                      </a:r>
                      <a:r>
                        <a:rPr lang="en-US" sz="1200" dirty="0" err="1"/>
                        <a:t>e.g</a:t>
                      </a:r>
                      <a:r>
                        <a:rPr lang="en-US" sz="1200" dirty="0"/>
                        <a:t> </a:t>
                      </a:r>
                      <a:r>
                        <a:rPr lang="en-US" sz="1200"/>
                        <a:t>South Africa. </a:t>
                      </a:r>
                      <a:endParaRPr lang="en-ZA" sz="1200" dirty="0"/>
                    </a:p>
                  </a:txBody>
                  <a:tcPr/>
                </a:tc>
                <a:tc>
                  <a:txBody>
                    <a:bodyPr/>
                    <a:lstStyle/>
                    <a:p>
                      <a:r>
                        <a:rPr lang="en-US" sz="1200" dirty="0"/>
                        <a:t>South African ID valid text box </a:t>
                      </a:r>
                      <a:endParaRPr lang="en-ZA" sz="12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p>
                      <a:endParaRPr lang="en-ZA" sz="1200" dirty="0"/>
                    </a:p>
                  </a:txBody>
                  <a:tcPr/>
                </a:tc>
                <a:extLst>
                  <a:ext uri="{0D108BD9-81ED-4DB2-BD59-A6C34878D82A}">
                    <a16:rowId xmlns:a16="http://schemas.microsoft.com/office/drawing/2014/main" val="356853957"/>
                  </a:ext>
                </a:extLst>
              </a:tr>
            </a:tbl>
          </a:graphicData>
        </a:graphic>
      </p:graphicFrame>
    </p:spTree>
    <p:extLst>
      <p:ext uri="{BB962C8B-B14F-4D97-AF65-F5344CB8AC3E}">
        <p14:creationId xmlns:p14="http://schemas.microsoft.com/office/powerpoint/2010/main" val="42830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54E1-7413-4E2A-ADF9-5D3F7D775898}"/>
              </a:ext>
            </a:extLst>
          </p:cNvPr>
          <p:cNvSpPr>
            <a:spLocks noGrp="1"/>
          </p:cNvSpPr>
          <p:nvPr>
            <p:ph type="title"/>
          </p:nvPr>
        </p:nvSpPr>
        <p:spPr/>
        <p:txBody>
          <a:bodyPr/>
          <a:lstStyle/>
          <a:p>
            <a:r>
              <a:rPr lang="en-US" dirty="0"/>
              <a:t>Test Cases Conti…</a:t>
            </a:r>
            <a:endParaRPr lang="en-ZA" dirty="0"/>
          </a:p>
        </p:txBody>
      </p:sp>
      <p:graphicFrame>
        <p:nvGraphicFramePr>
          <p:cNvPr id="4" name="Table 4">
            <a:extLst>
              <a:ext uri="{FF2B5EF4-FFF2-40B4-BE49-F238E27FC236}">
                <a16:creationId xmlns:a16="http://schemas.microsoft.com/office/drawing/2014/main" id="{7398EBEE-9169-4589-9C05-25344584548F}"/>
              </a:ext>
            </a:extLst>
          </p:cNvPr>
          <p:cNvGraphicFramePr>
            <a:graphicFrameLocks noGrp="1"/>
          </p:cNvGraphicFramePr>
          <p:nvPr>
            <p:ph idx="1"/>
            <p:extLst>
              <p:ext uri="{D42A27DB-BD31-4B8C-83A1-F6EECF244321}">
                <p14:modId xmlns:p14="http://schemas.microsoft.com/office/powerpoint/2010/main" val="1772150287"/>
              </p:ext>
            </p:extLst>
          </p:nvPr>
        </p:nvGraphicFramePr>
        <p:xfrm>
          <a:off x="1117600" y="1701800"/>
          <a:ext cx="10156825" cy="4846320"/>
        </p:xfrm>
        <a:graphic>
          <a:graphicData uri="http://schemas.openxmlformats.org/drawingml/2006/table">
            <a:tbl>
              <a:tblPr firstRow="1" bandRow="1">
                <a:tableStyleId>{BDBED569-4797-4DF1-A0F4-6AAB3CD982D8}</a:tableStyleId>
              </a:tblPr>
              <a:tblGrid>
                <a:gridCol w="2031365">
                  <a:extLst>
                    <a:ext uri="{9D8B030D-6E8A-4147-A177-3AD203B41FA5}">
                      <a16:colId xmlns:a16="http://schemas.microsoft.com/office/drawing/2014/main" val="135609464"/>
                    </a:ext>
                  </a:extLst>
                </a:gridCol>
                <a:gridCol w="2031365">
                  <a:extLst>
                    <a:ext uri="{9D8B030D-6E8A-4147-A177-3AD203B41FA5}">
                      <a16:colId xmlns:a16="http://schemas.microsoft.com/office/drawing/2014/main" val="3951634739"/>
                    </a:ext>
                  </a:extLst>
                </a:gridCol>
                <a:gridCol w="2031365">
                  <a:extLst>
                    <a:ext uri="{9D8B030D-6E8A-4147-A177-3AD203B41FA5}">
                      <a16:colId xmlns:a16="http://schemas.microsoft.com/office/drawing/2014/main" val="3582388981"/>
                    </a:ext>
                  </a:extLst>
                </a:gridCol>
                <a:gridCol w="2031365">
                  <a:extLst>
                    <a:ext uri="{9D8B030D-6E8A-4147-A177-3AD203B41FA5}">
                      <a16:colId xmlns:a16="http://schemas.microsoft.com/office/drawing/2014/main" val="1166145836"/>
                    </a:ext>
                  </a:extLst>
                </a:gridCol>
                <a:gridCol w="2031365">
                  <a:extLst>
                    <a:ext uri="{9D8B030D-6E8A-4147-A177-3AD203B41FA5}">
                      <a16:colId xmlns:a16="http://schemas.microsoft.com/office/drawing/2014/main" val="1008989831"/>
                    </a:ext>
                  </a:extLst>
                </a:gridCol>
              </a:tblGrid>
              <a:tr h="370840">
                <a:tc>
                  <a:txBody>
                    <a:bodyPr/>
                    <a:lstStyle/>
                    <a:p>
                      <a:r>
                        <a:rPr lang="en-US" dirty="0"/>
                        <a:t>Test Case type</a:t>
                      </a:r>
                      <a:endParaRPr lang="en-ZA" dirty="0"/>
                    </a:p>
                  </a:txBody>
                  <a:tcPr/>
                </a:tc>
                <a:tc>
                  <a:txBody>
                    <a:bodyPr/>
                    <a:lstStyle/>
                    <a:p>
                      <a:r>
                        <a:rPr lang="en-US" dirty="0"/>
                        <a:t>Description</a:t>
                      </a:r>
                      <a:endParaRPr lang="en-ZA" dirty="0"/>
                    </a:p>
                  </a:txBody>
                  <a:tcPr/>
                </a:tc>
                <a:tc>
                  <a:txBody>
                    <a:bodyPr/>
                    <a:lstStyle/>
                    <a:p>
                      <a:r>
                        <a:rPr lang="en-US" dirty="0"/>
                        <a:t>Test case Step</a:t>
                      </a:r>
                      <a:endParaRPr lang="en-ZA" dirty="0"/>
                    </a:p>
                  </a:txBody>
                  <a:tcPr/>
                </a:tc>
                <a:tc>
                  <a:txBody>
                    <a:bodyPr/>
                    <a:lstStyle/>
                    <a:p>
                      <a:r>
                        <a:rPr lang="en-US" dirty="0"/>
                        <a:t>Expected results</a:t>
                      </a:r>
                      <a:endParaRPr lang="en-ZA" dirty="0"/>
                    </a:p>
                  </a:txBody>
                  <a:tcPr/>
                </a:tc>
                <a:tc>
                  <a:txBody>
                    <a:bodyPr/>
                    <a:lstStyle/>
                    <a:p>
                      <a:r>
                        <a:rPr lang="en-US" dirty="0"/>
                        <a:t>status</a:t>
                      </a:r>
                      <a:endParaRPr lang="en-ZA" dirty="0"/>
                    </a:p>
                  </a:txBody>
                  <a:tcPr/>
                </a:tc>
                <a:extLst>
                  <a:ext uri="{0D108BD9-81ED-4DB2-BD59-A6C34878D82A}">
                    <a16:rowId xmlns:a16="http://schemas.microsoft.com/office/drawing/2014/main" val="2398696468"/>
                  </a:ext>
                </a:extLst>
              </a:tr>
              <a:tr h="370840">
                <a:tc>
                  <a:txBody>
                    <a:bodyPr/>
                    <a:lstStyle/>
                    <a:p>
                      <a:r>
                        <a:rPr lang="en-US" sz="1200" dirty="0"/>
                        <a:t>Functionality</a:t>
                      </a:r>
                      <a:endParaRPr lang="en-ZA" sz="1200" dirty="0"/>
                    </a:p>
                  </a:txBody>
                  <a:tcPr/>
                </a:tc>
                <a:tc>
                  <a:txBody>
                    <a:bodyPr/>
                    <a:lstStyle/>
                    <a:p>
                      <a:r>
                        <a:rPr lang="en-US" sz="1200" dirty="0"/>
                        <a:t>A user should able to add new applications</a:t>
                      </a:r>
                      <a:endParaRPr lang="en-ZA" sz="1200" dirty="0"/>
                    </a:p>
                  </a:txBody>
                  <a:tcPr/>
                </a:tc>
                <a:tc>
                  <a:txBody>
                    <a:bodyPr/>
                    <a:lstStyle/>
                    <a:p>
                      <a:r>
                        <a:rPr lang="en-ZA" sz="1200" dirty="0"/>
                        <a:t>Click the add button </a:t>
                      </a:r>
                    </a:p>
                  </a:txBody>
                  <a:tcPr/>
                </a:tc>
                <a:tc>
                  <a:txBody>
                    <a:bodyPr/>
                    <a:lstStyle/>
                    <a:p>
                      <a:r>
                        <a:rPr lang="en-US" sz="1200" dirty="0"/>
                        <a:t>Open a new form to add new applicant</a:t>
                      </a:r>
                      <a:endParaRPr lang="en-ZA" sz="1200" dirty="0"/>
                    </a:p>
                  </a:txBody>
                  <a:tcPr/>
                </a:tc>
                <a:tc>
                  <a:txBody>
                    <a:bodyPr/>
                    <a:lstStyle/>
                    <a:p>
                      <a:r>
                        <a:rPr lang="en-US" sz="1200" dirty="0"/>
                        <a:t>Pass or Fail</a:t>
                      </a:r>
                      <a:endParaRPr lang="en-ZA" sz="1200" dirty="0"/>
                    </a:p>
                  </a:txBody>
                  <a:tcPr/>
                </a:tc>
                <a:extLst>
                  <a:ext uri="{0D108BD9-81ED-4DB2-BD59-A6C34878D82A}">
                    <a16:rowId xmlns:a16="http://schemas.microsoft.com/office/drawing/2014/main" val="569654439"/>
                  </a:ext>
                </a:extLst>
              </a:tr>
              <a:tr h="370840">
                <a:tc>
                  <a:txBody>
                    <a:bodyPr/>
                    <a:lstStyle/>
                    <a:p>
                      <a:r>
                        <a:rPr lang="en-US" sz="1200" dirty="0"/>
                        <a:t>Functionality</a:t>
                      </a:r>
                      <a:endParaRPr lang="en-ZA" sz="1200" dirty="0"/>
                    </a:p>
                  </a:txBody>
                  <a:tcPr/>
                </a:tc>
                <a:tc>
                  <a:txBody>
                    <a:bodyPr/>
                    <a:lstStyle/>
                    <a:p>
                      <a:r>
                        <a:rPr lang="en-US" sz="1200" dirty="0"/>
                        <a:t>A user should be able to update their application information</a:t>
                      </a:r>
                      <a:endParaRPr lang="en-ZA" sz="1200" dirty="0"/>
                    </a:p>
                  </a:txBody>
                  <a:tcPr/>
                </a:tc>
                <a:tc>
                  <a:txBody>
                    <a:bodyPr/>
                    <a:lstStyle/>
                    <a:p>
                      <a:r>
                        <a:rPr lang="en-US" sz="1200" dirty="0"/>
                        <a:t>Click update or edit button</a:t>
                      </a:r>
                      <a:endParaRPr lang="en-ZA" sz="1200" dirty="0"/>
                    </a:p>
                  </a:txBody>
                  <a:tcPr/>
                </a:tc>
                <a:tc>
                  <a:txBody>
                    <a:bodyPr/>
                    <a:lstStyle/>
                    <a:p>
                      <a:r>
                        <a:rPr lang="en-US" sz="1200" dirty="0"/>
                        <a:t>Populate a form with existing information that you can override</a:t>
                      </a:r>
                      <a:endParaRPr lang="en-ZA" sz="12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txBody>
                  <a:tcPr/>
                </a:tc>
                <a:extLst>
                  <a:ext uri="{0D108BD9-81ED-4DB2-BD59-A6C34878D82A}">
                    <a16:rowId xmlns:a16="http://schemas.microsoft.com/office/drawing/2014/main" val="2128422998"/>
                  </a:ext>
                </a:extLst>
              </a:tr>
              <a:tr h="370840">
                <a:tc>
                  <a:txBody>
                    <a:bodyPr/>
                    <a:lstStyle/>
                    <a:p>
                      <a:r>
                        <a:rPr lang="en-US" sz="1200" dirty="0"/>
                        <a:t>Functionality</a:t>
                      </a:r>
                      <a:endParaRPr lang="en-ZA" sz="1200" dirty="0"/>
                    </a:p>
                  </a:txBody>
                  <a:tcPr/>
                </a:tc>
                <a:tc>
                  <a:txBody>
                    <a:bodyPr/>
                    <a:lstStyle/>
                    <a:p>
                      <a:r>
                        <a:rPr lang="en-US" sz="1200" dirty="0"/>
                        <a:t>A user should be able delete an applicant </a:t>
                      </a:r>
                      <a:endParaRPr lang="en-ZA" sz="1200" dirty="0"/>
                    </a:p>
                  </a:txBody>
                  <a:tcPr/>
                </a:tc>
                <a:tc>
                  <a:txBody>
                    <a:bodyPr/>
                    <a:lstStyle/>
                    <a:p>
                      <a:r>
                        <a:rPr lang="en-US" sz="1200" dirty="0"/>
                        <a:t>Click on the delete button</a:t>
                      </a:r>
                      <a:endParaRPr lang="en-ZA" sz="1200" dirty="0"/>
                    </a:p>
                  </a:txBody>
                  <a:tcPr/>
                </a:tc>
                <a:tc>
                  <a:txBody>
                    <a:bodyPr/>
                    <a:lstStyle/>
                    <a:p>
                      <a:r>
                        <a:rPr lang="en-US" sz="1200" dirty="0"/>
                        <a:t>Pop up a message asking “Are you sure you want to delete” “Yes or No”</a:t>
                      </a:r>
                      <a:endParaRPr lang="en-ZA" sz="12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txBody>
                  <a:tcPr/>
                </a:tc>
                <a:extLst>
                  <a:ext uri="{0D108BD9-81ED-4DB2-BD59-A6C34878D82A}">
                    <a16:rowId xmlns:a16="http://schemas.microsoft.com/office/drawing/2014/main" val="1256957466"/>
                  </a:ext>
                </a:extLst>
              </a:tr>
              <a:tr h="370840">
                <a:tc>
                  <a:txBody>
                    <a:bodyPr/>
                    <a:lstStyle/>
                    <a:p>
                      <a:r>
                        <a:rPr lang="en-US" sz="1200" dirty="0"/>
                        <a:t>Functionality</a:t>
                      </a:r>
                      <a:endParaRPr lang="en-ZA" sz="1200" dirty="0"/>
                    </a:p>
                  </a:txBody>
                  <a:tcPr/>
                </a:tc>
                <a:tc>
                  <a:txBody>
                    <a:bodyPr/>
                    <a:lstStyle/>
                    <a:p>
                      <a:r>
                        <a:rPr lang="en-US" sz="1200" dirty="0"/>
                        <a:t>A user should not be able to click submit without filling all the required fields</a:t>
                      </a:r>
                      <a:endParaRPr lang="en-ZA" sz="1200" dirty="0"/>
                    </a:p>
                  </a:txBody>
                  <a:tcPr/>
                </a:tc>
                <a:tc>
                  <a:txBody>
                    <a:bodyPr/>
                    <a:lstStyle/>
                    <a:p>
                      <a:r>
                        <a:rPr lang="en-ZA" sz="1200" dirty="0"/>
                        <a:t>Click on the submit </a:t>
                      </a:r>
                    </a:p>
                  </a:txBody>
                  <a:tcPr/>
                </a:tc>
                <a:tc>
                  <a:txBody>
                    <a:bodyPr/>
                    <a:lstStyle/>
                    <a:p>
                      <a:r>
                        <a:rPr lang="en-US" sz="1200" dirty="0"/>
                        <a:t>A button must be graded out or disabled until user complete form.</a:t>
                      </a:r>
                      <a:endParaRPr lang="en-ZA" sz="12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txBody>
                  <a:tcPr/>
                </a:tc>
                <a:extLst>
                  <a:ext uri="{0D108BD9-81ED-4DB2-BD59-A6C34878D82A}">
                    <a16:rowId xmlns:a16="http://schemas.microsoft.com/office/drawing/2014/main" val="1067976707"/>
                  </a:ext>
                </a:extLst>
              </a:tr>
              <a:tr h="370840">
                <a:tc>
                  <a:txBody>
                    <a:bodyPr/>
                    <a:lstStyle/>
                    <a:p>
                      <a:r>
                        <a:rPr lang="en-US" sz="1200" dirty="0"/>
                        <a:t>Security</a:t>
                      </a:r>
                      <a:endParaRPr lang="en-ZA" sz="1200" dirty="0"/>
                    </a:p>
                  </a:txBody>
                  <a:tcPr/>
                </a:tc>
                <a:tc>
                  <a:txBody>
                    <a:bodyPr/>
                    <a:lstStyle/>
                    <a:p>
                      <a:r>
                        <a:rPr lang="en-US" sz="1200" dirty="0"/>
                        <a:t>A user should not be able to pass the </a:t>
                      </a:r>
                      <a:r>
                        <a:rPr lang="en-US" sz="1200" dirty="0" err="1"/>
                        <a:t>Sql</a:t>
                      </a:r>
                      <a:r>
                        <a:rPr lang="en-US" sz="1200" dirty="0"/>
                        <a:t> injection test</a:t>
                      </a:r>
                      <a:endParaRPr lang="en-ZA" sz="1200" dirty="0"/>
                    </a:p>
                  </a:txBody>
                  <a:tcPr/>
                </a:tc>
                <a:tc>
                  <a:txBody>
                    <a:bodyPr/>
                    <a:lstStyle/>
                    <a:p>
                      <a:r>
                        <a:rPr lang="en-ZA" sz="1200" dirty="0"/>
                        <a:t>Insert a </a:t>
                      </a:r>
                      <a:r>
                        <a:rPr lang="en-ZA" sz="1200" dirty="0" err="1"/>
                        <a:t>sql</a:t>
                      </a:r>
                      <a:r>
                        <a:rPr lang="en-ZA" sz="1200" dirty="0"/>
                        <a:t> injection query</a:t>
                      </a:r>
                    </a:p>
                  </a:txBody>
                  <a:tcPr/>
                </a:tc>
                <a:tc>
                  <a:txBody>
                    <a:bodyPr/>
                    <a:lstStyle/>
                    <a:p>
                      <a:r>
                        <a:rPr lang="en-ZA" sz="1200" dirty="0"/>
                        <a:t>Invalid information</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txBody>
                  <a:tcPr/>
                </a:tc>
                <a:extLst>
                  <a:ext uri="{0D108BD9-81ED-4DB2-BD59-A6C34878D82A}">
                    <a16:rowId xmlns:a16="http://schemas.microsoft.com/office/drawing/2014/main" val="3564477001"/>
                  </a:ext>
                </a:extLst>
              </a:tr>
              <a:tr h="370840">
                <a:tc>
                  <a:txBody>
                    <a:bodyPr/>
                    <a:lstStyle/>
                    <a:p>
                      <a:r>
                        <a:rPr lang="en-ZA" sz="1200" dirty="0"/>
                        <a:t>compatibility</a:t>
                      </a:r>
                    </a:p>
                  </a:txBody>
                  <a:tcPr/>
                </a:tc>
                <a:tc>
                  <a:txBody>
                    <a:bodyPr/>
                    <a:lstStyle/>
                    <a:p>
                      <a:r>
                        <a:rPr lang="en-US" sz="1200" dirty="0"/>
                        <a:t>The app should be able to open on any browser </a:t>
                      </a:r>
                      <a:endParaRPr lang="en-ZA" sz="1200" dirty="0"/>
                    </a:p>
                  </a:txBody>
                  <a:tcPr/>
                </a:tc>
                <a:tc>
                  <a:txBody>
                    <a:bodyPr/>
                    <a:lstStyle/>
                    <a:p>
                      <a:r>
                        <a:rPr lang="en-US" sz="1200" dirty="0"/>
                        <a:t>Use different platform to open the app</a:t>
                      </a:r>
                      <a:endParaRPr lang="en-ZA" sz="1200" dirty="0"/>
                    </a:p>
                  </a:txBody>
                  <a:tcPr/>
                </a:tc>
                <a:tc>
                  <a:txBody>
                    <a:bodyPr/>
                    <a:lstStyle/>
                    <a:p>
                      <a:r>
                        <a:rPr lang="en-US" sz="1200" dirty="0"/>
                        <a:t>It should opened on any given browser or platform </a:t>
                      </a:r>
                      <a:endParaRPr lang="en-ZA" sz="12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txBody>
                  <a:tcPr/>
                </a:tc>
                <a:extLst>
                  <a:ext uri="{0D108BD9-81ED-4DB2-BD59-A6C34878D82A}">
                    <a16:rowId xmlns:a16="http://schemas.microsoft.com/office/drawing/2014/main" val="451745027"/>
                  </a:ext>
                </a:extLst>
              </a:tr>
            </a:tbl>
          </a:graphicData>
        </a:graphic>
      </p:graphicFrame>
    </p:spTree>
    <p:extLst>
      <p:ext uri="{BB962C8B-B14F-4D97-AF65-F5344CB8AC3E}">
        <p14:creationId xmlns:p14="http://schemas.microsoft.com/office/powerpoint/2010/main" val="40420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1AFF-D335-4904-946C-59A9C6A860E5}"/>
              </a:ext>
            </a:extLst>
          </p:cNvPr>
          <p:cNvSpPr>
            <a:spLocks noGrp="1"/>
          </p:cNvSpPr>
          <p:nvPr>
            <p:ph type="title"/>
          </p:nvPr>
        </p:nvSpPr>
        <p:spPr/>
        <p:txBody>
          <a:bodyPr/>
          <a:lstStyle/>
          <a:p>
            <a:r>
              <a:rPr lang="en-US" dirty="0"/>
              <a:t>Kanban Board</a:t>
            </a:r>
            <a:endParaRPr lang="en-ZA" dirty="0"/>
          </a:p>
        </p:txBody>
      </p:sp>
      <p:sp>
        <p:nvSpPr>
          <p:cNvPr id="3" name="Content Placeholder 2">
            <a:extLst>
              <a:ext uri="{FF2B5EF4-FFF2-40B4-BE49-F238E27FC236}">
                <a16:creationId xmlns:a16="http://schemas.microsoft.com/office/drawing/2014/main" id="{1371661B-A227-4701-98D8-FCB1C31E6B69}"/>
              </a:ext>
            </a:extLst>
          </p:cNvPr>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sz="4800" b="1" dirty="0">
                <a:solidFill>
                  <a:srgbClr val="FF0000"/>
                </a:solidFill>
                <a:latin typeface="Amasis MT Pro Black" panose="020B0604020202020204" pitchFamily="18" charset="0"/>
              </a:rPr>
              <a:t>See Trello</a:t>
            </a:r>
            <a:endParaRPr lang="en-ZA" sz="4800" b="1" dirty="0">
              <a:solidFill>
                <a:srgbClr val="FF0000"/>
              </a:solidFill>
              <a:latin typeface="Amasis MT Pro Black" panose="020B0604020202020204" pitchFamily="18" charset="0"/>
            </a:endParaRPr>
          </a:p>
        </p:txBody>
      </p:sp>
    </p:spTree>
    <p:extLst>
      <p:ext uri="{BB962C8B-B14F-4D97-AF65-F5344CB8AC3E}">
        <p14:creationId xmlns:p14="http://schemas.microsoft.com/office/powerpoint/2010/main" val="410106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3040-D295-4F7A-B25C-7E9ADE8490B4}"/>
              </a:ext>
            </a:extLst>
          </p:cNvPr>
          <p:cNvSpPr>
            <a:spLocks noGrp="1"/>
          </p:cNvSpPr>
          <p:nvPr>
            <p:ph type="title"/>
          </p:nvPr>
        </p:nvSpPr>
        <p:spPr/>
        <p:txBody>
          <a:bodyPr/>
          <a:lstStyle/>
          <a:p>
            <a:endParaRPr lang="en-ZA" dirty="0"/>
          </a:p>
        </p:txBody>
      </p:sp>
      <p:sp>
        <p:nvSpPr>
          <p:cNvPr id="5" name="Content Placeholder 4">
            <a:extLst>
              <a:ext uri="{FF2B5EF4-FFF2-40B4-BE49-F238E27FC236}">
                <a16:creationId xmlns:a16="http://schemas.microsoft.com/office/drawing/2014/main" id="{851A91B5-1B4F-49A2-B67D-E71ACC0978DD}"/>
              </a:ext>
            </a:extLst>
          </p:cNvPr>
          <p:cNvSpPr>
            <a:spLocks noGrp="1"/>
          </p:cNvSpPr>
          <p:nvPr>
            <p:ph idx="1"/>
          </p:nvPr>
        </p:nvSpPr>
        <p:spPr/>
        <p:txBody>
          <a:bodyPr>
            <a:normAutofit/>
          </a:bodyPr>
          <a:lstStyle/>
          <a:p>
            <a:pPr marL="0" indent="0" algn="ctr">
              <a:buNone/>
            </a:pPr>
            <a:endParaRPr lang="en-US" sz="4400" dirty="0">
              <a:solidFill>
                <a:srgbClr val="C00000"/>
              </a:solidFill>
            </a:endParaRPr>
          </a:p>
          <a:p>
            <a:pPr marL="0" indent="0" algn="ctr">
              <a:buNone/>
            </a:pPr>
            <a:endParaRPr lang="en-US" sz="4400" dirty="0">
              <a:solidFill>
                <a:srgbClr val="C00000"/>
              </a:solidFill>
            </a:endParaRPr>
          </a:p>
          <a:p>
            <a:pPr marL="0" indent="0" algn="ctr">
              <a:buNone/>
            </a:pPr>
            <a:r>
              <a:rPr lang="en-US" sz="4400" dirty="0">
                <a:solidFill>
                  <a:srgbClr val="C00000"/>
                </a:solidFill>
              </a:rPr>
              <a:t>Thank you</a:t>
            </a:r>
          </a:p>
          <a:p>
            <a:pPr marL="0" indent="0" algn="ctr">
              <a:buNone/>
            </a:pPr>
            <a:r>
              <a:rPr lang="en-US" sz="1800" dirty="0">
                <a:solidFill>
                  <a:srgbClr val="C00000"/>
                </a:solidFill>
              </a:rPr>
              <a:t>Questions go to www.google.com</a:t>
            </a:r>
            <a:endParaRPr lang="en-ZA" sz="1800" dirty="0">
              <a:solidFill>
                <a:srgbClr val="C00000"/>
              </a:solidFill>
            </a:endParaRPr>
          </a:p>
        </p:txBody>
      </p:sp>
    </p:spTree>
    <p:extLst>
      <p:ext uri="{BB962C8B-B14F-4D97-AF65-F5344CB8AC3E}">
        <p14:creationId xmlns:p14="http://schemas.microsoft.com/office/powerpoint/2010/main" val="248661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l"/>
            <a:r>
              <a:rPr lang="en-US" sz="1800" b="0" i="0" u="none" strike="noStrike" baseline="0" dirty="0">
                <a:solidFill>
                  <a:srgbClr val="595959"/>
                </a:solidFill>
                <a:latin typeface="ArialMT"/>
              </a:rPr>
              <a:t>online registration app for students from grade 1 to 12. This is the platform where Parents of guardian register their children </a:t>
            </a:r>
            <a:r>
              <a:rPr lang="en-US" sz="1800" dirty="0">
                <a:solidFill>
                  <a:srgbClr val="595959"/>
                </a:solidFill>
                <a:latin typeface="ArialMT"/>
              </a:rPr>
              <a:t>to enroll in school.</a:t>
            </a:r>
            <a:r>
              <a:rPr lang="en-US" sz="1800" b="0" i="0" u="none" strike="noStrike" baseline="0" dirty="0">
                <a:solidFill>
                  <a:srgbClr val="595959"/>
                </a:solidFill>
                <a:latin typeface="ArialMT"/>
              </a:rPr>
              <a:t> </a:t>
            </a:r>
          </a:p>
          <a:p>
            <a:pPr algn="l"/>
            <a:r>
              <a:rPr lang="en-US" sz="1800" b="0" i="0" u="none" strike="noStrike" baseline="0" dirty="0">
                <a:solidFill>
                  <a:srgbClr val="595959"/>
                </a:solidFill>
                <a:latin typeface="ArialMT"/>
              </a:rPr>
              <a:t>The purpose of this app is to eliminate the manual registration process used in schools to save time and costs.</a:t>
            </a:r>
          </a:p>
          <a:p>
            <a:pPr algn="l"/>
            <a:r>
              <a:rPr lang="en-US" sz="1800" b="0" i="0" u="none" strike="noStrike" baseline="0" dirty="0">
                <a:solidFill>
                  <a:srgbClr val="595959"/>
                </a:solidFill>
                <a:latin typeface="ArialMT"/>
              </a:rPr>
              <a:t>Monitor the performance of students in class or at school.</a:t>
            </a:r>
            <a:endParaRPr lang="en-US" dirty="0"/>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Life Cycle</a:t>
            </a:r>
          </a:p>
        </p:txBody>
      </p:sp>
      <p:sp>
        <p:nvSpPr>
          <p:cNvPr id="3" name="Content Placeholder 2"/>
          <p:cNvSpPr>
            <a:spLocks noGrp="1"/>
          </p:cNvSpPr>
          <p:nvPr>
            <p:ph idx="1"/>
          </p:nvPr>
        </p:nvSpPr>
        <p:spPr/>
        <p:txBody>
          <a:bodyPr/>
          <a:lstStyle/>
          <a:p>
            <a:r>
              <a:rPr lang="en-US" b="1" i="0" dirty="0">
                <a:solidFill>
                  <a:srgbClr val="222222"/>
                </a:solidFill>
                <a:effectLst/>
                <a:latin typeface="Source Sans Pro" panose="020B0503030403020204" pitchFamily="34" charset="0"/>
              </a:rPr>
              <a:t>Software Testing Life Cycle (STLC)</a:t>
            </a:r>
            <a:r>
              <a:rPr lang="en-US" b="0" i="0" dirty="0">
                <a:solidFill>
                  <a:srgbClr val="222222"/>
                </a:solidFill>
                <a:effectLst/>
                <a:latin typeface="Source Sans Pro" panose="020B0503030403020204" pitchFamily="34" charset="0"/>
              </a:rPr>
              <a:t> is a sequence of specific activities conducted during the testing process to ensure software quality goals are met. STLC involves both verification and validation activities.</a:t>
            </a:r>
          </a:p>
          <a:p>
            <a:r>
              <a:rPr lang="en-US" b="0" i="0" dirty="0">
                <a:solidFill>
                  <a:srgbClr val="222222"/>
                </a:solidFill>
                <a:effectLst/>
                <a:latin typeface="Source Sans Pro" panose="020B0503030403020204" pitchFamily="34" charset="0"/>
              </a:rPr>
              <a:t>There are following six major phases in STLC Model:</a:t>
            </a:r>
            <a:endParaRPr lang="en-US" dirty="0"/>
          </a:p>
        </p:txBody>
      </p:sp>
      <p:pic>
        <p:nvPicPr>
          <p:cNvPr id="5" name="Picture 4" descr="Diagram, waterfall chart&#10;&#10;Description automatically generated">
            <a:extLst>
              <a:ext uri="{FF2B5EF4-FFF2-40B4-BE49-F238E27FC236}">
                <a16:creationId xmlns:a16="http://schemas.microsoft.com/office/drawing/2014/main" id="{6B8C13BD-1AAF-4936-9CB8-C6425618DEEF}"/>
              </a:ext>
            </a:extLst>
          </p:cNvPr>
          <p:cNvPicPr>
            <a:picLocks noChangeAspect="1"/>
          </p:cNvPicPr>
          <p:nvPr/>
        </p:nvPicPr>
        <p:blipFill>
          <a:blip r:embed="rId2"/>
          <a:stretch>
            <a:fillRect/>
          </a:stretch>
        </p:blipFill>
        <p:spPr>
          <a:xfrm>
            <a:off x="1845940" y="3937000"/>
            <a:ext cx="4514850" cy="2009775"/>
          </a:xfrm>
          <a:prstGeom prst="rect">
            <a:avLst/>
          </a:prstGeom>
        </p:spPr>
      </p:pic>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 Requirement Analysis</a:t>
            </a:r>
          </a:p>
        </p:txBody>
      </p:sp>
      <p:sp>
        <p:nvSpPr>
          <p:cNvPr id="3" name="Content Placeholder 2"/>
          <p:cNvSpPr>
            <a:spLocks noGrp="1"/>
          </p:cNvSpPr>
          <p:nvPr>
            <p:ph idx="1"/>
          </p:nvPr>
        </p:nvSpPr>
        <p:spPr/>
        <p:txBody>
          <a:bodyPr>
            <a:normAutofit fontScale="92500" lnSpcReduction="20000"/>
          </a:bodyPr>
          <a:lstStyle/>
          <a:p>
            <a:pPr marL="0" indent="0" algn="l">
              <a:buNone/>
            </a:pPr>
            <a:r>
              <a:rPr lang="en-US" sz="1800" b="1" dirty="0">
                <a:latin typeface="ArialMT"/>
              </a:rPr>
              <a:t>Testing Requirements</a:t>
            </a:r>
          </a:p>
          <a:p>
            <a:pPr marL="0" indent="0" algn="l">
              <a:buNone/>
            </a:pPr>
            <a:r>
              <a:rPr lang="en-US" sz="1800" dirty="0">
                <a:latin typeface="ArialMT"/>
              </a:rPr>
              <a:t>Our main priority testing is based on Security, Usability and Functionality testing.</a:t>
            </a:r>
          </a:p>
          <a:p>
            <a:pPr marL="0" indent="0" algn="l">
              <a:buNone/>
            </a:pPr>
            <a:r>
              <a:rPr lang="en-ZA" sz="1800" b="1" i="0" u="none" strike="noStrike" baseline="0" dirty="0" err="1">
                <a:latin typeface="ArialMT"/>
              </a:rPr>
              <a:t>E.g</a:t>
            </a:r>
            <a:r>
              <a:rPr lang="en-ZA" sz="1800" b="1" i="0" u="none" strike="noStrike" baseline="0" dirty="0">
                <a:latin typeface="ArialMT"/>
              </a:rPr>
              <a:t>, </a:t>
            </a:r>
            <a:r>
              <a:rPr lang="en-ZA" sz="1800" i="0" u="none" strike="noStrike" baseline="0" dirty="0">
                <a:latin typeface="ArialMT"/>
              </a:rPr>
              <a:t>Email Verification, Password Validations, Accessibility and responsiveness</a:t>
            </a:r>
          </a:p>
          <a:p>
            <a:pPr marL="0" indent="0" algn="l">
              <a:buNone/>
            </a:pPr>
            <a:r>
              <a:rPr lang="en-ZA" sz="1800" b="1" i="0" u="none" strike="noStrike" baseline="0" dirty="0">
                <a:latin typeface="ArialMT"/>
              </a:rPr>
              <a:t>User Stories</a:t>
            </a:r>
          </a:p>
          <a:p>
            <a:pPr algn="l"/>
            <a:r>
              <a:rPr lang="en-US" sz="1800" b="0" i="0" u="none" strike="noStrike" baseline="0" dirty="0">
                <a:latin typeface="ArialMT"/>
              </a:rPr>
              <a:t>User must be able to register and v</a:t>
            </a:r>
            <a:r>
              <a:rPr lang="en-US" sz="1800" dirty="0">
                <a:latin typeface="ArialMT"/>
              </a:rPr>
              <a:t>erify their email address via link </a:t>
            </a:r>
          </a:p>
          <a:p>
            <a:pPr algn="l"/>
            <a:r>
              <a:rPr lang="en-US" sz="1800" b="0" i="0" u="none" strike="noStrike" baseline="0" dirty="0">
                <a:latin typeface="ArialMT"/>
              </a:rPr>
              <a:t>User must be to create a Profile page /Update profile</a:t>
            </a:r>
          </a:p>
          <a:p>
            <a:pPr algn="l"/>
            <a:r>
              <a:rPr lang="en-US" sz="1800" dirty="0">
                <a:latin typeface="ArialMT"/>
              </a:rPr>
              <a:t>User Should be able to select School where they want to enroll their children</a:t>
            </a:r>
            <a:endParaRPr lang="en-US" sz="1800" b="0" i="0" u="none" strike="noStrike" baseline="0" dirty="0">
              <a:latin typeface="ArialMT"/>
            </a:endParaRPr>
          </a:p>
          <a:p>
            <a:pPr algn="l"/>
            <a:r>
              <a:rPr lang="en-US" sz="1800" b="0" i="0" u="none" strike="noStrike" baseline="0" dirty="0">
                <a:latin typeface="ArialMT"/>
              </a:rPr>
              <a:t>User can register multiple children under their profile</a:t>
            </a:r>
          </a:p>
          <a:p>
            <a:pPr algn="l"/>
            <a:r>
              <a:rPr lang="en-US" sz="1800" b="0" i="0" u="none" strike="noStrike" baseline="0" dirty="0">
                <a:latin typeface="ArialMT"/>
              </a:rPr>
              <a:t>User must be able to Upload documents</a:t>
            </a:r>
          </a:p>
          <a:p>
            <a:pPr algn="l"/>
            <a:r>
              <a:rPr lang="en-US" sz="1800" b="0" i="0" u="none" strike="noStrike" baseline="0" dirty="0">
                <a:latin typeface="ArialMT"/>
              </a:rPr>
              <a:t>User must get a Confirmation message of whether the application was unsuccessful or not.</a:t>
            </a:r>
          </a:p>
        </p:txBody>
      </p:sp>
    </p:spTree>
    <p:extLst>
      <p:ext uri="{BB962C8B-B14F-4D97-AF65-F5344CB8AC3E}">
        <p14:creationId xmlns:p14="http://schemas.microsoft.com/office/powerpoint/2010/main" val="60329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#2 : Test Planning</a:t>
            </a:r>
          </a:p>
        </p:txBody>
      </p:sp>
      <p:graphicFrame>
        <p:nvGraphicFramePr>
          <p:cNvPr id="4" name="Table 4">
            <a:extLst>
              <a:ext uri="{FF2B5EF4-FFF2-40B4-BE49-F238E27FC236}">
                <a16:creationId xmlns:a16="http://schemas.microsoft.com/office/drawing/2014/main" id="{E2332CE7-FD42-4003-897C-60A4B025D358}"/>
              </a:ext>
            </a:extLst>
          </p:cNvPr>
          <p:cNvGraphicFramePr>
            <a:graphicFrameLocks noGrp="1"/>
          </p:cNvGraphicFramePr>
          <p:nvPr>
            <p:ph idx="1"/>
            <p:extLst>
              <p:ext uri="{D42A27DB-BD31-4B8C-83A1-F6EECF244321}">
                <p14:modId xmlns:p14="http://schemas.microsoft.com/office/powerpoint/2010/main" val="2344115730"/>
              </p:ext>
            </p:extLst>
          </p:nvPr>
        </p:nvGraphicFramePr>
        <p:xfrm>
          <a:off x="1117600" y="1701800"/>
          <a:ext cx="10156824" cy="4419600"/>
        </p:xfrm>
        <a:graphic>
          <a:graphicData uri="http://schemas.openxmlformats.org/drawingml/2006/table">
            <a:tbl>
              <a:tblPr firstRow="1" bandRow="1">
                <a:tableStyleId>{BDBED569-4797-4DF1-A0F4-6AAB3CD982D8}</a:tableStyleId>
              </a:tblPr>
              <a:tblGrid>
                <a:gridCol w="2600549">
                  <a:extLst>
                    <a:ext uri="{9D8B030D-6E8A-4147-A177-3AD203B41FA5}">
                      <a16:colId xmlns:a16="http://schemas.microsoft.com/office/drawing/2014/main" val="3045513520"/>
                    </a:ext>
                  </a:extLst>
                </a:gridCol>
                <a:gridCol w="7556275">
                  <a:extLst>
                    <a:ext uri="{9D8B030D-6E8A-4147-A177-3AD203B41FA5}">
                      <a16:colId xmlns:a16="http://schemas.microsoft.com/office/drawing/2014/main" val="2992556249"/>
                    </a:ext>
                  </a:extLst>
                </a:gridCol>
              </a:tblGrid>
              <a:tr h="370840">
                <a:tc>
                  <a:txBody>
                    <a:bodyPr/>
                    <a:lstStyle/>
                    <a:p>
                      <a:endParaRPr lang="en-ZA" sz="2000" dirty="0"/>
                    </a:p>
                  </a:txBody>
                  <a:tcPr/>
                </a:tc>
                <a:tc>
                  <a:txBody>
                    <a:bodyPr/>
                    <a:lstStyle/>
                    <a:p>
                      <a:endParaRPr lang="en-ZA" sz="2000"/>
                    </a:p>
                  </a:txBody>
                  <a:tcPr/>
                </a:tc>
                <a:extLst>
                  <a:ext uri="{0D108BD9-81ED-4DB2-BD59-A6C34878D82A}">
                    <a16:rowId xmlns:a16="http://schemas.microsoft.com/office/drawing/2014/main" val="2779359359"/>
                  </a:ext>
                </a:extLst>
              </a:tr>
              <a:tr h="370840">
                <a:tc>
                  <a:txBody>
                    <a:bodyPr/>
                    <a:lstStyle/>
                    <a:p>
                      <a:r>
                        <a:rPr lang="en-US" sz="2000" dirty="0"/>
                        <a:t>Model</a:t>
                      </a:r>
                      <a:endParaRPr lang="en-ZA" sz="2000" dirty="0"/>
                    </a:p>
                  </a:txBody>
                  <a:tcPr/>
                </a:tc>
                <a:tc>
                  <a:txBody>
                    <a:bodyPr/>
                    <a:lstStyle/>
                    <a:p>
                      <a:r>
                        <a:rPr lang="en-US" sz="2000" dirty="0"/>
                        <a:t>Waterfall </a:t>
                      </a:r>
                      <a:r>
                        <a:rPr lang="en-US" sz="2000" b="0" i="0" kern="1200" dirty="0">
                          <a:solidFill>
                            <a:schemeClr val="tx1"/>
                          </a:solidFill>
                          <a:effectLst/>
                          <a:latin typeface="+mn-lt"/>
                          <a:ea typeface="+mn-ea"/>
                          <a:cs typeface="+mn-cs"/>
                        </a:rPr>
                        <a:t>is a sequential model that divides software development into pre-defined phases.</a:t>
                      </a:r>
                    </a:p>
                    <a:p>
                      <a:endParaRPr lang="en-US" sz="2000" b="0" i="0" kern="1200" dirty="0">
                        <a:solidFill>
                          <a:schemeClr val="tx1"/>
                        </a:solidFill>
                        <a:effectLst/>
                        <a:latin typeface="+mn-lt"/>
                        <a:ea typeface="+mn-ea"/>
                        <a:cs typeface="+mn-cs"/>
                      </a:endParaRPr>
                    </a:p>
                    <a:p>
                      <a:pPr marL="342900" indent="-342900">
                        <a:buFont typeface="Arial" panose="020B0604020202020204" pitchFamily="34" charset="0"/>
                        <a:buChar char="•"/>
                      </a:pPr>
                      <a:r>
                        <a:rPr lang="en-US" sz="2000" b="0" i="0" kern="1200" dirty="0">
                          <a:solidFill>
                            <a:schemeClr val="tx1"/>
                          </a:solidFill>
                          <a:effectLst/>
                          <a:latin typeface="+mn-lt"/>
                          <a:ea typeface="+mn-ea"/>
                          <a:cs typeface="+mn-cs"/>
                        </a:rPr>
                        <a:t>Requirements are not changing frequently</a:t>
                      </a:r>
                    </a:p>
                    <a:p>
                      <a:pPr marL="342900" indent="-342900">
                        <a:buFont typeface="Arial" panose="020B0604020202020204" pitchFamily="34" charset="0"/>
                        <a:buChar char="•"/>
                      </a:pPr>
                      <a:r>
                        <a:rPr lang="en-US" sz="2000" b="0" i="0" kern="1200" dirty="0">
                          <a:solidFill>
                            <a:schemeClr val="tx1"/>
                          </a:solidFill>
                          <a:effectLst/>
                          <a:latin typeface="+mn-lt"/>
                          <a:ea typeface="+mn-ea"/>
                          <a:cs typeface="+mn-cs"/>
                        </a:rPr>
                        <a:t>Application is not complicated and big</a:t>
                      </a:r>
                    </a:p>
                    <a:p>
                      <a:pPr marL="342900" indent="-342900">
                        <a:buFont typeface="Arial" panose="020B0604020202020204" pitchFamily="34" charset="0"/>
                        <a:buChar char="•"/>
                      </a:pPr>
                      <a:r>
                        <a:rPr lang="en-US" sz="2000" b="0" i="0" kern="1200" dirty="0">
                          <a:solidFill>
                            <a:schemeClr val="tx1"/>
                          </a:solidFill>
                          <a:effectLst/>
                          <a:latin typeface="+mn-lt"/>
                          <a:ea typeface="+mn-ea"/>
                          <a:cs typeface="+mn-cs"/>
                        </a:rPr>
                        <a:t>Project is short</a:t>
                      </a:r>
                    </a:p>
                    <a:p>
                      <a:pPr marL="342900" indent="-342900">
                        <a:buFont typeface="Arial" panose="020B0604020202020204" pitchFamily="34" charset="0"/>
                        <a:buChar char="•"/>
                      </a:pPr>
                      <a:r>
                        <a:rPr lang="en-US" sz="2000" b="0" i="0" kern="1200" dirty="0">
                          <a:solidFill>
                            <a:schemeClr val="tx1"/>
                          </a:solidFill>
                          <a:effectLst/>
                          <a:latin typeface="+mn-lt"/>
                          <a:ea typeface="+mn-ea"/>
                          <a:cs typeface="+mn-cs"/>
                        </a:rPr>
                        <a:t>Requirement is clear</a:t>
                      </a:r>
                    </a:p>
                    <a:p>
                      <a:pPr marL="342900" indent="-342900">
                        <a:buFont typeface="Arial" panose="020B0604020202020204" pitchFamily="34" charset="0"/>
                        <a:buChar char="•"/>
                      </a:pPr>
                      <a:r>
                        <a:rPr lang="en-US" sz="2000" b="0" i="0" kern="1200" dirty="0">
                          <a:solidFill>
                            <a:schemeClr val="tx1"/>
                          </a:solidFill>
                          <a:effectLst/>
                          <a:latin typeface="+mn-lt"/>
                          <a:ea typeface="+mn-ea"/>
                          <a:cs typeface="+mn-cs"/>
                        </a:rPr>
                        <a:t>Environment is stable</a:t>
                      </a:r>
                    </a:p>
                    <a:p>
                      <a:endParaRPr lang="en-ZA" sz="2000" dirty="0"/>
                    </a:p>
                  </a:txBody>
                  <a:tcPr/>
                </a:tc>
                <a:extLst>
                  <a:ext uri="{0D108BD9-81ED-4DB2-BD59-A6C34878D82A}">
                    <a16:rowId xmlns:a16="http://schemas.microsoft.com/office/drawing/2014/main" val="4214994627"/>
                  </a:ext>
                </a:extLst>
              </a:tr>
              <a:tr h="370840">
                <a:tc>
                  <a:txBody>
                    <a:bodyPr/>
                    <a:lstStyle/>
                    <a:p>
                      <a:r>
                        <a:rPr lang="en-US" sz="2000" dirty="0"/>
                        <a:t>Time Frame</a:t>
                      </a:r>
                      <a:endParaRPr lang="en-ZA" sz="2000" dirty="0"/>
                    </a:p>
                  </a:txBody>
                  <a:tcPr/>
                </a:tc>
                <a:tc>
                  <a:txBody>
                    <a:bodyPr/>
                    <a:lstStyle/>
                    <a:p>
                      <a:r>
                        <a:rPr lang="en-US" sz="2000" dirty="0"/>
                        <a:t>2 Weeks</a:t>
                      </a:r>
                      <a:endParaRPr lang="en-ZA" sz="2000" dirty="0"/>
                    </a:p>
                  </a:txBody>
                  <a:tcPr/>
                </a:tc>
                <a:extLst>
                  <a:ext uri="{0D108BD9-81ED-4DB2-BD59-A6C34878D82A}">
                    <a16:rowId xmlns:a16="http://schemas.microsoft.com/office/drawing/2014/main" val="90034903"/>
                  </a:ext>
                </a:extLst>
              </a:tr>
              <a:tr h="370840">
                <a:tc>
                  <a:txBody>
                    <a:bodyPr/>
                    <a:lstStyle/>
                    <a:p>
                      <a:r>
                        <a:rPr lang="en-US" sz="2000" dirty="0"/>
                        <a:t>Cost</a:t>
                      </a:r>
                      <a:endParaRPr lang="en-ZA" sz="2000" dirty="0"/>
                    </a:p>
                  </a:txBody>
                  <a:tcPr/>
                </a:tc>
                <a:tc>
                  <a:txBody>
                    <a:bodyPr/>
                    <a:lstStyle/>
                    <a:p>
                      <a:r>
                        <a:rPr lang="en-US" sz="2000" dirty="0"/>
                        <a:t>R100 k</a:t>
                      </a:r>
                      <a:endParaRPr lang="en-ZA" sz="2000" dirty="0"/>
                    </a:p>
                  </a:txBody>
                  <a:tcPr/>
                </a:tc>
                <a:extLst>
                  <a:ext uri="{0D108BD9-81ED-4DB2-BD59-A6C34878D82A}">
                    <a16:rowId xmlns:a16="http://schemas.microsoft.com/office/drawing/2014/main" val="1287263694"/>
                  </a:ext>
                </a:extLst>
              </a:tr>
              <a:tr h="370840">
                <a:tc>
                  <a:txBody>
                    <a:bodyPr/>
                    <a:lstStyle/>
                    <a:p>
                      <a:r>
                        <a:rPr lang="en-US" sz="2000" dirty="0"/>
                        <a:t>Stakeholders</a:t>
                      </a:r>
                      <a:endParaRPr lang="en-ZA" sz="2000" dirty="0"/>
                    </a:p>
                  </a:txBody>
                  <a:tcPr/>
                </a:tc>
                <a:tc>
                  <a:txBody>
                    <a:bodyPr/>
                    <a:lstStyle/>
                    <a:p>
                      <a:r>
                        <a:rPr lang="en-US" sz="2000" dirty="0"/>
                        <a:t>System Admin, Developers, Testers</a:t>
                      </a:r>
                      <a:endParaRPr lang="en-ZA" sz="2000" dirty="0"/>
                    </a:p>
                  </a:txBody>
                  <a:tcPr/>
                </a:tc>
                <a:extLst>
                  <a:ext uri="{0D108BD9-81ED-4DB2-BD59-A6C34878D82A}">
                    <a16:rowId xmlns:a16="http://schemas.microsoft.com/office/drawing/2014/main" val="2215640316"/>
                  </a:ext>
                </a:extLst>
              </a:tr>
            </a:tbl>
          </a:graphicData>
        </a:graphic>
      </p:graphicFrame>
    </p:spTree>
    <p:extLst>
      <p:ext uri="{BB962C8B-B14F-4D97-AF65-F5344CB8AC3E}">
        <p14:creationId xmlns:p14="http://schemas.microsoft.com/office/powerpoint/2010/main" val="16271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9D47-4B36-4FBE-B0E7-1F62EFE34E12}"/>
              </a:ext>
            </a:extLst>
          </p:cNvPr>
          <p:cNvSpPr>
            <a:spLocks noGrp="1"/>
          </p:cNvSpPr>
          <p:nvPr>
            <p:ph type="title"/>
          </p:nvPr>
        </p:nvSpPr>
        <p:spPr/>
        <p:txBody>
          <a:bodyPr/>
          <a:lstStyle/>
          <a:p>
            <a:r>
              <a:rPr lang="en-US" dirty="0"/>
              <a:t>Test Planning Continue…</a:t>
            </a:r>
            <a:endParaRPr lang="en-ZA" dirty="0"/>
          </a:p>
        </p:txBody>
      </p:sp>
      <p:graphicFrame>
        <p:nvGraphicFramePr>
          <p:cNvPr id="4" name="Table 4">
            <a:extLst>
              <a:ext uri="{FF2B5EF4-FFF2-40B4-BE49-F238E27FC236}">
                <a16:creationId xmlns:a16="http://schemas.microsoft.com/office/drawing/2014/main" id="{F1A548C0-6060-4021-89AE-27C9C02E8B31}"/>
              </a:ext>
            </a:extLst>
          </p:cNvPr>
          <p:cNvGraphicFramePr>
            <a:graphicFrameLocks noGrp="1"/>
          </p:cNvGraphicFramePr>
          <p:nvPr>
            <p:ph idx="1"/>
            <p:extLst>
              <p:ext uri="{D42A27DB-BD31-4B8C-83A1-F6EECF244321}">
                <p14:modId xmlns:p14="http://schemas.microsoft.com/office/powerpoint/2010/main" val="311294367"/>
              </p:ext>
            </p:extLst>
          </p:nvPr>
        </p:nvGraphicFramePr>
        <p:xfrm>
          <a:off x="1117600" y="1701800"/>
          <a:ext cx="10156824" cy="3749040"/>
        </p:xfrm>
        <a:graphic>
          <a:graphicData uri="http://schemas.openxmlformats.org/drawingml/2006/table">
            <a:tbl>
              <a:tblPr firstRow="1" bandRow="1">
                <a:tableStyleId>{BDBED569-4797-4DF1-A0F4-6AAB3CD982D8}</a:tableStyleId>
              </a:tblPr>
              <a:tblGrid>
                <a:gridCol w="1808460">
                  <a:extLst>
                    <a:ext uri="{9D8B030D-6E8A-4147-A177-3AD203B41FA5}">
                      <a16:colId xmlns:a16="http://schemas.microsoft.com/office/drawing/2014/main" val="2881154512"/>
                    </a:ext>
                  </a:extLst>
                </a:gridCol>
                <a:gridCol w="8348364">
                  <a:extLst>
                    <a:ext uri="{9D8B030D-6E8A-4147-A177-3AD203B41FA5}">
                      <a16:colId xmlns:a16="http://schemas.microsoft.com/office/drawing/2014/main" val="1682524825"/>
                    </a:ext>
                  </a:extLst>
                </a:gridCol>
              </a:tblGrid>
              <a:tr h="370840">
                <a:tc>
                  <a:txBody>
                    <a:bodyPr/>
                    <a:lstStyle/>
                    <a:p>
                      <a:r>
                        <a:rPr lang="en-US" sz="1800" b="0" dirty="0"/>
                        <a:t>Testing tool</a:t>
                      </a:r>
                      <a:endParaRPr lang="en-ZA" sz="1800" b="0" dirty="0"/>
                    </a:p>
                  </a:txBody>
                  <a:tcPr/>
                </a:tc>
                <a:tc>
                  <a:txBody>
                    <a:bodyPr/>
                    <a:lstStyle/>
                    <a:p>
                      <a:r>
                        <a:rPr lang="en-US" sz="1800" dirty="0"/>
                        <a:t>Selenium </a:t>
                      </a:r>
                      <a:r>
                        <a:rPr lang="en-US" sz="1800" b="0" i="0" u="none" strike="noStrike" kern="1200" baseline="0" dirty="0">
                          <a:solidFill>
                            <a:schemeClr val="tx1"/>
                          </a:solidFill>
                          <a:latin typeface="+mn-lt"/>
                          <a:ea typeface="+mn-ea"/>
                          <a:cs typeface="+mn-cs"/>
                        </a:rPr>
                        <a:t>is the most popularly used freeware and open-source automation tool. The benefits of Selenium for Test</a:t>
                      </a:r>
                    </a:p>
                    <a:p>
                      <a:r>
                        <a:rPr lang="en-US" sz="1800" b="0" i="0" u="none" strike="noStrike" kern="1200" baseline="0" dirty="0">
                          <a:solidFill>
                            <a:schemeClr val="tx1"/>
                          </a:solidFill>
                          <a:latin typeface="+mn-lt"/>
                          <a:ea typeface="+mn-ea"/>
                          <a:cs typeface="+mn-cs"/>
                        </a:rPr>
                        <a:t>Automation are immense. Importantly, it enables record and playback for testing web applications and can run</a:t>
                      </a:r>
                    </a:p>
                    <a:p>
                      <a:r>
                        <a:rPr lang="en-US" sz="1800" b="0" i="0" u="none" strike="noStrike" kern="1200" baseline="0" dirty="0">
                          <a:solidFill>
                            <a:schemeClr val="tx1"/>
                          </a:solidFill>
                          <a:latin typeface="+mn-lt"/>
                          <a:ea typeface="+mn-ea"/>
                          <a:cs typeface="+mn-cs"/>
                        </a:rPr>
                        <a:t>multiple scripts across various browsers</a:t>
                      </a:r>
                      <a:endParaRPr lang="en-ZA" sz="1800" b="0" dirty="0"/>
                    </a:p>
                  </a:txBody>
                  <a:tcPr/>
                </a:tc>
                <a:extLst>
                  <a:ext uri="{0D108BD9-81ED-4DB2-BD59-A6C34878D82A}">
                    <a16:rowId xmlns:a16="http://schemas.microsoft.com/office/drawing/2014/main" val="2068396202"/>
                  </a:ext>
                </a:extLst>
              </a:tr>
              <a:tr h="370840">
                <a:tc>
                  <a:txBody>
                    <a:bodyPr/>
                    <a:lstStyle/>
                    <a:p>
                      <a:r>
                        <a:rPr lang="en-US" sz="1800" dirty="0"/>
                        <a:t>Plan Tests</a:t>
                      </a:r>
                      <a:endParaRPr lang="en-ZA" sz="1800" dirty="0"/>
                    </a:p>
                  </a:txBody>
                  <a:tcPr/>
                </a:tc>
                <a:tc>
                  <a:txBody>
                    <a:bodyPr/>
                    <a:lstStyle/>
                    <a:p>
                      <a:r>
                        <a:rPr lang="en-US" sz="1800" b="0" dirty="0"/>
                        <a:t>We must preform API testing, unit testing, integration testing and system testing for the following reasons:</a:t>
                      </a:r>
                    </a:p>
                    <a:p>
                      <a:endParaRPr lang="en-US" sz="1800" b="0" dirty="0"/>
                    </a:p>
                    <a:p>
                      <a:pPr marL="285750" indent="-285750">
                        <a:buFont typeface="Arial" panose="020B0604020202020204" pitchFamily="34" charset="0"/>
                        <a:buChar char="•"/>
                      </a:pPr>
                      <a:r>
                        <a:rPr lang="en-US" sz="1800" b="1" dirty="0" err="1"/>
                        <a:t>Api</a:t>
                      </a:r>
                      <a:r>
                        <a:rPr lang="en-US" sz="1800" b="1" dirty="0"/>
                        <a:t> testing</a:t>
                      </a:r>
                      <a:r>
                        <a:rPr lang="en-US" sz="1800" dirty="0"/>
                        <a:t>: Sending and receiving notification from users</a:t>
                      </a:r>
                    </a:p>
                    <a:p>
                      <a:pPr marL="285750" indent="-285750">
                        <a:buFont typeface="Arial" panose="020B0604020202020204" pitchFamily="34" charset="0"/>
                        <a:buChar char="•"/>
                      </a:pPr>
                      <a:r>
                        <a:rPr lang="en-US" sz="1800" b="1" dirty="0"/>
                        <a:t>Unit testing</a:t>
                      </a:r>
                      <a:r>
                        <a:rPr lang="en-US" sz="1800" dirty="0"/>
                        <a:t>: is done for module being tested </a:t>
                      </a:r>
                      <a:r>
                        <a:rPr lang="en-US" sz="1800" dirty="0" err="1"/>
                        <a:t>i.e</a:t>
                      </a:r>
                      <a:r>
                        <a:rPr lang="en-US" sz="1800" dirty="0"/>
                        <a:t> Personal details entity, child details etc.</a:t>
                      </a:r>
                    </a:p>
                    <a:p>
                      <a:pPr marL="285750" indent="-285750">
                        <a:buFont typeface="Arial" panose="020B0604020202020204" pitchFamily="34" charset="0"/>
                        <a:buChar char="•"/>
                      </a:pPr>
                      <a:r>
                        <a:rPr lang="en-US" sz="1800" b="1" dirty="0"/>
                        <a:t>Integration testing</a:t>
                      </a:r>
                      <a:r>
                        <a:rPr lang="en-US" sz="1800" dirty="0"/>
                        <a:t>: for integrating all modules</a:t>
                      </a:r>
                    </a:p>
                    <a:p>
                      <a:pPr marL="285750" indent="-285750">
                        <a:buFont typeface="Arial" panose="020B0604020202020204" pitchFamily="34" charset="0"/>
                        <a:buChar char="•"/>
                      </a:pPr>
                      <a:r>
                        <a:rPr lang="en-US" sz="1800" b="1" dirty="0"/>
                        <a:t>System testing</a:t>
                      </a:r>
                      <a:r>
                        <a:rPr lang="en-US" sz="1800" dirty="0"/>
                        <a:t>: for testing the entire software application prior deploy</a:t>
                      </a:r>
                      <a:endParaRPr lang="en-ZA" sz="1800" dirty="0"/>
                    </a:p>
                  </a:txBody>
                  <a:tcPr/>
                </a:tc>
                <a:extLst>
                  <a:ext uri="{0D108BD9-81ED-4DB2-BD59-A6C34878D82A}">
                    <a16:rowId xmlns:a16="http://schemas.microsoft.com/office/drawing/2014/main" val="3337931672"/>
                  </a:ext>
                </a:extLst>
              </a:tr>
            </a:tbl>
          </a:graphicData>
        </a:graphic>
      </p:graphicFrame>
    </p:spTree>
    <p:extLst>
      <p:ext uri="{BB962C8B-B14F-4D97-AF65-F5344CB8AC3E}">
        <p14:creationId xmlns:p14="http://schemas.microsoft.com/office/powerpoint/2010/main" val="60210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#3: Test case Development</a:t>
            </a:r>
          </a:p>
        </p:txBody>
      </p:sp>
      <p:sp>
        <p:nvSpPr>
          <p:cNvPr id="3" name="Content Placeholder 2"/>
          <p:cNvSpPr>
            <a:spLocks noGrp="1"/>
          </p:cNvSpPr>
          <p:nvPr>
            <p:ph idx="1"/>
          </p:nvPr>
        </p:nvSpPr>
        <p:spPr/>
        <p:txBody>
          <a:bodyPr>
            <a:normAutofit/>
          </a:bodyPr>
          <a:lstStyle/>
          <a:p>
            <a:r>
              <a:rPr lang="en-US" sz="1800" b="1" dirty="0"/>
              <a:t>Functional Testing</a:t>
            </a:r>
            <a:r>
              <a:rPr lang="en-US" sz="1800" dirty="0"/>
              <a:t>: </a:t>
            </a:r>
            <a:r>
              <a:rPr lang="en-US" sz="1800" b="0" i="0" dirty="0">
                <a:solidFill>
                  <a:srgbClr val="222222"/>
                </a:solidFill>
                <a:effectLst/>
                <a:latin typeface="Source Sans Pro" panose="020B0503030403020204" pitchFamily="34" charset="0"/>
              </a:rPr>
              <a:t>Testing the features and operational behavior of a product to ensure they correspond to its specifications.</a:t>
            </a:r>
          </a:p>
          <a:p>
            <a:r>
              <a:rPr lang="en-US" sz="1800" b="1" dirty="0"/>
              <a:t>Security Testing</a:t>
            </a:r>
            <a:r>
              <a:rPr lang="en-US" sz="1800" dirty="0"/>
              <a:t>: </a:t>
            </a:r>
            <a:r>
              <a:rPr lang="en-US" sz="1800" b="0" i="0" dirty="0">
                <a:solidFill>
                  <a:srgbClr val="222222"/>
                </a:solidFill>
                <a:effectLst/>
                <a:latin typeface="Source Sans Pro" panose="020B0503030403020204" pitchFamily="34" charset="0"/>
              </a:rPr>
              <a:t>Security Testing involves the test to identify any flaws and gaps from a security point of view.</a:t>
            </a:r>
          </a:p>
          <a:p>
            <a:r>
              <a:rPr lang="en-US" sz="1800" b="1" dirty="0">
                <a:solidFill>
                  <a:srgbClr val="222222"/>
                </a:solidFill>
                <a:latin typeface="Source Sans Pro" panose="020B0503030403020204" pitchFamily="34" charset="0"/>
              </a:rPr>
              <a:t>Usability Testing</a:t>
            </a:r>
            <a:r>
              <a:rPr lang="en-US" sz="1800" dirty="0">
                <a:solidFill>
                  <a:srgbClr val="222222"/>
                </a:solidFill>
                <a:latin typeface="Source Sans Pro" panose="020B0503030403020204" pitchFamily="34" charset="0"/>
              </a:rPr>
              <a:t>: </a:t>
            </a:r>
            <a:r>
              <a:rPr lang="en-US" sz="1800" b="0" i="0" dirty="0">
                <a:solidFill>
                  <a:srgbClr val="222222"/>
                </a:solidFill>
                <a:effectLst/>
                <a:latin typeface="Source Sans Pro" panose="020B0503030403020204" pitchFamily="34" charset="0"/>
              </a:rPr>
              <a:t>the application flow is tested so that a new user can understand the application easily.</a:t>
            </a:r>
            <a:endParaRPr lang="en-US" sz="1800" dirty="0"/>
          </a:p>
        </p:txBody>
      </p:sp>
      <p:graphicFrame>
        <p:nvGraphicFramePr>
          <p:cNvPr id="4" name="Table 4">
            <a:extLst>
              <a:ext uri="{FF2B5EF4-FFF2-40B4-BE49-F238E27FC236}">
                <a16:creationId xmlns:a16="http://schemas.microsoft.com/office/drawing/2014/main" id="{1B2AE3CF-6532-4564-AB56-AB41CAD76656}"/>
              </a:ext>
            </a:extLst>
          </p:cNvPr>
          <p:cNvGraphicFramePr>
            <a:graphicFrameLocks noGrp="1"/>
          </p:cNvGraphicFramePr>
          <p:nvPr>
            <p:extLst>
              <p:ext uri="{D42A27DB-BD31-4B8C-83A1-F6EECF244321}">
                <p14:modId xmlns:p14="http://schemas.microsoft.com/office/powerpoint/2010/main" val="3820613787"/>
              </p:ext>
            </p:extLst>
          </p:nvPr>
        </p:nvGraphicFramePr>
        <p:xfrm>
          <a:off x="1557908" y="3878521"/>
          <a:ext cx="9513610" cy="2473960"/>
        </p:xfrm>
        <a:graphic>
          <a:graphicData uri="http://schemas.openxmlformats.org/drawingml/2006/table">
            <a:tbl>
              <a:tblPr firstRow="1" bandRow="1">
                <a:tableStyleId>{BDBED569-4797-4DF1-A0F4-6AAB3CD982D8}</a:tableStyleId>
              </a:tblPr>
              <a:tblGrid>
                <a:gridCol w="1902722">
                  <a:extLst>
                    <a:ext uri="{9D8B030D-6E8A-4147-A177-3AD203B41FA5}">
                      <a16:colId xmlns:a16="http://schemas.microsoft.com/office/drawing/2014/main" val="156568802"/>
                    </a:ext>
                  </a:extLst>
                </a:gridCol>
                <a:gridCol w="1902722">
                  <a:extLst>
                    <a:ext uri="{9D8B030D-6E8A-4147-A177-3AD203B41FA5}">
                      <a16:colId xmlns:a16="http://schemas.microsoft.com/office/drawing/2014/main" val="3373309407"/>
                    </a:ext>
                  </a:extLst>
                </a:gridCol>
                <a:gridCol w="1902722">
                  <a:extLst>
                    <a:ext uri="{9D8B030D-6E8A-4147-A177-3AD203B41FA5}">
                      <a16:colId xmlns:a16="http://schemas.microsoft.com/office/drawing/2014/main" val="680528458"/>
                    </a:ext>
                  </a:extLst>
                </a:gridCol>
                <a:gridCol w="1902722">
                  <a:extLst>
                    <a:ext uri="{9D8B030D-6E8A-4147-A177-3AD203B41FA5}">
                      <a16:colId xmlns:a16="http://schemas.microsoft.com/office/drawing/2014/main" val="289245131"/>
                    </a:ext>
                  </a:extLst>
                </a:gridCol>
                <a:gridCol w="1902722">
                  <a:extLst>
                    <a:ext uri="{9D8B030D-6E8A-4147-A177-3AD203B41FA5}">
                      <a16:colId xmlns:a16="http://schemas.microsoft.com/office/drawing/2014/main" val="2255917328"/>
                    </a:ext>
                  </a:extLst>
                </a:gridCol>
              </a:tblGrid>
              <a:tr h="370840">
                <a:tc>
                  <a:txBody>
                    <a:bodyPr/>
                    <a:lstStyle/>
                    <a:p>
                      <a:r>
                        <a:rPr lang="en-US" sz="1600" dirty="0"/>
                        <a:t>Test Case type</a:t>
                      </a:r>
                      <a:endParaRPr lang="en-ZA" sz="1600" dirty="0"/>
                    </a:p>
                  </a:txBody>
                  <a:tcPr/>
                </a:tc>
                <a:tc>
                  <a:txBody>
                    <a:bodyPr/>
                    <a:lstStyle/>
                    <a:p>
                      <a:r>
                        <a:rPr lang="en-US" sz="1600" dirty="0"/>
                        <a:t>Description</a:t>
                      </a:r>
                      <a:endParaRPr lang="en-ZA" sz="1600" dirty="0"/>
                    </a:p>
                  </a:txBody>
                  <a:tcPr/>
                </a:tc>
                <a:tc>
                  <a:txBody>
                    <a:bodyPr/>
                    <a:lstStyle/>
                    <a:p>
                      <a:r>
                        <a:rPr lang="en-US" sz="1600" dirty="0"/>
                        <a:t>Test Step</a:t>
                      </a:r>
                      <a:endParaRPr lang="en-ZA" sz="1600" dirty="0"/>
                    </a:p>
                  </a:txBody>
                  <a:tcPr/>
                </a:tc>
                <a:tc>
                  <a:txBody>
                    <a:bodyPr/>
                    <a:lstStyle/>
                    <a:p>
                      <a:r>
                        <a:rPr lang="en-US" sz="1600" dirty="0"/>
                        <a:t>Expected Results</a:t>
                      </a:r>
                      <a:endParaRPr lang="en-ZA" sz="1600" dirty="0"/>
                    </a:p>
                  </a:txBody>
                  <a:tcPr/>
                </a:tc>
                <a:tc>
                  <a:txBody>
                    <a:bodyPr/>
                    <a:lstStyle/>
                    <a:p>
                      <a:r>
                        <a:rPr lang="en-US" sz="1600" dirty="0"/>
                        <a:t>Status</a:t>
                      </a:r>
                      <a:endParaRPr lang="en-ZA" sz="1600" dirty="0"/>
                    </a:p>
                  </a:txBody>
                  <a:tcPr/>
                </a:tc>
                <a:extLst>
                  <a:ext uri="{0D108BD9-81ED-4DB2-BD59-A6C34878D82A}">
                    <a16:rowId xmlns:a16="http://schemas.microsoft.com/office/drawing/2014/main" val="727622820"/>
                  </a:ext>
                </a:extLst>
              </a:tr>
              <a:tr h="370840">
                <a:tc>
                  <a:txBody>
                    <a:bodyPr/>
                    <a:lstStyle/>
                    <a:p>
                      <a:r>
                        <a:rPr lang="en-US" sz="1200" dirty="0"/>
                        <a:t>Functionality</a:t>
                      </a:r>
                      <a:endParaRPr lang="en-ZA" sz="1200" dirty="0"/>
                    </a:p>
                  </a:txBody>
                  <a:tcPr/>
                </a:tc>
                <a:tc>
                  <a:txBody>
                    <a:bodyPr/>
                    <a:lstStyle/>
                    <a:p>
                      <a:r>
                        <a:rPr lang="en-US" sz="1200" dirty="0"/>
                        <a:t>Are should not contain numbers and Special Character</a:t>
                      </a:r>
                      <a:endParaRPr lang="en-ZA" sz="1200" dirty="0"/>
                    </a:p>
                  </a:txBody>
                  <a:tcPr/>
                </a:tc>
                <a:tc>
                  <a:txBody>
                    <a:bodyPr/>
                    <a:lstStyle/>
                    <a:p>
                      <a:r>
                        <a:rPr lang="en-US" sz="1200" dirty="0"/>
                        <a:t>Input Name with and Without Numbers and Special character</a:t>
                      </a:r>
                      <a:endParaRPr lang="en-ZA" sz="1200" dirty="0"/>
                    </a:p>
                  </a:txBody>
                  <a:tcPr/>
                </a:tc>
                <a:tc>
                  <a:txBody>
                    <a:bodyPr/>
                    <a:lstStyle/>
                    <a:p>
                      <a:r>
                        <a:rPr lang="en-US" sz="1200" dirty="0"/>
                        <a:t>All Characters in the request should be appropriate</a:t>
                      </a:r>
                      <a:endParaRPr lang="en-ZA" sz="1200" dirty="0"/>
                    </a:p>
                  </a:txBody>
                  <a:tcPr/>
                </a:tc>
                <a:tc>
                  <a:txBody>
                    <a:bodyPr/>
                    <a:lstStyle/>
                    <a:p>
                      <a:r>
                        <a:rPr lang="en-US" sz="1200" dirty="0"/>
                        <a:t>Pass or Fail</a:t>
                      </a:r>
                      <a:endParaRPr lang="en-ZA" sz="1200" dirty="0"/>
                    </a:p>
                  </a:txBody>
                  <a:tcPr/>
                </a:tc>
                <a:extLst>
                  <a:ext uri="{0D108BD9-81ED-4DB2-BD59-A6C34878D82A}">
                    <a16:rowId xmlns:a16="http://schemas.microsoft.com/office/drawing/2014/main" val="1828800722"/>
                  </a:ext>
                </a:extLst>
              </a:tr>
              <a:tr h="370840">
                <a:tc>
                  <a:txBody>
                    <a:bodyPr/>
                    <a:lstStyle/>
                    <a:p>
                      <a:r>
                        <a:rPr lang="en-US" sz="1200" dirty="0"/>
                        <a:t>Security</a:t>
                      </a:r>
                      <a:endParaRPr lang="en-ZA" sz="1200" dirty="0"/>
                    </a:p>
                  </a:txBody>
                  <a:tcPr/>
                </a:tc>
                <a:tc>
                  <a:txBody>
                    <a:bodyPr/>
                    <a:lstStyle/>
                    <a:p>
                      <a:r>
                        <a:rPr lang="en-US" sz="1200" dirty="0"/>
                        <a:t>Verify Password rules are working</a:t>
                      </a:r>
                      <a:endParaRPr lang="en-ZA" sz="1200" dirty="0"/>
                    </a:p>
                  </a:txBody>
                  <a:tcPr/>
                </a:tc>
                <a:tc>
                  <a:txBody>
                    <a:bodyPr/>
                    <a:lstStyle/>
                    <a:p>
                      <a:r>
                        <a:rPr lang="en-US" sz="1200" dirty="0"/>
                        <a:t>Create password in accordance with rules</a:t>
                      </a:r>
                      <a:endParaRPr lang="en-ZA" sz="1200" dirty="0"/>
                    </a:p>
                  </a:txBody>
                  <a:tcPr/>
                </a:tc>
                <a:tc>
                  <a:txBody>
                    <a:bodyPr/>
                    <a:lstStyle/>
                    <a:p>
                      <a:r>
                        <a:rPr lang="en-US" sz="1200" dirty="0"/>
                        <a:t>The user’s password will be accepted if it adheres to the rules</a:t>
                      </a:r>
                      <a:endParaRPr lang="en-ZA" sz="12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p>
                      <a:endParaRPr lang="en-ZA" sz="1200" dirty="0"/>
                    </a:p>
                  </a:txBody>
                  <a:tcPr/>
                </a:tc>
                <a:extLst>
                  <a:ext uri="{0D108BD9-81ED-4DB2-BD59-A6C34878D82A}">
                    <a16:rowId xmlns:a16="http://schemas.microsoft.com/office/drawing/2014/main" val="1602644148"/>
                  </a:ext>
                </a:extLst>
              </a:tr>
              <a:tr h="370840">
                <a:tc>
                  <a:txBody>
                    <a:bodyPr/>
                    <a:lstStyle/>
                    <a:p>
                      <a:r>
                        <a:rPr lang="en-US" sz="1200" dirty="0"/>
                        <a:t>Usability</a:t>
                      </a:r>
                      <a:endParaRPr lang="en-ZA" sz="1200" dirty="0"/>
                    </a:p>
                  </a:txBody>
                  <a:tcPr/>
                </a:tc>
                <a:tc>
                  <a:txBody>
                    <a:bodyPr/>
                    <a:lstStyle/>
                    <a:p>
                      <a:r>
                        <a:rPr lang="en-US" sz="1200" dirty="0"/>
                        <a:t>Ensure all links are working Properly</a:t>
                      </a:r>
                      <a:endParaRPr lang="en-ZA" sz="1200" dirty="0"/>
                    </a:p>
                  </a:txBody>
                  <a:tcPr/>
                </a:tc>
                <a:tc>
                  <a:txBody>
                    <a:bodyPr/>
                    <a:lstStyle/>
                    <a:p>
                      <a:r>
                        <a:rPr lang="en-US" sz="1200" dirty="0"/>
                        <a:t>Have users click on various links on the page</a:t>
                      </a:r>
                      <a:endParaRPr lang="en-ZA" sz="1200" dirty="0"/>
                    </a:p>
                  </a:txBody>
                  <a:tcPr/>
                </a:tc>
                <a:tc>
                  <a:txBody>
                    <a:bodyPr/>
                    <a:lstStyle/>
                    <a:p>
                      <a:r>
                        <a:rPr lang="en-US" sz="1200" dirty="0"/>
                        <a:t>Links will take users to another web page according to the on page URL</a:t>
                      </a:r>
                      <a:endParaRPr lang="en-ZA" sz="12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dirty="0"/>
                        <a:t>Pass or Fail</a:t>
                      </a:r>
                      <a:endParaRPr lang="en-ZA" sz="1200" dirty="0"/>
                    </a:p>
                    <a:p>
                      <a:endParaRPr lang="en-ZA" sz="1200" dirty="0"/>
                    </a:p>
                  </a:txBody>
                  <a:tcPr/>
                </a:tc>
                <a:extLst>
                  <a:ext uri="{0D108BD9-81ED-4DB2-BD59-A6C34878D82A}">
                    <a16:rowId xmlns:a16="http://schemas.microsoft.com/office/drawing/2014/main" val="743455361"/>
                  </a:ext>
                </a:extLst>
              </a:tr>
            </a:tbl>
          </a:graphicData>
        </a:graphic>
      </p:graphicFrame>
    </p:spTree>
    <p:extLst>
      <p:ext uri="{BB962C8B-B14F-4D97-AF65-F5344CB8AC3E}">
        <p14:creationId xmlns:p14="http://schemas.microsoft.com/office/powerpoint/2010/main" val="97722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#4: Test Environment Setup</a:t>
            </a:r>
          </a:p>
        </p:txBody>
      </p:sp>
      <p:sp>
        <p:nvSpPr>
          <p:cNvPr id="3" name="Content Placeholder 2"/>
          <p:cNvSpPr>
            <a:spLocks noGrp="1"/>
          </p:cNvSpPr>
          <p:nvPr>
            <p:ph idx="1"/>
          </p:nvPr>
        </p:nvSpPr>
        <p:spPr/>
        <p:txBody>
          <a:bodyPr/>
          <a:lstStyle/>
          <a:p>
            <a:r>
              <a:rPr lang="en-US" sz="2000" b="0" i="0" dirty="0">
                <a:solidFill>
                  <a:srgbClr val="222222"/>
                </a:solidFill>
                <a:effectLst/>
                <a:latin typeface="Source Sans Pro" panose="020B0503030403020204" pitchFamily="34" charset="0"/>
              </a:rPr>
              <a:t>A testing environment is a setup of software and hardware for the testing teams to execute test cases.</a:t>
            </a:r>
          </a:p>
          <a:p>
            <a:endParaRPr lang="en-US" dirty="0">
              <a:solidFill>
                <a:srgbClr val="222222"/>
              </a:solidFill>
              <a:latin typeface="Source Sans Pro" panose="020B0503030403020204" pitchFamily="34" charset="0"/>
            </a:endParaRPr>
          </a:p>
          <a:p>
            <a:endParaRPr lang="en-US" dirty="0"/>
          </a:p>
        </p:txBody>
      </p:sp>
      <p:graphicFrame>
        <p:nvGraphicFramePr>
          <p:cNvPr id="4" name="Table 4">
            <a:extLst>
              <a:ext uri="{FF2B5EF4-FFF2-40B4-BE49-F238E27FC236}">
                <a16:creationId xmlns:a16="http://schemas.microsoft.com/office/drawing/2014/main" id="{A4E9359B-BB92-4922-A7AF-FD66D8C24E8A}"/>
              </a:ext>
            </a:extLst>
          </p:cNvPr>
          <p:cNvGraphicFramePr>
            <a:graphicFrameLocks noGrp="1"/>
          </p:cNvGraphicFramePr>
          <p:nvPr>
            <p:extLst>
              <p:ext uri="{D42A27DB-BD31-4B8C-83A1-F6EECF244321}">
                <p14:modId xmlns:p14="http://schemas.microsoft.com/office/powerpoint/2010/main" val="1195017458"/>
              </p:ext>
            </p:extLst>
          </p:nvPr>
        </p:nvGraphicFramePr>
        <p:xfrm>
          <a:off x="1191430" y="2406784"/>
          <a:ext cx="10663622" cy="4375016"/>
        </p:xfrm>
        <a:graphic>
          <a:graphicData uri="http://schemas.openxmlformats.org/drawingml/2006/table">
            <a:tbl>
              <a:tblPr firstRow="1" bandRow="1">
                <a:tableStyleId>{BDBED569-4797-4DF1-A0F4-6AAB3CD982D8}</a:tableStyleId>
              </a:tblPr>
              <a:tblGrid>
                <a:gridCol w="2754012">
                  <a:extLst>
                    <a:ext uri="{9D8B030D-6E8A-4147-A177-3AD203B41FA5}">
                      <a16:colId xmlns:a16="http://schemas.microsoft.com/office/drawing/2014/main" val="2770622902"/>
                    </a:ext>
                  </a:extLst>
                </a:gridCol>
                <a:gridCol w="7909610">
                  <a:extLst>
                    <a:ext uri="{9D8B030D-6E8A-4147-A177-3AD203B41FA5}">
                      <a16:colId xmlns:a16="http://schemas.microsoft.com/office/drawing/2014/main" val="3814412850"/>
                    </a:ext>
                  </a:extLst>
                </a:gridCol>
              </a:tblGrid>
              <a:tr h="504056">
                <a:tc>
                  <a:txBody>
                    <a:bodyPr/>
                    <a:lstStyle/>
                    <a:p>
                      <a:r>
                        <a:rPr lang="en-US" sz="1800" dirty="0"/>
                        <a:t>Areas</a:t>
                      </a:r>
                      <a:endParaRPr lang="en-ZA" sz="1800" dirty="0"/>
                    </a:p>
                  </a:txBody>
                  <a:tcPr/>
                </a:tc>
                <a:tc>
                  <a:txBody>
                    <a:bodyPr/>
                    <a:lstStyle/>
                    <a:p>
                      <a:r>
                        <a:rPr lang="en-US" sz="1800" dirty="0"/>
                        <a:t>Description</a:t>
                      </a:r>
                      <a:endParaRPr lang="en-ZA" sz="1800" dirty="0"/>
                    </a:p>
                  </a:txBody>
                  <a:tcPr/>
                </a:tc>
                <a:extLst>
                  <a:ext uri="{0D108BD9-81ED-4DB2-BD59-A6C34878D82A}">
                    <a16:rowId xmlns:a16="http://schemas.microsoft.com/office/drawing/2014/main" val="2643209138"/>
                  </a:ext>
                </a:extLst>
              </a:tr>
              <a:tr h="370840">
                <a:tc>
                  <a:txBody>
                    <a:bodyPr/>
                    <a:lstStyle/>
                    <a:p>
                      <a:r>
                        <a:rPr lang="en-ZA" sz="1400" b="1" i="0" kern="1200" dirty="0">
                          <a:solidFill>
                            <a:schemeClr val="tx1"/>
                          </a:solidFill>
                          <a:effectLst/>
                          <a:latin typeface="+mn-lt"/>
                          <a:ea typeface="+mn-ea"/>
                          <a:cs typeface="+mn-cs"/>
                        </a:rPr>
                        <a:t>Test Server</a:t>
                      </a:r>
                      <a:endParaRPr lang="en-ZA" sz="1400" dirty="0"/>
                    </a:p>
                  </a:txBody>
                  <a:tcPr/>
                </a:tc>
                <a:tc>
                  <a:txBody>
                    <a:bodyPr/>
                    <a:lstStyle/>
                    <a:p>
                      <a:r>
                        <a:rPr lang="en-US" sz="1400" b="0" i="0" kern="1200" dirty="0">
                          <a:solidFill>
                            <a:schemeClr val="tx1"/>
                          </a:solidFill>
                          <a:effectLst/>
                          <a:latin typeface="+mn-lt"/>
                          <a:ea typeface="+mn-ea"/>
                          <a:cs typeface="+mn-cs"/>
                        </a:rPr>
                        <a:t>Every test may not be executed on a local machine. It may need establishing a test server, which can support applications.</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Fedora set up for PHP, Java-based applications with or without mail servers</a:t>
                      </a:r>
                      <a:endParaRPr lang="en-ZA" sz="1400" dirty="0"/>
                    </a:p>
                  </a:txBody>
                  <a:tcPr/>
                </a:tc>
                <a:extLst>
                  <a:ext uri="{0D108BD9-81ED-4DB2-BD59-A6C34878D82A}">
                    <a16:rowId xmlns:a16="http://schemas.microsoft.com/office/drawing/2014/main" val="1007613880"/>
                  </a:ext>
                </a:extLst>
              </a:tr>
              <a:tr h="370840">
                <a:tc>
                  <a:txBody>
                    <a:bodyPr/>
                    <a:lstStyle/>
                    <a:p>
                      <a:r>
                        <a:rPr lang="en-ZA" sz="1400" b="1" i="0" kern="1200" dirty="0">
                          <a:solidFill>
                            <a:schemeClr val="tx1"/>
                          </a:solidFill>
                          <a:effectLst/>
                          <a:latin typeface="+mn-lt"/>
                          <a:ea typeface="+mn-ea"/>
                          <a:cs typeface="+mn-cs"/>
                        </a:rPr>
                        <a:t>Network</a:t>
                      </a:r>
                      <a:endParaRPr lang="en-ZA" sz="14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Network set up as per the test requirement. It includes, </a:t>
                      </a:r>
                      <a:r>
                        <a:rPr lang="en-ZA" sz="1400" b="0" i="0" kern="1200" dirty="0">
                          <a:solidFill>
                            <a:schemeClr val="tx1"/>
                          </a:solidFill>
                          <a:effectLst/>
                          <a:latin typeface="+mn-lt"/>
                          <a:ea typeface="+mn-ea"/>
                          <a:cs typeface="+mn-cs"/>
                        </a:rPr>
                        <a:t>Internet setup, LAN </a:t>
                      </a:r>
                      <a:r>
                        <a:rPr lang="en-ZA" sz="1400" b="0" i="0" kern="1200" dirty="0" err="1">
                          <a:solidFill>
                            <a:schemeClr val="tx1"/>
                          </a:solidFill>
                          <a:effectLst/>
                          <a:latin typeface="+mn-lt"/>
                          <a:ea typeface="+mn-ea"/>
                          <a:cs typeface="+mn-cs"/>
                        </a:rPr>
                        <a:t>Wifi</a:t>
                      </a:r>
                      <a:r>
                        <a:rPr lang="en-ZA" sz="1400" b="0" i="0" kern="1200" dirty="0">
                          <a:solidFill>
                            <a:schemeClr val="tx1"/>
                          </a:solidFill>
                          <a:effectLst/>
                          <a:latin typeface="+mn-lt"/>
                          <a:ea typeface="+mn-ea"/>
                          <a:cs typeface="+mn-cs"/>
                        </a:rPr>
                        <a:t> setup, Private network setup</a:t>
                      </a:r>
                    </a:p>
                  </a:txBody>
                  <a:tcPr/>
                </a:tc>
                <a:extLst>
                  <a:ext uri="{0D108BD9-81ED-4DB2-BD59-A6C34878D82A}">
                    <a16:rowId xmlns:a16="http://schemas.microsoft.com/office/drawing/2014/main" val="3786346146"/>
                  </a:ext>
                </a:extLst>
              </a:tr>
              <a:tr h="370840">
                <a:tc>
                  <a:txBody>
                    <a:bodyPr/>
                    <a:lstStyle/>
                    <a:p>
                      <a:r>
                        <a:rPr lang="en-ZA" sz="1400" b="1" i="0" kern="1200" dirty="0">
                          <a:solidFill>
                            <a:schemeClr val="tx1"/>
                          </a:solidFill>
                          <a:effectLst/>
                          <a:latin typeface="+mn-lt"/>
                          <a:ea typeface="+mn-ea"/>
                          <a:cs typeface="+mn-cs"/>
                        </a:rPr>
                        <a:t>Test PC</a:t>
                      </a:r>
                      <a:endParaRPr lang="en-ZA" sz="1400" dirty="0"/>
                    </a:p>
                  </a:txBody>
                  <a:tcPr/>
                </a:tc>
                <a:tc>
                  <a:txBody>
                    <a:bodyPr/>
                    <a:lstStyle/>
                    <a:p>
                      <a:r>
                        <a:rPr lang="en-US" sz="1400" b="0" i="0" kern="1200" dirty="0">
                          <a:solidFill>
                            <a:schemeClr val="tx1"/>
                          </a:solidFill>
                          <a:effectLst/>
                          <a:latin typeface="+mn-lt"/>
                          <a:ea typeface="+mn-ea"/>
                          <a:cs typeface="+mn-cs"/>
                        </a:rPr>
                        <a:t>For web testing, we need to set up different browsers for different testers.</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For Mobile App, We need </a:t>
                      </a:r>
                      <a:r>
                        <a:rPr lang="en-US" sz="1400" b="0" i="0" kern="1200" dirty="0" err="1">
                          <a:solidFill>
                            <a:schemeClr val="tx1"/>
                          </a:solidFill>
                          <a:effectLst/>
                          <a:latin typeface="+mn-lt"/>
                          <a:ea typeface="+mn-ea"/>
                          <a:cs typeface="+mn-cs"/>
                        </a:rPr>
                        <a:t>Xcode</a:t>
                      </a:r>
                      <a:r>
                        <a:rPr lang="en-US" sz="1400" b="0" i="0" kern="1200" dirty="0">
                          <a:solidFill>
                            <a:schemeClr val="tx1"/>
                          </a:solidFill>
                          <a:effectLst/>
                          <a:latin typeface="+mn-lt"/>
                          <a:ea typeface="+mn-ea"/>
                          <a:cs typeface="+mn-cs"/>
                        </a:rPr>
                        <a:t>, Android Studio, simulator/ Emulator installed and alternatively Android and Apple Phone</a:t>
                      </a:r>
                      <a:endParaRPr lang="en-ZA" sz="1400" dirty="0"/>
                    </a:p>
                  </a:txBody>
                  <a:tcPr/>
                </a:tc>
                <a:extLst>
                  <a:ext uri="{0D108BD9-81ED-4DB2-BD59-A6C34878D82A}">
                    <a16:rowId xmlns:a16="http://schemas.microsoft.com/office/drawing/2014/main" val="1418156085"/>
                  </a:ext>
                </a:extLst>
              </a:tr>
              <a:tr h="370840">
                <a:tc>
                  <a:txBody>
                    <a:bodyPr/>
                    <a:lstStyle/>
                    <a:p>
                      <a:r>
                        <a:rPr lang="en-US" sz="1400" b="1" dirty="0"/>
                        <a:t>Bug Reporting</a:t>
                      </a:r>
                      <a:endParaRPr lang="en-ZA" sz="1400" b="1" dirty="0"/>
                    </a:p>
                  </a:txBody>
                  <a:tcPr/>
                </a:tc>
                <a:tc>
                  <a:txBody>
                    <a:bodyPr/>
                    <a:lstStyle/>
                    <a:p>
                      <a:r>
                        <a:rPr lang="en-US" sz="1400" b="0" i="0" kern="1200" dirty="0">
                          <a:solidFill>
                            <a:schemeClr val="tx1"/>
                          </a:solidFill>
                          <a:effectLst/>
                          <a:latin typeface="+mn-lt"/>
                          <a:ea typeface="+mn-ea"/>
                          <a:cs typeface="+mn-cs"/>
                        </a:rPr>
                        <a:t>Bug reporting tools should be provided to testers.</a:t>
                      </a:r>
                    </a:p>
                    <a:p>
                      <a:r>
                        <a:rPr lang="en-US" sz="1400" b="0" i="0" u="none" strike="noStrike" kern="1200" baseline="0" dirty="0">
                          <a:solidFill>
                            <a:schemeClr val="tx1"/>
                          </a:solidFill>
                          <a:latin typeface="+mn-lt"/>
                          <a:ea typeface="+mn-ea"/>
                          <a:cs typeface="+mn-cs"/>
                        </a:rPr>
                        <a:t>We can use different bug tools like Jira etc.</a:t>
                      </a:r>
                      <a:endParaRPr lang="en-ZA" sz="1400" dirty="0"/>
                    </a:p>
                  </a:txBody>
                  <a:tcPr/>
                </a:tc>
                <a:extLst>
                  <a:ext uri="{0D108BD9-81ED-4DB2-BD59-A6C34878D82A}">
                    <a16:rowId xmlns:a16="http://schemas.microsoft.com/office/drawing/2014/main" val="2373567852"/>
                  </a:ext>
                </a:extLst>
              </a:tr>
              <a:tr h="370840">
                <a:tc>
                  <a:txBody>
                    <a:bodyPr/>
                    <a:lstStyle/>
                    <a:p>
                      <a:r>
                        <a:rPr lang="en-US" sz="1400" b="1" dirty="0"/>
                        <a:t>Test Data</a:t>
                      </a:r>
                      <a:endParaRPr lang="en-ZA" sz="1400" b="1" dirty="0"/>
                    </a:p>
                  </a:txBody>
                  <a:tcPr/>
                </a:tc>
                <a:tc>
                  <a:txBody>
                    <a:bodyPr/>
                    <a:lstStyle/>
                    <a:p>
                      <a:r>
                        <a:rPr lang="en-US" sz="1400" b="0" i="0" kern="1200" dirty="0">
                          <a:solidFill>
                            <a:schemeClr val="tx1"/>
                          </a:solidFill>
                          <a:effectLst/>
                          <a:latin typeface="+mn-lt"/>
                          <a:ea typeface="+mn-ea"/>
                          <a:cs typeface="+mn-cs"/>
                        </a:rPr>
                        <a:t>Testers or developers can copy Production data to their individual test environment. They can modify it as per their requirement.</a:t>
                      </a:r>
                    </a:p>
                    <a:p>
                      <a:r>
                        <a:rPr lang="en-US" sz="1400" b="0" i="0" kern="1200" dirty="0">
                          <a:solidFill>
                            <a:schemeClr val="tx1"/>
                          </a:solidFill>
                          <a:effectLst/>
                          <a:latin typeface="+mn-lt"/>
                          <a:ea typeface="+mn-ea"/>
                          <a:cs typeface="+mn-cs"/>
                        </a:rPr>
                        <a:t>This helps the tester, to detect the same issues as a live production server, without corrupting the production data.</a:t>
                      </a:r>
                      <a:endParaRPr lang="en-ZA" sz="1400" dirty="0"/>
                    </a:p>
                  </a:txBody>
                  <a:tcPr/>
                </a:tc>
                <a:extLst>
                  <a:ext uri="{0D108BD9-81ED-4DB2-BD59-A6C34878D82A}">
                    <a16:rowId xmlns:a16="http://schemas.microsoft.com/office/drawing/2014/main" val="1343763300"/>
                  </a:ext>
                </a:extLst>
              </a:tr>
            </a:tbl>
          </a:graphicData>
        </a:graphic>
      </p:graphicFrame>
    </p:spTree>
    <p:extLst>
      <p:ext uri="{BB962C8B-B14F-4D97-AF65-F5344CB8AC3E}">
        <p14:creationId xmlns:p14="http://schemas.microsoft.com/office/powerpoint/2010/main" val="160389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#5: Test Execution</a:t>
            </a:r>
          </a:p>
        </p:txBody>
      </p:sp>
      <p:sp>
        <p:nvSpPr>
          <p:cNvPr id="3" name="Content Placeholder 2"/>
          <p:cNvSpPr>
            <a:spLocks noGrp="1"/>
          </p:cNvSpPr>
          <p:nvPr>
            <p:ph idx="1"/>
          </p:nvPr>
        </p:nvSpPr>
        <p:spPr/>
        <p:txBody>
          <a:bodyPr>
            <a:normAutofit fontScale="92500" lnSpcReduction="20000"/>
          </a:bodyPr>
          <a:lstStyle/>
          <a:p>
            <a:pPr algn="l"/>
            <a:r>
              <a:rPr lang="en-US" sz="1900" b="0" i="0" u="none" strike="noStrike" baseline="0" dirty="0">
                <a:latin typeface="ArialMT"/>
              </a:rPr>
              <a:t>Understand the manual creating of the application</a:t>
            </a:r>
          </a:p>
          <a:p>
            <a:pPr algn="l"/>
            <a:r>
              <a:rPr lang="en-US" sz="1900" b="0" i="0" u="none" strike="noStrike" baseline="0" dirty="0">
                <a:latin typeface="ArialMT"/>
              </a:rPr>
              <a:t>Record the creation of the application using a browser-based tool </a:t>
            </a:r>
            <a:r>
              <a:rPr lang="en-US" sz="1900" b="0" i="0" u="none" strike="noStrike" baseline="0" dirty="0" err="1">
                <a:latin typeface="ArialMT"/>
              </a:rPr>
              <a:t>e.g</a:t>
            </a:r>
            <a:r>
              <a:rPr lang="en-US" sz="1900" dirty="0">
                <a:latin typeface="ArialMT"/>
              </a:rPr>
              <a:t> </a:t>
            </a:r>
            <a:r>
              <a:rPr lang="en-ZA" sz="1900" b="0" i="0" u="none" strike="noStrike" baseline="0" dirty="0">
                <a:latin typeface="ArialMT"/>
              </a:rPr>
              <a:t>selenium etc.</a:t>
            </a:r>
          </a:p>
          <a:p>
            <a:pPr algn="l"/>
            <a:r>
              <a:rPr lang="en-US" sz="1900" b="0" i="0" u="none" strike="noStrike" baseline="0" dirty="0">
                <a:latin typeface="ArialMT"/>
              </a:rPr>
              <a:t>Write a test suite that will create an online application.</a:t>
            </a:r>
          </a:p>
          <a:p>
            <a:r>
              <a:rPr lang="en-US" sz="1900" b="0" i="0" dirty="0">
                <a:effectLst/>
                <a:latin typeface="ArialMT"/>
              </a:rPr>
              <a:t>Map defects to test cases in Requirement Tracing Matrix (RTM)</a:t>
            </a:r>
            <a:endParaRPr lang="en-US" sz="1900" b="0" i="0" u="none" strike="noStrike" baseline="0" dirty="0">
              <a:latin typeface="ArialMT"/>
            </a:endParaRPr>
          </a:p>
          <a:p>
            <a:r>
              <a:rPr lang="en-US" sz="1900" b="0" i="0" dirty="0">
                <a:effectLst/>
                <a:latin typeface="ArialMT"/>
              </a:rPr>
              <a:t>Document test results, and log defects for failed cases</a:t>
            </a:r>
          </a:p>
          <a:p>
            <a:pPr marL="0" indent="0">
              <a:buNone/>
            </a:pPr>
            <a:endParaRPr lang="en-US" sz="1900" b="0" i="0" u="none" strike="noStrike" baseline="0" dirty="0">
              <a:latin typeface="ArialMT"/>
            </a:endParaRPr>
          </a:p>
          <a:p>
            <a:pPr marL="0" indent="0" algn="l">
              <a:buNone/>
            </a:pPr>
            <a:r>
              <a:rPr lang="en-US" sz="1900" b="1" dirty="0">
                <a:latin typeface="ArialMT"/>
              </a:rPr>
              <a:t>Deliverables</a:t>
            </a:r>
          </a:p>
          <a:p>
            <a:pPr algn="l">
              <a:buFont typeface="Arial" panose="020B0604020202020204" pitchFamily="34" charset="0"/>
              <a:buChar char="•"/>
            </a:pPr>
            <a:r>
              <a:rPr lang="en-US" sz="1900" b="0" i="0" dirty="0">
                <a:effectLst/>
                <a:latin typeface="ArialMT"/>
              </a:rPr>
              <a:t>Completed RTM with the execution status</a:t>
            </a:r>
          </a:p>
          <a:p>
            <a:pPr algn="l">
              <a:buFont typeface="Arial" panose="020B0604020202020204" pitchFamily="34" charset="0"/>
              <a:buChar char="•"/>
            </a:pPr>
            <a:r>
              <a:rPr lang="en-US" sz="1900" b="0" i="0" dirty="0">
                <a:effectLst/>
                <a:latin typeface="ArialMT"/>
              </a:rPr>
              <a:t>Test cases updated with results</a:t>
            </a:r>
          </a:p>
          <a:p>
            <a:r>
              <a:rPr lang="en-US" sz="1900" dirty="0">
                <a:latin typeface="ArialMT"/>
              </a:rPr>
              <a:t>Failed test were reported to developers using bug reporting tool e.g. JIRA</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marL="0" indent="0" algn="l">
              <a:buNone/>
            </a:pPr>
            <a:endParaRPr lang="en-US" dirty="0"/>
          </a:p>
        </p:txBody>
      </p:sp>
    </p:spTree>
    <p:extLst>
      <p:ext uri="{BB962C8B-B14F-4D97-AF65-F5344CB8AC3E}">
        <p14:creationId xmlns:p14="http://schemas.microsoft.com/office/powerpoint/2010/main" val="311167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1287</TotalTime>
  <Words>2043</Words>
  <Application>Microsoft Office PowerPoint</Application>
  <PresentationFormat>Custom</PresentationFormat>
  <Paragraphs>230</Paragraphs>
  <Slides>19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Amasis MT Pro Black</vt:lpstr>
      <vt:lpstr>Arial</vt:lpstr>
      <vt:lpstr>ArialMT</vt:lpstr>
      <vt:lpstr>Century Gothic</vt:lpstr>
      <vt:lpstr>Roboto</vt:lpstr>
      <vt:lpstr>sofia-pro</vt:lpstr>
      <vt:lpstr>Source Sans Pro</vt:lpstr>
      <vt:lpstr>Class open house presentation</vt:lpstr>
      <vt:lpstr>Online Registration App</vt:lpstr>
      <vt:lpstr>Introduction</vt:lpstr>
      <vt:lpstr>Software Testing Life Cycle</vt:lpstr>
      <vt:lpstr>Phase #1 : Requirement Analysis</vt:lpstr>
      <vt:lpstr>Phase #2 : Test Planning</vt:lpstr>
      <vt:lpstr>Test Planning Continue…</vt:lpstr>
      <vt:lpstr>Phase #3: Test case Development</vt:lpstr>
      <vt:lpstr>Phase #4: Test Environment Setup</vt:lpstr>
      <vt:lpstr>Phase #5: Test Execution</vt:lpstr>
      <vt:lpstr>Phase #6: Test Closure</vt:lpstr>
      <vt:lpstr>Test Summary</vt:lpstr>
      <vt:lpstr>Software testing Conti……</vt:lpstr>
      <vt:lpstr>What is Kanban?</vt:lpstr>
      <vt:lpstr>Why Kanban?</vt:lpstr>
      <vt:lpstr>Kanban Process</vt:lpstr>
      <vt:lpstr>Test cases</vt:lpstr>
      <vt:lpstr>Test Cases Conti…</vt:lpstr>
      <vt:lpstr>Kanban 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Registration App</dc:title>
  <dc:creator>Mashudu Perseverance Ndou</dc:creator>
  <cp:lastModifiedBy>Mashudu Perseverance Ndou</cp:lastModifiedBy>
  <cp:revision>7</cp:revision>
  <dcterms:created xsi:type="dcterms:W3CDTF">2021-08-31T11:00:37Z</dcterms:created>
  <dcterms:modified xsi:type="dcterms:W3CDTF">2021-09-07T11:10:17Z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