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Software Testing Standards</a:t>
            </a:r>
          </a:p>
        </p:txBody>
      </p:sp>
      <p:sp>
        <p:nvSpPr>
          <p:cNvPr id="3" name="Subtitle 2"/>
          <p:cNvSpPr>
            <a:spLocks noGrp="1"/>
          </p:cNvSpPr>
          <p:nvPr>
            <p:ph type="subTitle" idx="1"/>
          </p:nvPr>
        </p:nvSpPr>
        <p:spPr/>
        <p:txBody>
          <a:bodyPr/>
          <a:lstStyle/>
          <a:p>
            <a:r>
              <a:rPr lang="en-ZA" dirty="0"/>
              <a:t>Group 3</a:t>
            </a:r>
          </a:p>
        </p:txBody>
      </p:sp>
    </p:spTree>
    <p:extLst>
      <p:ext uri="{BB962C8B-B14F-4D97-AF65-F5344CB8AC3E}">
        <p14:creationId xmlns:p14="http://schemas.microsoft.com/office/powerpoint/2010/main" val="264630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are Standards</a:t>
            </a:r>
          </a:p>
        </p:txBody>
      </p:sp>
      <p:sp>
        <p:nvSpPr>
          <p:cNvPr id="3" name="Content Placeholder 2"/>
          <p:cNvSpPr>
            <a:spLocks noGrp="1"/>
          </p:cNvSpPr>
          <p:nvPr>
            <p:ph idx="1"/>
          </p:nvPr>
        </p:nvSpPr>
        <p:spPr/>
        <p:txBody>
          <a:bodyPr/>
          <a:lstStyle/>
          <a:p>
            <a:r>
              <a:rPr lang="en-US" dirty="0"/>
              <a:t>Some protocol or guidelines which globally acceptable and ensure qualify</a:t>
            </a:r>
            <a:r>
              <a:rPr lang="en-US" dirty="0" smtClean="0"/>
              <a:t>.</a:t>
            </a:r>
          </a:p>
          <a:p>
            <a:r>
              <a:rPr lang="en-US" dirty="0" smtClean="0"/>
              <a:t>ISO/IEC/IEEE </a:t>
            </a:r>
            <a:r>
              <a:rPr lang="en-US" dirty="0"/>
              <a:t>is intended for software testing acts as an internationally </a:t>
            </a:r>
            <a:endParaRPr lang="en-US" dirty="0" smtClean="0"/>
          </a:p>
          <a:p>
            <a:r>
              <a:rPr lang="en-US" dirty="0" smtClean="0"/>
              <a:t>ISO/IEC/IEEE </a:t>
            </a:r>
            <a:r>
              <a:rPr lang="en-US" dirty="0"/>
              <a:t>having number 29119 is intended for software testing acts as an internationally approved collection of standards in software testing followed for any SDLC model in developing software for any organization. </a:t>
            </a:r>
            <a:endParaRPr lang="en-US" dirty="0" smtClean="0"/>
          </a:p>
          <a:p>
            <a:r>
              <a:rPr lang="en-US" dirty="0" smtClean="0"/>
              <a:t>When </a:t>
            </a:r>
            <a:r>
              <a:rPr lang="en-US" dirty="0"/>
              <a:t>you implement the standards, you adopt the internationally-recognized and approved testing standards that will eventually offer your organization a quality approach for testing</a:t>
            </a:r>
            <a:endParaRPr lang="en-ZA" dirty="0"/>
          </a:p>
        </p:txBody>
      </p:sp>
    </p:spTree>
    <p:extLst>
      <p:ext uri="{BB962C8B-B14F-4D97-AF65-F5344CB8AC3E}">
        <p14:creationId xmlns:p14="http://schemas.microsoft.com/office/powerpoint/2010/main" val="263687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Basis for software testing standard</a:t>
            </a:r>
          </a:p>
        </p:txBody>
      </p:sp>
      <p:sp>
        <p:nvSpPr>
          <p:cNvPr id="3" name="Content Placeholder 2"/>
          <p:cNvSpPr>
            <a:spLocks noGrp="1"/>
          </p:cNvSpPr>
          <p:nvPr>
            <p:ph idx="1"/>
          </p:nvPr>
        </p:nvSpPr>
        <p:spPr/>
        <p:txBody>
          <a:bodyPr/>
          <a:lstStyle/>
          <a:p>
            <a:r>
              <a:rPr lang="en-US" dirty="0"/>
              <a:t>Communication - There is a very important role in the terminology in defining </a:t>
            </a:r>
            <a:r>
              <a:rPr lang="en-US" dirty="0" smtClean="0"/>
              <a:t>standards.</a:t>
            </a:r>
          </a:p>
          <a:p>
            <a:r>
              <a:rPr lang="en-US" dirty="0" smtClean="0"/>
              <a:t> </a:t>
            </a:r>
            <a:r>
              <a:rPr lang="en-US" dirty="0"/>
              <a:t>Certification - Product certification is a process certifying a certain product has passed the quality control tests, performance test, and meets the qualification criteria. </a:t>
            </a:r>
          </a:p>
          <a:p>
            <a:r>
              <a:rPr lang="en-US" dirty="0" smtClean="0"/>
              <a:t> </a:t>
            </a:r>
            <a:r>
              <a:rPr lang="en-US" dirty="0"/>
              <a:t>Guidelines for benchmark of good industry practice - benchmarking is a continuous process of comparing business performance metrics and process with the best known method of the </a:t>
            </a:r>
            <a:r>
              <a:rPr lang="en-US" dirty="0" smtClean="0"/>
              <a:t>industry. </a:t>
            </a:r>
            <a:endParaRPr lang="en-US" dirty="0"/>
          </a:p>
          <a:p>
            <a:r>
              <a:rPr lang="en-US" dirty="0" smtClean="0"/>
              <a:t> </a:t>
            </a:r>
            <a:r>
              <a:rPr lang="en-US" dirty="0"/>
              <a:t>Importance of interoperability and consistency - These terms play a key role in designing a standard -interoperability refers to the basic ability of a system to easily connect and communicate to each other, even they were developed by different individuals.</a:t>
            </a:r>
            <a:endParaRPr lang="en-ZA" dirty="0"/>
          </a:p>
        </p:txBody>
      </p:sp>
    </p:spTree>
    <p:extLst>
      <p:ext uri="{BB962C8B-B14F-4D97-AF65-F5344CB8AC3E}">
        <p14:creationId xmlns:p14="http://schemas.microsoft.com/office/powerpoint/2010/main" val="405556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Types of standards</a:t>
            </a:r>
          </a:p>
        </p:txBody>
      </p:sp>
      <p:sp>
        <p:nvSpPr>
          <p:cNvPr id="3" name="Content Placeholder 2"/>
          <p:cNvSpPr>
            <a:spLocks noGrp="1"/>
          </p:cNvSpPr>
          <p:nvPr>
            <p:ph idx="1"/>
          </p:nvPr>
        </p:nvSpPr>
        <p:spPr/>
        <p:txBody>
          <a:bodyPr>
            <a:normAutofit/>
          </a:bodyPr>
          <a:lstStyle/>
          <a:p>
            <a:r>
              <a:rPr lang="en-US" dirty="0" smtClean="0"/>
              <a:t> </a:t>
            </a:r>
            <a:r>
              <a:rPr lang="en-US" dirty="0"/>
              <a:t>ISO/IEC 29119-1: Deals with concepts and definitions of </a:t>
            </a:r>
            <a:r>
              <a:rPr lang="en-US" dirty="0" smtClean="0"/>
              <a:t>software. </a:t>
            </a:r>
            <a:r>
              <a:rPr lang="en-US" dirty="0"/>
              <a:t>It provides definitions of testing terms and discussion of concepts key to the understanding of the ISO/IEC/IEEE 29119 series of software testing international standards</a:t>
            </a:r>
            <a:r>
              <a:rPr lang="en-US" dirty="0" smtClean="0"/>
              <a:t>.</a:t>
            </a:r>
            <a:endParaRPr lang="en-US" dirty="0"/>
          </a:p>
          <a:p>
            <a:endParaRPr lang="en-US" dirty="0" smtClean="0"/>
          </a:p>
          <a:p>
            <a:r>
              <a:rPr lang="en-US" dirty="0" smtClean="0"/>
              <a:t>ISO/IEC </a:t>
            </a:r>
            <a:r>
              <a:rPr lang="en-US" dirty="0"/>
              <a:t>29119-2: Deals with test processes in a </a:t>
            </a:r>
            <a:r>
              <a:rPr lang="en-US" dirty="0" smtClean="0"/>
              <a:t>product. </a:t>
            </a:r>
            <a:r>
              <a:rPr lang="en-US" dirty="0"/>
              <a:t>This part </a:t>
            </a:r>
            <a:r>
              <a:rPr lang="en-US" dirty="0" smtClean="0"/>
              <a:t>specifies </a:t>
            </a:r>
            <a:r>
              <a:rPr lang="en-US" dirty="0"/>
              <a:t>test processes that can be used to govern, manage and implement software testing for any organization, project or smaller testing activity. It comprises generic test process descriptions that define the software testing processes. Supporting informative diagrams describing the processes are also provided</a:t>
            </a:r>
            <a:endParaRPr lang="en-US" dirty="0" smtClean="0"/>
          </a:p>
          <a:p>
            <a:pPr marL="0" indent="0">
              <a:buNone/>
            </a:pPr>
            <a:endParaRPr lang="en-US" dirty="0" smtClean="0"/>
          </a:p>
          <a:p>
            <a:endParaRPr lang="en-ZA" dirty="0"/>
          </a:p>
        </p:txBody>
      </p:sp>
    </p:spTree>
    <p:extLst>
      <p:ext uri="{BB962C8B-B14F-4D97-AF65-F5344CB8AC3E}">
        <p14:creationId xmlns:p14="http://schemas.microsoft.com/office/powerpoint/2010/main" val="1120695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ISO/IEC 29119-3: Deals with test documentation of the product. This part </a:t>
            </a:r>
            <a:r>
              <a:rPr lang="en-US" dirty="0" smtClean="0"/>
              <a:t>specifies </a:t>
            </a:r>
            <a:r>
              <a:rPr lang="en-US" dirty="0"/>
              <a:t>software test documentation templates that can be used by any organization, project or smaller testing activity. It describes the test documentation that is an output of the processes specified in ISO/IEC/IEEE 29119-2 Test Processes. </a:t>
            </a:r>
            <a:endParaRPr lang="en-US" dirty="0" smtClean="0"/>
          </a:p>
          <a:p>
            <a:pPr marL="0" indent="0">
              <a:buNone/>
            </a:pPr>
            <a:endParaRPr lang="en-US" dirty="0" smtClean="0"/>
          </a:p>
          <a:p>
            <a:r>
              <a:rPr lang="en-US" dirty="0"/>
              <a:t>ISO/IEC 29119-4: Deals with testing techniques and strategies . The purpose of this part </a:t>
            </a:r>
            <a:r>
              <a:rPr lang="en-US" dirty="0" smtClean="0"/>
              <a:t>is </a:t>
            </a:r>
            <a:r>
              <a:rPr lang="en-US" dirty="0"/>
              <a:t>to provide an International Standard that defines software test design techniques (also known as test case design techniques or test methods) that can be used within the test design and implementation process that is defined in ISO/IEC/IEEE 29119-2. This part of ISO/IEC/IEEE 29119 does not describe a process for test design and implementation</a:t>
            </a:r>
          </a:p>
          <a:p>
            <a:endParaRPr lang="en-ZA" dirty="0"/>
          </a:p>
        </p:txBody>
      </p:sp>
    </p:spTree>
    <p:extLst>
      <p:ext uri="{BB962C8B-B14F-4D97-AF65-F5344CB8AC3E}">
        <p14:creationId xmlns:p14="http://schemas.microsoft.com/office/powerpoint/2010/main" val="1082962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0892"/>
            <a:ext cx="8915400" cy="4010298"/>
          </a:xfrm>
        </p:spPr>
        <p:txBody>
          <a:bodyPr>
            <a:normAutofit/>
          </a:bodyPr>
          <a:lstStyle/>
          <a:p>
            <a:r>
              <a:rPr lang="en-US" dirty="0"/>
              <a:t>ISO/IEC 29119-5: Deals with keyword-based software testing. This part of ISO/IEC/IEEE 29119 defines an efficient and consistent solution for Keyword-Driven Testing by: - giving an introduction to keyword-driven testing; - providing a reference approach to implement keyword-driven testing; - defining requirements on frameworks for keyword-driven testing to enable test engineers to share their work items, such as test cases, test data, keywords, or complete test specifications; - defining minimum requirements for tools, which are necessary to fully utilize keyword-driven testing. These requirements could apply to any tools which support the keyword-driven approach (e.g. test automation, test design and test management </a:t>
            </a:r>
            <a:r>
              <a:rPr lang="en-US" dirty="0" smtClean="0"/>
              <a:t>tools</a:t>
            </a:r>
            <a:endParaRPr lang="en-ZA" dirty="0"/>
          </a:p>
        </p:txBody>
      </p:sp>
    </p:spTree>
    <p:extLst>
      <p:ext uri="{BB962C8B-B14F-4D97-AF65-F5344CB8AC3E}">
        <p14:creationId xmlns:p14="http://schemas.microsoft.com/office/powerpoint/2010/main" val="3497520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805581"/>
          </a:xfrm>
        </p:spPr>
        <p:txBody>
          <a:bodyPr>
            <a:normAutofit fontScale="90000"/>
          </a:bodyPr>
          <a:lstStyle/>
          <a:p>
            <a:r>
              <a:rPr lang="en-US" sz="2400" dirty="0"/>
              <a:t>Some precise set of quality features need to be followed for all products while standards are being set. These features are set so that they meet all the boundary requirements of software and test cases. These are as follows:</a:t>
            </a:r>
            <a:endParaRPr lang="en-ZA" sz="2400" dirty="0"/>
          </a:p>
        </p:txBody>
      </p:sp>
      <p:sp>
        <p:nvSpPr>
          <p:cNvPr id="3" name="Content Placeholder 2"/>
          <p:cNvSpPr>
            <a:spLocks noGrp="1"/>
          </p:cNvSpPr>
          <p:nvPr>
            <p:ph idx="1"/>
          </p:nvPr>
        </p:nvSpPr>
        <p:spPr>
          <a:xfrm>
            <a:off x="2589212" y="2429692"/>
            <a:ext cx="8915400" cy="3481530"/>
          </a:xfrm>
        </p:spPr>
        <p:txBody>
          <a:bodyPr/>
          <a:lstStyle/>
          <a:p>
            <a:r>
              <a:rPr lang="en-US" dirty="0"/>
              <a:t>Proper functionality of the </a:t>
            </a:r>
            <a:r>
              <a:rPr lang="en-US" dirty="0" smtClean="0"/>
              <a:t>software. </a:t>
            </a:r>
            <a:endParaRPr lang="en-US" dirty="0"/>
          </a:p>
          <a:p>
            <a:r>
              <a:rPr lang="en-US" dirty="0" smtClean="0"/>
              <a:t>User's </a:t>
            </a:r>
            <a:r>
              <a:rPr lang="en-US" dirty="0"/>
              <a:t>reliability of </a:t>
            </a:r>
            <a:r>
              <a:rPr lang="en-US" dirty="0" smtClean="0"/>
              <a:t>software. </a:t>
            </a:r>
            <a:endParaRPr lang="en-US" dirty="0"/>
          </a:p>
          <a:p>
            <a:r>
              <a:rPr lang="en-US" dirty="0" smtClean="0"/>
              <a:t>Usability </a:t>
            </a:r>
            <a:r>
              <a:rPr lang="en-US" dirty="0"/>
              <a:t>of software (high tuned user experience</a:t>
            </a:r>
            <a:r>
              <a:rPr lang="en-US" dirty="0" smtClean="0"/>
              <a:t>). </a:t>
            </a:r>
            <a:endParaRPr lang="en-US" dirty="0"/>
          </a:p>
          <a:p>
            <a:r>
              <a:rPr lang="en-US" dirty="0" smtClean="0"/>
              <a:t> </a:t>
            </a:r>
            <a:r>
              <a:rPr lang="en-US" dirty="0"/>
              <a:t>High </a:t>
            </a:r>
            <a:r>
              <a:rPr lang="en-US" dirty="0" smtClean="0"/>
              <a:t>efficiency. </a:t>
            </a:r>
            <a:endParaRPr lang="en-US" dirty="0"/>
          </a:p>
          <a:p>
            <a:r>
              <a:rPr lang="en-US" dirty="0" smtClean="0"/>
              <a:t> </a:t>
            </a:r>
            <a:r>
              <a:rPr lang="en-US" dirty="0"/>
              <a:t>Proper maintainability 6. All aspects of portability</a:t>
            </a:r>
            <a:endParaRPr lang="en-ZA" dirty="0"/>
          </a:p>
        </p:txBody>
      </p:sp>
    </p:spTree>
    <p:extLst>
      <p:ext uri="{BB962C8B-B14F-4D97-AF65-F5344CB8AC3E}">
        <p14:creationId xmlns:p14="http://schemas.microsoft.com/office/powerpoint/2010/main" val="2675410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7307"/>
          </a:xfrm>
        </p:spPr>
        <p:txBody>
          <a:bodyPr/>
          <a:lstStyle/>
          <a:p>
            <a:r>
              <a:rPr lang="en-ZA" dirty="0"/>
              <a:t>Software Testing Standards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7804271"/>
              </p:ext>
            </p:extLst>
          </p:nvPr>
        </p:nvGraphicFramePr>
        <p:xfrm>
          <a:off x="418011" y="1541417"/>
          <a:ext cx="11586755" cy="5257800"/>
        </p:xfrm>
        <a:graphic>
          <a:graphicData uri="http://schemas.openxmlformats.org/drawingml/2006/table">
            <a:tbl>
              <a:tblPr firstRow="1" bandRow="1">
                <a:tableStyleId>{5C22544A-7EE6-4342-B048-85BDC9FD1C3A}</a:tableStyleId>
              </a:tblPr>
              <a:tblGrid>
                <a:gridCol w="1609050">
                  <a:extLst>
                    <a:ext uri="{9D8B030D-6E8A-4147-A177-3AD203B41FA5}">
                      <a16:colId xmlns:a16="http://schemas.microsoft.com/office/drawing/2014/main" val="105274564"/>
                    </a:ext>
                  </a:extLst>
                </a:gridCol>
                <a:gridCol w="9977705">
                  <a:extLst>
                    <a:ext uri="{9D8B030D-6E8A-4147-A177-3AD203B41FA5}">
                      <a16:colId xmlns:a16="http://schemas.microsoft.com/office/drawing/2014/main" val="1754229507"/>
                    </a:ext>
                  </a:extLst>
                </a:gridCol>
              </a:tblGrid>
              <a:tr h="370840">
                <a:tc>
                  <a:txBody>
                    <a:bodyPr/>
                    <a:lstStyle/>
                    <a:p>
                      <a:r>
                        <a:rPr lang="en-ZA" dirty="0" smtClean="0"/>
                        <a:t>Standard</a:t>
                      </a:r>
                      <a:endParaRPr lang="en-ZA" dirty="0"/>
                    </a:p>
                  </a:txBody>
                  <a:tcPr/>
                </a:tc>
                <a:tc>
                  <a:txBody>
                    <a:bodyPr/>
                    <a:lstStyle/>
                    <a:p>
                      <a:r>
                        <a:rPr lang="en-ZA" dirty="0" smtClean="0"/>
                        <a:t>Description</a:t>
                      </a:r>
                      <a:endParaRPr lang="en-ZA" dirty="0"/>
                    </a:p>
                  </a:txBody>
                  <a:tcPr/>
                </a:tc>
                <a:extLst>
                  <a:ext uri="{0D108BD9-81ED-4DB2-BD59-A6C34878D82A}">
                    <a16:rowId xmlns:a16="http://schemas.microsoft.com/office/drawing/2014/main" val="1364800896"/>
                  </a:ext>
                </a:extLst>
              </a:tr>
              <a:tr h="370840">
                <a:tc>
                  <a:txBody>
                    <a:bodyPr/>
                    <a:lstStyle/>
                    <a:p>
                      <a:r>
                        <a:rPr lang="en-ZA" dirty="0" smtClean="0"/>
                        <a:t>IEEE 829</a:t>
                      </a:r>
                      <a:endParaRPr lang="en-ZA" dirty="0"/>
                    </a:p>
                  </a:txBody>
                  <a:tcPr/>
                </a:tc>
                <a:tc>
                  <a:txBody>
                    <a:bodyPr/>
                    <a:lstStyle/>
                    <a:p>
                      <a:r>
                        <a:rPr lang="en-US" dirty="0" smtClean="0"/>
                        <a:t>This standard is used for proper document formatting and is practiced in different stages of software testing. </a:t>
                      </a:r>
                      <a:endParaRPr lang="en-ZA" dirty="0"/>
                    </a:p>
                  </a:txBody>
                  <a:tcPr/>
                </a:tc>
                <a:extLst>
                  <a:ext uri="{0D108BD9-81ED-4DB2-BD59-A6C34878D82A}">
                    <a16:rowId xmlns:a16="http://schemas.microsoft.com/office/drawing/2014/main" val="625162312"/>
                  </a:ext>
                </a:extLst>
              </a:tr>
              <a:tr h="370840">
                <a:tc>
                  <a:txBody>
                    <a:bodyPr/>
                    <a:lstStyle/>
                    <a:p>
                      <a:r>
                        <a:rPr lang="en-US" dirty="0" smtClean="0"/>
                        <a:t>IEEE 1061 </a:t>
                      </a:r>
                      <a:endParaRPr lang="en-ZA" dirty="0"/>
                    </a:p>
                  </a:txBody>
                  <a:tcPr/>
                </a:tc>
                <a:tc>
                  <a:txBody>
                    <a:bodyPr/>
                    <a:lstStyle/>
                    <a:p>
                      <a:r>
                        <a:rPr lang="en-US" dirty="0" smtClean="0"/>
                        <a:t>It has the technique to establish better quality and validating the software with quality metrics. </a:t>
                      </a:r>
                      <a:endParaRPr lang="en-ZA" dirty="0"/>
                    </a:p>
                  </a:txBody>
                  <a:tcPr/>
                </a:tc>
                <a:extLst>
                  <a:ext uri="{0D108BD9-81ED-4DB2-BD59-A6C34878D82A}">
                    <a16:rowId xmlns:a16="http://schemas.microsoft.com/office/drawing/2014/main" val="2536041278"/>
                  </a:ext>
                </a:extLst>
              </a:tr>
              <a:tr h="370840">
                <a:tc>
                  <a:txBody>
                    <a:bodyPr/>
                    <a:lstStyle/>
                    <a:p>
                      <a:r>
                        <a:rPr lang="en-US" dirty="0" smtClean="0"/>
                        <a:t>IEEE 1059 </a:t>
                      </a:r>
                      <a:endParaRPr lang="en-ZA" dirty="0"/>
                    </a:p>
                  </a:txBody>
                  <a:tcPr/>
                </a:tc>
                <a:tc>
                  <a:txBody>
                    <a:bodyPr/>
                    <a:lstStyle/>
                    <a:p>
                      <a:r>
                        <a:rPr lang="en-US" dirty="0" smtClean="0"/>
                        <a:t>Supports in guiding software verification and validation.</a:t>
                      </a:r>
                      <a:endParaRPr lang="en-ZA" dirty="0"/>
                    </a:p>
                  </a:txBody>
                  <a:tcPr/>
                </a:tc>
                <a:extLst>
                  <a:ext uri="{0D108BD9-81ED-4DB2-BD59-A6C34878D82A}">
                    <a16:rowId xmlns:a16="http://schemas.microsoft.com/office/drawing/2014/main" val="3288271347"/>
                  </a:ext>
                </a:extLst>
              </a:tr>
              <a:tr h="370840">
                <a:tc>
                  <a:txBody>
                    <a:bodyPr/>
                    <a:lstStyle/>
                    <a:p>
                      <a:r>
                        <a:rPr lang="en-US" dirty="0" smtClean="0"/>
                        <a:t>IEEE 1008 </a:t>
                      </a:r>
                      <a:endParaRPr lang="en-ZA" dirty="0"/>
                    </a:p>
                  </a:txBody>
                  <a:tcPr/>
                </a:tc>
                <a:tc>
                  <a:txBody>
                    <a:bodyPr/>
                    <a:lstStyle/>
                    <a:p>
                      <a:r>
                        <a:rPr lang="en-US" dirty="0" smtClean="0"/>
                        <a:t>Standard which supports proper unit testing.</a:t>
                      </a:r>
                      <a:endParaRPr lang="en-ZA" dirty="0"/>
                    </a:p>
                  </a:txBody>
                  <a:tcPr/>
                </a:tc>
                <a:extLst>
                  <a:ext uri="{0D108BD9-81ED-4DB2-BD59-A6C34878D82A}">
                    <a16:rowId xmlns:a16="http://schemas.microsoft.com/office/drawing/2014/main" val="2466754044"/>
                  </a:ext>
                </a:extLst>
              </a:tr>
              <a:tr h="370840">
                <a:tc>
                  <a:txBody>
                    <a:bodyPr/>
                    <a:lstStyle/>
                    <a:p>
                      <a:r>
                        <a:rPr lang="en-US" dirty="0" smtClean="0"/>
                        <a:t>IEEE 1012 </a:t>
                      </a:r>
                      <a:endParaRPr lang="en-ZA" dirty="0"/>
                    </a:p>
                  </a:txBody>
                  <a:tcPr/>
                </a:tc>
                <a:tc>
                  <a:txBody>
                    <a:bodyPr/>
                    <a:lstStyle/>
                    <a:p>
                      <a:r>
                        <a:rPr lang="en-US" dirty="0" smtClean="0"/>
                        <a:t>Standard that supports Verification and Validation of product.</a:t>
                      </a:r>
                      <a:endParaRPr lang="en-ZA" dirty="0"/>
                    </a:p>
                  </a:txBody>
                  <a:tcPr/>
                </a:tc>
                <a:extLst>
                  <a:ext uri="{0D108BD9-81ED-4DB2-BD59-A6C34878D82A}">
                    <a16:rowId xmlns:a16="http://schemas.microsoft.com/office/drawing/2014/main" val="1987106600"/>
                  </a:ext>
                </a:extLst>
              </a:tr>
              <a:tr h="370840">
                <a:tc>
                  <a:txBody>
                    <a:bodyPr/>
                    <a:lstStyle/>
                    <a:p>
                      <a:r>
                        <a:rPr lang="en-US" dirty="0" smtClean="0"/>
                        <a:t>IEEE 1028 </a:t>
                      </a:r>
                      <a:endParaRPr lang="en-ZA" dirty="0"/>
                    </a:p>
                  </a:txBody>
                  <a:tcPr/>
                </a:tc>
                <a:tc>
                  <a:txBody>
                    <a:bodyPr/>
                    <a:lstStyle/>
                    <a:p>
                      <a:r>
                        <a:rPr lang="en-US" dirty="0" smtClean="0"/>
                        <a:t>Standard that guides in proper software inspections. </a:t>
                      </a:r>
                      <a:endParaRPr lang="en-ZA" dirty="0"/>
                    </a:p>
                  </a:txBody>
                  <a:tcPr/>
                </a:tc>
                <a:extLst>
                  <a:ext uri="{0D108BD9-81ED-4DB2-BD59-A6C34878D82A}">
                    <a16:rowId xmlns:a16="http://schemas.microsoft.com/office/drawing/2014/main" val="2554890596"/>
                  </a:ext>
                </a:extLst>
              </a:tr>
              <a:tr h="370840">
                <a:tc>
                  <a:txBody>
                    <a:bodyPr/>
                    <a:lstStyle/>
                    <a:p>
                      <a:r>
                        <a:rPr lang="en-US" dirty="0" smtClean="0"/>
                        <a:t>IEEE 1044 </a:t>
                      </a:r>
                      <a:endParaRPr lang="en-ZA" dirty="0"/>
                    </a:p>
                  </a:txBody>
                  <a:tcPr/>
                </a:tc>
                <a:tc>
                  <a:txBody>
                    <a:bodyPr/>
                    <a:lstStyle/>
                    <a:p>
                      <a:r>
                        <a:rPr lang="en-US" dirty="0" smtClean="0"/>
                        <a:t>Standard, which categorizes the various anomalies in software.</a:t>
                      </a:r>
                      <a:endParaRPr lang="en-ZA" dirty="0"/>
                    </a:p>
                  </a:txBody>
                  <a:tcPr/>
                </a:tc>
                <a:extLst>
                  <a:ext uri="{0D108BD9-81ED-4DB2-BD59-A6C34878D82A}">
                    <a16:rowId xmlns:a16="http://schemas.microsoft.com/office/drawing/2014/main" val="2968696941"/>
                  </a:ext>
                </a:extLst>
              </a:tr>
              <a:tr h="370840">
                <a:tc>
                  <a:txBody>
                    <a:bodyPr/>
                    <a:lstStyle/>
                    <a:p>
                      <a:r>
                        <a:rPr lang="en-US" dirty="0" smtClean="0"/>
                        <a:t>IEEE 830 </a:t>
                      </a:r>
                      <a:endParaRPr lang="en-ZA" dirty="0"/>
                    </a:p>
                  </a:txBody>
                  <a:tcPr/>
                </a:tc>
                <a:tc>
                  <a:txBody>
                    <a:bodyPr/>
                    <a:lstStyle/>
                    <a:p>
                      <a:r>
                        <a:rPr lang="en-US" dirty="0" smtClean="0"/>
                        <a:t>Standard that helps following the proper development of a system with accurate requirements specifications.</a:t>
                      </a:r>
                      <a:endParaRPr lang="en-ZA" dirty="0"/>
                    </a:p>
                  </a:txBody>
                  <a:tcPr/>
                </a:tc>
                <a:extLst>
                  <a:ext uri="{0D108BD9-81ED-4DB2-BD59-A6C34878D82A}">
                    <a16:rowId xmlns:a16="http://schemas.microsoft.com/office/drawing/2014/main" val="832705115"/>
                  </a:ext>
                </a:extLst>
              </a:tr>
              <a:tr h="370840">
                <a:tc>
                  <a:txBody>
                    <a:bodyPr/>
                    <a:lstStyle/>
                    <a:p>
                      <a:r>
                        <a:rPr lang="en-US" dirty="0" smtClean="0"/>
                        <a:t>IEEE 730 </a:t>
                      </a:r>
                      <a:endParaRPr lang="en-ZA" dirty="0"/>
                    </a:p>
                  </a:txBody>
                  <a:tcPr/>
                </a:tc>
                <a:tc>
                  <a:txBody>
                    <a:bodyPr/>
                    <a:lstStyle/>
                    <a:p>
                      <a:r>
                        <a:rPr lang="en-US" dirty="0" smtClean="0"/>
                        <a:t>Standard that deals with the product's quality assurance.</a:t>
                      </a:r>
                      <a:endParaRPr lang="en-ZA" dirty="0"/>
                    </a:p>
                  </a:txBody>
                  <a:tcPr/>
                </a:tc>
                <a:extLst>
                  <a:ext uri="{0D108BD9-81ED-4DB2-BD59-A6C34878D82A}">
                    <a16:rowId xmlns:a16="http://schemas.microsoft.com/office/drawing/2014/main" val="2411616320"/>
                  </a:ext>
                </a:extLst>
              </a:tr>
              <a:tr h="370840">
                <a:tc>
                  <a:txBody>
                    <a:bodyPr/>
                    <a:lstStyle/>
                    <a:p>
                      <a:r>
                        <a:rPr lang="en-US" dirty="0" smtClean="0"/>
                        <a:t>IEEE 1061 </a:t>
                      </a:r>
                      <a:endParaRPr lang="en-ZA" dirty="0"/>
                    </a:p>
                  </a:txBody>
                  <a:tcPr/>
                </a:tc>
                <a:tc>
                  <a:txBody>
                    <a:bodyPr/>
                    <a:lstStyle/>
                    <a:p>
                      <a:r>
                        <a:rPr lang="en-US" dirty="0" smtClean="0"/>
                        <a:t>Standard that deals with the product's quality metrics</a:t>
                      </a:r>
                      <a:endParaRPr lang="en-ZA" dirty="0"/>
                    </a:p>
                  </a:txBody>
                  <a:tcPr/>
                </a:tc>
                <a:extLst>
                  <a:ext uri="{0D108BD9-81ED-4DB2-BD59-A6C34878D82A}">
                    <a16:rowId xmlns:a16="http://schemas.microsoft.com/office/drawing/2014/main" val="746160597"/>
                  </a:ext>
                </a:extLst>
              </a:tr>
              <a:tr h="370840">
                <a:tc>
                  <a:txBody>
                    <a:bodyPr/>
                    <a:lstStyle/>
                    <a:p>
                      <a:r>
                        <a:rPr lang="en-US" dirty="0" smtClean="0"/>
                        <a:t>IEEE 12207 </a:t>
                      </a:r>
                      <a:endParaRPr lang="en-ZA" dirty="0"/>
                    </a:p>
                  </a:txBody>
                  <a:tcPr/>
                </a:tc>
                <a:tc>
                  <a:txBody>
                    <a:bodyPr/>
                    <a:lstStyle/>
                    <a:p>
                      <a:r>
                        <a:rPr lang="en-US" dirty="0" smtClean="0"/>
                        <a:t>Standard that guides in proper life cycle processes of both data and software.</a:t>
                      </a:r>
                      <a:endParaRPr lang="en-ZA" dirty="0"/>
                    </a:p>
                  </a:txBody>
                  <a:tcPr/>
                </a:tc>
                <a:extLst>
                  <a:ext uri="{0D108BD9-81ED-4DB2-BD59-A6C34878D82A}">
                    <a16:rowId xmlns:a16="http://schemas.microsoft.com/office/drawing/2014/main" val="3550911203"/>
                  </a:ext>
                </a:extLst>
              </a:tr>
            </a:tbl>
          </a:graphicData>
        </a:graphic>
      </p:graphicFrame>
    </p:spTree>
    <p:extLst>
      <p:ext uri="{BB962C8B-B14F-4D97-AF65-F5344CB8AC3E}">
        <p14:creationId xmlns:p14="http://schemas.microsoft.com/office/powerpoint/2010/main" val="1202474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121</TotalTime>
  <Words>771</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Software Testing Standards</vt:lpstr>
      <vt:lpstr>What are Standards</vt:lpstr>
      <vt:lpstr>Basis for software testing standard</vt:lpstr>
      <vt:lpstr>Types of standards</vt:lpstr>
      <vt:lpstr>PowerPoint Presentation</vt:lpstr>
      <vt:lpstr>PowerPoint Presentation</vt:lpstr>
      <vt:lpstr>Some precise set of quality features need to be followed for all products while standards are being set. These features are set so that they meet all the boundary requirements of software and test cases. These are as follows:</vt:lpstr>
      <vt:lpstr>Software Testing Standards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Standards</dc:title>
  <dc:creator>User</dc:creator>
  <cp:lastModifiedBy>User</cp:lastModifiedBy>
  <cp:revision>10</cp:revision>
  <dcterms:created xsi:type="dcterms:W3CDTF">2021-09-17T03:27:43Z</dcterms:created>
  <dcterms:modified xsi:type="dcterms:W3CDTF">2021-09-17T07:25:18Z</dcterms:modified>
</cp:coreProperties>
</file>