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756" r:id="rId2"/>
  </p:sldMasterIdLst>
  <p:notesMasterIdLst>
    <p:notesMasterId r:id="rId7"/>
  </p:notesMasterIdLst>
  <p:sldIdLst>
    <p:sldId id="847" r:id="rId3"/>
    <p:sldId id="841" r:id="rId4"/>
    <p:sldId id="839" r:id="rId5"/>
    <p:sldId id="84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300"/>
    <a:srgbClr val="235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/>
    <p:restoredTop sz="62500"/>
  </p:normalViewPr>
  <p:slideViewPr>
    <p:cSldViewPr snapToGrid="0" snapToObjects="1">
      <p:cViewPr varScale="1">
        <p:scale>
          <a:sx n="57" d="100"/>
          <a:sy n="57" d="100"/>
        </p:scale>
        <p:origin x="18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22763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Splitting criterion is </a:t>
            </a:r>
            <a:r>
              <a:rPr lang="en-US" dirty="0" err="1" smtClean="0">
                <a:latin typeface="Avenir Book"/>
              </a:rPr>
              <a:t>gini</a:t>
            </a:r>
            <a:r>
              <a:rPr lang="en-US" dirty="0" smtClean="0">
                <a:latin typeface="Avenir Book"/>
              </a:rPr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Look at a</a:t>
            </a:r>
            <a:r>
              <a:rPr lang="en-US" baseline="0" dirty="0" smtClean="0">
                <a:latin typeface="Avenir Book"/>
              </a:rPr>
              <a:t> max of 10 features when getting the next split.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>
                <a:latin typeface="Avenir Book"/>
              </a:rPr>
              <a:t>Max depth of the tree is 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2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Fit</a:t>
            </a:r>
            <a:r>
              <a:rPr lang="en-US" smtClean="0">
                <a:latin typeface="Avenir Book"/>
              </a:rPr>
              <a:t>, predict as usual.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50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>
                <a:latin typeface="Avenir Book"/>
              </a:rPr>
              <a:t>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3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4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489576" y="4453700"/>
            <a:ext cx="349622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10"/>
          <p:cNvSpPr/>
          <p:nvPr userDrawn="1"/>
        </p:nvSpPr>
        <p:spPr>
          <a:xfrm>
            <a:off x="6096000" y="2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5" name="Shape 212"/>
          <p:cNvSpPr/>
          <p:nvPr userDrawn="1"/>
        </p:nvSpPr>
        <p:spPr>
          <a:xfrm>
            <a:off x="3048000" y="2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6" name="Shape 213"/>
          <p:cNvSpPr/>
          <p:nvPr userDrawn="1"/>
        </p:nvSpPr>
        <p:spPr>
          <a:xfrm>
            <a:off x="0" y="2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7" name="Shape 21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15"/>
          <p:cNvSpPr txBox="1">
            <a:spLocks/>
          </p:cNvSpPr>
          <p:nvPr userDrawn="1"/>
        </p:nvSpPr>
        <p:spPr>
          <a:xfrm>
            <a:off x="1038875" y="874125"/>
            <a:ext cx="6703800" cy="8427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3598" kern="1200" smtClean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headline goes here /</a:t>
            </a:r>
            <a:endParaRPr lang="en" sz="3598" kern="1200">
              <a:solidFill>
                <a:srgbClr val="3A9E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" name="Shape 216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 smtClean="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  <a:endParaRPr lang="en" sz="2398" kern="1200">
              <a:solidFill>
                <a:srgbClr val="21212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21"/>
          <p:cNvSpPr/>
          <p:nvPr userDrawn="1"/>
        </p:nvSpPr>
        <p:spPr>
          <a:xfrm>
            <a:off x="6096000" y="2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2" name="Shape 223"/>
          <p:cNvSpPr/>
          <p:nvPr userDrawn="1"/>
        </p:nvSpPr>
        <p:spPr>
          <a:xfrm>
            <a:off x="3048000" y="2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3" name="Shape 224"/>
          <p:cNvSpPr/>
          <p:nvPr userDrawn="1"/>
        </p:nvSpPr>
        <p:spPr>
          <a:xfrm>
            <a:off x="0" y="0"/>
            <a:ext cx="3048000" cy="13239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14" name="Shape 22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226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 smtClean="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  <a:endParaRPr lang="en" sz="2398" kern="1200">
              <a:solidFill>
                <a:srgbClr val="21212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" name="Shape 227"/>
          <p:cNvSpPr txBox="1">
            <a:spLocks/>
          </p:cNvSpPr>
          <p:nvPr userDrawn="1"/>
        </p:nvSpPr>
        <p:spPr>
          <a:xfrm>
            <a:off x="266650" y="170501"/>
            <a:ext cx="2415300" cy="9669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 smtClean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 smtClean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</a:t>
            </a:r>
            <a:endParaRPr lang="en" sz="2398" kern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32"/>
          <p:cNvSpPr/>
          <p:nvPr userDrawn="1"/>
        </p:nvSpPr>
        <p:spPr>
          <a:xfrm>
            <a:off x="6096000" y="2"/>
            <a:ext cx="3048000" cy="1182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8" name="Shape 234"/>
          <p:cNvSpPr/>
          <p:nvPr userDrawn="1"/>
        </p:nvSpPr>
        <p:spPr>
          <a:xfrm>
            <a:off x="3048000" y="0"/>
            <a:ext cx="3048000" cy="13239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9" name="Shape 235"/>
          <p:cNvSpPr/>
          <p:nvPr userDrawn="1"/>
        </p:nvSpPr>
        <p:spPr>
          <a:xfrm>
            <a:off x="0" y="2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20" name="Shape 23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37"/>
          <p:cNvSpPr txBox="1">
            <a:spLocks/>
          </p:cNvSpPr>
          <p:nvPr userDrawn="1"/>
        </p:nvSpPr>
        <p:spPr>
          <a:xfrm>
            <a:off x="3321050" y="170501"/>
            <a:ext cx="2415300" cy="9669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 smtClean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 smtClean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002</a:t>
            </a:r>
            <a:endParaRPr lang="en" sz="2398" kern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" name="Shape 238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 smtClean="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  <a:endParaRPr lang="en" sz="2398" kern="1200">
              <a:solidFill>
                <a:srgbClr val="21212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43"/>
          <p:cNvSpPr/>
          <p:nvPr userDrawn="1"/>
        </p:nvSpPr>
        <p:spPr>
          <a:xfrm>
            <a:off x="6096000" y="0"/>
            <a:ext cx="3048000" cy="1323900"/>
          </a:xfrm>
          <a:prstGeom prst="rect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8" name="Shape 245"/>
          <p:cNvSpPr/>
          <p:nvPr userDrawn="1"/>
        </p:nvSpPr>
        <p:spPr>
          <a:xfrm>
            <a:off x="3048000" y="2"/>
            <a:ext cx="3048000" cy="118200"/>
          </a:xfrm>
          <a:prstGeom prst="rect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9" name="Shape 246"/>
          <p:cNvSpPr/>
          <p:nvPr userDrawn="1"/>
        </p:nvSpPr>
        <p:spPr>
          <a:xfrm>
            <a:off x="0" y="2"/>
            <a:ext cx="3048000" cy="118200"/>
          </a:xfrm>
          <a:prstGeom prst="rect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pic>
        <p:nvPicPr>
          <p:cNvPr id="20" name="Shape 247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48"/>
          <p:cNvSpPr txBox="1">
            <a:spLocks/>
          </p:cNvSpPr>
          <p:nvPr userDrawn="1"/>
        </p:nvSpPr>
        <p:spPr>
          <a:xfrm>
            <a:off x="6319900" y="170501"/>
            <a:ext cx="2415300" cy="966900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 smtClean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Section </a:t>
            </a:r>
          </a:p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 smtClean="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003</a:t>
            </a:r>
            <a:endParaRPr lang="en" sz="2398" kern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" name="Shape 249"/>
          <p:cNvSpPr txBox="1">
            <a:spLocks/>
          </p:cNvSpPr>
          <p:nvPr userDrawn="1"/>
        </p:nvSpPr>
        <p:spPr>
          <a:xfrm>
            <a:off x="1038875" y="1951701"/>
            <a:ext cx="6703800" cy="22817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2398" kern="1200" smtClean="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Curabitur blandit tempus porttitor. Donec id elit non mi porta gravida at eget metus ipsum lorem. Cras mattis consectetur purus sit amet fermentum lorem ipsum dolor.</a:t>
            </a:r>
            <a:endParaRPr lang="en" sz="2398" kern="1200">
              <a:solidFill>
                <a:srgbClr val="21212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54"/>
          <p:cNvSpPr txBox="1">
            <a:spLocks noGrp="1"/>
          </p:cNvSpPr>
          <p:nvPr>
            <p:ph type="title"/>
          </p:nvPr>
        </p:nvSpPr>
        <p:spPr>
          <a:xfrm>
            <a:off x="464107" y="1644152"/>
            <a:ext cx="4900499" cy="127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5995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Questions?</a:t>
            </a:r>
          </a:p>
        </p:txBody>
      </p:sp>
      <p:pic>
        <p:nvPicPr>
          <p:cNvPr id="10" name="Shape 25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hape 256"/>
          <p:cNvCxnSpPr/>
          <p:nvPr userDrawn="1"/>
        </p:nvCxnSpPr>
        <p:spPr>
          <a:xfrm>
            <a:off x="6" y="3082200"/>
            <a:ext cx="53228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25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13" y="744576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1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196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7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6792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3584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376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167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396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0751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197544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4335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79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64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kern="1200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 kern="120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877" y="445965"/>
            <a:ext cx="7788244" cy="36931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chemeClr val="accent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7877" y="1169865"/>
            <a:ext cx="7788244" cy="36931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2" y="4783456"/>
            <a:ext cx="2926079" cy="27674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798" kern="1200">
              <a:solidFill>
                <a:srgbClr val="000000">
                  <a:tint val="75000"/>
                </a:srgbClr>
              </a:solidFill>
              <a:ea typeface=""/>
              <a:cs typeface="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6"/>
            <a:ext cx="2103120" cy="27674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z="1798" kern="1200">
                <a:solidFill>
                  <a:srgbClr val="000000">
                    <a:tint val="75000"/>
                  </a:srgbClr>
                </a:solidFill>
                <a:ea typeface=""/>
                <a:cs typeface=""/>
              </a:rPr>
              <a:pPr/>
              <a:t>11/26/2019</a:t>
            </a:fld>
            <a:endParaRPr lang="en-US" sz="1798" kern="1200">
              <a:solidFill>
                <a:srgbClr val="000000">
                  <a:tint val="75000"/>
                </a:srgbClr>
              </a:solidFill>
              <a:ea typeface=""/>
              <a:cs typeface="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6"/>
            <a:ext cx="2103120" cy="27674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z="1798" kern="1200" smtClean="0">
                <a:solidFill>
                  <a:srgbClr val="000000">
                    <a:tint val="75000"/>
                  </a:srgbClr>
                </a:solidFill>
                <a:ea typeface=""/>
                <a:cs typeface=""/>
              </a:rPr>
              <a:pPr/>
              <a:t>‹#›</a:t>
            </a:fld>
            <a:endParaRPr lang="uk-UA" sz="1798" kern="1200">
              <a:solidFill>
                <a:srgbClr val="000000">
                  <a:tint val="75000"/>
                </a:srgbClr>
              </a:solidFill>
              <a:ea typeface=""/>
              <a:cs typeface=""/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32304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48129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4587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9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cxnSp>
        <p:nvCxnSpPr>
          <p:cNvPr id="6" name="Shape 98"/>
          <p:cNvCxnSpPr/>
          <p:nvPr userDrawn="1"/>
        </p:nvCxnSpPr>
        <p:spPr>
          <a:xfrm>
            <a:off x="7" y="1024800"/>
            <a:ext cx="41780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Shape 106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1700" y="192128"/>
            <a:ext cx="7766550" cy="690525"/>
          </a:xfrm>
          <a:prstGeom prst="rect">
            <a:avLst/>
          </a:prstGeom>
        </p:spPr>
        <p:txBody>
          <a:bodyPr/>
          <a:lstStyle>
            <a:lvl1pPr>
              <a:buSzPct val="25000"/>
              <a:buFont typeface="Source Code Pro"/>
              <a:buNone/>
              <a:defRPr sz="2797" baseline="0"/>
            </a:lvl1pPr>
          </a:lstStyle>
          <a:p>
            <a:pPr>
              <a:buSzPct val="25000"/>
              <a:buFont typeface="Source Code Pro"/>
              <a:buNone/>
            </a:pPr>
            <a:r>
              <a:rPr lang="en-US" b="1" dirty="0" smtClean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endParaRPr lang="en" b="1" dirty="0">
              <a:solidFill>
                <a:srgbClr val="3A9E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1700" y="1295930"/>
            <a:ext cx="8527498" cy="3542769"/>
          </a:xfrm>
          <a:prstGeom prst="rect">
            <a:avLst/>
          </a:prstGeom>
        </p:spPr>
        <p:txBody>
          <a:bodyPr/>
          <a:lstStyle>
            <a:lvl1pPr marL="456792" marR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  <a:defRPr sz="1399"/>
            </a:lvl1pPr>
          </a:lstStyle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 smtClean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 smtClean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 smtClean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2398" b="0" i="0" u="none" strike="noStrike" cap="none" dirty="0" smtClean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446217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38079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201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048745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163374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012498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478700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677202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268738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50240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13"/>
          <p:cNvSpPr txBox="1">
            <a:spLocks noGrp="1"/>
          </p:cNvSpPr>
          <p:nvPr>
            <p:ph type="title"/>
          </p:nvPr>
        </p:nvSpPr>
        <p:spPr>
          <a:xfrm>
            <a:off x="1028554" y="1135104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798" b="1" i="0" u="none" strike="noStrike" cap="none" dirty="0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7" name="Shape 114"/>
          <p:cNvSpPr txBox="1">
            <a:spLocks noGrp="1"/>
          </p:cNvSpPr>
          <p:nvPr>
            <p:ph type="body" idx="1"/>
          </p:nvPr>
        </p:nvSpPr>
        <p:spPr>
          <a:xfrm>
            <a:off x="912154" y="1981551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15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116"/>
          <p:cNvCxnSpPr/>
          <p:nvPr userDrawn="1"/>
        </p:nvCxnSpPr>
        <p:spPr>
          <a:xfrm>
            <a:off x="959554" y="1701549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hape 117"/>
          <p:cNvSpPr txBox="1">
            <a:spLocks/>
          </p:cNvSpPr>
          <p:nvPr userDrawn="1"/>
        </p:nvSpPr>
        <p:spPr>
          <a:xfrm>
            <a:off x="3607207" y="1135104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 dirty="0" smtClean="0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  <a:endParaRPr lang="en" sz="1798" b="1" kern="1200" dirty="0">
              <a:solidFill>
                <a:srgbClr val="ED009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" name="Shape 118"/>
          <p:cNvSpPr txBox="1">
            <a:spLocks noGrp="1"/>
          </p:cNvSpPr>
          <p:nvPr>
            <p:ph type="body" idx="10"/>
          </p:nvPr>
        </p:nvSpPr>
        <p:spPr>
          <a:xfrm>
            <a:off x="3490807" y="1981551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2" name="Shape 119"/>
          <p:cNvCxnSpPr/>
          <p:nvPr userDrawn="1"/>
        </p:nvCxnSpPr>
        <p:spPr>
          <a:xfrm>
            <a:off x="3538207" y="1701549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20"/>
          <p:cNvSpPr txBox="1">
            <a:spLocks/>
          </p:cNvSpPr>
          <p:nvPr userDrawn="1"/>
        </p:nvSpPr>
        <p:spPr>
          <a:xfrm>
            <a:off x="6302254" y="1135104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 smtClean="0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  <a:endParaRPr lang="en" sz="1798" b="1" kern="1200">
              <a:solidFill>
                <a:srgbClr val="EF396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" name="Shape 121"/>
          <p:cNvSpPr txBox="1">
            <a:spLocks noGrp="1"/>
          </p:cNvSpPr>
          <p:nvPr>
            <p:ph type="body" idx="11"/>
          </p:nvPr>
        </p:nvSpPr>
        <p:spPr>
          <a:xfrm>
            <a:off x="6185854" y="1981551"/>
            <a:ext cx="2045999" cy="170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5" name="Shape 122"/>
          <p:cNvCxnSpPr/>
          <p:nvPr userDrawn="1"/>
        </p:nvCxnSpPr>
        <p:spPr>
          <a:xfrm>
            <a:off x="6233254" y="1701549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23"/>
          <p:cNvCxnSpPr/>
          <p:nvPr userDrawn="1"/>
        </p:nvCxnSpPr>
        <p:spPr>
          <a:xfrm>
            <a:off x="959554" y="3763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Shape 124"/>
          <p:cNvCxnSpPr/>
          <p:nvPr userDrawn="1"/>
        </p:nvCxnSpPr>
        <p:spPr>
          <a:xfrm>
            <a:off x="3538207" y="3763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25"/>
          <p:cNvCxnSpPr/>
          <p:nvPr userDrawn="1"/>
        </p:nvCxnSpPr>
        <p:spPr>
          <a:xfrm>
            <a:off x="6233254" y="3763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2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1468379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1742370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578574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8851625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 with Radial Gradi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 smtClean="0"/>
              <a:t>65pt Intel Clear pro Title</a:t>
            </a:r>
            <a:br>
              <a:rPr lang="en-US" dirty="0" smtClean="0"/>
            </a:br>
            <a:r>
              <a:rPr lang="en-US" dirty="0" smtClean="0"/>
              <a:t>with radial gradient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16pt Intel Clear Subhead, Date,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14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842365"/>
            <a:ext cx="2895600" cy="2508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43950" y="4779605"/>
            <a:ext cx="262001" cy="247085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994237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 txBox="1">
            <a:spLocks noGrp="1"/>
          </p:cNvSpPr>
          <p:nvPr>
            <p:ph type="title"/>
          </p:nvPr>
        </p:nvSpPr>
        <p:spPr>
          <a:xfrm>
            <a:off x="1028554" y="1917787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1798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</a:p>
        </p:txBody>
      </p:sp>
      <p:sp>
        <p:nvSpPr>
          <p:cNvPr id="5" name="Shape 132"/>
          <p:cNvSpPr txBox="1">
            <a:spLocks noGrp="1"/>
          </p:cNvSpPr>
          <p:nvPr>
            <p:ph type="body" idx="1"/>
          </p:nvPr>
        </p:nvSpPr>
        <p:spPr>
          <a:xfrm>
            <a:off x="912154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6" name="Shape 13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34"/>
          <p:cNvSpPr txBox="1">
            <a:spLocks/>
          </p:cNvSpPr>
          <p:nvPr userDrawn="1"/>
        </p:nvSpPr>
        <p:spPr>
          <a:xfrm>
            <a:off x="3607207" y="1917787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 smtClean="0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  <a:endParaRPr lang="en" sz="1798" b="1" kern="1200">
              <a:solidFill>
                <a:srgbClr val="ED009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" name="Shape 135"/>
          <p:cNvSpPr txBox="1">
            <a:spLocks noGrp="1"/>
          </p:cNvSpPr>
          <p:nvPr>
            <p:ph type="body" idx="10"/>
          </p:nvPr>
        </p:nvSpPr>
        <p:spPr>
          <a:xfrm>
            <a:off x="3490807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sp>
        <p:nvSpPr>
          <p:cNvPr id="9" name="Shape 136"/>
          <p:cNvSpPr txBox="1">
            <a:spLocks/>
          </p:cNvSpPr>
          <p:nvPr userDrawn="1"/>
        </p:nvSpPr>
        <p:spPr>
          <a:xfrm>
            <a:off x="6302254" y="1917787"/>
            <a:ext cx="1813199" cy="4724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>
              <a:buClr>
                <a:srgbClr val="000000"/>
              </a:buClr>
              <a:buSzPct val="25000"/>
              <a:buFont typeface="Source Code Pro"/>
              <a:buNone/>
            </a:pPr>
            <a:r>
              <a:rPr lang="en" sz="1798" b="1" kern="1200" smtClean="0">
                <a:solidFill>
                  <a:srgbClr val="EF396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Heading</a:t>
            </a:r>
            <a:endParaRPr lang="en" sz="1798" b="1" kern="1200">
              <a:solidFill>
                <a:srgbClr val="EF396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" name="Shape 137"/>
          <p:cNvSpPr txBox="1">
            <a:spLocks noGrp="1"/>
          </p:cNvSpPr>
          <p:nvPr>
            <p:ph type="body" idx="11"/>
          </p:nvPr>
        </p:nvSpPr>
        <p:spPr>
          <a:xfrm>
            <a:off x="6185854" y="2438750"/>
            <a:ext cx="2045999" cy="147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425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" sz="17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cxnSp>
        <p:nvCxnSpPr>
          <p:cNvPr id="11" name="Shape 138"/>
          <p:cNvCxnSpPr/>
          <p:nvPr userDrawn="1"/>
        </p:nvCxnSpPr>
        <p:spPr>
          <a:xfrm>
            <a:off x="959554" y="4144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39"/>
          <p:cNvCxnSpPr/>
          <p:nvPr userDrawn="1"/>
        </p:nvCxnSpPr>
        <p:spPr>
          <a:xfrm>
            <a:off x="3538207" y="4144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40"/>
          <p:cNvCxnSpPr/>
          <p:nvPr userDrawn="1"/>
        </p:nvCxnSpPr>
        <p:spPr>
          <a:xfrm>
            <a:off x="6233254" y="4144074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141"/>
          <p:cNvCxnSpPr/>
          <p:nvPr userDrawn="1"/>
        </p:nvCxnSpPr>
        <p:spPr>
          <a:xfrm>
            <a:off x="959554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hape 142"/>
          <p:cNvCxnSpPr/>
          <p:nvPr userDrawn="1"/>
        </p:nvCxnSpPr>
        <p:spPr>
          <a:xfrm>
            <a:off x="3538207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Shape 143"/>
          <p:cNvCxnSpPr/>
          <p:nvPr userDrawn="1"/>
        </p:nvCxnSpPr>
        <p:spPr>
          <a:xfrm>
            <a:off x="6233254" y="1316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F396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44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8" name="Shape 145"/>
          <p:cNvSpPr/>
          <p:nvPr userDrawn="1"/>
        </p:nvSpPr>
        <p:spPr>
          <a:xfrm>
            <a:off x="1500750" y="882453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9" name="Shape 146"/>
          <p:cNvSpPr/>
          <p:nvPr userDrawn="1"/>
        </p:nvSpPr>
        <p:spPr>
          <a:xfrm>
            <a:off x="4079400" y="882453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20" name="Shape 147"/>
          <p:cNvSpPr/>
          <p:nvPr userDrawn="1"/>
        </p:nvSpPr>
        <p:spPr>
          <a:xfrm>
            <a:off x="6774450" y="882453"/>
            <a:ext cx="868800" cy="868800"/>
          </a:xfrm>
          <a:prstGeom prst="ellipse">
            <a:avLst/>
          </a:prstGeom>
          <a:solidFill>
            <a:srgbClr val="EF396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52"/>
          <p:cNvSpPr txBox="1">
            <a:spLocks noGrp="1"/>
          </p:cNvSpPr>
          <p:nvPr>
            <p:ph type="title"/>
          </p:nvPr>
        </p:nvSpPr>
        <p:spPr>
          <a:xfrm>
            <a:off x="1666500" y="1612976"/>
            <a:ext cx="5811000" cy="7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997" b="1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53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54"/>
          <p:cNvCxnSpPr/>
          <p:nvPr userDrawn="1"/>
        </p:nvCxnSpPr>
        <p:spPr>
          <a:xfrm>
            <a:off x="3596407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55"/>
          <p:cNvCxnSpPr/>
          <p:nvPr userDrawn="1"/>
        </p:nvCxnSpPr>
        <p:spPr>
          <a:xfrm>
            <a:off x="3596407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56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26" name="Shape 157"/>
          <p:cNvSpPr/>
          <p:nvPr userDrawn="1"/>
        </p:nvSpPr>
        <p:spPr>
          <a:xfrm>
            <a:off x="4137600" y="501452"/>
            <a:ext cx="868800" cy="868800"/>
          </a:xfrm>
          <a:prstGeom prst="ellipse">
            <a:avLst/>
          </a:prstGeom>
          <a:solidFill>
            <a:srgbClr val="3A9ED9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997" b="1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</a:p>
        </p:txBody>
      </p:sp>
      <p:sp>
        <p:nvSpPr>
          <p:cNvPr id="27" name="Shape 158"/>
          <p:cNvSpPr txBox="1">
            <a:spLocks noGrp="1"/>
          </p:cNvSpPr>
          <p:nvPr>
            <p:ph type="body" idx="1"/>
          </p:nvPr>
        </p:nvSpPr>
        <p:spPr>
          <a:xfrm>
            <a:off x="770407" y="2422478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163"/>
          <p:cNvSpPr txBox="1">
            <a:spLocks noGrp="1"/>
          </p:cNvSpPr>
          <p:nvPr>
            <p:ph type="title"/>
          </p:nvPr>
        </p:nvSpPr>
        <p:spPr>
          <a:xfrm>
            <a:off x="1666500" y="1612976"/>
            <a:ext cx="5811000" cy="77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997" b="1" i="0" u="none" strike="noStrike" cap="none">
                <a:solidFill>
                  <a:srgbClr val="ED009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Heading goes here /</a:t>
            </a:r>
          </a:p>
        </p:txBody>
      </p:sp>
      <p:pic>
        <p:nvPicPr>
          <p:cNvPr id="22" name="Shape 164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Shape 165"/>
          <p:cNvCxnSpPr/>
          <p:nvPr userDrawn="1"/>
        </p:nvCxnSpPr>
        <p:spPr>
          <a:xfrm>
            <a:off x="3596407" y="4372675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166"/>
          <p:cNvCxnSpPr/>
          <p:nvPr userDrawn="1"/>
        </p:nvCxnSpPr>
        <p:spPr>
          <a:xfrm>
            <a:off x="3596407" y="935850"/>
            <a:ext cx="1951199" cy="0"/>
          </a:xfrm>
          <a:prstGeom prst="straightConnector1">
            <a:avLst/>
          </a:prstGeom>
          <a:noFill/>
          <a:ln w="19050" cap="flat" cmpd="sng">
            <a:solidFill>
              <a:srgbClr val="ED00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167"/>
          <p:cNvSpPr/>
          <p:nvPr userDrawn="1"/>
        </p:nvSpPr>
        <p:spPr>
          <a:xfrm rot="10800000">
            <a:off x="7958099" y="0"/>
            <a:ext cx="1185900" cy="1185900"/>
          </a:xfrm>
          <a:prstGeom prst="rtTriangle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26" name="Shape 168"/>
          <p:cNvSpPr/>
          <p:nvPr userDrawn="1"/>
        </p:nvSpPr>
        <p:spPr>
          <a:xfrm>
            <a:off x="4137600" y="501452"/>
            <a:ext cx="868800" cy="868800"/>
          </a:xfrm>
          <a:prstGeom prst="ellipse">
            <a:avLst/>
          </a:prstGeom>
          <a:solidFill>
            <a:srgbClr val="ED0096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Source Code Pro"/>
              <a:buNone/>
            </a:pPr>
            <a:r>
              <a:rPr lang="en" sz="2997" b="1" kern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</a:p>
        </p:txBody>
      </p:sp>
      <p:sp>
        <p:nvSpPr>
          <p:cNvPr id="27" name="Shape 169"/>
          <p:cNvSpPr txBox="1">
            <a:spLocks noGrp="1"/>
          </p:cNvSpPr>
          <p:nvPr>
            <p:ph type="body" idx="1"/>
          </p:nvPr>
        </p:nvSpPr>
        <p:spPr>
          <a:xfrm>
            <a:off x="770407" y="2422478"/>
            <a:ext cx="7603199" cy="153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Fusce dapibus, tellus ac cursus commodo, tortor mauris condimentum nibh, ut fermentum massa justo sit amet risus. Aenean eu leo quam. Pellentesque ornare sem.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74"/>
          <p:cNvSpPr/>
          <p:nvPr userDrawn="1"/>
        </p:nvSpPr>
        <p:spPr>
          <a:xfrm>
            <a:off x="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8" name="Shape 176"/>
          <p:cNvSpPr txBox="1">
            <a:spLocks noGrp="1"/>
          </p:cNvSpPr>
          <p:nvPr>
            <p:ph type="title"/>
          </p:nvPr>
        </p:nvSpPr>
        <p:spPr>
          <a:xfrm>
            <a:off x="525200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9" name="Shape 177"/>
          <p:cNvSpPr/>
          <p:nvPr userDrawn="1"/>
        </p:nvSpPr>
        <p:spPr>
          <a:xfrm>
            <a:off x="3592182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10" name="Shape 178"/>
          <p:cNvSpPr txBox="1">
            <a:spLocks noGrp="1"/>
          </p:cNvSpPr>
          <p:nvPr>
            <p:ph type="body" idx="1"/>
          </p:nvPr>
        </p:nvSpPr>
        <p:spPr>
          <a:xfrm>
            <a:off x="5365132" y="771401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398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11" name="Shape 17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4"/>
          <p:cNvSpPr/>
          <p:nvPr userDrawn="1"/>
        </p:nvSpPr>
        <p:spPr>
          <a:xfrm>
            <a:off x="4350200" y="0"/>
            <a:ext cx="4793700" cy="5151300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5" name="Shape 186"/>
          <p:cNvSpPr txBox="1">
            <a:spLocks noGrp="1"/>
          </p:cNvSpPr>
          <p:nvPr>
            <p:ph type="title"/>
          </p:nvPr>
        </p:nvSpPr>
        <p:spPr>
          <a:xfrm>
            <a:off x="5310889" y="590275"/>
            <a:ext cx="3390900" cy="228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Add a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&lt;headline&gt;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3996" b="0" i="0" u="none" strike="noStrike" cap="non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here</a:t>
            </a:r>
          </a:p>
        </p:txBody>
      </p:sp>
      <p:sp>
        <p:nvSpPr>
          <p:cNvPr id="6" name="Shape 187"/>
          <p:cNvSpPr/>
          <p:nvPr userDrawn="1"/>
        </p:nvSpPr>
        <p:spPr>
          <a:xfrm>
            <a:off x="3150907" y="0"/>
            <a:ext cx="2399399" cy="5151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7" name="Shape 188"/>
          <p:cNvSpPr txBox="1">
            <a:spLocks noGrp="1"/>
          </p:cNvSpPr>
          <p:nvPr>
            <p:ph type="body" idx="1"/>
          </p:nvPr>
        </p:nvSpPr>
        <p:spPr>
          <a:xfrm>
            <a:off x="677607" y="771401"/>
            <a:ext cx="2995199" cy="316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Cras mattis cons ctetur purus sit amet fermentum adon: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endParaRPr sz="2398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  <a:p>
            <a:pPr marL="456792" marR="0" lvl="0" indent="-38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Font typeface="Calibri"/>
              <a:buNone/>
            </a:pPr>
            <a:r>
              <a:rPr lang="en" sz="2398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Bullet point</a:t>
            </a:r>
          </a:p>
        </p:txBody>
      </p:sp>
      <p:pic>
        <p:nvPicPr>
          <p:cNvPr id="8" name="Shape 189" descr="metis-mini.png"/>
          <p:cNvPicPr preferRelativeResize="0"/>
          <p:nvPr userDrawn="1"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8512774" y="4453700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"/>
          <p:cNvSpPr/>
          <p:nvPr userDrawn="1"/>
        </p:nvSpPr>
        <p:spPr>
          <a:xfrm>
            <a:off x="0" y="2206329"/>
            <a:ext cx="9144000" cy="2936999"/>
          </a:xfrm>
          <a:prstGeom prst="rect">
            <a:avLst/>
          </a:prstGeom>
          <a:solidFill>
            <a:srgbClr val="235F83"/>
          </a:solidFill>
          <a:ln>
            <a:noFill/>
          </a:ln>
        </p:spPr>
        <p:txBody>
          <a:bodyPr lIns="91340" tIns="91340" rIns="91340" bIns="9134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399" kern="1200"/>
          </a:p>
        </p:txBody>
      </p:sp>
      <p:sp>
        <p:nvSpPr>
          <p:cNvPr id="6" name="Shape 69"/>
          <p:cNvSpPr txBox="1">
            <a:spLocks noGrp="1"/>
          </p:cNvSpPr>
          <p:nvPr>
            <p:ph type="title"/>
          </p:nvPr>
        </p:nvSpPr>
        <p:spPr>
          <a:xfrm>
            <a:off x="720000" y="308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" sz="2797" b="0" i="0" u="none" strike="noStrike" cap="none">
                <a:solidFill>
                  <a:srgbClr val="3A9E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 meet your team /</a:t>
            </a:r>
          </a:p>
        </p:txBody>
      </p:sp>
      <p:pic>
        <p:nvPicPr>
          <p:cNvPr id="7" name="Shape 70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520895" y="1427376"/>
            <a:ext cx="1544624" cy="15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1" descr="jennifer.png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799691" y="1427375"/>
            <a:ext cx="1544624" cy="15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72"/>
          <p:cNvSpPr txBox="1"/>
          <p:nvPr userDrawn="1"/>
        </p:nvSpPr>
        <p:spPr>
          <a:xfrm>
            <a:off x="1334562" y="3288051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599" b="1" kern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199" kern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sp>
        <p:nvSpPr>
          <p:cNvPr id="10" name="Shape 73"/>
          <p:cNvSpPr txBox="1"/>
          <p:nvPr userDrawn="1"/>
        </p:nvSpPr>
        <p:spPr>
          <a:xfrm>
            <a:off x="3455696" y="3288051"/>
            <a:ext cx="2232599" cy="6488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/>
          <a:p>
            <a:pPr algn="ctr">
              <a:buClr>
                <a:srgbClr val="F3F3F3"/>
              </a:buClr>
              <a:buSzPct val="25000"/>
              <a:buFont typeface="Arial"/>
              <a:buNone/>
            </a:pPr>
            <a:r>
              <a:rPr lang="en" sz="1599" b="1" kern="1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1199" kern="1200"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1" name="Shape 74" descr="megan.pn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078496" y="1427376"/>
            <a:ext cx="1544624" cy="15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75"/>
          <p:cNvSpPr txBox="1"/>
          <p:nvPr userDrawn="1"/>
        </p:nvSpPr>
        <p:spPr>
          <a:xfrm>
            <a:off x="5892112" y="3288051"/>
            <a:ext cx="1917300" cy="648899"/>
          </a:xfrm>
          <a:prstGeom prst="rect">
            <a:avLst/>
          </a:prstGeom>
          <a:noFill/>
          <a:ln>
            <a:noFill/>
          </a:ln>
        </p:spPr>
        <p:txBody>
          <a:bodyPr lIns="91340" tIns="91340" rIns="91340" bIns="91340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Arial"/>
              <a:buNone/>
            </a:pPr>
            <a:r>
              <a:rPr lang="en" sz="1599" b="1" kern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</a:p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" sz="1199" kern="1200">
                <a:latin typeface="Calibri"/>
                <a:ea typeface="Calibri"/>
                <a:cs typeface="Calibri"/>
                <a:sym typeface="Calibri"/>
              </a:rPr>
              <a:t>Title Here</a:t>
            </a:r>
          </a:p>
        </p:txBody>
      </p:sp>
      <p:pic>
        <p:nvPicPr>
          <p:cNvPr id="13" name="Shape 76" descr="metis-mini.png"/>
          <p:cNvPicPr preferRelativeResize="0"/>
          <p:nvPr userDrawn="1"/>
        </p:nvPicPr>
        <p:blipFill rotWithShape="1">
          <a:blip r:embed="rId4">
            <a:alphaModFix amt="25000"/>
          </a:blip>
          <a:srcRect/>
          <a:stretch/>
        </p:blipFill>
        <p:spPr>
          <a:xfrm>
            <a:off x="4408787" y="4444076"/>
            <a:ext cx="326424" cy="3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7108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4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Code Pro"/>
              <a:buNone/>
            </a:pPr>
            <a:r>
              <a:rPr lang="en-US" sz="5000" b="0" i="0" u="none" strike="noStrike" cap="none" dirty="0" smtClean="0">
                <a:solidFill>
                  <a:srgbClr val="FFFFFF"/>
                </a:solidFill>
                <a:latin typeface="Avenir Book" charset="0"/>
                <a:ea typeface="Avenir Book" charset="0"/>
                <a:cs typeface="Avenir Book" charset="0"/>
                <a:sym typeface="Source Code Pro"/>
              </a:rPr>
              <a:t>Decision Trees</a:t>
            </a:r>
            <a:endParaRPr lang="en" sz="5000" b="0" i="0" u="none" strike="noStrike" cap="none" dirty="0">
              <a:solidFill>
                <a:srgbClr val="FFFFFF"/>
              </a:solidFill>
              <a:latin typeface="Avenir Book" charset="0"/>
              <a:ea typeface="Avenir Book" charset="0"/>
              <a:cs typeface="Avenir Book" charset="0"/>
              <a:sym typeface="Source Code Pro"/>
            </a:endParaRPr>
          </a:p>
        </p:txBody>
      </p:sp>
      <p:cxnSp>
        <p:nvCxnSpPr>
          <p:cNvPr id="56" name="Shape 56"/>
          <p:cNvCxnSpPr/>
          <p:nvPr/>
        </p:nvCxnSpPr>
        <p:spPr>
          <a:xfrm>
            <a:off x="609600" y="2679200"/>
            <a:ext cx="62646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365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97941" y="931164"/>
            <a:ext cx="846499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Import the class containing the classification method</a:t>
            </a:r>
            <a:endParaRPr lang="en-U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sklearn.tree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DecisionTreeClassifier</a:t>
            </a:r>
            <a:endParaRPr lang="en-US" sz="1600" b="1" dirty="0" smtClean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0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Create an instance of the class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	DTC</a:t>
            </a:r>
            <a:r>
              <a:rPr lang="en-US" sz="1600" b="1" dirty="0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b="1" dirty="0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DecisionTreeClassifier</a:t>
            </a:r>
            <a:r>
              <a:rPr lang="en-US" sz="1600" b="1" dirty="0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(criterion='</a:t>
            </a:r>
            <a:r>
              <a:rPr lang="en-US" sz="1600" b="1" dirty="0" err="1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gini</a:t>
            </a:r>
            <a:r>
              <a:rPr lang="en-US" sz="1600" b="1" dirty="0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', </a:t>
            </a: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                              </a:t>
            </a:r>
            <a:r>
              <a:rPr lang="en-US" sz="1600" b="1" dirty="0" err="1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max_features</a:t>
            </a:r>
            <a:r>
              <a:rPr lang="en-US" sz="1600" b="1" dirty="0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=10</a:t>
            </a:r>
            <a:r>
              <a:rPr lang="en-US" sz="1600" b="1" dirty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max_depth</a:t>
            </a:r>
            <a:r>
              <a:rPr lang="en-US" sz="1600" b="1" dirty="0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=5)</a:t>
            </a:r>
          </a:p>
          <a:p>
            <a:endParaRPr lang="en-US" sz="10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Fit </a:t>
            </a: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the instance on the data and then predict the expected value</a:t>
            </a: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DTC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16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DTC</a:t>
            </a:r>
            <a:r>
              <a:rPr lang="en-US" sz="1600" b="1" dirty="0" err="1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fit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b="1" dirty="0" err="1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X_train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y_train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600" b="1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600" b="1" dirty="0" err="1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y_predict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16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DTC</a:t>
            </a:r>
            <a:r>
              <a:rPr lang="en-US" sz="1600" b="1" dirty="0" err="1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predict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b="1" dirty="0" err="1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X_test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600" b="1" dirty="0">
              <a:solidFill>
                <a:srgbClr val="212121">
                  <a:lumMod val="50000"/>
                  <a:lumOff val="50000"/>
                </a:srgb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0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Tune parameters with cross-validation. Use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DecisionTreeRegressor</a:t>
            </a: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 for regression.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398352" y="296172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err="1" smtClean="0">
                <a:latin typeface="Avenir Book" charset="0"/>
                <a:ea typeface="Avenir Book" charset="0"/>
                <a:cs typeface="Avenir Book" charset="0"/>
              </a:rPr>
              <a:t>DecisionTreeClassifier</a:t>
            </a:r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: The Syntax</a:t>
            </a:r>
            <a:endParaRPr lang="en-US" sz="3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351" y="3065192"/>
            <a:ext cx="8075797" cy="1509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3"/>
          <p:cNvSpPr txBox="1"/>
          <p:nvPr/>
        </p:nvSpPr>
        <p:spPr>
          <a:xfrm>
            <a:off x="7646406" y="2192126"/>
            <a:ext cx="1416115" cy="530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/>
            <a:r>
              <a:rPr lang="en-US" sz="1725" spc="-4" dirty="0" smtClean="0">
                <a:latin typeface="Avenir Book" charset="0"/>
                <a:ea typeface="Avenir Book" charset="0"/>
                <a:cs typeface="Avenir Book" charset="0"/>
              </a:rPr>
              <a:t>tree parameters</a:t>
            </a:r>
            <a:endParaRPr sz="1725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7054736" y="2264843"/>
            <a:ext cx="510988" cy="385482"/>
          </a:xfrm>
          <a:prstGeom prst="leftArrow">
            <a:avLst/>
          </a:prstGeom>
          <a:solidFill>
            <a:srgbClr val="0070C0">
              <a:alpha val="75000"/>
            </a:srgb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7941" y="931164"/>
            <a:ext cx="846499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Import the class containing the classification method</a:t>
            </a:r>
            <a:endParaRPr lang="en-U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sklearn.tree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DecisionTreeClassifier</a:t>
            </a:r>
            <a:endParaRPr lang="en-US" sz="1600" b="1" dirty="0" smtClean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0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Create an instance of the class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	DTC</a:t>
            </a:r>
            <a:r>
              <a:rPr lang="en-US" sz="1600" b="1" dirty="0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b="1" dirty="0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DecisionTreeClassifier</a:t>
            </a:r>
            <a:r>
              <a:rPr lang="en-US" sz="1600" b="1" dirty="0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(criterion='</a:t>
            </a:r>
            <a:r>
              <a:rPr lang="en-US" sz="1600" b="1" dirty="0" err="1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gini</a:t>
            </a:r>
            <a:r>
              <a:rPr lang="en-US" sz="1600" b="1" dirty="0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', </a:t>
            </a: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                              </a:t>
            </a:r>
            <a:r>
              <a:rPr lang="en-US" sz="1600" b="1" dirty="0" err="1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max_features</a:t>
            </a:r>
            <a:r>
              <a:rPr lang="en-US" sz="1600" b="1" dirty="0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=10</a:t>
            </a:r>
            <a:r>
              <a:rPr lang="en-US" sz="1600" b="1" dirty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max_depth</a:t>
            </a:r>
            <a:r>
              <a:rPr lang="en-US" sz="1600" b="1" dirty="0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=5)</a:t>
            </a:r>
          </a:p>
          <a:p>
            <a:endParaRPr lang="en-US" sz="10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Fit </a:t>
            </a: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the instance on the data and then predict the expected value</a:t>
            </a: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DTC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16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DTC</a:t>
            </a:r>
            <a:r>
              <a:rPr lang="en-US" sz="1600" b="1" dirty="0" err="1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fit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b="1" dirty="0" err="1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X_train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y_train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600" b="1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600" b="1" dirty="0" err="1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y_predict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16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DTC</a:t>
            </a:r>
            <a:r>
              <a:rPr lang="en-US" sz="1600" b="1" dirty="0" err="1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predict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b="1" dirty="0" err="1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X_test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600" b="1" dirty="0">
              <a:solidFill>
                <a:srgbClr val="212121">
                  <a:lumMod val="50000"/>
                  <a:lumOff val="50000"/>
                </a:srgb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0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Tune parameters with cross-validation. Use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DecisionTreeRegressor</a:t>
            </a: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 for regression.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398352" y="296172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err="1" smtClean="0">
                <a:latin typeface="Avenir Book" charset="0"/>
                <a:ea typeface="Avenir Book" charset="0"/>
                <a:cs typeface="Avenir Book" charset="0"/>
              </a:rPr>
              <a:t>DecisionTreeClassifier</a:t>
            </a:r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: The Syntax</a:t>
            </a:r>
            <a:endParaRPr lang="en-US" sz="3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352" y="4295553"/>
            <a:ext cx="8075797" cy="3904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4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398352" y="296172"/>
            <a:ext cx="843782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3000" spc="-26" dirty="0" err="1" smtClean="0">
                <a:latin typeface="Avenir Book" charset="0"/>
                <a:ea typeface="Avenir Book" charset="0"/>
                <a:cs typeface="Avenir Book" charset="0"/>
              </a:rPr>
              <a:t>DecisionTreeClassifier</a:t>
            </a:r>
            <a:r>
              <a:rPr lang="en-US" sz="3000" spc="-26" dirty="0" smtClean="0">
                <a:latin typeface="Avenir Book" charset="0"/>
                <a:ea typeface="Avenir Book" charset="0"/>
                <a:cs typeface="Avenir Book" charset="0"/>
              </a:rPr>
              <a:t>: The Syntax</a:t>
            </a:r>
            <a:endParaRPr lang="en-US" sz="3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941" y="931164"/>
            <a:ext cx="846499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Import the class containing the classification method</a:t>
            </a:r>
            <a:endParaRPr lang="en-US" sz="1600" b="1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from </a:t>
            </a:r>
            <a:r>
              <a:rPr lang="en-US" sz="1600" b="1" dirty="0" err="1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sklearn.tree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DecisionTreeClassifier</a:t>
            </a:r>
            <a:endParaRPr lang="en-US" sz="1600" b="1" dirty="0" smtClean="0">
              <a:solidFill>
                <a:srgbClr val="0070C0"/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0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Create an instance of the class</a:t>
            </a:r>
            <a:endParaRPr lang="en-US" sz="1600" b="1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	DTC</a:t>
            </a:r>
            <a:r>
              <a:rPr lang="en-US" sz="1600" b="1" dirty="0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1600" b="1" dirty="0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DecisionTreeClassifier</a:t>
            </a:r>
            <a:r>
              <a:rPr lang="en-US" sz="1600" b="1" dirty="0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(criterion='</a:t>
            </a:r>
            <a:r>
              <a:rPr lang="en-US" sz="1600" b="1" dirty="0" err="1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gini</a:t>
            </a:r>
            <a:r>
              <a:rPr lang="en-US" sz="1600" b="1" dirty="0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', </a:t>
            </a: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                              </a:t>
            </a:r>
            <a:r>
              <a:rPr lang="en-US" sz="1600" b="1" dirty="0" err="1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max_features</a:t>
            </a:r>
            <a:r>
              <a:rPr lang="en-US" sz="1600" b="1" dirty="0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=10</a:t>
            </a:r>
            <a:r>
              <a:rPr lang="en-US" sz="1600" b="1" dirty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max_depth</a:t>
            </a:r>
            <a:r>
              <a:rPr lang="en-US" sz="1600" b="1" dirty="0" smtClean="0">
                <a:solidFill>
                  <a:srgbClr val="212121">
                    <a:lumMod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=5)</a:t>
            </a:r>
          </a:p>
          <a:p>
            <a:endParaRPr lang="en-US" sz="10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Fit </a:t>
            </a:r>
            <a:r>
              <a:rPr lang="en-US" sz="1600" b="1" dirty="0">
                <a:latin typeface="Avenir Book" charset="0"/>
                <a:ea typeface="Avenir Book" charset="0"/>
                <a:cs typeface="Avenir Book" charset="0"/>
              </a:rPr>
              <a:t>the instance on the data and then predict the expected value</a:t>
            </a: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600" b="1" dirty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DTC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16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DTC</a:t>
            </a:r>
            <a:r>
              <a:rPr lang="en-US" sz="1600" b="1" dirty="0" err="1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fit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b="1" dirty="0" err="1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X_train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600" b="1" dirty="0" err="1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y_train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600" b="1" dirty="0" smtClean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1600" b="1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600" b="1" dirty="0" err="1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y_predict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600" b="1" dirty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1600" b="1" dirty="0" err="1" smtClean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DTC</a:t>
            </a:r>
            <a:r>
              <a:rPr lang="en-US" sz="1600" b="1" dirty="0" err="1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en-US" sz="1600" b="1" dirty="0" err="1" smtClean="0">
                <a:solidFill>
                  <a:srgbClr val="C00000"/>
                </a:solidFill>
                <a:latin typeface="Monaco" charset="0"/>
                <a:ea typeface="Monaco" charset="0"/>
                <a:cs typeface="Monaco" charset="0"/>
              </a:rPr>
              <a:t>predict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600" b="1" dirty="0" err="1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X_test</a:t>
            </a:r>
            <a:r>
              <a:rPr lang="en-US" sz="1600" b="1" dirty="0" smtClean="0">
                <a:solidFill>
                  <a:srgbClr val="212121">
                    <a:lumMod val="50000"/>
                    <a:lumOff val="50000"/>
                  </a:srgbClr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600" b="1" dirty="0">
              <a:solidFill>
                <a:srgbClr val="212121">
                  <a:lumMod val="50000"/>
                  <a:lumOff val="50000"/>
                </a:srgbClr>
              </a:solidFill>
              <a:latin typeface="Monaco" charset="0"/>
              <a:ea typeface="Monaco" charset="0"/>
              <a:cs typeface="Monaco" charset="0"/>
            </a:endParaRPr>
          </a:p>
          <a:p>
            <a:endParaRPr lang="en-US" sz="1000" b="1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  <a:tabLst>
                <a:tab pos="222250" algn="l"/>
              </a:tabLst>
            </a:pP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Tune parameters with cross-validation. Use </a:t>
            </a:r>
            <a:r>
              <a:rPr lang="en-US" sz="1600" b="1" dirty="0" err="1" smtClean="0">
                <a:solidFill>
                  <a:srgbClr val="0070C0"/>
                </a:solidFill>
                <a:latin typeface="Monaco" charset="0"/>
                <a:ea typeface="Monaco" charset="0"/>
                <a:cs typeface="Monaco" charset="0"/>
              </a:rPr>
              <a:t>DecisionTreeRegressor</a:t>
            </a:r>
            <a:r>
              <a:rPr lang="en-US" sz="1600" b="1" dirty="0" smtClean="0">
                <a:latin typeface="Avenir Book" charset="0"/>
                <a:ea typeface="Avenir Book" charset="0"/>
                <a:cs typeface="Avenir Book" charset="0"/>
              </a:rPr>
              <a:t> for regression.</a:t>
            </a:r>
            <a:endParaRPr lang="en-US" sz="16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imple-dark-2">
  <a:themeElements>
    <a:clrScheme name="Custom 1">
      <a:dk1>
        <a:srgbClr val="000000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6247</TotalTime>
  <Words>70</Words>
  <Application>Microsoft Office PowerPoint</Application>
  <PresentationFormat>全屏显示(16:9)</PresentationFormat>
  <Paragraphs>46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Avenir Book</vt:lpstr>
      <vt:lpstr>Intel Clear</vt:lpstr>
      <vt:lpstr>Intel Clear Pro</vt:lpstr>
      <vt:lpstr>Monaco</vt:lpstr>
      <vt:lpstr>Source Code Pro</vt:lpstr>
      <vt:lpstr>幼圆</vt:lpstr>
      <vt:lpstr>Arial</vt:lpstr>
      <vt:lpstr>Calibri</vt:lpstr>
      <vt:lpstr>Century Gothic</vt:lpstr>
      <vt:lpstr>Wingdings 3</vt:lpstr>
      <vt:lpstr>1_simple-dark-2</vt:lpstr>
      <vt:lpstr>切片</vt:lpstr>
      <vt:lpstr>Decision Trees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&lt;Title&gt;</dc:title>
  <cp:lastModifiedBy>Jun Kit</cp:lastModifiedBy>
  <cp:revision>394</cp:revision>
  <cp:lastPrinted>2017-03-26T19:22:33Z</cp:lastPrinted>
  <dcterms:modified xsi:type="dcterms:W3CDTF">2019-11-26T02:55:38Z</dcterms:modified>
</cp:coreProperties>
</file>