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12"/>
  </p:notesMasterIdLst>
  <p:handoutMasterIdLst>
    <p:handoutMasterId r:id="rId13"/>
  </p:handoutMasterIdLst>
  <p:sldIdLst>
    <p:sldId id="260" r:id="rId2"/>
    <p:sldId id="698" r:id="rId3"/>
    <p:sldId id="703" r:id="rId4"/>
    <p:sldId id="704" r:id="rId5"/>
    <p:sldId id="702" r:id="rId6"/>
    <p:sldId id="699" r:id="rId7"/>
    <p:sldId id="700" r:id="rId8"/>
    <p:sldId id="705" r:id="rId9"/>
    <p:sldId id="701" r:id="rId10"/>
    <p:sldId id="70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463"/>
    <a:srgbClr val="F5F7E7"/>
    <a:srgbClr val="2EC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7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1" i="0" u="none" strike="noStrike" kern="1200" baseline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rgbClr val="002060"/>
                </a:solidFill>
              </a:rPr>
              <a:t>Faculty</a:t>
            </a:r>
            <a:r>
              <a:rPr lang="en-IN" b="1" baseline="0">
                <a:solidFill>
                  <a:srgbClr val="002060"/>
                </a:solidFill>
              </a:rPr>
              <a:t> Strength</a:t>
            </a:r>
            <a:endParaRPr lang="en-IN" b="1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1" i="0" u="none" strike="noStrike" kern="1200" baseline="0">
              <a:solidFill>
                <a:srgbClr val="002060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5"/>
                </a:gs>
                <a:gs pos="100000">
                  <a:schemeClr val="accent5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'[DEPT REPORT DATA SUMMARY.xlsx]Sheet1'!$C$6:$C$14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numCache>
            </c:numRef>
          </c:cat>
          <c:val>
            <c:numRef>
              <c:f>'[DEPT REPORT DATA SUMMARY.xlsx]Sheet1'!$D$6:$D$14</c:f>
              <c:numCache>
                <c:formatCode>General</c:formatCode>
                <c:ptCount val="9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5B-4069-8976-4228177ACCB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29536928"/>
        <c:axId val="529536272"/>
      </c:barChart>
      <c:catAx>
        <c:axId val="52953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536272"/>
        <c:crosses val="autoZero"/>
        <c:auto val="1"/>
        <c:lblAlgn val="ctr"/>
        <c:lblOffset val="100"/>
        <c:noMultiLvlLbl val="0"/>
      </c:catAx>
      <c:valAx>
        <c:axId val="529536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9536928"/>
        <c:crosses val="autoZero"/>
        <c:crossBetween val="between"/>
      </c:valAx>
      <c:spPr>
        <a:noFill/>
        <a:ln>
          <a:solidFill>
            <a:schemeClr val="bg2">
              <a:lumMod val="50000"/>
            </a:schemeClr>
          </a:solidFill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rgbClr val="00206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PG</a:t>
            </a:r>
            <a:r>
              <a:rPr lang="en-IN" baseline="0" dirty="0"/>
              <a:t> Placements </a:t>
            </a:r>
          </a:p>
          <a:p>
            <a:pPr>
              <a:defRPr/>
            </a:pPr>
            <a:r>
              <a:rPr lang="en-IN" baseline="0" dirty="0"/>
              <a:t>(averaged: 2016-2022)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v>PG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A6C-4888-A37F-8B4CDA8E3C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A6C-4888-A37F-8B4CDA8E3C0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1"/>
              <c:pt idx="0">
                <c:v>NON-CORE</c:v>
              </c:pt>
            </c:strLit>
          </c:cat>
          <c:val>
            <c:numRef>
              <c:f>'[DEPT REPORT DATA SUMMARY.xlsx]Alumni'!$G$29:$H$29</c:f>
              <c:numCache>
                <c:formatCode>General</c:formatCode>
                <c:ptCount val="2"/>
                <c:pt idx="0">
                  <c:v>67.820512820512818</c:v>
                </c:pt>
                <c:pt idx="1">
                  <c:v>32.179487179487182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6C-4888-A37F-8B4CDA8E3C0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IN" sz="2400" b="1" dirty="0">
                <a:solidFill>
                  <a:srgbClr val="002060"/>
                </a:solidFill>
              </a:rPr>
              <a:t>PATENTS DATA</a:t>
            </a:r>
          </a:p>
        </c:rich>
      </c:tx>
      <c:layout>
        <c:manualLayout>
          <c:xMode val="edge"/>
          <c:yMode val="edge"/>
          <c:x val="0.32116935258396057"/>
          <c:y val="3.46402570867469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0359595077485013E-2"/>
          <c:y val="0.3083166372418718"/>
          <c:w val="0.81388888888888888"/>
          <c:h val="0.55873468941382332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A8B-4BF6-B875-84565F6725CC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A8B-4BF6-B875-84565F6725CC}"/>
              </c:ext>
            </c:extLst>
          </c:dPt>
          <c:dLbls>
            <c:dLbl>
              <c:idx val="0"/>
              <c:layout>
                <c:manualLayout>
                  <c:x val="-0.18661516021322497"/>
                  <c:y val="4.64219393234293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8B-4BF6-B875-84565F6725CC}"/>
                </c:ext>
              </c:extLst>
            </c:dLbl>
            <c:dLbl>
              <c:idx val="1"/>
              <c:layout>
                <c:manualLayout>
                  <c:x val="0.19010405412280476"/>
                  <c:y val="-6.46825219258994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8B-4BF6-B875-84565F672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'[DEPT REPORT DATA SUMMARY.xlsx]projects money'!$D$37:$D$38</c:f>
              <c:strCache>
                <c:ptCount val="2"/>
                <c:pt idx="0">
                  <c:v>filed </c:v>
                </c:pt>
                <c:pt idx="1">
                  <c:v>granted</c:v>
                </c:pt>
              </c:strCache>
            </c:strRef>
          </c:cat>
          <c:val>
            <c:numRef>
              <c:f>'[DEPT REPORT DATA SUMMARY.xlsx]projects money'!$E$37:$E$38</c:f>
              <c:numCache>
                <c:formatCode>General</c:formatCode>
                <c:ptCount val="2"/>
                <c:pt idx="0">
                  <c:v>19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8B-4BF6-B875-84565F6725C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b="1" dirty="0">
                <a:solidFill>
                  <a:srgbClr val="002060"/>
                </a:solidFill>
              </a:rPr>
              <a:t>Degrees Awarded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B.Tech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[Book1.xlsx]Sheet1!$T$7:$T$14</c:f>
              <c:numCache>
                <c:formatCode>General</c:formatCod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numCache>
            </c:numRef>
          </c:cat>
          <c:val>
            <c:numRef>
              <c:f>[Book1.xlsx]Sheet1!$U$7:$U$14</c:f>
              <c:numCache>
                <c:formatCode>General</c:formatCode>
                <c:ptCount val="8"/>
                <c:pt idx="0">
                  <c:v>42</c:v>
                </c:pt>
                <c:pt idx="1">
                  <c:v>39</c:v>
                </c:pt>
                <c:pt idx="2">
                  <c:v>33</c:v>
                </c:pt>
                <c:pt idx="3">
                  <c:v>43</c:v>
                </c:pt>
                <c:pt idx="4">
                  <c:v>34</c:v>
                </c:pt>
                <c:pt idx="5">
                  <c:v>37</c:v>
                </c:pt>
                <c:pt idx="6">
                  <c:v>56</c:v>
                </c:pt>
                <c:pt idx="7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3-498D-8B51-555F1CAC92C4}"/>
            </c:ext>
          </c:extLst>
        </c:ser>
        <c:ser>
          <c:idx val="1"/>
          <c:order val="1"/>
          <c:tx>
            <c:v>M.Tech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[Book1.xlsx]Sheet1!$T$7:$T$14</c:f>
              <c:numCache>
                <c:formatCode>General</c:formatCod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numCache>
            </c:numRef>
          </c:cat>
          <c:val>
            <c:numRef>
              <c:f>[Book1.xlsx]Sheet1!$V$7:$V$14</c:f>
              <c:numCache>
                <c:formatCode>General</c:formatCode>
                <c:ptCount val="8"/>
                <c:pt idx="0">
                  <c:v>2</c:v>
                </c:pt>
                <c:pt idx="1">
                  <c:v>10</c:v>
                </c:pt>
                <c:pt idx="2">
                  <c:v>8</c:v>
                </c:pt>
                <c:pt idx="3">
                  <c:v>9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3-498D-8B51-555F1CAC92C4}"/>
            </c:ext>
          </c:extLst>
        </c:ser>
        <c:ser>
          <c:idx val="2"/>
          <c:order val="2"/>
          <c:tx>
            <c:v>MS Research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[Book1.xlsx]Sheet1!$T$7:$T$14</c:f>
              <c:numCache>
                <c:formatCode>General</c:formatCod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numCache>
            </c:numRef>
          </c:cat>
          <c:val>
            <c:numRef>
              <c:f>[Book1.xlsx]Sheet1!$W$7:$W$14</c:f>
              <c:numCache>
                <c:formatCode>General</c:formatCode>
                <c:ptCount val="8"/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B3-498D-8B51-555F1CAC92C4}"/>
            </c:ext>
          </c:extLst>
        </c:ser>
        <c:ser>
          <c:idx val="3"/>
          <c:order val="3"/>
          <c:tx>
            <c:v>PhD</c:v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[Book1.xlsx]Sheet1!$T$7:$T$14</c:f>
              <c:numCache>
                <c:formatCode>General</c:formatCod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numCache>
            </c:numRef>
          </c:cat>
          <c:val>
            <c:numRef>
              <c:f>[Book1.xlsx]Sheet1!$X$7:$X$14</c:f>
              <c:numCache>
                <c:formatCode>General</c:formatCode>
                <c:ptCount val="8"/>
                <c:pt idx="0">
                  <c:v>8</c:v>
                </c:pt>
                <c:pt idx="1">
                  <c:v>5</c:v>
                </c:pt>
                <c:pt idx="2">
                  <c:v>14</c:v>
                </c:pt>
                <c:pt idx="3">
                  <c:v>11</c:v>
                </c:pt>
                <c:pt idx="4">
                  <c:v>27</c:v>
                </c:pt>
                <c:pt idx="5">
                  <c:v>14</c:v>
                </c:pt>
                <c:pt idx="6">
                  <c:v>18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B3-498D-8B51-555F1CAC92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659582544"/>
        <c:axId val="659585824"/>
      </c:barChart>
      <c:catAx>
        <c:axId val="65958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85824"/>
        <c:crosses val="autoZero"/>
        <c:auto val="1"/>
        <c:lblAlgn val="ctr"/>
        <c:lblOffset val="100"/>
        <c:noMultiLvlLbl val="0"/>
      </c:catAx>
      <c:valAx>
        <c:axId val="65958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825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solidFill>
            <a:schemeClr val="bg2">
              <a:lumMod val="50000"/>
            </a:schemeClr>
          </a:solidFill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rgbClr val="00206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/>
              <a:t>Journals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4"/>
                </a:gs>
                <a:gs pos="100000">
                  <a:schemeClr val="accent4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'[DEPT REPORT DATA SUMMARY.xlsx]data'!$J$6:$J$14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numCache>
            </c:numRef>
          </c:cat>
          <c:val>
            <c:numRef>
              <c:f>'[DEPT REPORT DATA SUMMARY.xlsx]data'!$K$6:$K$14</c:f>
              <c:numCache>
                <c:formatCode>General</c:formatCode>
                <c:ptCount val="9"/>
                <c:pt idx="0">
                  <c:v>20</c:v>
                </c:pt>
                <c:pt idx="1">
                  <c:v>46</c:v>
                </c:pt>
                <c:pt idx="2">
                  <c:v>70</c:v>
                </c:pt>
                <c:pt idx="3">
                  <c:v>119</c:v>
                </c:pt>
                <c:pt idx="4">
                  <c:v>119</c:v>
                </c:pt>
                <c:pt idx="5">
                  <c:v>113</c:v>
                </c:pt>
                <c:pt idx="6">
                  <c:v>118</c:v>
                </c:pt>
                <c:pt idx="7">
                  <c:v>104</c:v>
                </c:pt>
                <c:pt idx="8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A-4006-AA60-2EC0600BACF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32427408"/>
        <c:axId val="529536600"/>
      </c:barChart>
      <c:catAx>
        <c:axId val="63242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536600"/>
        <c:crosses val="autoZero"/>
        <c:auto val="1"/>
        <c:lblAlgn val="ctr"/>
        <c:lblOffset val="100"/>
        <c:noMultiLvlLbl val="0"/>
      </c:catAx>
      <c:valAx>
        <c:axId val="529536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2427408"/>
        <c:crosses val="autoZero"/>
        <c:crossBetween val="between"/>
      </c:valAx>
      <c:spPr>
        <a:noFill/>
        <a:ln>
          <a:solidFill>
            <a:srgbClr val="002060"/>
          </a:solidFill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rgbClr val="00206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/>
              <a:t>Conference</a:t>
            </a:r>
            <a:r>
              <a:rPr lang="en-IN" baseline="0"/>
              <a:t> Proceedings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5"/>
                </a:gs>
                <a:gs pos="100000">
                  <a:schemeClr val="accent5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'[DEPT REPORT DATA SUMMARY.xlsx]data'!$P$6:$P$14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numCache>
            </c:numRef>
          </c:cat>
          <c:val>
            <c:numRef>
              <c:f>'[DEPT REPORT DATA SUMMARY.xlsx]data'!$Q$6:$Q$14</c:f>
              <c:numCache>
                <c:formatCode>General</c:formatCode>
                <c:ptCount val="9"/>
                <c:pt idx="0">
                  <c:v>39</c:v>
                </c:pt>
                <c:pt idx="1">
                  <c:v>47</c:v>
                </c:pt>
                <c:pt idx="2">
                  <c:v>62</c:v>
                </c:pt>
                <c:pt idx="3">
                  <c:v>88</c:v>
                </c:pt>
                <c:pt idx="4">
                  <c:v>81</c:v>
                </c:pt>
                <c:pt idx="5">
                  <c:v>59</c:v>
                </c:pt>
                <c:pt idx="6">
                  <c:v>54</c:v>
                </c:pt>
                <c:pt idx="7">
                  <c:v>52</c:v>
                </c:pt>
                <c:pt idx="8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40-4214-8750-2CB2B4E6EF4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32549192"/>
        <c:axId val="632553456"/>
      </c:barChart>
      <c:catAx>
        <c:axId val="632549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553456"/>
        <c:crosses val="autoZero"/>
        <c:auto val="1"/>
        <c:lblAlgn val="ctr"/>
        <c:lblOffset val="100"/>
        <c:noMultiLvlLbl val="0"/>
      </c:catAx>
      <c:valAx>
        <c:axId val="63255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2549192"/>
        <c:crosses val="autoZero"/>
        <c:crossBetween val="between"/>
      </c:valAx>
      <c:spPr>
        <a:noFill/>
        <a:ln>
          <a:solidFill>
            <a:srgbClr val="002060"/>
          </a:solidFill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rgbClr val="00206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IN" sz="1800" b="1">
                <a:solidFill>
                  <a:srgbClr val="002060"/>
                </a:solidFill>
              </a:rPr>
              <a:t>No. of Projects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'[DEPT REPORT DATA SUMMARY.xlsx]projects money'!$S$8:$S$16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numCache>
            </c:numRef>
          </c:cat>
          <c:val>
            <c:numRef>
              <c:f>'[DEPT REPORT DATA SUMMARY.xlsx]projects money'!$T$8:$T$16</c:f>
              <c:numCache>
                <c:formatCode>General</c:formatCode>
                <c:ptCount val="9"/>
                <c:pt idx="0">
                  <c:v>6</c:v>
                </c:pt>
                <c:pt idx="1">
                  <c:v>6</c:v>
                </c:pt>
                <c:pt idx="2">
                  <c:v>10</c:v>
                </c:pt>
                <c:pt idx="3">
                  <c:v>11</c:v>
                </c:pt>
                <c:pt idx="4">
                  <c:v>7</c:v>
                </c:pt>
                <c:pt idx="5">
                  <c:v>15</c:v>
                </c:pt>
                <c:pt idx="6">
                  <c:v>8</c:v>
                </c:pt>
                <c:pt idx="7">
                  <c:v>15</c:v>
                </c:pt>
                <c:pt idx="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3-468E-B7F8-8AA1987E12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3712464"/>
        <c:axId val="623713776"/>
      </c:barChart>
      <c:catAx>
        <c:axId val="62371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713776"/>
        <c:crosses val="autoZero"/>
        <c:auto val="1"/>
        <c:lblAlgn val="ctr"/>
        <c:lblOffset val="100"/>
        <c:noMultiLvlLbl val="0"/>
      </c:catAx>
      <c:valAx>
        <c:axId val="62371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71246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PROJECT GRANTS (INR CRORES)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'[DEPT REPORT DATA SUMMARY.xlsx]projects money'!$N$8:$N$16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numCache>
            </c:numRef>
          </c:cat>
          <c:val>
            <c:numRef>
              <c:f>'[DEPT REPORT DATA SUMMARY.xlsx]projects money'!$O$8:$O$16</c:f>
              <c:numCache>
                <c:formatCode>General</c:formatCode>
                <c:ptCount val="9"/>
                <c:pt idx="0">
                  <c:v>1.831</c:v>
                </c:pt>
                <c:pt idx="1">
                  <c:v>1.948</c:v>
                </c:pt>
                <c:pt idx="2">
                  <c:v>5.2618</c:v>
                </c:pt>
                <c:pt idx="3">
                  <c:v>5.4519000000000002</c:v>
                </c:pt>
                <c:pt idx="4">
                  <c:v>1.7255</c:v>
                </c:pt>
                <c:pt idx="5">
                  <c:v>7.0996300000000003</c:v>
                </c:pt>
                <c:pt idx="6">
                  <c:v>3.4708999999999999</c:v>
                </c:pt>
                <c:pt idx="7">
                  <c:v>7.3513299999999999</c:v>
                </c:pt>
                <c:pt idx="8">
                  <c:v>3.2978999999999998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4C-4D64-A33E-5CCA4D9F1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21593440"/>
        <c:axId val="521596720"/>
      </c:barChart>
      <c:catAx>
        <c:axId val="52159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596720"/>
        <c:crosses val="autoZero"/>
        <c:auto val="1"/>
        <c:lblAlgn val="ctr"/>
        <c:lblOffset val="100"/>
        <c:noMultiLvlLbl val="0"/>
      </c:catAx>
      <c:valAx>
        <c:axId val="521596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593440"/>
        <c:crosses val="autoZero"/>
        <c:crossBetween val="between"/>
      </c:valAx>
      <c:spPr>
        <a:noFill/>
        <a:ln>
          <a:solidFill>
            <a:srgbClr val="0070C0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rgbClr val="7030A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Tech Placements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032152230971128E-2"/>
          <c:y val="0.12887170289191147"/>
          <c:w val="0.91141229221347331"/>
          <c:h val="0.65836949954052848"/>
        </c:manualLayout>
      </c:layout>
      <c:barChart>
        <c:barDir val="col"/>
        <c:grouping val="clustered"/>
        <c:varyColors val="0"/>
        <c:ser>
          <c:idx val="0"/>
          <c:order val="0"/>
          <c:tx>
            <c:v>Core</c:v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BottomUp" fov="0">
                <a:rot lat="0" lon="0" rev="0"/>
              </a:camera>
              <a:lightRig rig="soft" dir="b">
                <a:rot lat="0" lon="0" rev="9000000"/>
              </a:lightRig>
            </a:scene3d>
            <a:sp3d contourW="35000" prstMaterial="matte">
              <a:bevelT w="45000" h="38100" prst="convex"/>
              <a:contourClr>
                <a:scrgbClr r="0" g="0" b="0">
                  <a:tint val="10000"/>
                  <a:satMod val="13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'[DEPT REPORT DATA SUMMARY.xlsx]Alumni'!$B$7:$B$14</c:f>
              <c:numCache>
                <c:formatCode>General</c:formatCod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numCache>
            </c:numRef>
          </c:cat>
          <c:val>
            <c:numRef>
              <c:f>'[DEPT REPORT DATA SUMMARY.xlsx]Alumni'!$C$7:$C$14</c:f>
              <c:numCache>
                <c:formatCode>General</c:formatCode>
                <c:ptCount val="8"/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6</c:v>
                </c:pt>
                <c:pt idx="5">
                  <c:v>15</c:v>
                </c:pt>
                <c:pt idx="6">
                  <c:v>12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1-4F6E-9247-1125457C977D}"/>
            </c:ext>
          </c:extLst>
        </c:ser>
        <c:ser>
          <c:idx val="1"/>
          <c:order val="1"/>
          <c:tx>
            <c:v>Non-core</c:v>
          </c:tx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BottomUp" fov="0">
                <a:rot lat="0" lon="0" rev="0"/>
              </a:camera>
              <a:lightRig rig="soft" dir="b">
                <a:rot lat="0" lon="0" rev="9000000"/>
              </a:lightRig>
            </a:scene3d>
            <a:sp3d contourW="35000" prstMaterial="matte">
              <a:bevelT w="45000" h="38100" prst="convex"/>
              <a:contourClr>
                <a:scrgbClr r="0" g="0" b="0">
                  <a:tint val="10000"/>
                  <a:satMod val="13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'[DEPT REPORT DATA SUMMARY.xlsx]Alumni'!$B$7:$B$14</c:f>
              <c:numCache>
                <c:formatCode>General</c:formatCod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numCache>
            </c:numRef>
          </c:cat>
          <c:val>
            <c:numRef>
              <c:f>'[DEPT REPORT DATA SUMMARY.xlsx]Alumni'!$D$7:$D$14</c:f>
              <c:numCache>
                <c:formatCode>General</c:formatCode>
                <c:ptCount val="8"/>
                <c:pt idx="1">
                  <c:v>7</c:v>
                </c:pt>
                <c:pt idx="2">
                  <c:v>17</c:v>
                </c:pt>
                <c:pt idx="3">
                  <c:v>14</c:v>
                </c:pt>
                <c:pt idx="4">
                  <c:v>19</c:v>
                </c:pt>
                <c:pt idx="5">
                  <c:v>25</c:v>
                </c:pt>
                <c:pt idx="6">
                  <c:v>22</c:v>
                </c:pt>
                <c:pt idx="7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1-4F6E-9247-1125457C9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2189472"/>
        <c:axId val="522191440"/>
      </c:barChart>
      <c:catAx>
        <c:axId val="52218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191440"/>
        <c:crosses val="autoZero"/>
        <c:auto val="1"/>
        <c:lblAlgn val="ctr"/>
        <c:lblOffset val="100"/>
        <c:noMultiLvlLbl val="0"/>
      </c:catAx>
      <c:valAx>
        <c:axId val="52219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189472"/>
        <c:crosses val="autoZero"/>
        <c:crossBetween val="between"/>
      </c:valAx>
      <c:spPr>
        <a:noFill/>
        <a:ln>
          <a:solidFill>
            <a:srgbClr val="00206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00206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>
                <a:solidFill>
                  <a:schemeClr val="accent6">
                    <a:lumMod val="50000"/>
                  </a:schemeClr>
                </a:solidFill>
              </a:rPr>
              <a:t>M. Tech Placements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Core</c:v>
          </c:tx>
          <c:spPr>
            <a:gradFill rotWithShape="1">
              <a:gsLst>
                <a:gs pos="0">
                  <a:schemeClr val="accent2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BottomUp" fov="0">
                <a:rot lat="0" lon="0" rev="0"/>
              </a:camera>
              <a:lightRig rig="soft" dir="b">
                <a:rot lat="0" lon="0" rev="9000000"/>
              </a:lightRig>
            </a:scene3d>
            <a:sp3d contourW="35000" prstMaterial="matte">
              <a:bevelT w="45000" h="38100" prst="convex"/>
              <a:contourClr>
                <a:scrgbClr r="0" g="0" b="0">
                  <a:tint val="10000"/>
                  <a:satMod val="13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'[DEPT REPORT DATA SUMMARY.xlsx]Alumni'!$B$18:$B$25</c:f>
              <c:numCache>
                <c:formatCode>General</c:formatCod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numCache>
            </c:numRef>
          </c:cat>
          <c:val>
            <c:numRef>
              <c:f>'[DEPT REPORT DATA SUMMARY.xlsx]Alumni'!$C$18:$C$25</c:f>
              <c:numCache>
                <c:formatCode>General</c:formatCode>
                <c:ptCount val="8"/>
                <c:pt idx="2">
                  <c:v>3</c:v>
                </c:pt>
                <c:pt idx="3">
                  <c:v>1</c:v>
                </c:pt>
                <c:pt idx="4">
                  <c:v>8</c:v>
                </c:pt>
                <c:pt idx="5">
                  <c:v>2</c:v>
                </c:pt>
                <c:pt idx="6">
                  <c:v>5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AD-4C07-94ED-D50F48B38697}"/>
            </c:ext>
          </c:extLst>
        </c:ser>
        <c:ser>
          <c:idx val="1"/>
          <c:order val="1"/>
          <c:tx>
            <c:v>Non-core</c:v>
          </c:tx>
          <c:spPr>
            <a:gradFill rotWithShape="1">
              <a:gsLst>
                <a:gs pos="0">
                  <a:schemeClr val="accent2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isometricBottomUp" fov="0">
                <a:rot lat="0" lon="0" rev="0"/>
              </a:camera>
              <a:lightRig rig="soft" dir="b">
                <a:rot lat="0" lon="0" rev="9000000"/>
              </a:lightRig>
            </a:scene3d>
            <a:sp3d contourW="35000" prstMaterial="matte">
              <a:bevelT w="45000" h="38100" prst="convex"/>
              <a:contourClr>
                <a:scrgbClr r="0" g="0" b="0">
                  <a:tint val="10000"/>
                  <a:satMod val="13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'[DEPT REPORT DATA SUMMARY.xlsx]Alumni'!$B$18:$B$25</c:f>
              <c:numCache>
                <c:formatCode>General</c:formatCode>
                <c:ptCount val="8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</c:numCache>
            </c:numRef>
          </c:cat>
          <c:val>
            <c:numRef>
              <c:f>'[DEPT REPORT DATA SUMMARY.xlsx]Alumni'!$D$18:$D$25</c:f>
              <c:numCache>
                <c:formatCode>General</c:formatCode>
                <c:ptCount val="8"/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AD-4C07-94ED-D50F48B38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6029320"/>
        <c:axId val="526031944"/>
      </c:barChart>
      <c:catAx>
        <c:axId val="526029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031944"/>
        <c:crosses val="autoZero"/>
        <c:auto val="1"/>
        <c:lblAlgn val="ctr"/>
        <c:lblOffset val="100"/>
        <c:noMultiLvlLbl val="0"/>
      </c:catAx>
      <c:valAx>
        <c:axId val="526031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029320"/>
        <c:crosses val="autoZero"/>
        <c:crossBetween val="between"/>
      </c:valAx>
      <c:spPr>
        <a:noFill/>
        <a:ln>
          <a:solidFill>
            <a:schemeClr val="accent6">
              <a:lumMod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6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UG</a:t>
            </a:r>
            <a:r>
              <a:rPr lang="en-IN" baseline="0" dirty="0"/>
              <a:t> Placements </a:t>
            </a:r>
          </a:p>
          <a:p>
            <a:pPr>
              <a:defRPr/>
            </a:pPr>
            <a:r>
              <a:rPr lang="en-IN" baseline="0" dirty="0"/>
              <a:t>(averaged: 2017-22)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D40-4D21-B008-4615D012F70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D40-4D21-B008-4615D012F70E}"/>
              </c:ext>
            </c:extLst>
          </c:dPt>
          <c:dLbls>
            <c:numFmt formatCode="General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1"/>
              <c:pt idx="0">
                <c:v>CORE</c:v>
              </c:pt>
            </c:strLit>
          </c:cat>
          <c:val>
            <c:numRef>
              <c:f>'[DEPT REPORT DATA SUMMARY.xlsx]Alumni'!$G$15:$H$15</c:f>
              <c:numCache>
                <c:formatCode>General</c:formatCode>
                <c:ptCount val="2"/>
                <c:pt idx="0">
                  <c:v>32.354038118744008</c:v>
                </c:pt>
                <c:pt idx="1">
                  <c:v>67.645961881256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40-4D21-B008-4615D012F70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0.16099</cdr:x>
      <cdr:y>0.15985</cdr:y>
    </cdr:from>
    <cdr:to>
      <cdr:x>0.59753</cdr:x>
      <cdr:y>0.25143</cdr:y>
    </cdr:to>
    <cdr:sp macro="" textlink="">
      <cdr:nvSpPr>
        <cdr:cNvPr id="2" name="TextBox 9">
          <a:extLst xmlns:a="http://schemas.openxmlformats.org/drawingml/2006/main">
            <a:ext uri="{FF2B5EF4-FFF2-40B4-BE49-F238E27FC236}">
              <a16:creationId xmlns:a16="http://schemas.microsoft.com/office/drawing/2014/main" id="{7DA60F15-3E5F-F276-90D8-09130E5EE478}"/>
            </a:ext>
          </a:extLst>
        </cdr:cNvPr>
        <cdr:cNvSpPr txBox="1"/>
      </cdr:nvSpPr>
      <cdr:spPr>
        <a:xfrm xmlns:a="http://schemas.openxmlformats.org/drawingml/2006/main">
          <a:off x="993244" y="644661"/>
          <a:ext cx="269336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b="1" dirty="0">
              <a:solidFill>
                <a:srgbClr val="002060"/>
              </a:solidFill>
            </a:rPr>
            <a:t>Total: 42 and counting…..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00E10-CDFC-4016-841D-638E2634251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A931-A2B3-49D9-B527-9BBF41F315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6977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7-30T12:03:04.7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5C774-1A44-41B4-B345-227848871990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F46DF-E9AD-4E80-B0AF-279898E54F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936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9847-BFB2-4211-BF96-73910AC8F139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wgwdlfjkgsalfbsl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8A27F2B-4C1F-426F-9BAB-99E72020B4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847-66C7-4998-8F3A-D332916B1652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wgwdlfjkgsalfbsl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7F2B-4C1F-426F-9BAB-99E72020B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5F9D-E792-4B58-A320-A24D9723FEB3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wgwdlfjkgsalfbsl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7F2B-4C1F-426F-9BAB-99E72020B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F010-495A-4B54-8AA0-E815E6BD3AA6}" type="datetime1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5715000" cy="4572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wgwdlfjkgsalfbsl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7F2B-4C1F-426F-9BAB-99E72020B4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5195-8263-407F-AFAC-F44838A8DD21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wgwdlfjkgsalfbsl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A27F2B-4C1F-426F-9BAB-99E72020B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62F5-4AEA-472F-B3C2-174405D5F565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wgwdlfjkgsalfbsl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7F2B-4C1F-426F-9BAB-99E72020B4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B164-7530-4D5C-B4F0-7CDFCB792228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wgwdlfjkgsalfbsl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7F2B-4C1F-426F-9BAB-99E72020B4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D2F-B62A-449C-9EF2-79EAEC4E2BBE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wgwdlfjkgsalfbsl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7F2B-4C1F-426F-9BAB-99E72020B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791-4A1E-4278-84D0-B367DD36EB46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wgwdlfjkgsalfbsl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7F2B-4C1F-426F-9BAB-99E72020B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58C7-91D1-477F-BFB3-B4779B4D7C1C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wgwdlfjkgsalfbsl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7F2B-4C1F-426F-9BAB-99E72020B4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9DD6-D5CB-4BE9-A962-9B07173877A4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wgwdlfjkgsalfbsl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A27F2B-4C1F-426F-9BAB-99E72020B4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B12764-2C12-4DAE-8CF2-C497152C11F0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wgwdlfjkgsalfbsl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8A27F2B-4C1F-426F-9BAB-99E72020B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C5CAC4-300C-6B6A-083E-4E160DDF06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8" y="2567352"/>
            <a:ext cx="1600204" cy="1723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4A347D-2DE8-319A-5314-D2510784CA19}"/>
              </a:ext>
            </a:extLst>
          </p:cNvPr>
          <p:cNvSpPr txBox="1"/>
          <p:nvPr/>
        </p:nvSpPr>
        <p:spPr>
          <a:xfrm>
            <a:off x="-76200" y="1190357"/>
            <a:ext cx="899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3200" b="0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000" b="0" i="0" u="none" strike="noStrike" baseline="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i="1" u="none" strike="noStrike" baseline="0" dirty="0">
                <a:solidFill>
                  <a:srgbClr val="7030A0"/>
                </a:solidFill>
                <a:latin typeface="Times New Roman" panose="02020603050405020304" pitchFamily="18" charset="0"/>
              </a:rPr>
              <a:t>Department of Electrical Engineering</a:t>
            </a:r>
            <a:endParaRPr lang="en-IN" sz="2000" b="1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442C5B-3721-34D5-1728-2C1558C36E8A}"/>
                  </a:ext>
                </a:extLst>
              </p14:cNvPr>
              <p14:cNvContentPartPr/>
              <p14:nvPr/>
            </p14:nvContentPartPr>
            <p14:xfrm>
              <a:off x="-1065296" y="798882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442C5B-3721-34D5-1728-2C1558C36E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74296" y="7898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4192" y="836463"/>
            <a:ext cx="8919808" cy="59217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Wingdings 2"/>
              <a:buNone/>
              <a:tabLst/>
              <a:defRPr/>
            </a:pPr>
            <a:endParaRPr kumimoji="0" lang="en-US" sz="3100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4B29A-F909-8ADC-C114-763E46312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70" y="164770"/>
            <a:ext cx="587830" cy="633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5A2D8-B859-396E-2596-FC0C0390D0FD}"/>
              </a:ext>
            </a:extLst>
          </p:cNvPr>
          <p:cNvSpPr txBox="1"/>
          <p:nvPr/>
        </p:nvSpPr>
        <p:spPr>
          <a:xfrm>
            <a:off x="3552875" y="58278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 Books by faculty </a:t>
            </a:r>
          </a:p>
        </p:txBody>
      </p:sp>
      <p:pic>
        <p:nvPicPr>
          <p:cNvPr id="1026" name="Picture 2" descr="Time-Frequency Analysis Techniques and their Applications - 1st Editio">
            <a:extLst>
              <a:ext uri="{FF2B5EF4-FFF2-40B4-BE49-F238E27FC236}">
                <a16:creationId xmlns:a16="http://schemas.microsoft.com/office/drawing/2014/main" id="{3C398019-AD23-D2CD-FFF0-D4ADFDC6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9" y="674614"/>
            <a:ext cx="1505005" cy="227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-Enabled Smart Healthcare Using Biomedical Signals | Buy Online in South  Africa | takealot.com">
            <a:extLst>
              <a:ext uri="{FF2B5EF4-FFF2-40B4-BE49-F238E27FC236}">
                <a16:creationId xmlns:a16="http://schemas.microsoft.com/office/drawing/2014/main" id="{FFD91770-802E-C997-56CF-60A05E59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60" y="442135"/>
            <a:ext cx="2482286" cy="248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ttern Recognition and Data Analysis with Applications | SpringerLink">
            <a:extLst>
              <a:ext uri="{FF2B5EF4-FFF2-40B4-BE49-F238E27FC236}">
                <a16:creationId xmlns:a16="http://schemas.microsoft.com/office/drawing/2014/main" id="{3FF93E28-4844-B06C-29A6-79BA10C4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96" y="650701"/>
            <a:ext cx="1566132" cy="236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6G: Sustainable Development for Rural and Remote Communities | SpringerLink">
            <a:extLst>
              <a:ext uri="{FF2B5EF4-FFF2-40B4-BE49-F238E27FC236}">
                <a16:creationId xmlns:a16="http://schemas.microsoft.com/office/drawing/2014/main" id="{F4DDB31B-47E2-47D4-F5A7-9C54C00E4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8" y="4320559"/>
            <a:ext cx="1403954" cy="212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ational Mathematics, Nanoelectronics, and Astrophysics: CMNA 2018,  Indore, India, November 1–3 | SpringerLink">
            <a:extLst>
              <a:ext uri="{FF2B5EF4-FFF2-40B4-BE49-F238E27FC236}">
                <a16:creationId xmlns:a16="http://schemas.microsoft.com/office/drawing/2014/main" id="{2C6AF206-39A8-5680-1953-BFFE7387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91" y="3429000"/>
            <a:ext cx="1514028" cy="228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elligent Data Analytics for Terror Threat Prediction: Architectures,  Methodologies, Techniques, and Applications | Wiley">
            <a:extLst>
              <a:ext uri="{FF2B5EF4-FFF2-40B4-BE49-F238E27FC236}">
                <a16:creationId xmlns:a16="http://schemas.microsoft.com/office/drawing/2014/main" id="{8D890D84-36A4-CF7A-7996-63EB804B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099" y="3186742"/>
            <a:ext cx="1566132" cy="220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andbook of Research on Advancements of Artificial Intelligence in Healthcare  Engineering: 9781799821205: Medicine &amp; Healthcare Books | IGI Global">
            <a:extLst>
              <a:ext uri="{FF2B5EF4-FFF2-40B4-BE49-F238E27FC236}">
                <a16:creationId xmlns:a16="http://schemas.microsoft.com/office/drawing/2014/main" id="{9827906F-7D04-8F51-7E33-C05B9B4F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162" y="4170288"/>
            <a:ext cx="1514338" cy="227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LSI Design and Test: 23rd International Symposium, VDAT 2019, Indore,  India, July 4–6, 2019, Revised Selected Papers | SpringerLink">
            <a:extLst>
              <a:ext uri="{FF2B5EF4-FFF2-40B4-BE49-F238E27FC236}">
                <a16:creationId xmlns:a16="http://schemas.microsoft.com/office/drawing/2014/main" id="{D7012194-9560-4B59-0716-6DC030233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697" y="1410166"/>
            <a:ext cx="1421111" cy="215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chine Intelligence and Signal Analysis: 748 (Advances in Intelligent  Systems and Computing) : Tanveer, M., Pachori, Ram Bilas: Amazon.in: Books">
            <a:extLst>
              <a:ext uri="{FF2B5EF4-FFF2-40B4-BE49-F238E27FC236}">
                <a16:creationId xmlns:a16="http://schemas.microsoft.com/office/drawing/2014/main" id="{E6755CD8-78CA-31CD-60EF-D541FB013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15" y="1034749"/>
            <a:ext cx="1505004" cy="22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89D67BB2-34FF-2A31-FC16-3B483F62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46" y="4419600"/>
            <a:ext cx="1463708" cy="220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63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4192" y="836463"/>
            <a:ext cx="8919808" cy="59217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Wingdings 2"/>
              <a:buNone/>
              <a:tabLst/>
              <a:defRPr/>
            </a:pPr>
            <a:endParaRPr kumimoji="0" lang="en-US" sz="3100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4B29A-F909-8ADC-C114-763E46312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70" y="164770"/>
            <a:ext cx="587830" cy="633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779E2-0544-C7C6-2239-4F71A83D08B7}"/>
              </a:ext>
            </a:extLst>
          </p:cNvPr>
          <p:cNvSpPr txBox="1"/>
          <p:nvPr/>
        </p:nvSpPr>
        <p:spPr>
          <a:xfrm>
            <a:off x="533400" y="288239"/>
            <a:ext cx="496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 Awards won by the faculty members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E81FB-2F72-4F03-963A-598AB1673E38}"/>
              </a:ext>
            </a:extLst>
          </p:cNvPr>
          <p:cNvSpPr txBox="1"/>
          <p:nvPr/>
        </p:nvSpPr>
        <p:spPr>
          <a:xfrm>
            <a:off x="239485" y="990600"/>
            <a:ext cx="842010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ASEM DUO-Belgium/Wallonia-Brussels mobility fellowship-2022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22910" algn="l"/>
              </a:tabLst>
            </a:pP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INAE Young Engineer Award-2022</a:t>
            </a:r>
          </a:p>
          <a:p>
            <a:pPr marL="285750" lvl="0" indent="-285750" algn="just"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22910" algn="l"/>
              </a:tabLst>
            </a:pPr>
            <a:endParaRPr lang="en-IN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22910" algn="l"/>
              </a:tabLst>
            </a:pP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IETE-IRSI (83) Young Scientist Award-2022</a:t>
            </a:r>
          </a:p>
          <a:p>
            <a:pPr marL="285750" lvl="0" indent="-285750" algn="just"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22910" algn="l"/>
              </a:tabLst>
            </a:pPr>
            <a:endParaRPr lang="en-IN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Japan Society for the Promotion of Science (JSPS)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Materials Research Society of India (MRSI) Medal-2018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IETE </a:t>
            </a:r>
            <a:r>
              <a:rPr lang="en-US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Technomedia</a:t>
            </a: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Award 2018 for Young Women in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IETE-Prof SVC </a:t>
            </a:r>
            <a:r>
              <a:rPr lang="en-US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Aiya</a:t>
            </a: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Memorial Award by IETE-2018, 2021.</a:t>
            </a:r>
          </a:p>
          <a:p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World’s Top 2% Scientists and many more…………</a:t>
            </a:r>
          </a:p>
          <a:p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49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4192" y="836463"/>
            <a:ext cx="8919808" cy="59217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Wingdings 2"/>
              <a:buNone/>
              <a:tabLst/>
              <a:defRPr/>
            </a:pPr>
            <a:endParaRPr kumimoji="0" lang="en-US" sz="3100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4B29A-F909-8ADC-C114-763E46312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70" y="164770"/>
            <a:ext cx="587830" cy="633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1FFAF0-10E9-609B-780C-8A5CA5956D86}"/>
              </a:ext>
            </a:extLst>
          </p:cNvPr>
          <p:cNvSpPr txBox="1"/>
          <p:nvPr/>
        </p:nvSpPr>
        <p:spPr>
          <a:xfrm>
            <a:off x="533400" y="2882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Faculty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781E8D-8248-16CE-4FC1-4654D1E36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098028"/>
              </p:ext>
            </p:extLst>
          </p:nvPr>
        </p:nvGraphicFramePr>
        <p:xfrm>
          <a:off x="1524000" y="1371600"/>
          <a:ext cx="5562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356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4192" y="836463"/>
            <a:ext cx="8919808" cy="59217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Wingdings 2"/>
              <a:buNone/>
              <a:tabLst/>
              <a:defRPr/>
            </a:pPr>
            <a:endParaRPr kumimoji="0" lang="en-US" sz="3100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4B29A-F909-8ADC-C114-763E46312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70" y="164770"/>
            <a:ext cx="587830" cy="633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1FFAF0-10E9-609B-780C-8A5CA5956D86}"/>
              </a:ext>
            </a:extLst>
          </p:cNvPr>
          <p:cNvSpPr txBox="1"/>
          <p:nvPr/>
        </p:nvSpPr>
        <p:spPr>
          <a:xfrm>
            <a:off x="533400" y="288239"/>
            <a:ext cx="209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Students graduated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C277F4-A209-4D8F-4B5A-BDD0577514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715248"/>
              </p:ext>
            </p:extLst>
          </p:nvPr>
        </p:nvGraphicFramePr>
        <p:xfrm>
          <a:off x="685800" y="1057300"/>
          <a:ext cx="7772400" cy="51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671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4192" y="836463"/>
            <a:ext cx="8919808" cy="59217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Wingdings 2"/>
              <a:buNone/>
              <a:tabLst/>
              <a:defRPr/>
            </a:pPr>
            <a:endParaRPr kumimoji="0" lang="en-US" sz="3100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4B29A-F909-8ADC-C114-763E46312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70" y="164770"/>
            <a:ext cx="587830" cy="633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1FFAF0-10E9-609B-780C-8A5CA5956D86}"/>
              </a:ext>
            </a:extLst>
          </p:cNvPr>
          <p:cNvSpPr txBox="1"/>
          <p:nvPr/>
        </p:nvSpPr>
        <p:spPr>
          <a:xfrm>
            <a:off x="243242" y="296628"/>
            <a:ext cx="237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Publications: Journals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B8095-2EE6-ED08-8CAE-1A94CE579359}"/>
              </a:ext>
            </a:extLst>
          </p:cNvPr>
          <p:cNvSpPr txBox="1"/>
          <p:nvPr/>
        </p:nvSpPr>
        <p:spPr>
          <a:xfrm>
            <a:off x="5867625" y="3291113"/>
            <a:ext cx="27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Publications: Conferences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E22A26-9A4C-8122-2DFC-5249EEA79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48338"/>
              </p:ext>
            </p:extLst>
          </p:nvPr>
        </p:nvGraphicFramePr>
        <p:xfrm>
          <a:off x="352342" y="797818"/>
          <a:ext cx="4531178" cy="2729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DC61C7F-FF76-C4BE-D50F-851D27FBC6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18525"/>
              </p:ext>
            </p:extLst>
          </p:nvPr>
        </p:nvGraphicFramePr>
        <p:xfrm>
          <a:off x="3962400" y="3829202"/>
          <a:ext cx="45362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72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4192" y="836463"/>
            <a:ext cx="8919808" cy="59217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Wingdings 2"/>
              <a:buNone/>
              <a:tabLst/>
              <a:defRPr/>
            </a:pPr>
            <a:endParaRPr kumimoji="0" lang="en-US" sz="3100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4B29A-F909-8ADC-C114-763E46312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70" y="164770"/>
            <a:ext cx="587830" cy="633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1FFAF0-10E9-609B-780C-8A5CA5956D86}"/>
              </a:ext>
            </a:extLst>
          </p:cNvPr>
          <p:cNvSpPr txBox="1"/>
          <p:nvPr/>
        </p:nvSpPr>
        <p:spPr>
          <a:xfrm>
            <a:off x="5105448" y="61274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Project count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093D1C-56E7-4F36-5ADC-3D8BB7627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871913"/>
              </p:ext>
            </p:extLst>
          </p:nvPr>
        </p:nvGraphicFramePr>
        <p:xfrm>
          <a:off x="304800" y="326321"/>
          <a:ext cx="4773384" cy="2883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9DA386-AD2D-C9A8-F64A-0477E6B31293}"/>
              </a:ext>
            </a:extLst>
          </p:cNvPr>
          <p:cNvSpPr txBox="1"/>
          <p:nvPr/>
        </p:nvSpPr>
        <p:spPr>
          <a:xfrm>
            <a:off x="5158792" y="307446"/>
            <a:ext cx="243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Total no. of projects: 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80452-6FD1-F481-C291-500583621578}"/>
              </a:ext>
            </a:extLst>
          </p:cNvPr>
          <p:cNvSpPr txBox="1"/>
          <p:nvPr/>
        </p:nvSpPr>
        <p:spPr>
          <a:xfrm>
            <a:off x="355680" y="4514448"/>
            <a:ext cx="325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amount: </a:t>
            </a:r>
            <a:r>
              <a:rPr lang="en-IN" sz="18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₹ 37.4379 crore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372931A-B393-E39F-5420-8246FB774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903103"/>
              </p:ext>
            </p:extLst>
          </p:nvPr>
        </p:nvGraphicFramePr>
        <p:xfrm>
          <a:off x="3739340" y="3852004"/>
          <a:ext cx="4998790" cy="2656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F875D00-EAD2-46EB-55AB-D4F49838B8A3}"/>
              </a:ext>
            </a:extLst>
          </p:cNvPr>
          <p:cNvSpPr txBox="1"/>
          <p:nvPr/>
        </p:nvSpPr>
        <p:spPr>
          <a:xfrm>
            <a:off x="759735" y="5180306"/>
            <a:ext cx="2407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Outreach grants</a:t>
            </a:r>
          </a:p>
          <a:p>
            <a:pPr algn="ctr"/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(SPARC, GIAN): </a:t>
            </a:r>
          </a:p>
          <a:p>
            <a:pPr algn="ctr"/>
            <a:r>
              <a:rPr lang="en-IN" sz="18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₹ 0.89159 crore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361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4192" y="836463"/>
            <a:ext cx="8919808" cy="59217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Wingdings 2"/>
              <a:buNone/>
              <a:tabLst/>
              <a:defRPr/>
            </a:pPr>
            <a:endParaRPr kumimoji="0" lang="en-US" sz="3100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4B29A-F909-8ADC-C114-763E46312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70" y="164770"/>
            <a:ext cx="587830" cy="633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D78CFD-1B72-7530-AFDC-397AE1EA109F}"/>
              </a:ext>
            </a:extLst>
          </p:cNvPr>
          <p:cNvSpPr txBox="1"/>
          <p:nvPr/>
        </p:nvSpPr>
        <p:spPr>
          <a:xfrm>
            <a:off x="533400" y="164770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Placement Data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2DDF2-0D12-9D40-0FF2-184C8A07F5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903945"/>
              </p:ext>
            </p:extLst>
          </p:nvPr>
        </p:nvGraphicFramePr>
        <p:xfrm>
          <a:off x="304800" y="797818"/>
          <a:ext cx="4572000" cy="2935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F65540-C9B0-5BDE-E4D9-63BB68CB10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577117"/>
              </p:ext>
            </p:extLst>
          </p:nvPr>
        </p:nvGraphicFramePr>
        <p:xfrm>
          <a:off x="4106460" y="39148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591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4192" y="836463"/>
            <a:ext cx="8919808" cy="59217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Wingdings 2"/>
              <a:buNone/>
              <a:tabLst/>
              <a:defRPr/>
            </a:pPr>
            <a:endParaRPr kumimoji="0" lang="en-US" sz="3100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4B29A-F909-8ADC-C114-763E46312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70" y="164770"/>
            <a:ext cx="587830" cy="633048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75D8B90-D6FE-D97E-D972-462330E4C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313789"/>
              </p:ext>
            </p:extLst>
          </p:nvPr>
        </p:nvGraphicFramePr>
        <p:xfrm>
          <a:off x="4799862" y="990599"/>
          <a:ext cx="4095751" cy="378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D8DE7B-DCC1-DA06-192B-F2A942BD9E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206732"/>
              </p:ext>
            </p:extLst>
          </p:nvPr>
        </p:nvGraphicFramePr>
        <p:xfrm>
          <a:off x="260239" y="2438400"/>
          <a:ext cx="4252913" cy="367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42984-A1F9-BAA3-88C4-CA0F9E259402}"/>
              </a:ext>
            </a:extLst>
          </p:cNvPr>
          <p:cNvSpPr txBox="1"/>
          <p:nvPr/>
        </p:nvSpPr>
        <p:spPr>
          <a:xfrm>
            <a:off x="6324600" y="342900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Non-Core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2848F-0F63-8195-C4CD-94ADB192086D}"/>
              </a:ext>
            </a:extLst>
          </p:cNvPr>
          <p:cNvSpPr txBox="1"/>
          <p:nvPr/>
        </p:nvSpPr>
        <p:spPr>
          <a:xfrm>
            <a:off x="7709404" y="2590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5C80A-83AE-41F2-C1EF-0BE1AD2831FD}"/>
              </a:ext>
            </a:extLst>
          </p:cNvPr>
          <p:cNvSpPr txBox="1"/>
          <p:nvPr/>
        </p:nvSpPr>
        <p:spPr>
          <a:xfrm>
            <a:off x="1066800" y="403860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Non-Core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60F15-3E5F-F276-90D8-09130E5EE478}"/>
              </a:ext>
            </a:extLst>
          </p:cNvPr>
          <p:cNvSpPr txBox="1"/>
          <p:nvPr/>
        </p:nvSpPr>
        <p:spPr>
          <a:xfrm>
            <a:off x="2181239" y="51929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Core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1C1A03-8669-7BFA-6936-818D428BF6D9}"/>
              </a:ext>
            </a:extLst>
          </p:cNvPr>
          <p:cNvSpPr txBox="1"/>
          <p:nvPr/>
        </p:nvSpPr>
        <p:spPr>
          <a:xfrm>
            <a:off x="5510518" y="4733610"/>
            <a:ext cx="314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>
                <a:solidFill>
                  <a:schemeClr val="accent5">
                    <a:lumMod val="75000"/>
                  </a:schemeClr>
                </a:solidFill>
              </a:rPr>
              <a:t>Average placed/registered percentage </a:t>
            </a:r>
          </a:p>
          <a:p>
            <a:pPr algn="ctr"/>
            <a:r>
              <a:rPr lang="en-IN" sz="1400" b="1" dirty="0">
                <a:solidFill>
                  <a:schemeClr val="accent5">
                    <a:lumMod val="75000"/>
                  </a:schemeClr>
                </a:solidFill>
              </a:rPr>
              <a:t>in review period: 69.55%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2D9837B9-D56A-0FA6-1A22-81ACE57534C1}"/>
              </a:ext>
            </a:extLst>
          </p:cNvPr>
          <p:cNvSpPr txBox="1"/>
          <p:nvPr/>
        </p:nvSpPr>
        <p:spPr>
          <a:xfrm>
            <a:off x="640337" y="6113010"/>
            <a:ext cx="314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>
                <a:solidFill>
                  <a:srgbClr val="7030A0"/>
                </a:solidFill>
              </a:rPr>
              <a:t>Average placed/registered percentage </a:t>
            </a:r>
          </a:p>
          <a:p>
            <a:pPr algn="ctr"/>
            <a:r>
              <a:rPr lang="en-IN" sz="1400" b="1" dirty="0">
                <a:solidFill>
                  <a:srgbClr val="7030A0"/>
                </a:solidFill>
              </a:rPr>
              <a:t>in review period: 34.44%</a:t>
            </a:r>
          </a:p>
        </p:txBody>
      </p:sp>
    </p:spTree>
    <p:extLst>
      <p:ext uri="{BB962C8B-B14F-4D97-AF65-F5344CB8AC3E}">
        <p14:creationId xmlns:p14="http://schemas.microsoft.com/office/powerpoint/2010/main" val="31836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4192" y="836463"/>
            <a:ext cx="8919808" cy="59217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Wingdings 2"/>
              <a:buNone/>
              <a:tabLst/>
              <a:defRPr/>
            </a:pPr>
            <a:endParaRPr kumimoji="0" lang="en-US" sz="3100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4B29A-F909-8ADC-C114-763E46312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70" y="164770"/>
            <a:ext cx="587830" cy="633048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04B4C5E-59DD-E42A-B3C9-646AC251B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054254"/>
              </p:ext>
            </p:extLst>
          </p:nvPr>
        </p:nvGraphicFramePr>
        <p:xfrm>
          <a:off x="1221627" y="1301120"/>
          <a:ext cx="6169773" cy="4032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510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37447</TotalTime>
  <Words>192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Franklin Gothic Book</vt:lpstr>
      <vt:lpstr>Perpetua</vt:lpstr>
      <vt:lpstr>Times New Roman</vt:lpstr>
      <vt:lpstr>Wingdings 2</vt:lpstr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</dc:creator>
  <cp:lastModifiedBy>Vijay A  S</cp:lastModifiedBy>
  <cp:revision>1875</cp:revision>
  <cp:lastPrinted>2023-02-10T02:13:32Z</cp:lastPrinted>
  <dcterms:created xsi:type="dcterms:W3CDTF">2011-10-28T10:00:34Z</dcterms:created>
  <dcterms:modified xsi:type="dcterms:W3CDTF">2023-04-03T17:35:45Z</dcterms:modified>
</cp:coreProperties>
</file>