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2"/>
  </p:notesMasterIdLst>
  <p:sldIdLst>
    <p:sldId id="256" r:id="rId2"/>
    <p:sldId id="257" r:id="rId3"/>
    <p:sldId id="283" r:id="rId4"/>
    <p:sldId id="281" r:id="rId5"/>
    <p:sldId id="258" r:id="rId6"/>
    <p:sldId id="261" r:id="rId7"/>
    <p:sldId id="262" r:id="rId8"/>
    <p:sldId id="264" r:id="rId9"/>
    <p:sldId id="266" r:id="rId10"/>
    <p:sldId id="267" r:id="rId11"/>
    <p:sldId id="268" r:id="rId12"/>
    <p:sldId id="272" r:id="rId13"/>
    <p:sldId id="277" r:id="rId14"/>
    <p:sldId id="279" r:id="rId15"/>
    <p:sldId id="274" r:id="rId16"/>
    <p:sldId id="275" r:id="rId17"/>
    <p:sldId id="280" r:id="rId18"/>
    <p:sldId id="278" r:id="rId19"/>
    <p:sldId id="28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BB5"/>
    <a:srgbClr val="488A99"/>
    <a:srgbClr val="DBAE58"/>
    <a:srgbClr val="AC3E31"/>
    <a:srgbClr val="DDECEF"/>
    <a:srgbClr val="2D5761"/>
    <a:srgbClr val="AD8025"/>
    <a:srgbClr val="9CC2C6"/>
    <a:srgbClr val="C0AB6D"/>
    <a:srgbClr val="376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77052-BCF6-43DA-9338-FEDE7B4240D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726A4-E3E9-402C-B4F8-6169BD0A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726A4-E3E9-402C-B4F8-6169BD0A96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726A4-E3E9-402C-B4F8-6169BD0A9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726A4-E3E9-402C-B4F8-6169BD0A96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F097-5DD0-7477-4016-34B428D3F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13680-C4B4-10AE-CED1-19BE6695C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6785-EC2F-7103-6F7C-A27675C6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E795-9315-4DBC-EFAF-A20581B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3B0A-5F2F-B1A7-D66C-F6DD05F0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1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021E-A123-06E8-060D-E2499FC2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9C22C-452A-3529-7786-7A5AEDC5A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BE60-E620-D41C-F6D6-2B3CC10B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B067-1C68-69AC-A027-F8F08734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5FD3-924E-936B-9B7E-C6D0714E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2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ACD62-F3EC-7EF5-C81E-E58E9A54D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EE86D-8D3F-D701-5BBF-F3297952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9D21-D23C-CBE1-29C6-775414E2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02E6-7E84-E72C-D0B3-23314000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FF6C-EA35-6A5A-4944-CEDF3BA3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36AD-8854-CDF5-D281-7EC494FD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9C2D-46E4-C94F-8D96-20CF01B2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8BFF5-967E-76B2-49D1-271AF94C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7B74-8D6C-A6EB-8EC7-7D4ADC21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198B-F697-134A-5942-FC6CD15D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9F8D-E96A-DB47-B96A-CAAA9D1B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AD726-3112-FED3-26D3-9A8D03A0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2148-540D-AE2D-5836-B6CCF814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D83F-B372-53D4-1733-82F2FBBC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691F-8040-B9EC-395B-289AF94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7494-272C-915F-1461-BBC652C9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65AA-A64C-1E04-D7A2-FD89040B8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5E07F-CB82-B66A-EE3C-32F34E6EA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FCD0-C08E-8DCC-5DED-612F950B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090BC-C471-7FE9-72D5-5F93F671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3C513-5FB8-0F05-AF6C-34E2365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B0D5-8F10-2DA3-4F14-FE4B86E9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E457-33D6-073E-39B8-144A5A20B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B0B87-1FD0-BF06-71BF-37591483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DAB66-42F8-61F2-CAA1-C9DC03310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D16D1-5162-990B-7A36-791F09F61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C99C-CC0F-C97B-0571-9E7C30E3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85601-8715-4BA5-1B56-F38ADABB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8F89E-02DC-1CEE-7AC8-17F619B3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5095-407F-D087-937E-CDF81E00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44932-69B0-C48D-1354-55C14322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29CFB-102E-9FE5-2439-9860E3A2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C2A5B-D3CF-7362-9718-6EC2FC2D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1D464-5243-5392-4584-0C1BCA89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5E612-83AA-236A-2125-C675C65F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DD5F-0286-EE46-378E-A83A60AF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6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1CD1-F6E0-537A-F0F2-77F6EAB8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C664-3AA3-45F9-7AF4-2F2CFF56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6708C-8656-EC9F-738D-06AC8A03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A32B3-3F3C-63FA-DC82-B26D2E70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5D441-5596-7620-CFF3-85677497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6EC6-379B-06FB-B307-2789F819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0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F234-AE12-4481-7BCD-BAEBF0E9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D8F35-C141-67B7-279B-577311EC3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8631F-F034-F270-AB4B-F0911D14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6755-21EA-68DB-A4F0-C1F2A9B7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3B2CE-A7F3-01EE-4D37-FEA77D9E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4C86-516B-5E57-9C16-83FA83CE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B6913-A099-ACFE-77E1-23C3E63E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07810-140C-D29C-08F8-386BD9EE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357F-D6D8-C3A1-3FEE-92BF2C43E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E97E-2FAB-3020-116A-0570CA953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8535-4AFD-F01A-3618-C418109DC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tsbloom.com/calculators/reorder-point/#:~:text=With%20a%20definition%20and%20importance,x%20Lead%20time%20%2B%20Safety%20stock.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-Lb3OExWmWd7yxFT4t3NirIiUfA5pave/view?usp=drive_link" TargetMode="External"/><Relationship Id="rId2" Type="http://schemas.openxmlformats.org/officeDocument/2006/relationships/hyperlink" Target="https://public.tableau.com/app/profile/suong.hoang/viz/NorthwindProject_17313234121030/ProductDashboard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ugiSuong/northwind-wholesale/blob/main/SQLqueries.sq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3912-2245-DFD9-4A71-A8713DAD8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325" y="1256032"/>
            <a:ext cx="9926651" cy="1166172"/>
          </a:xfrm>
        </p:spPr>
        <p:txBody>
          <a:bodyPr lIns="0">
            <a:normAutofit/>
          </a:bodyPr>
          <a:lstStyle/>
          <a:p>
            <a:pPr algn="l"/>
            <a:r>
              <a:rPr lang="en-US" dirty="0"/>
              <a:t>Northwind </a:t>
            </a:r>
            <a:r>
              <a:rPr lang="en-US" sz="5400" dirty="0"/>
              <a:t>Distributor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48C8C-4CFB-4F72-09FC-466DFB7EC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325" y="2658840"/>
            <a:ext cx="5313400" cy="39800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pc="300" dirty="0">
                <a:latin typeface="Aptos SemiBold" panose="020F0502020204030204" pitchFamily="34" charset="0"/>
              </a:rPr>
              <a:t>Data-driven decision making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53A818-15EF-36F5-9490-E9814D5D2E42}"/>
              </a:ext>
            </a:extLst>
          </p:cNvPr>
          <p:cNvGrpSpPr/>
          <p:nvPr/>
        </p:nvGrpSpPr>
        <p:grpSpPr>
          <a:xfrm flipV="1">
            <a:off x="839325" y="2401495"/>
            <a:ext cx="10058400" cy="45720"/>
            <a:chOff x="1451610" y="3100709"/>
            <a:chExt cx="4413914" cy="996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80F64A-3648-F13F-45B3-5C7B77110F98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4F0C93-C2F9-356D-81D3-95A32980E70A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22DE80-340B-E9C3-1BFE-BAAA7348DB1E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ubtitle 2">
            <a:extLst>
              <a:ext uri="{FF2B5EF4-FFF2-40B4-BE49-F238E27FC236}">
                <a16:creationId xmlns:a16="http://schemas.microsoft.com/office/drawing/2014/main" id="{0ED2D18D-8D97-7F99-1920-E9DEEDF7C5D6}"/>
              </a:ext>
            </a:extLst>
          </p:cNvPr>
          <p:cNvSpPr txBox="1">
            <a:spLocks/>
          </p:cNvSpPr>
          <p:nvPr/>
        </p:nvSpPr>
        <p:spPr>
          <a:xfrm>
            <a:off x="839325" y="6230871"/>
            <a:ext cx="5313400" cy="58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Suong Hoang, Data analyst, Dec 2024 </a:t>
            </a:r>
          </a:p>
        </p:txBody>
      </p:sp>
    </p:spTree>
    <p:extLst>
      <p:ext uri="{BB962C8B-B14F-4D97-AF65-F5344CB8AC3E}">
        <p14:creationId xmlns:p14="http://schemas.microsoft.com/office/powerpoint/2010/main" val="29060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26A4B-A222-8BF2-4E73-3FACF3B7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84E7-E90B-2F45-F990-C0C7D6B7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Customers | 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D70F00-F994-A585-722A-CF83EDA65BDA}"/>
              </a:ext>
            </a:extLst>
          </p:cNvPr>
          <p:cNvGrpSpPr/>
          <p:nvPr/>
        </p:nvGrpSpPr>
        <p:grpSpPr>
          <a:xfrm>
            <a:off x="838200" y="914400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8B50AA-266B-CC05-E2B0-17643ABA1A46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6F3CC-5198-04B4-F4DD-BB1E43DEA9BD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5BF11C-07B9-783C-DD2F-9D5AEC4D8387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3E8F4B-858D-57E6-7F7E-8774083AB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1" y="4109093"/>
            <a:ext cx="4822371" cy="2340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Findings</a:t>
            </a:r>
          </a:p>
          <a:p>
            <a:r>
              <a:rPr lang="en-US" sz="1800" dirty="0"/>
              <a:t>50% of total orders are less than 1k but accounted for only 16% of revenue</a:t>
            </a:r>
          </a:p>
          <a:p>
            <a:r>
              <a:rPr lang="en-US" sz="1800" dirty="0"/>
              <a:t>Large orders above 3k : 11% orders accounted for 40% of the revenue</a:t>
            </a:r>
          </a:p>
          <a:p>
            <a:r>
              <a:rPr lang="en-US" sz="1800" dirty="0"/>
              <a:t> Orders &lt; 200$ accounted for 10% (*)total orders (10%handling cost) but only contributed to &lt;1% revenue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26F6CC-B7C5-9E5B-8C70-08794068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17" y="1360662"/>
            <a:ext cx="1769308" cy="12881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E38706-9B6C-7786-E00A-9C2B3170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598"/>
          <a:stretch/>
        </p:blipFill>
        <p:spPr>
          <a:xfrm>
            <a:off x="6004560" y="2820911"/>
            <a:ext cx="6091424" cy="1288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DE2DC4-BC0B-252B-0899-833ED151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06" y="1010009"/>
            <a:ext cx="4315427" cy="3077004"/>
          </a:xfrm>
          <a:prstGeom prst="rect">
            <a:avLst/>
          </a:prstGeom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562E9AF-E45B-98AE-6A83-6C82134C6BDF}"/>
              </a:ext>
            </a:extLst>
          </p:cNvPr>
          <p:cNvSpPr txBox="1">
            <a:spLocks/>
          </p:cNvSpPr>
          <p:nvPr/>
        </p:nvSpPr>
        <p:spPr>
          <a:xfrm>
            <a:off x="6004560" y="4109092"/>
            <a:ext cx="5577839" cy="2340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AD8025"/>
                </a:solidFill>
              </a:rPr>
              <a:t>Recommendation</a:t>
            </a:r>
          </a:p>
          <a:p>
            <a:r>
              <a:rPr lang="en-US" sz="1800" dirty="0">
                <a:solidFill>
                  <a:srgbClr val="AD8025"/>
                </a:solidFill>
              </a:rPr>
              <a:t>Encouraging customers to order higher volume by offering volume-based discounts</a:t>
            </a:r>
          </a:p>
          <a:p>
            <a:r>
              <a:rPr lang="en-US" sz="1800" dirty="0">
                <a:solidFill>
                  <a:srgbClr val="AD8025"/>
                </a:solidFill>
              </a:rPr>
              <a:t>Offering free shipping with the condition of Minimum order value</a:t>
            </a:r>
          </a:p>
          <a:p>
            <a:r>
              <a:rPr lang="en-US" sz="1800" dirty="0">
                <a:solidFill>
                  <a:srgbClr val="AD8025"/>
                </a:solidFill>
              </a:rPr>
              <a:t>Introducing a minimum order threshold of 200$ gradually and flexibly to different groups of customers</a:t>
            </a:r>
          </a:p>
          <a:p>
            <a:endParaRPr lang="en-US" sz="1800" dirty="0">
              <a:solidFill>
                <a:srgbClr val="AD8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1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5C12D-7F5E-BCEE-6DB5-41F354836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D778-8D54-0B07-589A-18653CBB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Product |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53B43E-2A7E-AE23-AC42-F4B319CBF70D}"/>
              </a:ext>
            </a:extLst>
          </p:cNvPr>
          <p:cNvGrpSpPr/>
          <p:nvPr/>
        </p:nvGrpSpPr>
        <p:grpSpPr>
          <a:xfrm>
            <a:off x="838200" y="914400"/>
            <a:ext cx="3200400" cy="45719"/>
            <a:chOff x="1451610" y="3100709"/>
            <a:chExt cx="3931596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4EE0CE-ED6F-E0E3-38F6-14B409EC3A8F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9FE47-3E6F-C6BF-FA5C-FA421E63129A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AACF96-420F-ADB7-1C5E-F89957ECD584}"/>
                </a:ext>
              </a:extLst>
            </p:cNvPr>
            <p:cNvSpPr/>
            <p:nvPr/>
          </p:nvSpPr>
          <p:spPr>
            <a:xfrm>
              <a:off x="4410649" y="3100709"/>
              <a:ext cx="972557" cy="99691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D36D58-CA33-D6A3-2A37-15BC7C90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2" y="4373478"/>
            <a:ext cx="5486399" cy="23405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Finding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Stable ranking over time: Good quality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Active status: </a:t>
            </a:r>
            <a:r>
              <a:rPr lang="en-US" sz="1800" b="1" dirty="0"/>
              <a:t>3 out of the top 10 </a:t>
            </a:r>
            <a:r>
              <a:rPr lang="en-US" sz="1800" dirty="0"/>
              <a:t>products were decided not to continue which will have a significant </a:t>
            </a:r>
            <a:r>
              <a:rPr lang="en-US" sz="1800" b="1" dirty="0"/>
              <a:t>negative impact </a:t>
            </a:r>
            <a:r>
              <a:rPr lang="en-US" sz="1800" dirty="0"/>
              <a:t>on revenue as well as relationships with customers who have a high purchased  volume of them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564B5FB0-71DF-ADFC-70A8-F699A9F75700}"/>
              </a:ext>
            </a:extLst>
          </p:cNvPr>
          <p:cNvSpPr txBox="1">
            <a:spLocks/>
          </p:cNvSpPr>
          <p:nvPr/>
        </p:nvSpPr>
        <p:spPr>
          <a:xfrm>
            <a:off x="7151915" y="4373478"/>
            <a:ext cx="3886199" cy="2340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AD8025"/>
                </a:solidFill>
              </a:rPr>
              <a:t>Recommendation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AD8025"/>
                </a:solidFill>
              </a:rPr>
              <a:t>Reconsidering to continue with those key products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AD8025"/>
                </a:solidFill>
              </a:rPr>
              <a:t>Maintaining efficient stock levels  to avoid sale loss associated with understocking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68FDA-5135-0ED6-EB92-07095EE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163602"/>
            <a:ext cx="877374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8FB2-EA33-10C9-5CC1-1508A133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F9C6-FD2B-63D3-E65E-96CC93D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928"/>
          </a:xfrm>
        </p:spPr>
        <p:txBody>
          <a:bodyPr lIns="0">
            <a:noAutofit/>
          </a:bodyPr>
          <a:lstStyle/>
          <a:p>
            <a:r>
              <a:rPr lang="en-US" sz="3600" dirty="0"/>
              <a:t>Analysis | Product |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2EF323-1C4F-6929-F01A-D8A96D5A4A65}"/>
              </a:ext>
            </a:extLst>
          </p:cNvPr>
          <p:cNvGrpSpPr/>
          <p:nvPr/>
        </p:nvGrpSpPr>
        <p:grpSpPr>
          <a:xfrm>
            <a:off x="841248" y="914400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12666D-9E77-539F-FAB3-A3CF1FB36CC0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6E8D80-994B-F242-3580-D2612DC0B17E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B227CF-FCF8-77B5-0958-EB7728264A29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4EB67B3-DB40-4618-A572-7D30FF0D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5" y="1850639"/>
            <a:ext cx="4781867" cy="412449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EF8AA9BC-2534-44B8-FCA9-DB9C92C40D1D}"/>
              </a:ext>
            </a:extLst>
          </p:cNvPr>
          <p:cNvGrpSpPr/>
          <p:nvPr/>
        </p:nvGrpSpPr>
        <p:grpSpPr>
          <a:xfrm>
            <a:off x="5489650" y="3912886"/>
            <a:ext cx="3028406" cy="2470662"/>
            <a:chOff x="1151479" y="3818071"/>
            <a:chExt cx="3028406" cy="2470662"/>
          </a:xfrm>
        </p:grpSpPr>
        <p:sp>
          <p:nvSpPr>
            <p:cNvPr id="22" name="Content Placeholder 9">
              <a:extLst>
                <a:ext uri="{FF2B5EF4-FFF2-40B4-BE49-F238E27FC236}">
                  <a16:creationId xmlns:a16="http://schemas.microsoft.com/office/drawing/2014/main" id="{D343F56A-4DC0-50E5-D471-F6854DF1009D}"/>
                </a:ext>
              </a:extLst>
            </p:cNvPr>
            <p:cNvSpPr txBox="1">
              <a:spLocks/>
            </p:cNvSpPr>
            <p:nvPr/>
          </p:nvSpPr>
          <p:spPr>
            <a:xfrm>
              <a:off x="1162365" y="4094173"/>
              <a:ext cx="3017520" cy="2194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AC3E3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Clearing out the current stock with a maximum discount</a:t>
              </a:r>
            </a:p>
            <a:p>
              <a:r>
                <a:rPr lang="en-US" sz="1800" dirty="0"/>
                <a:t>Eliminating this group from the product list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963FE4-7C2B-9406-7EBA-A7D6877EDC63}"/>
                </a:ext>
              </a:extLst>
            </p:cNvPr>
            <p:cNvSpPr/>
            <p:nvPr/>
          </p:nvSpPr>
          <p:spPr>
            <a:xfrm>
              <a:off x="1151479" y="3818071"/>
              <a:ext cx="1188720" cy="27432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LQ - LP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EA1E78-30BE-0FAA-E34D-22DC28A5E24D}"/>
              </a:ext>
            </a:extLst>
          </p:cNvPr>
          <p:cNvGrpSpPr/>
          <p:nvPr/>
        </p:nvGrpSpPr>
        <p:grpSpPr>
          <a:xfrm>
            <a:off x="8735982" y="3912886"/>
            <a:ext cx="3028406" cy="2470662"/>
            <a:chOff x="4757046" y="3818071"/>
            <a:chExt cx="3028406" cy="2470662"/>
          </a:xfrm>
        </p:grpSpPr>
        <p:sp>
          <p:nvSpPr>
            <p:cNvPr id="21" name="Content Placeholder 9">
              <a:extLst>
                <a:ext uri="{FF2B5EF4-FFF2-40B4-BE49-F238E27FC236}">
                  <a16:creationId xmlns:a16="http://schemas.microsoft.com/office/drawing/2014/main" id="{04F2D99E-52F7-3E81-C427-3CA038216A1E}"/>
                </a:ext>
              </a:extLst>
            </p:cNvPr>
            <p:cNvSpPr txBox="1">
              <a:spLocks/>
            </p:cNvSpPr>
            <p:nvPr/>
          </p:nvSpPr>
          <p:spPr>
            <a:xfrm>
              <a:off x="4767932" y="4094173"/>
              <a:ext cx="3017520" cy="2194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DBAE58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Quantity-base discount</a:t>
              </a:r>
            </a:p>
            <a:p>
              <a:r>
                <a:rPr lang="en-US" sz="1800" dirty="0"/>
                <a:t>Negotiating with suppliers to reduce unit cost</a:t>
              </a:r>
            </a:p>
            <a:p>
              <a:r>
                <a:rPr lang="en-US" sz="1800" dirty="0"/>
                <a:t>Giving higher discounts even getting a lower margin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A4BAF3-DB9A-9759-548B-95B6BA87AD62}"/>
                </a:ext>
              </a:extLst>
            </p:cNvPr>
            <p:cNvSpPr/>
            <p:nvPr/>
          </p:nvSpPr>
          <p:spPr>
            <a:xfrm>
              <a:off x="4757046" y="3818071"/>
              <a:ext cx="1188720" cy="27432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HQ - LP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C36558-90DA-58D3-5D74-DEBA5D154EE6}"/>
              </a:ext>
            </a:extLst>
          </p:cNvPr>
          <p:cNvGrpSpPr/>
          <p:nvPr/>
        </p:nvGrpSpPr>
        <p:grpSpPr>
          <a:xfrm>
            <a:off x="8735982" y="1339382"/>
            <a:ext cx="3028406" cy="2468880"/>
            <a:chOff x="4757046" y="1223877"/>
            <a:chExt cx="3028406" cy="2468880"/>
          </a:xfrm>
        </p:grpSpPr>
        <p:sp>
          <p:nvSpPr>
            <p:cNvPr id="19" name="Content Placeholder 9">
              <a:extLst>
                <a:ext uri="{FF2B5EF4-FFF2-40B4-BE49-F238E27FC236}">
                  <a16:creationId xmlns:a16="http://schemas.microsoft.com/office/drawing/2014/main" id="{E181CA1A-7917-52FA-1D91-7F92BF17D78D}"/>
                </a:ext>
              </a:extLst>
            </p:cNvPr>
            <p:cNvSpPr txBox="1">
              <a:spLocks/>
            </p:cNvSpPr>
            <p:nvPr/>
          </p:nvSpPr>
          <p:spPr>
            <a:xfrm>
              <a:off x="4767932" y="1498197"/>
              <a:ext cx="3017520" cy="2194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88A99"/>
              </a:solidFill>
              <a:prstDash val="solid"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 dirty="0"/>
            </a:p>
            <a:p>
              <a:r>
                <a:rPr lang="en-US" sz="1800" dirty="0"/>
                <a:t>Volume discount</a:t>
              </a:r>
            </a:p>
            <a:p>
              <a:r>
                <a:rPr lang="en-US" sz="1800" dirty="0"/>
                <a:t>Quantity-based loyalty program</a:t>
              </a:r>
            </a:p>
            <a:p>
              <a:r>
                <a:rPr lang="en-US" sz="1800" dirty="0"/>
                <a:t>Leverage purchasing power in front of the supplier with big quantity order</a:t>
              </a:r>
            </a:p>
            <a:p>
              <a:r>
                <a:rPr lang="en-US" sz="1800" dirty="0"/>
                <a:t>Buddling with other products to increase overall sale </a:t>
              </a:r>
            </a:p>
            <a:p>
              <a:endParaRPr lang="en-US" sz="1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FE196D-6B8F-5CA4-1C31-5A784352B520}"/>
                </a:ext>
              </a:extLst>
            </p:cNvPr>
            <p:cNvSpPr/>
            <p:nvPr/>
          </p:nvSpPr>
          <p:spPr>
            <a:xfrm>
              <a:off x="4757046" y="1223877"/>
              <a:ext cx="1188720" cy="27432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HQ-HP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7B8B43-257C-EF81-21DE-82843EC5988D}"/>
              </a:ext>
            </a:extLst>
          </p:cNvPr>
          <p:cNvGrpSpPr/>
          <p:nvPr/>
        </p:nvGrpSpPr>
        <p:grpSpPr>
          <a:xfrm>
            <a:off x="5489650" y="1339382"/>
            <a:ext cx="3028406" cy="2458743"/>
            <a:chOff x="1151479" y="1212991"/>
            <a:chExt cx="3028406" cy="24587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60EED2-06EE-EADA-4161-B507654210E3}"/>
                </a:ext>
              </a:extLst>
            </p:cNvPr>
            <p:cNvSpPr/>
            <p:nvPr/>
          </p:nvSpPr>
          <p:spPr>
            <a:xfrm>
              <a:off x="1151479" y="1212991"/>
              <a:ext cx="1188720" cy="274320"/>
            </a:xfrm>
            <a:prstGeom prst="rect">
              <a:avLst/>
            </a:prstGeom>
            <a:solidFill>
              <a:srgbClr val="9CC2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HP-LP</a:t>
              </a:r>
            </a:p>
          </p:txBody>
        </p:sp>
        <p:sp>
          <p:nvSpPr>
            <p:cNvPr id="42" name="Content Placeholder 9">
              <a:extLst>
                <a:ext uri="{FF2B5EF4-FFF2-40B4-BE49-F238E27FC236}">
                  <a16:creationId xmlns:a16="http://schemas.microsoft.com/office/drawing/2014/main" id="{A45E7B68-DD20-41B6-C34A-8A0F0908A6F2}"/>
                </a:ext>
              </a:extLst>
            </p:cNvPr>
            <p:cNvSpPr txBox="1">
              <a:spLocks/>
            </p:cNvSpPr>
            <p:nvPr/>
          </p:nvSpPr>
          <p:spPr>
            <a:xfrm>
              <a:off x="1162365" y="1477174"/>
              <a:ext cx="3017520" cy="2194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9CC2C6"/>
              </a:solidFill>
              <a:prstDash val="solid"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 dirty="0"/>
            </a:p>
            <a:p>
              <a:r>
                <a:rPr lang="en-US" sz="1800" dirty="0"/>
                <a:t>Targeting specific customers who are likely to buy premium products: restaurants, hotel</a:t>
              </a:r>
            </a:p>
            <a:p>
              <a:pPr marL="0" indent="0">
                <a:buNone/>
              </a:pP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16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3AECA-42A6-FA98-C40D-3EB61C85F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46BD-DB10-97BC-E89F-8E000992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>
            <a:noAutofit/>
          </a:bodyPr>
          <a:lstStyle/>
          <a:p>
            <a:r>
              <a:rPr lang="en-US" sz="3600" dirty="0"/>
              <a:t>Analysis | Product |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539FC8-6828-709D-CAE8-AD999555BAD8}"/>
              </a:ext>
            </a:extLst>
          </p:cNvPr>
          <p:cNvGrpSpPr/>
          <p:nvPr/>
        </p:nvGrpSpPr>
        <p:grpSpPr>
          <a:xfrm>
            <a:off x="936172" y="914400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B72C40-56E3-DD0F-2D67-3B441153A82E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D111A4-3F7A-C9E5-644B-6C9D4CE46B97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6DD6CD-EAE6-9AF1-F551-612DE0BF9570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09AB92FA-F3DD-0156-1233-ED7A2FF9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20" y="4910396"/>
            <a:ext cx="4082143" cy="1435973"/>
          </a:xfrm>
        </p:spPr>
        <p:txBody>
          <a:bodyPr>
            <a:normAutofit/>
          </a:bodyPr>
          <a:lstStyle/>
          <a:p>
            <a:r>
              <a:rPr lang="en-US" sz="1800" dirty="0"/>
              <a:t>Most customers have less than 20 products on their shopping list</a:t>
            </a:r>
          </a:p>
          <a:p>
            <a:r>
              <a:rPr lang="en-US" sz="1800" dirty="0"/>
              <a:t>Big customers have more products on their list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C35B-D8AB-94AF-0EF7-E991A759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2" y="1045260"/>
            <a:ext cx="4296375" cy="3753374"/>
          </a:xfrm>
          <a:prstGeom prst="rect">
            <a:avLst/>
          </a:prstGeom>
        </p:spPr>
      </p:pic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271B1921-7F1E-254B-5C16-7BA762886713}"/>
              </a:ext>
            </a:extLst>
          </p:cNvPr>
          <p:cNvSpPr txBox="1">
            <a:spLocks/>
          </p:cNvSpPr>
          <p:nvPr/>
        </p:nvSpPr>
        <p:spPr>
          <a:xfrm>
            <a:off x="6034387" y="4992516"/>
            <a:ext cx="5515356" cy="143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 Customers who have more numbers of products tend to buy more in total</a:t>
            </a:r>
          </a:p>
          <a:p>
            <a:r>
              <a:rPr lang="en-US" sz="1800" b="1" dirty="0">
                <a:solidFill>
                  <a:srgbClr val="AD8025"/>
                </a:solidFill>
              </a:rPr>
              <a:t>Recommendation: </a:t>
            </a:r>
            <a:r>
              <a:rPr lang="en-US" sz="1800" dirty="0">
                <a:solidFill>
                  <a:srgbClr val="AD8025"/>
                </a:solidFill>
              </a:rPr>
              <a:t>Introducing new products to the existing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F1A85-D30C-34F3-366C-D8F5D1F6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78" y="1140523"/>
            <a:ext cx="4305901" cy="3658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4945DD-DEFE-71AF-557C-103E04B6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255" r="51518" b="2744"/>
          <a:stretch/>
        </p:blipFill>
        <p:spPr>
          <a:xfrm>
            <a:off x="6805061" y="2261937"/>
            <a:ext cx="2156058" cy="5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4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90CE7-BA25-A549-8588-CF353CF2A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0008-B8F7-5AFE-AE85-482B9FF7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Top products &amp; Top customers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53FA56-FAED-1631-2B59-CDD7A26848B9}"/>
              </a:ext>
            </a:extLst>
          </p:cNvPr>
          <p:cNvGrpSpPr/>
          <p:nvPr/>
        </p:nvGrpSpPr>
        <p:grpSpPr>
          <a:xfrm>
            <a:off x="841248" y="914400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79DD0A-EBA4-A9FC-5319-FCD9F3898AB3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DD7F6B-983B-C314-8623-FDC627EA8F30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DDA26E-B6C3-BD38-A2AB-01CB9F6DF340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698AD2EA-A81E-8C37-742D-4A4ECABC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516" y="2086850"/>
            <a:ext cx="4082143" cy="1354497"/>
          </a:xfrm>
        </p:spPr>
        <p:txBody>
          <a:bodyPr>
            <a:normAutofit/>
          </a:bodyPr>
          <a:lstStyle/>
          <a:p>
            <a:r>
              <a:rPr lang="en-US" sz="1800" dirty="0"/>
              <a:t> Top customers are most interested in the top products</a:t>
            </a:r>
          </a:p>
          <a:p>
            <a:r>
              <a:rPr lang="en-US" sz="1800" dirty="0"/>
              <a:t>Indicating that these are important products for their business as well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796BC6C-CAB4-EBED-107A-CC63DAACEEF7}"/>
              </a:ext>
            </a:extLst>
          </p:cNvPr>
          <p:cNvSpPr txBox="1">
            <a:spLocks/>
          </p:cNvSpPr>
          <p:nvPr/>
        </p:nvSpPr>
        <p:spPr>
          <a:xfrm>
            <a:off x="6673516" y="4674807"/>
            <a:ext cx="4974198" cy="143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AD8025"/>
                </a:solidFill>
              </a:rPr>
              <a:t>Recommendation: </a:t>
            </a:r>
            <a:r>
              <a:rPr lang="en-US" sz="1800" dirty="0">
                <a:solidFill>
                  <a:srgbClr val="AD8025"/>
                </a:solidFill>
              </a:rPr>
              <a:t>Keeping good stock management to supply to the customer on time since they are important products to them as well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FE6B4-2988-BB47-69EC-0FE99942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2" y="1362388"/>
            <a:ext cx="5554205" cy="450913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B4058-E4E9-811F-B6D5-691D23B5E9DB}"/>
              </a:ext>
            </a:extLst>
          </p:cNvPr>
          <p:cNvGrpSpPr/>
          <p:nvPr/>
        </p:nvGrpSpPr>
        <p:grpSpPr>
          <a:xfrm>
            <a:off x="1457555" y="5949198"/>
            <a:ext cx="3325755" cy="323165"/>
            <a:chOff x="1457555" y="5949198"/>
            <a:chExt cx="3325755" cy="3231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3DD899-7BDA-DC2E-B5F2-E11BDA3AB970}"/>
                </a:ext>
              </a:extLst>
            </p:cNvPr>
            <p:cNvSpPr/>
            <p:nvPr/>
          </p:nvSpPr>
          <p:spPr>
            <a:xfrm>
              <a:off x="1457555" y="5977288"/>
              <a:ext cx="236491" cy="240632"/>
            </a:xfrm>
            <a:prstGeom prst="rect">
              <a:avLst/>
            </a:prstGeom>
            <a:solidFill>
              <a:srgbClr val="9CC2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E66D65-9EE2-9535-227E-BD12EF2B5EC4}"/>
                </a:ext>
              </a:extLst>
            </p:cNvPr>
            <p:cNvSpPr txBox="1"/>
            <p:nvPr/>
          </p:nvSpPr>
          <p:spPr>
            <a:xfrm>
              <a:off x="1713742" y="5949198"/>
              <a:ext cx="30695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Revenue from the top 10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7A9E61-9CF5-F2A5-FB3C-690442975E39}"/>
              </a:ext>
            </a:extLst>
          </p:cNvPr>
          <p:cNvGrpSpPr/>
          <p:nvPr/>
        </p:nvGrpSpPr>
        <p:grpSpPr>
          <a:xfrm>
            <a:off x="4201371" y="5949198"/>
            <a:ext cx="3325755" cy="323165"/>
            <a:chOff x="1457555" y="5949198"/>
            <a:chExt cx="3325755" cy="3231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DF1891-BCB0-A306-EAE7-5BB2C8501F03}"/>
                </a:ext>
              </a:extLst>
            </p:cNvPr>
            <p:cNvSpPr/>
            <p:nvPr/>
          </p:nvSpPr>
          <p:spPr>
            <a:xfrm>
              <a:off x="1457555" y="5977288"/>
              <a:ext cx="236491" cy="240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123582-9202-4B19-EAAB-B2073B7F32F5}"/>
                </a:ext>
              </a:extLst>
            </p:cNvPr>
            <p:cNvSpPr txBox="1"/>
            <p:nvPr/>
          </p:nvSpPr>
          <p:spPr>
            <a:xfrm>
              <a:off x="1713742" y="5949198"/>
              <a:ext cx="30695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Revenue of the 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44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99F2E-0B28-10A8-704E-69D17F53C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FAFB-A3E7-68F5-7AD0-A2651169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Stock |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251174-637F-33C1-3E50-72E5246DD8BA}"/>
              </a:ext>
            </a:extLst>
          </p:cNvPr>
          <p:cNvGrpSpPr/>
          <p:nvPr/>
        </p:nvGrpSpPr>
        <p:grpSpPr>
          <a:xfrm>
            <a:off x="838200" y="914400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F2EE5-F5A8-A5F7-7FCB-E15E5CE99983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EE890E-4DFB-2D0B-C5C2-64BED87D0DB0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81CB5F-84B2-7714-6ECD-8B5C941B997D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3B6FCD83-81E7-1BC1-868E-2A14A37E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42" y="1328839"/>
            <a:ext cx="5769429" cy="5017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/>
              <a:t>Finding</a:t>
            </a:r>
          </a:p>
          <a:p>
            <a:r>
              <a:rPr lang="en-US" sz="1800" dirty="0"/>
              <a:t> Many products have stock levels  lower than the minimum quantity required: causing potential loss of sale due to </a:t>
            </a:r>
            <a:r>
              <a:rPr lang="en-US" sz="1800" b="1" dirty="0"/>
              <a:t>understock, especially for the top-selling </a:t>
            </a:r>
          </a:p>
          <a:p>
            <a:r>
              <a:rPr lang="en-US" sz="1800" dirty="0"/>
              <a:t>At the same time, many are </a:t>
            </a:r>
            <a:r>
              <a:rPr lang="en-US" sz="1800" b="1" dirty="0"/>
              <a:t>overstocked</a:t>
            </a:r>
            <a:r>
              <a:rPr lang="en-US" sz="1800" dirty="0"/>
              <a:t>, causing storage costs, loss due to expired stock, and cash flow issues…</a:t>
            </a:r>
          </a:p>
          <a:p>
            <a:r>
              <a:rPr lang="en-US" sz="1800" dirty="0"/>
              <a:t>The current reorder point (ROP) set by the company is not a good indicator of managing stock level: too high, too low, at 0</a:t>
            </a:r>
          </a:p>
          <a:p>
            <a:r>
              <a:rPr lang="en-US" sz="1800" dirty="0"/>
              <a:t>9 of </a:t>
            </a:r>
            <a:r>
              <a:rPr lang="en-US" sz="1800" dirty="0" err="1"/>
              <a:t>of</a:t>
            </a:r>
            <a:r>
              <a:rPr lang="en-US" sz="1800" dirty="0"/>
              <a:t> 10 top products (check next slide) with ROP at 0 (meaning only reorder when they are run out of stock): </a:t>
            </a:r>
            <a:r>
              <a:rPr lang="en-US" sz="1800" b="1" dirty="0"/>
              <a:t>very risky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D8025"/>
                </a:solidFill>
              </a:rPr>
              <a:t>Recommendation</a:t>
            </a:r>
            <a:endParaRPr lang="en-US" sz="1800" dirty="0">
              <a:solidFill>
                <a:srgbClr val="AD8025"/>
              </a:solidFill>
            </a:endParaRPr>
          </a:p>
          <a:p>
            <a:r>
              <a:rPr lang="en-US" sz="1800" dirty="0">
                <a:solidFill>
                  <a:srgbClr val="AD8025"/>
                </a:solidFill>
              </a:rPr>
              <a:t>Resetting ROP to “Minimum required” as recommended and making orders for the red alert asap</a:t>
            </a:r>
          </a:p>
          <a:p>
            <a:r>
              <a:rPr lang="en-US" sz="1800" dirty="0">
                <a:solidFill>
                  <a:srgbClr val="AD8025"/>
                </a:solidFill>
              </a:rPr>
              <a:t>Stock Clearance promotion for the overstock items</a:t>
            </a:r>
          </a:p>
          <a:p>
            <a:endParaRPr lang="en-US" sz="18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C5A18ED-92BF-0080-53B5-98D0BAF107F3}"/>
              </a:ext>
            </a:extLst>
          </p:cNvPr>
          <p:cNvSpPr txBox="1">
            <a:spLocks/>
          </p:cNvSpPr>
          <p:nvPr/>
        </p:nvSpPr>
        <p:spPr>
          <a:xfrm>
            <a:off x="838200" y="5128931"/>
            <a:ext cx="4461031" cy="1251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Minimum required (ROP)*: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dirty="0"/>
              <a:t>= Daily volume * Order lead time from supplier + Safety stock</a:t>
            </a:r>
          </a:p>
          <a:p>
            <a:r>
              <a:rPr lang="en-US" sz="1800" b="1" dirty="0"/>
              <a:t>Estimated lead time </a:t>
            </a:r>
            <a:r>
              <a:rPr lang="en-US" sz="1800" dirty="0"/>
              <a:t>= 20 days including shipping</a:t>
            </a:r>
          </a:p>
          <a:p>
            <a:r>
              <a:rPr lang="en-US" sz="1800" b="1" dirty="0"/>
              <a:t>Safety stock </a:t>
            </a:r>
            <a:r>
              <a:rPr lang="en-US" sz="1800" dirty="0"/>
              <a:t>= adding 10%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93B32-8362-7BB6-32BE-1E76BB21912D}"/>
              </a:ext>
            </a:extLst>
          </p:cNvPr>
          <p:cNvSpPr txBox="1"/>
          <p:nvPr/>
        </p:nvSpPr>
        <p:spPr>
          <a:xfrm>
            <a:off x="838200" y="4796667"/>
            <a:ext cx="431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 ID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C2DD00-69EE-4428-5B0E-69F64993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3106"/>
            <a:ext cx="4315427" cy="3696216"/>
          </a:xfrm>
          <a:prstGeom prst="rect">
            <a:avLst/>
          </a:prstGeom>
        </p:spPr>
      </p:pic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74D8D8F-AD63-D884-8982-98AA7E3483DF}"/>
              </a:ext>
            </a:extLst>
          </p:cNvPr>
          <p:cNvSpPr txBox="1">
            <a:spLocks/>
          </p:cNvSpPr>
          <p:nvPr/>
        </p:nvSpPr>
        <p:spPr>
          <a:xfrm>
            <a:off x="838200" y="6492874"/>
            <a:ext cx="4461031" cy="265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*Reference for ROP calculation: </a:t>
            </a:r>
            <a:r>
              <a:rPr lang="en-US" sz="1800" i="1" dirty="0">
                <a:hlinkClick r:id="rId3"/>
              </a:rPr>
              <a:t>link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0885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0559D-15FB-C29B-6BE5-D7EA1F28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AB1D-3E01-114E-140E-5DEC5DFC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3571" cy="566928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Stock |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4E9A8D-EC83-A819-7E91-426018E9E22B}"/>
              </a:ext>
            </a:extLst>
          </p:cNvPr>
          <p:cNvGrpSpPr/>
          <p:nvPr/>
        </p:nvGrpSpPr>
        <p:grpSpPr>
          <a:xfrm>
            <a:off x="838199" y="914400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998B04-2756-C619-BC37-72561420B816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40AE20-C375-169E-B939-DDA889EE81BF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DCCA76-9FE9-715E-8CF3-87F396052DF2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2BBFD82-77E5-97AF-D72E-6972A706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31"/>
          <a:stretch/>
        </p:blipFill>
        <p:spPr>
          <a:xfrm>
            <a:off x="838200" y="2039176"/>
            <a:ext cx="5992061" cy="4453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BBD0A3-B517-C8B0-2B97-9737466E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19" y="1224992"/>
            <a:ext cx="3410126" cy="5267882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DFD76A6-7898-8A51-08CD-A348A24FE6A7}"/>
              </a:ext>
            </a:extLst>
          </p:cNvPr>
          <p:cNvSpPr txBox="1">
            <a:spLocks/>
          </p:cNvSpPr>
          <p:nvPr/>
        </p:nvSpPr>
        <p:spPr>
          <a:xfrm>
            <a:off x="838200" y="1211655"/>
            <a:ext cx="5889859" cy="568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CURRENT REORDER LEVEL, AVAILABLE STOCK,</a:t>
            </a:r>
          </a:p>
          <a:p>
            <a:pPr marL="0" indent="0">
              <a:buNone/>
            </a:pPr>
            <a:r>
              <a:rPr lang="en-US" sz="1800" dirty="0"/>
              <a:t> UNITS ON ORDER OF TOP-SELLING</a:t>
            </a:r>
          </a:p>
        </p:txBody>
      </p:sp>
    </p:spTree>
    <p:extLst>
      <p:ext uri="{BB962C8B-B14F-4D97-AF65-F5344CB8AC3E}">
        <p14:creationId xmlns:p14="http://schemas.microsoft.com/office/powerpoint/2010/main" val="114560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DAA6-95B3-7252-4F36-4FF9058A3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7394-325A-CAA0-E07A-1E6A2490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7E383F-329E-582E-8065-6D4C05D71788}"/>
              </a:ext>
            </a:extLst>
          </p:cNvPr>
          <p:cNvGrpSpPr/>
          <p:nvPr/>
        </p:nvGrpSpPr>
        <p:grpSpPr>
          <a:xfrm>
            <a:off x="838200" y="914400"/>
            <a:ext cx="155448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1F761B-0434-5EE3-A124-EE501532EEEA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724B59-1742-B958-8227-03F3010DDEFD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811A00-9D22-81AA-9F92-38F18839C0B1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2E4D2A2D-58DD-CAE4-3074-2963E209E79F}"/>
              </a:ext>
            </a:extLst>
          </p:cNvPr>
          <p:cNvSpPr txBox="1">
            <a:spLocks/>
          </p:cNvSpPr>
          <p:nvPr/>
        </p:nvSpPr>
        <p:spPr>
          <a:xfrm>
            <a:off x="838199" y="1097280"/>
            <a:ext cx="10515600" cy="503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800" b="1" i="0" dirty="0">
                <a:solidFill>
                  <a:srgbClr val="AD8025"/>
                </a:solidFill>
                <a:effectLst/>
                <a:latin typeface="Aptos Display" panose="020B0004020202020204" pitchFamily="34" charset="0"/>
              </a:rPr>
              <a:t>IMMEDIATE ACTIONS TO IMPLEMENT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dirty="0">
                <a:solidFill>
                  <a:srgbClr val="121512"/>
                </a:solidFill>
                <a:effectLst/>
                <a:latin typeface="Aptos Display" panose="020B0004020202020204" pitchFamily="34" charset="0"/>
              </a:rPr>
              <a:t>Restock best-selling items currently out of stock or low in inventory to avoid sales loss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dirty="0">
                <a:solidFill>
                  <a:srgbClr val="121512"/>
                </a:solidFill>
                <a:effectLst/>
                <a:latin typeface="Aptos Display" panose="020B0004020202020204" pitchFamily="34" charset="0"/>
              </a:rPr>
              <a:t>Reactivate key product IDs 29, 17, and 28, previously in the top 10, to the product lineup.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dirty="0">
                <a:solidFill>
                  <a:srgbClr val="121512"/>
                </a:solidFill>
                <a:effectLst/>
                <a:latin typeface="Aptos Display" panose="020B0004020202020204" pitchFamily="34" charset="0"/>
              </a:rPr>
              <a:t>Investigate why MEREP ceased orders and restore the relationship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dirty="0">
                <a:solidFill>
                  <a:srgbClr val="121512"/>
                </a:solidFill>
                <a:effectLst/>
                <a:latin typeface="Aptos Display" panose="020B0004020202020204" pitchFamily="34" charset="0"/>
              </a:rPr>
              <a:t>Examine customers previously ranked #6 to #10 to identify reasons for their decreased rankings.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i="0" dirty="0">
                <a:solidFill>
                  <a:srgbClr val="121512"/>
                </a:solidFill>
                <a:effectLst/>
                <a:latin typeface="Aptos Display" panose="020B0004020202020204" pitchFamily="34" charset="0"/>
              </a:rPr>
              <a:t>Update Inventory Strategies:</a:t>
            </a:r>
            <a:r>
              <a:rPr lang="en-US" sz="1800" dirty="0">
                <a:solidFill>
                  <a:srgbClr val="121512"/>
                </a:solidFill>
                <a:latin typeface="Aptos Display" panose="020B0004020202020204" pitchFamily="34" charset="0"/>
              </a:rPr>
              <a:t> </a:t>
            </a:r>
            <a:r>
              <a:rPr lang="en-US" sz="1800" b="0" i="0" dirty="0">
                <a:solidFill>
                  <a:srgbClr val="121512"/>
                </a:solidFill>
                <a:effectLst/>
                <a:latin typeface="Aptos Display" panose="020B0004020202020204" pitchFamily="34" charset="0"/>
              </a:rPr>
              <a:t>Establish a new reorder point (ROP) system for improved inventory management.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i="0" dirty="0">
                <a:solidFill>
                  <a:srgbClr val="121512"/>
                </a:solidFill>
                <a:effectLst/>
                <a:latin typeface="Aptos Display" panose="020B0004020202020204" pitchFamily="34" charset="0"/>
              </a:rPr>
              <a:t>Clear Overstock: </a:t>
            </a:r>
            <a:r>
              <a:rPr lang="en-US" sz="1800" b="0" i="0" dirty="0">
                <a:solidFill>
                  <a:srgbClr val="121512"/>
                </a:solidFill>
                <a:effectLst/>
                <a:latin typeface="Aptos Display" panose="020B0004020202020204" pitchFamily="34" charset="0"/>
              </a:rPr>
              <a:t>Launch a stock clearance promotion to manage overstocked items efficiently.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AD8025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5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10994-D5B1-C692-D3BD-E95ACA35B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0B7B-3BF4-44BE-0915-5758BC53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3CB24C-7ED3-B8BC-BC71-69B3730E3C84}"/>
              </a:ext>
            </a:extLst>
          </p:cNvPr>
          <p:cNvGrpSpPr/>
          <p:nvPr/>
        </p:nvGrpSpPr>
        <p:grpSpPr>
          <a:xfrm>
            <a:off x="838200" y="914400"/>
            <a:ext cx="155448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4E0D6F-2714-EE10-A485-D5742C139334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ED6DEF-69B4-3E06-7388-C1AF65C97508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9EF58A-CD88-18CA-914B-5E2BE4B4D1D4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1728EC-72D6-63A5-9B69-EC221A4B7812}"/>
              </a:ext>
            </a:extLst>
          </p:cNvPr>
          <p:cNvSpPr txBox="1">
            <a:spLocks/>
          </p:cNvSpPr>
          <p:nvPr/>
        </p:nvSpPr>
        <p:spPr>
          <a:xfrm>
            <a:off x="841248" y="1097280"/>
            <a:ext cx="10515600" cy="569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800" b="1" dirty="0">
                <a:solidFill>
                  <a:srgbClr val="AD8025"/>
                </a:solidFill>
              </a:rPr>
              <a:t>STRATEGIC RECOMMENDATION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Focusing intensively on the top customers  with loyalty programs, contracting, personalized account manager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At the same time engaging and developing relationships with the remaining customers to encourage them to order more 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Separating shipping cost from product pricing to make them appear more competitive and to be more flexible with the different offerings to different customers/products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Offering free shipping with the condition of Minimum order value to encourage larger order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Introducing a minimum order threshold of 200$ gradually and flexibly to different groups of customers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Regularly communicate with customers through newsletters or updates on new products and offers to keep them engaged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800" dirty="0"/>
              <a:t>Expanding market, acquiring new customers </a:t>
            </a:r>
          </a:p>
        </p:txBody>
      </p:sp>
    </p:spTree>
    <p:extLst>
      <p:ext uri="{BB962C8B-B14F-4D97-AF65-F5344CB8AC3E}">
        <p14:creationId xmlns:p14="http://schemas.microsoft.com/office/powerpoint/2010/main" val="141458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464F4-C493-BF32-85DF-C2BF59AB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B71-0FC6-788B-134C-A74CF686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415" y="2906381"/>
            <a:ext cx="4365171" cy="1045238"/>
          </a:xfrm>
        </p:spPr>
        <p:txBody>
          <a:bodyPr lIns="0">
            <a:noAutofit/>
          </a:bodyPr>
          <a:lstStyle/>
          <a:p>
            <a:pPr algn="ctr"/>
            <a:r>
              <a:rPr lang="en-US" sz="3600" dirty="0">
                <a:solidFill>
                  <a:srgbClr val="488A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151E4D-74C7-4C80-22C4-73B148CCEB1D}"/>
              </a:ext>
            </a:extLst>
          </p:cNvPr>
          <p:cNvGrpSpPr/>
          <p:nvPr/>
        </p:nvGrpSpPr>
        <p:grpSpPr>
          <a:xfrm>
            <a:off x="5181600" y="3754483"/>
            <a:ext cx="18288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B9A813-499D-9C48-42DB-5D7C35B9C5F5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826F98-A1FD-0473-D46E-8F08EBCB20FB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A39FEE-2AFC-70F4-3926-0847507E805D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9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97A2-A59D-8805-C991-8E1C9C0F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81" y="3000033"/>
            <a:ext cx="3812176" cy="1045238"/>
          </a:xfrm>
        </p:spPr>
        <p:txBody>
          <a:bodyPr lIns="0">
            <a:noAutofit/>
          </a:bodyPr>
          <a:lstStyle/>
          <a:p>
            <a:r>
              <a:rPr lang="en-US" sz="3600" spc="300" dirty="0">
                <a:solidFill>
                  <a:srgbClr val="488A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spc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760330-2F80-3C3C-04EE-58ACAA59EDD2}"/>
              </a:ext>
            </a:extLst>
          </p:cNvPr>
          <p:cNvGrpSpPr/>
          <p:nvPr/>
        </p:nvGrpSpPr>
        <p:grpSpPr>
          <a:xfrm rot="5400000">
            <a:off x="240296" y="3499793"/>
            <a:ext cx="18288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DADC86-BA05-E694-F355-9D83C6C64208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62ED7E-0829-9683-650B-1BB2C69E1AEE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EEF49B-77E5-74C8-9787-2B3D65558776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ED9D33-4B32-A52A-3B98-E2C7A7D28F90}"/>
              </a:ext>
            </a:extLst>
          </p:cNvPr>
          <p:cNvGrpSpPr/>
          <p:nvPr/>
        </p:nvGrpSpPr>
        <p:grpSpPr>
          <a:xfrm>
            <a:off x="7184107" y="1766967"/>
            <a:ext cx="3167546" cy="3511371"/>
            <a:chOff x="6432993" y="1766967"/>
            <a:chExt cx="3167546" cy="351137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D5803C9-D1E0-78F8-BCCD-E54926DE5C08}"/>
                </a:ext>
              </a:extLst>
            </p:cNvPr>
            <p:cNvGrpSpPr/>
            <p:nvPr/>
          </p:nvGrpSpPr>
          <p:grpSpPr>
            <a:xfrm>
              <a:off x="6432993" y="1766967"/>
              <a:ext cx="3048461" cy="568372"/>
              <a:chOff x="6487427" y="981705"/>
              <a:chExt cx="3048461" cy="56837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97FF8D5-0EAC-C182-D50C-C069EFFE05B3}"/>
                  </a:ext>
                </a:extLst>
              </p:cNvPr>
              <p:cNvSpPr/>
              <p:nvPr/>
            </p:nvSpPr>
            <p:spPr>
              <a:xfrm>
                <a:off x="6487427" y="981705"/>
                <a:ext cx="568372" cy="568372"/>
              </a:xfrm>
              <a:prstGeom prst="ellipse">
                <a:avLst/>
              </a:prstGeom>
              <a:solidFill>
                <a:srgbClr val="7FABB5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649B7D-FDDB-6AA9-4AE9-594DF62913E4}"/>
                  </a:ext>
                </a:extLst>
              </p:cNvPr>
              <p:cNvSpPr txBox="1"/>
              <p:nvPr/>
            </p:nvSpPr>
            <p:spPr>
              <a:xfrm>
                <a:off x="7223987" y="1004281"/>
                <a:ext cx="2311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300" dirty="0">
                    <a:ea typeface="Calibri" panose="020F0502020204030204" pitchFamily="34" charset="0"/>
                    <a:cs typeface="Calibri" panose="020F0502020204030204" pitchFamily="34" charset="0"/>
                  </a:rPr>
                  <a:t>Overview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2F4C1B7-89AA-57E5-7B3E-BFBCCB3C3A9B}"/>
                </a:ext>
              </a:extLst>
            </p:cNvPr>
            <p:cNvGrpSpPr/>
            <p:nvPr/>
          </p:nvGrpSpPr>
          <p:grpSpPr>
            <a:xfrm>
              <a:off x="6432993" y="2747967"/>
              <a:ext cx="3167546" cy="568372"/>
              <a:chOff x="6487427" y="981705"/>
              <a:chExt cx="3167546" cy="56837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BE31433-C39F-FB8F-C263-73DAFCC57933}"/>
                  </a:ext>
                </a:extLst>
              </p:cNvPr>
              <p:cNvSpPr/>
              <p:nvPr/>
            </p:nvSpPr>
            <p:spPr>
              <a:xfrm>
                <a:off x="6487427" y="981705"/>
                <a:ext cx="568372" cy="568372"/>
              </a:xfrm>
              <a:prstGeom prst="ellipse">
                <a:avLst/>
              </a:prstGeom>
              <a:solidFill>
                <a:srgbClr val="7FABB5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ABA57E-D4BC-0F0B-BCF2-C4C664EDCDA5}"/>
                  </a:ext>
                </a:extLst>
              </p:cNvPr>
              <p:cNvSpPr txBox="1"/>
              <p:nvPr/>
            </p:nvSpPr>
            <p:spPr>
              <a:xfrm>
                <a:off x="7223330" y="1004281"/>
                <a:ext cx="2431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300" dirty="0">
                    <a:ea typeface="Calibri" panose="020F0502020204030204" pitchFamily="34" charset="0"/>
                    <a:cs typeface="Calibri" panose="020F0502020204030204" pitchFamily="34" charset="0"/>
                  </a:rPr>
                  <a:t>Objective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42102A-8D61-BA09-59EE-496A1A680933}"/>
                </a:ext>
              </a:extLst>
            </p:cNvPr>
            <p:cNvGrpSpPr/>
            <p:nvPr/>
          </p:nvGrpSpPr>
          <p:grpSpPr>
            <a:xfrm>
              <a:off x="6432993" y="3728967"/>
              <a:ext cx="2988832" cy="568372"/>
              <a:chOff x="6487427" y="981705"/>
              <a:chExt cx="2988832" cy="56837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7FAC1DF-2C3D-74E2-B658-59176657BAA2}"/>
                  </a:ext>
                </a:extLst>
              </p:cNvPr>
              <p:cNvSpPr/>
              <p:nvPr/>
            </p:nvSpPr>
            <p:spPr>
              <a:xfrm>
                <a:off x="6487427" y="981705"/>
                <a:ext cx="568372" cy="568372"/>
              </a:xfrm>
              <a:prstGeom prst="ellipse">
                <a:avLst/>
              </a:prstGeom>
              <a:solidFill>
                <a:srgbClr val="7FABB5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9B0CB-023B-0AA8-2C66-1843CC23FFBB}"/>
                  </a:ext>
                </a:extLst>
              </p:cNvPr>
              <p:cNvSpPr txBox="1"/>
              <p:nvPr/>
            </p:nvSpPr>
            <p:spPr>
              <a:xfrm>
                <a:off x="7223330" y="1004281"/>
                <a:ext cx="22529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300" dirty="0">
                    <a:ea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4C08A1-E416-C16A-61E6-A5125E1B2790}"/>
                </a:ext>
              </a:extLst>
            </p:cNvPr>
            <p:cNvGrpSpPr/>
            <p:nvPr/>
          </p:nvGrpSpPr>
          <p:grpSpPr>
            <a:xfrm>
              <a:off x="6432993" y="4709966"/>
              <a:ext cx="2988830" cy="568372"/>
              <a:chOff x="6487427" y="981705"/>
              <a:chExt cx="2988830" cy="568372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3FCC3B-5BC3-C9F5-F595-D7303EC8FFCD}"/>
                  </a:ext>
                </a:extLst>
              </p:cNvPr>
              <p:cNvSpPr/>
              <p:nvPr/>
            </p:nvSpPr>
            <p:spPr>
              <a:xfrm>
                <a:off x="6487427" y="981705"/>
                <a:ext cx="568372" cy="568372"/>
              </a:xfrm>
              <a:prstGeom prst="ellipse">
                <a:avLst/>
              </a:prstGeom>
              <a:solidFill>
                <a:srgbClr val="7FABB5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53F2B8-B31A-B243-C3D4-20D2C78C27DA}"/>
                  </a:ext>
                </a:extLst>
              </p:cNvPr>
              <p:cNvSpPr txBox="1"/>
              <p:nvPr/>
            </p:nvSpPr>
            <p:spPr>
              <a:xfrm>
                <a:off x="7223330" y="1004281"/>
                <a:ext cx="22529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300" dirty="0">
                    <a:ea typeface="Calibri" panose="020F0502020204030204" pitchFamily="34" charset="0"/>
                    <a:cs typeface="Calibri" panose="020F0502020204030204" pitchFamily="34" charset="0"/>
                  </a:rPr>
                  <a:t>Summary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522AE2-8B15-CFF8-837A-4C7B11D46200}"/>
                </a:ext>
              </a:extLst>
            </p:cNvPr>
            <p:cNvCxnSpPr>
              <a:cxnSpLocks/>
            </p:cNvCxnSpPr>
            <p:nvPr/>
          </p:nvCxnSpPr>
          <p:spPr>
            <a:xfrm>
              <a:off x="6717179" y="2357111"/>
              <a:ext cx="0" cy="365760"/>
            </a:xfrm>
            <a:prstGeom prst="line">
              <a:avLst/>
            </a:prstGeom>
            <a:ln w="28575">
              <a:solidFill>
                <a:srgbClr val="488A9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A17501-4931-ECF9-F7BE-474CBDD9A69F}"/>
                </a:ext>
              </a:extLst>
            </p:cNvPr>
            <p:cNvCxnSpPr>
              <a:cxnSpLocks/>
            </p:cNvCxnSpPr>
            <p:nvPr/>
          </p:nvCxnSpPr>
          <p:spPr>
            <a:xfrm>
              <a:off x="6717179" y="3338111"/>
              <a:ext cx="0" cy="365760"/>
            </a:xfrm>
            <a:prstGeom prst="line">
              <a:avLst/>
            </a:prstGeom>
            <a:ln w="28575">
              <a:solidFill>
                <a:srgbClr val="AC3E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FDE0152-96DD-92F0-F34B-E81F2DDE3375}"/>
                </a:ext>
              </a:extLst>
            </p:cNvPr>
            <p:cNvCxnSpPr>
              <a:cxnSpLocks/>
            </p:cNvCxnSpPr>
            <p:nvPr/>
          </p:nvCxnSpPr>
          <p:spPr>
            <a:xfrm>
              <a:off x="6717179" y="4319111"/>
              <a:ext cx="0" cy="365760"/>
            </a:xfrm>
            <a:prstGeom prst="line">
              <a:avLst/>
            </a:prstGeom>
            <a:ln w="28575">
              <a:solidFill>
                <a:srgbClr val="DBAE5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1679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5F9D4-8E1A-FC42-5A85-628153741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E4E8-2831-0124-2648-08676D8D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>
            <a:normAutofit/>
          </a:bodyPr>
          <a:lstStyle/>
          <a:p>
            <a:r>
              <a:rPr lang="en-US" sz="3200" dirty="0"/>
              <a:t>Appendix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9529C6-EF66-1973-A97E-D3C31BA89CFE}"/>
              </a:ext>
            </a:extLst>
          </p:cNvPr>
          <p:cNvCxnSpPr/>
          <p:nvPr/>
        </p:nvCxnSpPr>
        <p:spPr>
          <a:xfrm>
            <a:off x="936172" y="933498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EC6495-9271-07DE-FF47-87069504C091}"/>
              </a:ext>
            </a:extLst>
          </p:cNvPr>
          <p:cNvSpPr txBox="1"/>
          <p:nvPr/>
        </p:nvSpPr>
        <p:spPr>
          <a:xfrm>
            <a:off x="1012371" y="1501870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Tableau Dashboard Link: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https://public.tableau.com/app/profile/suong.hoang/viz/NorthwindProject_17313234121030/ProductDashboard?publish=yes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Tableau file for all detailed calculations, charts</a:t>
            </a:r>
          </a:p>
          <a:p>
            <a:r>
              <a:rPr lang="en-US" dirty="0">
                <a:hlinkClick r:id="rId3"/>
              </a:rPr>
              <a:t>https://drive.google.com/file/d/1-Lb3OExWmWd7yxFT4t3NirIiUfA5pave/view?usp=drive_link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SQL queries</a:t>
            </a:r>
          </a:p>
          <a:p>
            <a:r>
              <a:rPr lang="en-US" dirty="0">
                <a:hlinkClick r:id="rId4"/>
              </a:rPr>
              <a:t>https://github.com/ShugiSuong/northwind-wholesale/blob/main/SQLqueries.sql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AE9EA18-84B4-76F8-14E2-EB019A4203DE}"/>
              </a:ext>
            </a:extLst>
          </p:cNvPr>
          <p:cNvSpPr txBox="1">
            <a:spLocks/>
          </p:cNvSpPr>
          <p:nvPr/>
        </p:nvSpPr>
        <p:spPr>
          <a:xfrm>
            <a:off x="936172" y="1161911"/>
            <a:ext cx="10515600" cy="569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092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7B95A-C653-150C-9EFE-5DD274E78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EEB0-D391-7CD6-69B2-68966AE1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7908-FF5E-5F17-B436-602BFE25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97428"/>
            <a:ext cx="4965833" cy="475177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Business type: Wholesale distributor B2B</a:t>
            </a:r>
          </a:p>
          <a:p>
            <a:r>
              <a:rPr lang="en-US" sz="1800" dirty="0"/>
              <a:t>Customers: Groceries stores, Supermarkets, Restaurants,… </a:t>
            </a:r>
          </a:p>
          <a:p>
            <a:r>
              <a:rPr lang="en-US" sz="1800" dirty="0"/>
              <a:t>91 customers came from 21 different countries</a:t>
            </a:r>
          </a:p>
          <a:p>
            <a:r>
              <a:rPr lang="en-US" sz="1800" dirty="0"/>
              <a:t>29 suppliers from 16 different</a:t>
            </a:r>
          </a:p>
          <a:p>
            <a:r>
              <a:rPr lang="en-US" sz="1800" dirty="0"/>
              <a:t>Business Model: Buying from suppliers, marking up the price, and selling to B2B customers</a:t>
            </a:r>
          </a:p>
          <a:p>
            <a:r>
              <a:rPr lang="en-US" sz="1800" dirty="0"/>
              <a:t>77 products fall into 8 categories</a:t>
            </a:r>
          </a:p>
          <a:p>
            <a:r>
              <a:rPr lang="en-US" sz="1800" dirty="0"/>
              <a:t>9 employees</a:t>
            </a:r>
          </a:p>
          <a:p>
            <a:r>
              <a:rPr lang="en-US" sz="1800" dirty="0"/>
              <a:t>Selling platform: Online</a:t>
            </a:r>
          </a:p>
          <a:p>
            <a:r>
              <a:rPr lang="en-US" sz="1800" dirty="0"/>
              <a:t>Analysis time frame: Jun 96 to Apr 98 * </a:t>
            </a:r>
          </a:p>
          <a:p>
            <a:r>
              <a:rPr lang="en-US" sz="1800" dirty="0"/>
              <a:t>Cost assumption: Freight is carried by the company</a:t>
            </a:r>
          </a:p>
          <a:p>
            <a:endParaRPr lang="en-US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5D421-3A5E-7E71-136B-7BE2706A6E36}"/>
              </a:ext>
            </a:extLst>
          </p:cNvPr>
          <p:cNvGrpSpPr/>
          <p:nvPr/>
        </p:nvGrpSpPr>
        <p:grpSpPr>
          <a:xfrm>
            <a:off x="838200" y="914400"/>
            <a:ext cx="18288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B91C29-E129-9B85-A215-EBE24B8CDCA8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8EA8D9-5FDC-0B76-46BF-97571ADF0DBC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8C3AAB-4517-FB04-CAF6-BD270A5A1F95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3130C5-3492-2E7F-6858-3899D0B6F830}"/>
              </a:ext>
            </a:extLst>
          </p:cNvPr>
          <p:cNvSpPr txBox="1">
            <a:spLocks/>
          </p:cNvSpPr>
          <p:nvPr/>
        </p:nvSpPr>
        <p:spPr>
          <a:xfrm>
            <a:off x="740228" y="6116232"/>
            <a:ext cx="6379029" cy="3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* Data of May 98 is incomplete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C11BEA-5C5C-2A96-C1DF-6995CA19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59"/>
          <a:stretch/>
        </p:blipFill>
        <p:spPr>
          <a:xfrm>
            <a:off x="5794253" y="1260303"/>
            <a:ext cx="6397747" cy="417935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6351CB0-AFF0-7EF8-6BBA-98E2BEA1CFCD}"/>
              </a:ext>
            </a:extLst>
          </p:cNvPr>
          <p:cNvGrpSpPr/>
          <p:nvPr/>
        </p:nvGrpSpPr>
        <p:grpSpPr>
          <a:xfrm>
            <a:off x="7007192" y="5561110"/>
            <a:ext cx="2156059" cy="307777"/>
            <a:chOff x="7007192" y="5561110"/>
            <a:chExt cx="2156059" cy="307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2ADD43-3208-7A95-83AC-5376AF5F7F19}"/>
                </a:ext>
              </a:extLst>
            </p:cNvPr>
            <p:cNvSpPr/>
            <p:nvPr/>
          </p:nvSpPr>
          <p:spPr>
            <a:xfrm>
              <a:off x="7007192" y="5592278"/>
              <a:ext cx="221381" cy="221381"/>
            </a:xfrm>
            <a:prstGeom prst="ellipse">
              <a:avLst/>
            </a:prstGeom>
            <a:solidFill>
              <a:srgbClr val="7FAB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D0EDAE-ED12-70FE-2B7F-AAFB07033FBE}"/>
                </a:ext>
              </a:extLst>
            </p:cNvPr>
            <p:cNvSpPr txBox="1"/>
            <p:nvPr/>
          </p:nvSpPr>
          <p:spPr>
            <a:xfrm>
              <a:off x="7228573" y="5561110"/>
              <a:ext cx="193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FABB5"/>
                  </a:solidFill>
                </a:rPr>
                <a:t>Customer’s countries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5AC68-020F-FDE2-9DC5-F3BEF1E8F0EE}"/>
              </a:ext>
            </a:extLst>
          </p:cNvPr>
          <p:cNvGrpSpPr/>
          <p:nvPr/>
        </p:nvGrpSpPr>
        <p:grpSpPr>
          <a:xfrm>
            <a:off x="9634889" y="5561110"/>
            <a:ext cx="2156059" cy="307777"/>
            <a:chOff x="7007192" y="5561110"/>
            <a:chExt cx="2156059" cy="30777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5D71E2-5478-043A-42F8-91CEC5CB8B8D}"/>
                </a:ext>
              </a:extLst>
            </p:cNvPr>
            <p:cNvSpPr/>
            <p:nvPr/>
          </p:nvSpPr>
          <p:spPr>
            <a:xfrm>
              <a:off x="7007192" y="5592278"/>
              <a:ext cx="221381" cy="221381"/>
            </a:xfrm>
            <a:prstGeom prst="ellipse">
              <a:avLst/>
            </a:prstGeom>
            <a:solidFill>
              <a:srgbClr val="C0AB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AB6D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655763-764D-48F2-A48A-091D25C92673}"/>
                </a:ext>
              </a:extLst>
            </p:cNvPr>
            <p:cNvSpPr txBox="1"/>
            <p:nvPr/>
          </p:nvSpPr>
          <p:spPr>
            <a:xfrm>
              <a:off x="7228573" y="5561110"/>
              <a:ext cx="193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AB6D"/>
                  </a:solidFill>
                </a:rPr>
                <a:t>Supplier’s 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42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6B5E6E-7EDF-E58E-839D-04C82EFEA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FE6D0-CE60-C3CF-24ED-FB3DE3BB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760" y="375976"/>
            <a:ext cx="5105398" cy="1952744"/>
          </a:xfrm>
        </p:spPr>
        <p:txBody>
          <a:bodyPr>
            <a:no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9FE4-AA4A-0E25-E21B-2713DA45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278" y="2497258"/>
            <a:ext cx="5761520" cy="2623382"/>
          </a:xfrm>
        </p:spPr>
        <p:txBody>
          <a:bodyPr>
            <a:normAutofit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present key findings and actionable recommendations that will enhance the company’s profits by focusing on: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Strengthening customer relationships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Delivering high-quality products promptly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Achieving sustainable growth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35419C-957A-F595-3DC4-CC81D4A33B87}"/>
              </a:ext>
            </a:extLst>
          </p:cNvPr>
          <p:cNvGrpSpPr/>
          <p:nvPr/>
        </p:nvGrpSpPr>
        <p:grpSpPr>
          <a:xfrm>
            <a:off x="1265277" y="3429000"/>
            <a:ext cx="2743200" cy="45720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E75FD9-127F-1EE3-7FA6-3AFFDE21D6FA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FBC360-F0B2-804A-6AFC-3A063DCE5A01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7A22AB-FAC2-D0BE-9B63-93B1EB2565BC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2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B39A-C9B7-1735-15B1-641393A1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7A0E-01D2-38DF-021A-9223A0B5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Areas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5B4A9A-90B4-BD0E-333F-0500240170D0}"/>
              </a:ext>
            </a:extLst>
          </p:cNvPr>
          <p:cNvGrpSpPr/>
          <p:nvPr/>
        </p:nvGrpSpPr>
        <p:grpSpPr>
          <a:xfrm>
            <a:off x="838200" y="914400"/>
            <a:ext cx="310896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F123A0-5457-0270-E554-CFE1093B4B03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CBFA83-78C4-A274-268D-2C4E7839A79B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CA47F2-A39B-8E93-EBE0-7C8FF711FBAA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858F41-61B0-5424-D660-B0EA376E4A6C}"/>
              </a:ext>
            </a:extLst>
          </p:cNvPr>
          <p:cNvGrpSpPr/>
          <p:nvPr/>
        </p:nvGrpSpPr>
        <p:grpSpPr>
          <a:xfrm>
            <a:off x="838200" y="1425538"/>
            <a:ext cx="10118653" cy="1109142"/>
            <a:chOff x="957942" y="1273135"/>
            <a:chExt cx="10118653" cy="11091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026F44-2080-620D-A3D1-8ABA1E2C92C1}"/>
                </a:ext>
              </a:extLst>
            </p:cNvPr>
            <p:cNvSpPr/>
            <p:nvPr/>
          </p:nvSpPr>
          <p:spPr>
            <a:xfrm>
              <a:off x="957942" y="1273135"/>
              <a:ext cx="2367317" cy="1109142"/>
            </a:xfrm>
            <a:prstGeom prst="roundRect">
              <a:avLst/>
            </a:prstGeom>
            <a:solidFill>
              <a:srgbClr val="DDEC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lvl="1" algn="r"/>
              <a:r>
                <a:rPr lang="en-US" b="1" dirty="0">
                  <a:solidFill>
                    <a:schemeClr val="tx1"/>
                  </a:solidFill>
                </a:rPr>
                <a:t>       SALE KPI 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75679412-49A4-F985-795E-27DDD2A0F66C}"/>
                </a:ext>
              </a:extLst>
            </p:cNvPr>
            <p:cNvSpPr txBox="1">
              <a:spLocks/>
            </p:cNvSpPr>
            <p:nvPr/>
          </p:nvSpPr>
          <p:spPr>
            <a:xfrm>
              <a:off x="3461836" y="1273135"/>
              <a:ext cx="7614759" cy="11064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What is the performance of revenue and profit over time? </a:t>
              </a:r>
            </a:p>
            <a:p>
              <a:r>
                <a:rPr lang="en-US" sz="1800" dirty="0"/>
                <a:t>What are the top categories? Top countries?</a:t>
              </a:r>
            </a:p>
            <a:p>
              <a:r>
                <a:rPr lang="en-US" sz="1800" dirty="0"/>
                <a:t>Does company generate a profit with every dollar of revenue it earns??</a:t>
              </a:r>
            </a:p>
          </p:txBody>
        </p:sp>
        <p:pic>
          <p:nvPicPr>
            <p:cNvPr id="9" name="Graphic 8" descr="Statistics outline">
              <a:extLst>
                <a:ext uri="{FF2B5EF4-FFF2-40B4-BE49-F238E27FC236}">
                  <a16:creationId xmlns:a16="http://schemas.microsoft.com/office/drawing/2014/main" id="{F6539388-1462-8947-F374-75DAFDC8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0673" y="1460587"/>
              <a:ext cx="731520" cy="73152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6975A6-3ACF-9484-134F-A226602AA3DF}"/>
              </a:ext>
            </a:extLst>
          </p:cNvPr>
          <p:cNvGrpSpPr/>
          <p:nvPr/>
        </p:nvGrpSpPr>
        <p:grpSpPr>
          <a:xfrm>
            <a:off x="838200" y="2707885"/>
            <a:ext cx="10123716" cy="1106424"/>
            <a:chOff x="957942" y="2556108"/>
            <a:chExt cx="10123716" cy="11064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F2E377-8294-5CBA-7824-10E410FF3478}"/>
                </a:ext>
              </a:extLst>
            </p:cNvPr>
            <p:cNvSpPr/>
            <p:nvPr/>
          </p:nvSpPr>
          <p:spPr>
            <a:xfrm>
              <a:off x="957942" y="2556108"/>
              <a:ext cx="2368891" cy="1106424"/>
            </a:xfrm>
            <a:prstGeom prst="roundRect">
              <a:avLst/>
            </a:prstGeom>
            <a:solidFill>
              <a:srgbClr val="7FAB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CUSTOMERS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06E03877-7CFD-A707-EED5-E9EAB7BD541B}"/>
                </a:ext>
              </a:extLst>
            </p:cNvPr>
            <p:cNvSpPr txBox="1">
              <a:spLocks/>
            </p:cNvSpPr>
            <p:nvPr/>
          </p:nvSpPr>
          <p:spPr>
            <a:xfrm>
              <a:off x="3461836" y="2556108"/>
              <a:ext cx="7619822" cy="11064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How active are the customers? What is their order value? How often did they order</a:t>
              </a:r>
            </a:p>
            <a:p>
              <a:r>
                <a:rPr lang="en-US" sz="1800" dirty="0"/>
                <a:t>Who are the top customers? % of them? % revenue contribution?</a:t>
              </a:r>
            </a:p>
          </p:txBody>
        </p:sp>
        <p:pic>
          <p:nvPicPr>
            <p:cNvPr id="12" name="Graphic 11" descr="Customer review outline">
              <a:extLst>
                <a:ext uri="{FF2B5EF4-FFF2-40B4-BE49-F238E27FC236}">
                  <a16:creationId xmlns:a16="http://schemas.microsoft.com/office/drawing/2014/main" id="{8F81348E-4381-0D06-3370-9B43F87A0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5028" y="2743560"/>
              <a:ext cx="731520" cy="7315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BDEFDA-7C7D-53C1-E76E-74782051F1F2}"/>
              </a:ext>
            </a:extLst>
          </p:cNvPr>
          <p:cNvGrpSpPr/>
          <p:nvPr/>
        </p:nvGrpSpPr>
        <p:grpSpPr>
          <a:xfrm>
            <a:off x="838200" y="3987514"/>
            <a:ext cx="10123716" cy="1106424"/>
            <a:chOff x="957942" y="3922512"/>
            <a:chExt cx="10123716" cy="11064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C0F0A6-58FB-9969-69FF-3F2CE2D432C2}"/>
                </a:ext>
              </a:extLst>
            </p:cNvPr>
            <p:cNvSpPr/>
            <p:nvPr/>
          </p:nvSpPr>
          <p:spPr>
            <a:xfrm>
              <a:off x="957942" y="3922512"/>
              <a:ext cx="2368891" cy="1106424"/>
            </a:xfrm>
            <a:prstGeom prst="round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PRODUCTS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A577658B-9082-9431-C015-5AB619C7E86D}"/>
                </a:ext>
              </a:extLst>
            </p:cNvPr>
            <p:cNvSpPr txBox="1">
              <a:spLocks/>
            </p:cNvSpPr>
            <p:nvPr/>
          </p:nvSpPr>
          <p:spPr>
            <a:xfrm>
              <a:off x="3461836" y="3922512"/>
              <a:ext cx="7619822" cy="11064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What are the top &amp; bottom performers? Their status? Trend? Ranking?</a:t>
              </a:r>
            </a:p>
            <a:p>
              <a:r>
                <a:rPr lang="en-US" sz="1800" dirty="0"/>
                <a:t>What are the price ranges? What is the most popular range? and contribution to total revenue? </a:t>
              </a:r>
            </a:p>
          </p:txBody>
        </p:sp>
        <p:pic>
          <p:nvPicPr>
            <p:cNvPr id="17" name="Graphic 16" descr="Barcode outline">
              <a:extLst>
                <a:ext uri="{FF2B5EF4-FFF2-40B4-BE49-F238E27FC236}">
                  <a16:creationId xmlns:a16="http://schemas.microsoft.com/office/drawing/2014/main" id="{A18D88B6-1CD7-370C-1DDF-146C2738F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45028" y="4109964"/>
              <a:ext cx="731520" cy="73152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E96631-E15E-23C9-134E-5895C822A95A}"/>
              </a:ext>
            </a:extLst>
          </p:cNvPr>
          <p:cNvGrpSpPr/>
          <p:nvPr/>
        </p:nvGrpSpPr>
        <p:grpSpPr>
          <a:xfrm>
            <a:off x="838200" y="5267144"/>
            <a:ext cx="10123716" cy="1106424"/>
            <a:chOff x="957942" y="5288916"/>
            <a:chExt cx="10123716" cy="110642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2C05804-4F36-AE38-09AD-803436C2D0CB}"/>
                </a:ext>
              </a:extLst>
            </p:cNvPr>
            <p:cNvSpPr/>
            <p:nvPr/>
          </p:nvSpPr>
          <p:spPr>
            <a:xfrm>
              <a:off x="957942" y="5288916"/>
              <a:ext cx="2368891" cy="1106424"/>
            </a:xfrm>
            <a:prstGeom prst="round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STOCK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5E019855-7C93-A571-1A74-3BB261405441}"/>
                </a:ext>
              </a:extLst>
            </p:cNvPr>
            <p:cNvSpPr txBox="1">
              <a:spLocks/>
            </p:cNvSpPr>
            <p:nvPr/>
          </p:nvSpPr>
          <p:spPr>
            <a:xfrm>
              <a:off x="3461836" y="5288916"/>
              <a:ext cx="7619822" cy="11064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What is the actual stock level? Does it meet the demand quantity?</a:t>
              </a:r>
            </a:p>
            <a:p>
              <a:r>
                <a:rPr lang="en-US" sz="1800" dirty="0"/>
                <a:t>Does the current reorder point a good indicator for inventory management to avoid sales loss or storage damaging?</a:t>
              </a:r>
            </a:p>
            <a:p>
              <a:endParaRPr lang="en-US" sz="1800" dirty="0"/>
            </a:p>
          </p:txBody>
        </p:sp>
        <p:pic>
          <p:nvPicPr>
            <p:cNvPr id="40" name="Graphic 39" descr="Search Inventory outline">
              <a:extLst>
                <a:ext uri="{FF2B5EF4-FFF2-40B4-BE49-F238E27FC236}">
                  <a16:creationId xmlns:a16="http://schemas.microsoft.com/office/drawing/2014/main" id="{EC2EC9D1-EE13-B344-D01E-F1B67B429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0673" y="5476368"/>
              <a:ext cx="731520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3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B9FCA-4042-6B47-359A-A55D93E6A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3CF6-207A-1F55-54E5-4266F94A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66928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Sale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6E5C-EAF8-FAF6-697F-7A6594FC5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5663"/>
            <a:ext cx="6161314" cy="2372337"/>
          </a:xfrm>
        </p:spPr>
        <p:txBody>
          <a:bodyPr>
            <a:normAutofit/>
          </a:bodyPr>
          <a:lstStyle/>
          <a:p>
            <a:r>
              <a:rPr lang="en-US" sz="1600" dirty="0"/>
              <a:t>Sale &amp; Profit have almost identical trend patterns: consistency of profit margin </a:t>
            </a:r>
          </a:p>
          <a:p>
            <a:r>
              <a:rPr lang="en-US" sz="1600" dirty="0"/>
              <a:t>Significant upward trends accelerated to a steep incline from December 1997 and peaked in Apr 98.</a:t>
            </a:r>
          </a:p>
          <a:p>
            <a:r>
              <a:rPr lang="en-US" sz="1600" dirty="0"/>
              <a:t>Top 3 category contributed to &gt; 50% : Beverage, Dairy, Confection</a:t>
            </a:r>
          </a:p>
          <a:p>
            <a:r>
              <a:rPr lang="en-US" sz="1600" dirty="0"/>
              <a:t>Top 3 Countries: USA, Germany, Austria contributed for 47% Rev</a:t>
            </a:r>
          </a:p>
          <a:p>
            <a:r>
              <a:rPr lang="en-US" sz="1600" dirty="0"/>
              <a:t>Austria at #3 only with 2 customers: crucially important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C7122F-0FEC-E30F-9B46-E4FBEAF67AD6}"/>
              </a:ext>
            </a:extLst>
          </p:cNvPr>
          <p:cNvGrpSpPr/>
          <p:nvPr/>
        </p:nvGrpSpPr>
        <p:grpSpPr>
          <a:xfrm>
            <a:off x="838200" y="914400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EAB8FC-5DCC-30E0-7B11-F531C680051E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C8835F-4569-3C90-2D7B-80E89AD269AC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D2087F-BC9C-4930-30C0-838BEC61BBFE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07E9068-1589-2D2F-8C24-3F7143A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937"/>
            <a:ext cx="4503154" cy="3244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994C3F-EE44-E8AD-53DE-77972B38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8" t="3157"/>
          <a:stretch/>
        </p:blipFill>
        <p:spPr>
          <a:xfrm>
            <a:off x="7192139" y="1031887"/>
            <a:ext cx="4393556" cy="3432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CC61F9-00B9-AAEB-FBF3-9EFAE495CC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78" b="1996"/>
          <a:stretch/>
        </p:blipFill>
        <p:spPr>
          <a:xfrm>
            <a:off x="9154873" y="3244211"/>
            <a:ext cx="2928258" cy="59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184CD0-DAF5-F9A4-C448-9EC43B74B9BD}"/>
              </a:ext>
            </a:extLst>
          </p:cNvPr>
          <p:cNvSpPr txBox="1"/>
          <p:nvPr/>
        </p:nvSpPr>
        <p:spPr>
          <a:xfrm>
            <a:off x="7061521" y="4912865"/>
            <a:ext cx="4654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AD8025"/>
                </a:solidFill>
              </a:rPr>
              <a:t>Every $ increase in Sales, Net Profit increased by 37 cents</a:t>
            </a:r>
          </a:p>
        </p:txBody>
      </p:sp>
    </p:spTree>
    <p:extLst>
      <p:ext uri="{BB962C8B-B14F-4D97-AF65-F5344CB8AC3E}">
        <p14:creationId xmlns:p14="http://schemas.microsoft.com/office/powerpoint/2010/main" val="267192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256EC-CA77-458C-2B09-DA4DD5026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731E-F1A0-15E3-59B6-4C79730E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760"/>
            <a:ext cx="10515600" cy="566928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Customers |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D8C4-AA9A-6EBC-7714-9C487A21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430"/>
            <a:ext cx="6097604" cy="25037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/>
              <a:t>Finding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Upward trends </a:t>
            </a:r>
            <a:r>
              <a:rPr lang="en-US" sz="1800" dirty="0"/>
              <a:t>for total orders and total active customers across the data time frame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Both metrics</a:t>
            </a:r>
            <a:r>
              <a:rPr lang="he-IL" sz="1800" dirty="0"/>
              <a:t> </a:t>
            </a:r>
            <a:r>
              <a:rPr lang="en-US" sz="1800" dirty="0"/>
              <a:t>show significant positive correlations with total monthly revenue.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 As the number of orders or the number of active customers increases, monthly revenue increase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E8C365-B507-5859-3C22-DA4ACB41E78D}"/>
              </a:ext>
            </a:extLst>
          </p:cNvPr>
          <p:cNvGrpSpPr/>
          <p:nvPr/>
        </p:nvGrpSpPr>
        <p:grpSpPr>
          <a:xfrm>
            <a:off x="838199" y="914400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5A2DB8-F3D5-5DC9-EC08-08B2D01B10AB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BA7725-E3AB-C853-CEC0-C5AC6F8CE7AC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55506D-5367-EC2F-F493-D1D5C41B28B4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CD01461-12FC-E40A-E520-8F00A0F2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678"/>
          <a:stretch/>
        </p:blipFill>
        <p:spPr>
          <a:xfrm>
            <a:off x="7614195" y="662244"/>
            <a:ext cx="4344006" cy="2540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CBC8C-8781-C107-6DC0-2BAEACC6A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059" y="3359837"/>
            <a:ext cx="4382112" cy="3038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0530F2-9D0C-F1CB-C220-AD89582E90AA}"/>
              </a:ext>
            </a:extLst>
          </p:cNvPr>
          <p:cNvSpPr txBox="1"/>
          <p:nvPr/>
        </p:nvSpPr>
        <p:spPr>
          <a:xfrm>
            <a:off x="838199" y="4397650"/>
            <a:ext cx="60976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>
                <a:solidFill>
                  <a:srgbClr val="AD8025"/>
                </a:solidFill>
              </a:rPr>
              <a:t>Recommendation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D8025"/>
                </a:solidFill>
                <a:effectLst/>
                <a:latin typeface="-apple-system"/>
              </a:rPr>
              <a:t>Regularly communicate with customers through newsletters or updates on new products and offers to maintain relationships with existing customers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D8025"/>
                </a:solidFill>
                <a:latin typeface="-apple-system"/>
              </a:rPr>
              <a:t>Expanding market, acquiring new customers </a:t>
            </a:r>
          </a:p>
        </p:txBody>
      </p:sp>
    </p:spTree>
    <p:extLst>
      <p:ext uri="{BB962C8B-B14F-4D97-AF65-F5344CB8AC3E}">
        <p14:creationId xmlns:p14="http://schemas.microsoft.com/office/powerpoint/2010/main" val="422971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5EF98-1348-B7AF-4102-69BCC05D3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85AA-4EB3-6075-5113-8933D8AC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Customers |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5624-883F-EB84-6846-C8A78437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073" y="1620932"/>
            <a:ext cx="6814025" cy="201466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50% of total revenue is generated from a 13% customer base. </a:t>
            </a:r>
          </a:p>
          <a:p>
            <a:r>
              <a:rPr lang="en-US" sz="1800" dirty="0"/>
              <a:t> A </a:t>
            </a:r>
            <a:r>
              <a:rPr lang="en-US" sz="1800" b="1" dirty="0"/>
              <a:t>small segment </a:t>
            </a:r>
            <a:r>
              <a:rPr lang="en-US" sz="1800" dirty="0"/>
              <a:t>of customers is responsible for a </a:t>
            </a:r>
            <a:r>
              <a:rPr lang="en-US" sz="1800" b="1" dirty="0"/>
              <a:t>substantial portion </a:t>
            </a:r>
            <a:r>
              <a:rPr lang="en-US" sz="1800" dirty="0"/>
              <a:t>of our income.</a:t>
            </a:r>
          </a:p>
          <a:p>
            <a:r>
              <a:rPr lang="en-US" sz="1800" b="1" dirty="0"/>
              <a:t>Pros: </a:t>
            </a:r>
            <a:r>
              <a:rPr lang="en-US" sz="1800" dirty="0"/>
              <a:t>Opportunity for Growth by expanding customer base and increasing sales among a broader audience.</a:t>
            </a:r>
          </a:p>
          <a:p>
            <a:r>
              <a:rPr lang="en-US" sz="1800" b="1" dirty="0"/>
              <a:t>Cons: High dependency </a:t>
            </a:r>
            <a:r>
              <a:rPr lang="en-US" sz="1800" dirty="0"/>
              <a:t>Potential risks of overall sale performance impact due to high dependency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23E54E-46E4-EF68-6078-A2552C1A3066}"/>
              </a:ext>
            </a:extLst>
          </p:cNvPr>
          <p:cNvGrpSpPr/>
          <p:nvPr/>
        </p:nvGrpSpPr>
        <p:grpSpPr>
          <a:xfrm>
            <a:off x="838200" y="914838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FC3CFB-C15B-2490-3F15-B76E39609578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158A0-E5A9-920E-D3FD-6929707C89E0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E8530E-2131-799E-EB16-8195E0EE9D53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63AE368-25BE-D078-0A43-3074ACA0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459"/>
            <a:ext cx="4305901" cy="306747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C38345-58FA-DE42-30B5-45F197AF3ED0}"/>
              </a:ext>
            </a:extLst>
          </p:cNvPr>
          <p:cNvSpPr txBox="1">
            <a:spLocks/>
          </p:cNvSpPr>
          <p:nvPr/>
        </p:nvSpPr>
        <p:spPr>
          <a:xfrm>
            <a:off x="5242073" y="3820886"/>
            <a:ext cx="6814025" cy="153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700" b="1" dirty="0">
                <a:solidFill>
                  <a:srgbClr val="AD8025"/>
                </a:solidFill>
              </a:rPr>
              <a:t>Recommendation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AD8025"/>
                </a:solidFill>
              </a:rPr>
              <a:t>Nurturing the relationships to ensure sustained revenue generation: by Loyalty programs, assigning specific account managers, priority during high season, long-term buying contracts, competitive price</a:t>
            </a:r>
          </a:p>
        </p:txBody>
      </p:sp>
    </p:spTree>
    <p:extLst>
      <p:ext uri="{BB962C8B-B14F-4D97-AF65-F5344CB8AC3E}">
        <p14:creationId xmlns:p14="http://schemas.microsoft.com/office/powerpoint/2010/main" val="96486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566BF-1CC8-C525-DAE8-3A07C3E5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D903-846B-E6F1-5238-B80797DC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72"/>
          </a:xfr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sz="3600" dirty="0"/>
              <a:t>Analysis | Customers |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6795B-9C6C-05FB-916B-03DA9B51F023}"/>
              </a:ext>
            </a:extLst>
          </p:cNvPr>
          <p:cNvGrpSpPr/>
          <p:nvPr/>
        </p:nvGrpSpPr>
        <p:grpSpPr>
          <a:xfrm>
            <a:off x="838200" y="914400"/>
            <a:ext cx="3200400" cy="45719"/>
            <a:chOff x="1451610" y="3100709"/>
            <a:chExt cx="4413914" cy="996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F30A1-68F9-C305-044B-BAC3B604B111}"/>
                </a:ext>
              </a:extLst>
            </p:cNvPr>
            <p:cNvSpPr/>
            <p:nvPr/>
          </p:nvSpPr>
          <p:spPr>
            <a:xfrm>
              <a:off x="1451610" y="3100710"/>
              <a:ext cx="1454875" cy="99690"/>
            </a:xfrm>
            <a:prstGeom prst="rect">
              <a:avLst/>
            </a:prstGeom>
            <a:solidFill>
              <a:srgbClr val="488A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8E0BC1-9C51-5AEA-42BD-F2D75B484BA9}"/>
                </a:ext>
              </a:extLst>
            </p:cNvPr>
            <p:cNvSpPr/>
            <p:nvPr/>
          </p:nvSpPr>
          <p:spPr>
            <a:xfrm>
              <a:off x="2932065" y="3100709"/>
              <a:ext cx="1454875" cy="99690"/>
            </a:xfrm>
            <a:prstGeom prst="rect">
              <a:avLst/>
            </a:prstGeom>
            <a:solidFill>
              <a:srgbClr val="AC3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FB4ED7-A061-120F-5B68-21F90F5FE385}"/>
                </a:ext>
              </a:extLst>
            </p:cNvPr>
            <p:cNvSpPr/>
            <p:nvPr/>
          </p:nvSpPr>
          <p:spPr>
            <a:xfrm>
              <a:off x="4410649" y="3100709"/>
              <a:ext cx="1454875" cy="99690"/>
            </a:xfrm>
            <a:prstGeom prst="rect">
              <a:avLst/>
            </a:prstGeom>
            <a:solidFill>
              <a:srgbClr val="DBAE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1BF7E7-B6E2-DA41-1364-5A7ADA82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5257800" cy="1986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Finding</a:t>
            </a:r>
          </a:p>
          <a:p>
            <a:r>
              <a:rPr lang="en-US" sz="1800" dirty="0"/>
              <a:t>Top 5 are stable with their rank over time (except with minor differences for #2 and #3)</a:t>
            </a:r>
          </a:p>
          <a:p>
            <a:r>
              <a:rPr lang="en-US" sz="1800" dirty="0"/>
              <a:t>MEREP dropped in rank and also stopped orders from Oct 1997</a:t>
            </a:r>
          </a:p>
          <a:p>
            <a:r>
              <a:rPr lang="en-US" sz="1800" dirty="0"/>
              <a:t>New rising stars: HANAR, KOENE, FOLKO, WHITC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78B19BA5-E6EC-0978-B7AA-E899B5266446}"/>
              </a:ext>
            </a:extLst>
          </p:cNvPr>
          <p:cNvSpPr txBox="1">
            <a:spLocks/>
          </p:cNvSpPr>
          <p:nvPr/>
        </p:nvSpPr>
        <p:spPr>
          <a:xfrm>
            <a:off x="6331132" y="4506686"/>
            <a:ext cx="5697582" cy="198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AD8025"/>
                </a:solidFill>
              </a:rPr>
              <a:t>Recommendation</a:t>
            </a:r>
          </a:p>
          <a:p>
            <a:r>
              <a:rPr lang="en-US" sz="1800" dirty="0">
                <a:solidFill>
                  <a:srgbClr val="AD8025"/>
                </a:solidFill>
              </a:rPr>
              <a:t>Contact MEREP to understand why did she stop to order</a:t>
            </a:r>
          </a:p>
          <a:p>
            <a:r>
              <a:rPr lang="en-US" sz="1800" dirty="0">
                <a:solidFill>
                  <a:srgbClr val="AD8025"/>
                </a:solidFill>
              </a:rPr>
              <a:t>Investigating #6 to #10 of the last rank? Why did they drop in rank</a:t>
            </a:r>
          </a:p>
          <a:p>
            <a:r>
              <a:rPr lang="en-US" sz="1800" dirty="0">
                <a:solidFill>
                  <a:srgbClr val="AD8025"/>
                </a:solidFill>
              </a:rPr>
              <a:t>Offering new rising stars loyalty program &amp; benefit</a:t>
            </a:r>
          </a:p>
          <a:p>
            <a:endParaRPr lang="en-US" sz="1800" dirty="0">
              <a:solidFill>
                <a:srgbClr val="AD802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AD802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8B203D-451B-B4CA-8CEB-0CFA96E04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3969"/>
            <a:ext cx="880232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3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3576</TotalTime>
  <Words>1481</Words>
  <Application>Microsoft Office PowerPoint</Application>
  <PresentationFormat>Widescreen</PresentationFormat>
  <Paragraphs>169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Aptos</vt:lpstr>
      <vt:lpstr>Aptos Display</vt:lpstr>
      <vt:lpstr>Aptos SemiBold</vt:lpstr>
      <vt:lpstr>Arial</vt:lpstr>
      <vt:lpstr>Calibri</vt:lpstr>
      <vt:lpstr>Office Theme</vt:lpstr>
      <vt:lpstr>Northwind Distributor</vt:lpstr>
      <vt:lpstr>PRESENTATION AGENDA</vt:lpstr>
      <vt:lpstr>Overview</vt:lpstr>
      <vt:lpstr>Objective</vt:lpstr>
      <vt:lpstr>Analysis | Areas </vt:lpstr>
      <vt:lpstr>Analysis | Sale Performance</vt:lpstr>
      <vt:lpstr>Analysis | Customers | 1</vt:lpstr>
      <vt:lpstr>Analysis | Customers | 2</vt:lpstr>
      <vt:lpstr>Analysis | Customers | 3</vt:lpstr>
      <vt:lpstr>Analysis | Customers | 4</vt:lpstr>
      <vt:lpstr>Analysis | Product | 1</vt:lpstr>
      <vt:lpstr>Analysis | Product | 2</vt:lpstr>
      <vt:lpstr>Analysis | Product | 3</vt:lpstr>
      <vt:lpstr>Analysis | Top products &amp; Top customers</vt:lpstr>
      <vt:lpstr>Analysis | Stock | 1</vt:lpstr>
      <vt:lpstr>Analysis | Stock | 2</vt:lpstr>
      <vt:lpstr>Summary</vt:lpstr>
      <vt:lpstr>Summary</vt:lpstr>
      <vt:lpstr>Thank you!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suong hoang</dc:creator>
  <cp:lastModifiedBy>suong hoang</cp:lastModifiedBy>
  <cp:revision>166</cp:revision>
  <dcterms:created xsi:type="dcterms:W3CDTF">2024-12-05T12:27:36Z</dcterms:created>
  <dcterms:modified xsi:type="dcterms:W3CDTF">2025-01-20T07:42:21Z</dcterms:modified>
</cp:coreProperties>
</file>