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2F6"/>
    <a:srgbClr val="3EC0D2"/>
    <a:srgbClr val="546FF6"/>
    <a:srgbClr val="7FB9F9"/>
    <a:srgbClr val="89D2FB"/>
    <a:srgbClr val="FF6600"/>
    <a:srgbClr val="428BCE"/>
    <a:srgbClr val="FF8FA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-2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65A0-4D09-42C8-81F1-4E281548F690}" type="datetimeFigureOut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ADB3E-78ED-47AE-B0A9-8D90D3E4B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14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ADB3E-78ED-47AE-B0A9-8D90D3E4BC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E71-4060-4AB0-AC9E-B87EB545B503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1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171-EF6F-4655-970D-8BC29FC0147C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9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1050-D772-454B-A3CC-8DDDFBAFD144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8EB1A319-4366-4E6B-935E-D8916EB3F90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76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BD74-E711-4C16-ACE4-992870B76C7D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1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A403-75C8-47B5-B867-4BD392F2CD6E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F27-7FEE-420A-B271-2C46FFBFD216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5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E80-F501-4543-BB17-5DD0631E455A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0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6F5D-8113-42E0-ADE4-EB4FC7710401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7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564-1A8C-42EA-A4BB-6ADE1EEBF578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6771-1B1E-4E21-8722-5505C1D1AE8F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8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F791-5552-458B-AA8F-E4BB0A5F06D3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9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3C07-6ACD-40CA-B791-AFB62EBF8084}" type="datetime1">
              <a:rPr kumimoji="1" lang="ja-JP" altLang="en-US" smtClean="0"/>
              <a:t>2022/10/5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A319-4366-4E6B-935E-D8916EB3F9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515092" y="201477"/>
            <a:ext cx="4603355" cy="1836277"/>
            <a:chOff x="1515092" y="201477"/>
            <a:chExt cx="4603355" cy="1836277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515092" y="201477"/>
              <a:ext cx="4388038" cy="1836277"/>
              <a:chOff x="1462159" y="293846"/>
              <a:chExt cx="4388038" cy="1836277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9618" y="293846"/>
                <a:ext cx="1560579" cy="780290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59" y="499129"/>
                <a:ext cx="3805869" cy="1630994"/>
              </a:xfrm>
              <a:prstGeom prst="rect">
                <a:avLst/>
              </a:prstGeom>
            </p:spPr>
          </p:pic>
        </p:grpSp>
        <p:sp>
          <p:nvSpPr>
            <p:cNvPr id="11" name="正方形/長方形 10"/>
            <p:cNvSpPr/>
            <p:nvPr/>
          </p:nvSpPr>
          <p:spPr>
            <a:xfrm>
              <a:off x="4127233" y="1454169"/>
              <a:ext cx="199121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2400" b="1" cap="none" spc="0" dirty="0" smtClean="0">
                  <a:ln w="0"/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取扱説明書</a:t>
              </a:r>
              <a:endParaRPr lang="ja-JP" altLang="en-US" sz="2400" b="1" cap="none" spc="0" dirty="0">
                <a:ln w="0"/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695960" y="2765123"/>
            <a:ext cx="5506720" cy="396240"/>
          </a:xfrm>
          <a:prstGeom prst="roundRect">
            <a:avLst>
              <a:gd name="adj" fmla="val 50000"/>
            </a:avLst>
          </a:prstGeom>
          <a:solidFill>
            <a:srgbClr val="FF8FA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１</a:t>
            </a:r>
            <a:r>
              <a:rPr kumimoji="1" lang="en-US" altLang="ja-JP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.</a:t>
            </a:r>
            <a:r>
              <a:rPr kumimoji="1" lang="ja-JP" altLang="en-US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はじめに</a:t>
            </a:r>
            <a:endParaRPr kumimoji="1" lang="ja-JP" altLang="en-US" sz="2000" dirty="0">
              <a:latin typeface="03SmartFont-Proportional" panose="02000000000000000000" pitchFamily="2" charset="-128"/>
              <a:ea typeface="03SmartFont-Proportional" panose="02000000000000000000" pitchFamily="2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318753" y="3332523"/>
            <a:ext cx="6405136" cy="646331"/>
            <a:chOff x="318753" y="3369008"/>
            <a:chExt cx="6405136" cy="6463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603505" y="3369008"/>
              <a:ext cx="6120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この作品はキーボードまたは</a:t>
              </a:r>
              <a:r>
                <a:rPr kumimoji="1" lang="en-US" altLang="ja-JP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XInput</a:t>
              </a:r>
              <a:r>
                <a:rPr kumimoji="1" lang="ja-JP" altLang="en-US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対応コントローラー　　　　　　　　　　　　　　　　　　　　　　　　　　</a:t>
              </a:r>
              <a:r>
                <a:rPr kumimoji="1" lang="ja-JP" altLang="en-US" b="1" dirty="0">
                  <a:ln w="3175">
                    <a:noFill/>
                  </a:ln>
                  <a:solidFill>
                    <a:schemeClr val="bg1"/>
                  </a:solidFill>
                </a:rPr>
                <a:t>　</a:t>
              </a:r>
              <a:r>
                <a:rPr kumimoji="1" lang="ja-JP" altLang="en-US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　　　　　　　　　　　　　　　　　でのみ</a:t>
              </a:r>
              <a:r>
                <a:rPr kumimoji="1" lang="ja-JP" altLang="en-US" b="1" dirty="0">
                  <a:ln w="3175">
                    <a:noFill/>
                  </a:ln>
                  <a:solidFill>
                    <a:schemeClr val="bg1"/>
                  </a:solidFill>
                </a:rPr>
                <a:t>動作</a:t>
              </a:r>
              <a:r>
                <a:rPr kumimoji="1" lang="ja-JP" altLang="en-US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します</a:t>
              </a:r>
              <a:endParaRPr kumimoji="1" lang="ja-JP" altLang="en-US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18753" y="336900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n w="3175">
                    <a:noFill/>
                  </a:ln>
                  <a:solidFill>
                    <a:schemeClr val="bg1"/>
                  </a:solidFill>
                </a:rPr>
                <a:t>※</a:t>
              </a:r>
              <a:endParaRPr lang="ja-JP" altLang="en-US" dirty="0">
                <a:ln w="3175">
                  <a:noFill/>
                </a:ln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18753" y="3978854"/>
            <a:ext cx="6405136" cy="646331"/>
            <a:chOff x="318753" y="3369008"/>
            <a:chExt cx="6405136" cy="646331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603505" y="3369008"/>
              <a:ext cx="6120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n w="3175">
                    <a:noFill/>
                  </a:ln>
                  <a:solidFill>
                    <a:schemeClr val="bg1"/>
                  </a:solidFill>
                </a:rPr>
                <a:t>コントローラーでのプレイのみ、</a:t>
              </a:r>
              <a:r>
                <a:rPr kumimoji="1" lang="en-US" altLang="ja-JP" b="1" dirty="0">
                  <a:ln w="3175">
                    <a:noFill/>
                  </a:ln>
                  <a:solidFill>
                    <a:schemeClr val="bg1"/>
                  </a:solidFill>
                </a:rPr>
                <a:t>2P</a:t>
              </a:r>
              <a:r>
                <a:rPr kumimoji="1" lang="ja-JP" altLang="en-US" b="1" dirty="0">
                  <a:ln w="3175">
                    <a:noFill/>
                  </a:ln>
                  <a:solidFill>
                    <a:schemeClr val="bg1"/>
                  </a:solidFill>
                </a:rPr>
                <a:t>プレイが可能</a:t>
              </a:r>
              <a:r>
                <a:rPr kumimoji="1" lang="ja-JP" altLang="en-US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ですキーボード</a:t>
              </a:r>
              <a:r>
                <a:rPr kumimoji="1" lang="ja-JP" altLang="en-US" b="1" dirty="0">
                  <a:ln w="3175">
                    <a:noFill/>
                  </a:ln>
                  <a:solidFill>
                    <a:schemeClr val="bg1"/>
                  </a:solidFill>
                </a:rPr>
                <a:t>とのクロスプレイは対応して</a:t>
              </a:r>
              <a:r>
                <a:rPr kumimoji="1" lang="ja-JP" altLang="en-US" b="1" dirty="0" smtClean="0">
                  <a:ln w="3175">
                    <a:noFill/>
                  </a:ln>
                  <a:solidFill>
                    <a:schemeClr val="bg1"/>
                  </a:solidFill>
                </a:rPr>
                <a:t>いません</a:t>
              </a:r>
              <a:endParaRPr kumimoji="1" lang="ja-JP" altLang="en-US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18753" y="336900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b="1" dirty="0">
                  <a:ln w="3175">
                    <a:noFill/>
                  </a:ln>
                  <a:solidFill>
                    <a:schemeClr val="bg1"/>
                  </a:solidFill>
                </a:rPr>
                <a:t>※</a:t>
              </a:r>
              <a:endParaRPr lang="ja-JP" altLang="en-US" dirty="0">
                <a:ln w="3175">
                  <a:noFill/>
                </a:ln>
              </a:endParaRPr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695961" y="5395543"/>
            <a:ext cx="5506720" cy="3962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2.</a:t>
            </a:r>
            <a:r>
              <a:rPr kumimoji="1" lang="ja-JP" altLang="en-US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ゲーム紹介</a:t>
            </a:r>
            <a:endParaRPr kumimoji="1" lang="ja-JP" altLang="en-US" sz="2000" dirty="0">
              <a:latin typeface="03SmartFont-Proportional" panose="02000000000000000000" pitchFamily="2" charset="-128"/>
              <a:ea typeface="03SmartFont-Proportional" panose="02000000000000000000" pitchFamily="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7144" y="5999630"/>
            <a:ext cx="646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「</a:t>
            </a:r>
            <a:r>
              <a:rPr kumimoji="1" lang="en-US" altLang="ja-JP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SkyMachine2</a:t>
            </a:r>
            <a:r>
              <a:rPr kumimoji="1" lang="ja-JP" altLang="en-US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」は、</a:t>
            </a:r>
            <a:r>
              <a:rPr kumimoji="1" lang="ja-JP" altLang="en-US" b="1" dirty="0" smtClean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戦闘機</a:t>
            </a:r>
            <a:r>
              <a:rPr kumimoji="1" lang="ja-JP" altLang="en-US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「</a:t>
            </a:r>
            <a:r>
              <a:rPr kumimoji="1" lang="ja-JP" altLang="en-US" b="1" dirty="0" smtClean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シルバーイーグル</a:t>
            </a:r>
            <a:r>
              <a:rPr kumimoji="1" lang="ja-JP" altLang="en-US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」を操作して、敵を倒しながら進む</a:t>
            </a:r>
            <a:r>
              <a:rPr kumimoji="1" lang="en-US" altLang="ja-JP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2D</a:t>
            </a:r>
            <a:r>
              <a:rPr kumimoji="1" lang="ja-JP" altLang="en-US" b="1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シューティングゲームです</a:t>
            </a:r>
            <a:r>
              <a:rPr kumimoji="1" lang="ja-JP" altLang="en-US" b="1" dirty="0" smtClean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。</a:t>
            </a:r>
            <a:endParaRPr kumimoji="1" lang="en-US" altLang="ja-JP" b="1" dirty="0" smtClean="0">
              <a:ln w="3175">
                <a:noFill/>
              </a:ln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b="1" dirty="0" smtClean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アイテム等を駆使しながら、ハイスコアを目指しましょう。</a:t>
            </a:r>
            <a:endParaRPr kumimoji="1" lang="ja-JP" altLang="en-US" b="1" dirty="0">
              <a:ln w="3175">
                <a:noFill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9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34184" y="170715"/>
            <a:ext cx="5506720" cy="3962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3.</a:t>
            </a:r>
            <a:r>
              <a:rPr kumimoji="1" lang="ja-JP" altLang="en-US" sz="2000" dirty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操作方法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8428"/>
              </p:ext>
            </p:extLst>
          </p:nvPr>
        </p:nvGraphicFramePr>
        <p:xfrm>
          <a:off x="1139743" y="1498942"/>
          <a:ext cx="192024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9377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1210863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移動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✙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or 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射撃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Ⓐ </a:t>
                      </a:r>
                      <a:r>
                        <a:rPr kumimoji="1" lang="en-US" altLang="ja-JP" b="1" dirty="0" smtClean="0"/>
                        <a:t>or </a:t>
                      </a:r>
                      <a:r>
                        <a:rPr kumimoji="1" lang="ja-JP" altLang="en-US" b="1" dirty="0" smtClean="0"/>
                        <a:t>Ⓑ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ポーズ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90851"/>
                  </a:ext>
                </a:extLst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715816" y="698140"/>
            <a:ext cx="3343456" cy="350520"/>
          </a:xfrm>
          <a:prstGeom prst="roundRect">
            <a:avLst/>
          </a:prstGeom>
          <a:solidFill>
            <a:srgbClr val="0AA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ステージ画面の操作</a:t>
            </a:r>
            <a:endParaRPr kumimoji="1" lang="ja-JP" altLang="en-US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59" y="1585462"/>
            <a:ext cx="197104" cy="19710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28824" y="1084266"/>
            <a:ext cx="245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▼</a:t>
            </a:r>
            <a:r>
              <a:rPr kumimoji="1" lang="ja-JP" altLang="en-US" sz="1400" b="1" dirty="0" smtClean="0"/>
              <a:t>ゲームパッドの操作方法</a:t>
            </a:r>
            <a:endParaRPr kumimoji="1" lang="ja-JP" altLang="en-US" sz="1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80479" y="1084266"/>
            <a:ext cx="143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▼</a:t>
            </a:r>
            <a:r>
              <a:rPr kumimoji="1" lang="en-US" altLang="ja-JP" sz="1400" b="1" dirty="0" smtClean="0"/>
              <a:t>PC</a:t>
            </a:r>
            <a:r>
              <a:rPr kumimoji="1" lang="ja-JP" altLang="en-US" sz="1400" b="1" dirty="0" smtClean="0"/>
              <a:t>の操作方法</a:t>
            </a:r>
            <a:endParaRPr kumimoji="1" lang="ja-JP" altLang="en-US" sz="1400" b="1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8446"/>
              </p:ext>
            </p:extLst>
          </p:nvPr>
        </p:nvGraphicFramePr>
        <p:xfrm>
          <a:off x="3777279" y="1498942"/>
          <a:ext cx="192024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8201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1222039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移動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射撃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ポーズ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4336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71" y="1497523"/>
            <a:ext cx="729489" cy="3647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75" y="1954892"/>
            <a:ext cx="792650" cy="198162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1715816" y="7371318"/>
            <a:ext cx="3343456" cy="350520"/>
          </a:xfrm>
          <a:prstGeom prst="roundRect">
            <a:avLst/>
          </a:prstGeom>
          <a:solidFill>
            <a:srgbClr val="0AA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その他の操作</a:t>
            </a:r>
            <a:endParaRPr kumimoji="1" lang="ja-JP" altLang="en-US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2927"/>
              </p:ext>
            </p:extLst>
          </p:nvPr>
        </p:nvGraphicFramePr>
        <p:xfrm>
          <a:off x="1139743" y="2702320"/>
          <a:ext cx="455777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4279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3243497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途中参加</a:t>
                      </a:r>
                      <a:r>
                        <a:rPr kumimoji="1" lang="en-US" altLang="ja-JP" sz="700" b="1" dirty="0" smtClean="0">
                          <a:solidFill>
                            <a:schemeClr val="bg1"/>
                          </a:solidFill>
                        </a:rPr>
                        <a:t>1※</a:t>
                      </a:r>
                      <a:endParaRPr kumimoji="1" lang="ja-JP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任意のボタン</a:t>
                      </a:r>
                      <a:r>
                        <a:rPr kumimoji="1" lang="en-US" altLang="ja-JP" baseline="0" dirty="0" smtClean="0"/>
                        <a:t> or </a:t>
                      </a:r>
                      <a:r>
                        <a:rPr kumimoji="1" lang="ja-JP" altLang="en-US" dirty="0" smtClean="0"/>
                        <a:t>キー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</a:tbl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1049214" y="3104046"/>
            <a:ext cx="1787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1※</a:t>
            </a:r>
            <a:r>
              <a:rPr kumimoji="1" lang="ja-JP" altLang="en-US" sz="900" dirty="0" smtClean="0"/>
              <a:t>２人プレイ時のみ可能です</a:t>
            </a:r>
            <a:endParaRPr kumimoji="1" lang="ja-JP" altLang="en-US" sz="900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561"/>
              </p:ext>
            </p:extLst>
          </p:nvPr>
        </p:nvGraphicFramePr>
        <p:xfrm>
          <a:off x="1139743" y="8288023"/>
          <a:ext cx="455777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59664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2598112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50" b="1" dirty="0" smtClean="0">
                          <a:solidFill>
                            <a:schemeClr val="bg1"/>
                          </a:solidFill>
                        </a:rPr>
                        <a:t>参加 </a:t>
                      </a:r>
                      <a:r>
                        <a:rPr kumimoji="1" lang="en-US" altLang="ja-JP" sz="1350" b="1" dirty="0" smtClean="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kumimoji="1" lang="ja-JP" altLang="en-US" sz="1350" b="1" dirty="0" smtClean="0">
                          <a:solidFill>
                            <a:schemeClr val="bg1"/>
                          </a:solidFill>
                        </a:rPr>
                        <a:t>次の画面に進む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任意のボタン</a:t>
                      </a:r>
                      <a:r>
                        <a:rPr kumimoji="1" lang="en-US" altLang="ja-JP" baseline="0" dirty="0" smtClean="0"/>
                        <a:t> or </a:t>
                      </a:r>
                      <a:r>
                        <a:rPr kumimoji="1" lang="ja-JP" altLang="en-US" dirty="0" smtClean="0"/>
                        <a:t>キー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</a:tbl>
          </a:graphicData>
        </a:graphic>
      </p:graphicFrame>
      <p:sp>
        <p:nvSpPr>
          <p:cNvPr id="23" name="角丸四角形 22"/>
          <p:cNvSpPr/>
          <p:nvPr/>
        </p:nvSpPr>
        <p:spPr>
          <a:xfrm>
            <a:off x="1853991" y="7899532"/>
            <a:ext cx="3129280" cy="210797"/>
          </a:xfrm>
          <a:prstGeom prst="roundRect">
            <a:avLst>
              <a:gd name="adj" fmla="val 50000"/>
            </a:avLst>
          </a:prstGeom>
          <a:solidFill>
            <a:srgbClr val="3E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タイトル画面の操作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822904" y="9027034"/>
            <a:ext cx="3129280" cy="210797"/>
          </a:xfrm>
          <a:prstGeom prst="roundRect">
            <a:avLst>
              <a:gd name="adj" fmla="val 50000"/>
            </a:avLst>
          </a:prstGeom>
          <a:solidFill>
            <a:srgbClr val="3E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ランキング画面の操作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38843"/>
              </p:ext>
            </p:extLst>
          </p:nvPr>
        </p:nvGraphicFramePr>
        <p:xfrm>
          <a:off x="1108656" y="9366424"/>
          <a:ext cx="455777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59664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2598112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50" b="1" dirty="0" smtClean="0">
                          <a:solidFill>
                            <a:schemeClr val="bg1"/>
                          </a:solidFill>
                        </a:rPr>
                        <a:t>次の画面に進む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任意のボタン</a:t>
                      </a:r>
                      <a:r>
                        <a:rPr kumimoji="1" lang="en-US" altLang="ja-JP" baseline="0" dirty="0" smtClean="0"/>
                        <a:t> or </a:t>
                      </a:r>
                      <a:r>
                        <a:rPr kumimoji="1" lang="ja-JP" altLang="en-US" dirty="0" smtClean="0"/>
                        <a:t>キー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</a:tbl>
          </a:graphicData>
        </a:graphic>
      </p:graphicFrame>
      <p:sp>
        <p:nvSpPr>
          <p:cNvPr id="26" name="楕円 25"/>
          <p:cNvSpPr/>
          <p:nvPr/>
        </p:nvSpPr>
        <p:spPr>
          <a:xfrm>
            <a:off x="1924853" y="2338396"/>
            <a:ext cx="189697" cy="192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846416" y="2350202"/>
            <a:ext cx="34657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500" dirty="0" smtClean="0">
                <a:solidFill>
                  <a:schemeClr val="bg1"/>
                </a:solidFill>
              </a:rPr>
              <a:t>START</a:t>
            </a:r>
            <a:endParaRPr kumimoji="1" lang="ja-JP" altLang="en-US" sz="500" dirty="0">
              <a:solidFill>
                <a:schemeClr val="bg1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30" y="2330748"/>
            <a:ext cx="184783" cy="184783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>
          <a:xfrm>
            <a:off x="1822904" y="3350133"/>
            <a:ext cx="3129280" cy="210797"/>
          </a:xfrm>
          <a:prstGeom prst="roundRect">
            <a:avLst>
              <a:gd name="adj" fmla="val 50000"/>
            </a:avLst>
          </a:prstGeom>
          <a:solidFill>
            <a:srgbClr val="3E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ポーズメニュー表示中の操作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26899"/>
              </p:ext>
            </p:extLst>
          </p:nvPr>
        </p:nvGraphicFramePr>
        <p:xfrm>
          <a:off x="1139743" y="4064095"/>
          <a:ext cx="192024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9377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1210863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選択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✙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決定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Ⓐ 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戻る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90851"/>
                  </a:ext>
                </a:extLst>
              </a:tr>
            </a:tbl>
          </a:graphicData>
        </a:graphic>
      </p:graphicFrame>
      <p:sp>
        <p:nvSpPr>
          <p:cNvPr id="32" name="テキスト ボックス 31"/>
          <p:cNvSpPr txBox="1"/>
          <p:nvPr/>
        </p:nvSpPr>
        <p:spPr>
          <a:xfrm>
            <a:off x="928824" y="3649419"/>
            <a:ext cx="252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▼</a:t>
            </a:r>
            <a:r>
              <a:rPr kumimoji="1" lang="ja-JP" altLang="en-US" sz="1400" b="1" dirty="0" smtClean="0"/>
              <a:t>ゲームパッドの操作方法</a:t>
            </a:r>
            <a:r>
              <a:rPr kumimoji="1" lang="en-US" altLang="ja-JP" sz="700" b="1" dirty="0" smtClean="0"/>
              <a:t>2※</a:t>
            </a:r>
            <a:endParaRPr kumimoji="1" lang="ja-JP" altLang="en-US" sz="7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80479" y="3649419"/>
            <a:ext cx="143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▼</a:t>
            </a:r>
            <a:r>
              <a:rPr kumimoji="1" lang="en-US" altLang="ja-JP" sz="1400" b="1" dirty="0" smtClean="0"/>
              <a:t>PC</a:t>
            </a:r>
            <a:r>
              <a:rPr kumimoji="1" lang="ja-JP" altLang="en-US" sz="1400" b="1" dirty="0" smtClean="0"/>
              <a:t>の操作方法</a:t>
            </a:r>
            <a:endParaRPr kumimoji="1" lang="ja-JP" altLang="en-US" sz="1400" b="1" dirty="0"/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07048"/>
              </p:ext>
            </p:extLst>
          </p:nvPr>
        </p:nvGraphicFramePr>
        <p:xfrm>
          <a:off x="3777279" y="4064095"/>
          <a:ext cx="192024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8201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1222039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選択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決定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戻る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43361"/>
                  </a:ext>
                </a:extLst>
              </a:tr>
            </a:tbl>
          </a:graphicData>
        </a:graphic>
      </p:graphicFrame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0" t="-4820" r="37951"/>
          <a:stretch/>
        </p:blipFill>
        <p:spPr>
          <a:xfrm>
            <a:off x="4556424" y="4053049"/>
            <a:ext cx="180975" cy="382328"/>
          </a:xfrm>
          <a:prstGeom prst="rect">
            <a:avLst/>
          </a:prstGeom>
        </p:spPr>
      </p:pic>
      <p:sp>
        <p:nvSpPr>
          <p:cNvPr id="37" name="楕円 36"/>
          <p:cNvSpPr/>
          <p:nvPr/>
        </p:nvSpPr>
        <p:spPr>
          <a:xfrm>
            <a:off x="1924853" y="4903549"/>
            <a:ext cx="189697" cy="192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846416" y="4915355"/>
            <a:ext cx="34657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500" dirty="0" smtClean="0">
                <a:solidFill>
                  <a:schemeClr val="bg1"/>
                </a:solidFill>
              </a:rPr>
              <a:t>START</a:t>
            </a:r>
            <a:endParaRPr kumimoji="1" lang="ja-JP" altLang="en-US" sz="500" dirty="0">
              <a:solidFill>
                <a:schemeClr val="bg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30" y="4895901"/>
            <a:ext cx="184783" cy="18478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72" y="4465959"/>
            <a:ext cx="308877" cy="308877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825039" y="5192159"/>
            <a:ext cx="272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2※</a:t>
            </a:r>
            <a:r>
              <a:rPr kumimoji="1" lang="ja-JP" altLang="en-US" sz="900" dirty="0" smtClean="0"/>
              <a:t>２人プレイ中の場合、ポーズメニューを開いたプレイヤーのみが操作可能です</a:t>
            </a:r>
            <a:endParaRPr kumimoji="1" lang="ja-JP" altLang="en-US" sz="900" dirty="0"/>
          </a:p>
        </p:txBody>
      </p:sp>
      <p:sp>
        <p:nvSpPr>
          <p:cNvPr id="74" name="角丸四角形 73"/>
          <p:cNvSpPr/>
          <p:nvPr/>
        </p:nvSpPr>
        <p:spPr>
          <a:xfrm>
            <a:off x="1791817" y="5647517"/>
            <a:ext cx="3129280" cy="210797"/>
          </a:xfrm>
          <a:prstGeom prst="roundRect">
            <a:avLst>
              <a:gd name="adj" fmla="val 50000"/>
            </a:avLst>
          </a:prstGeom>
          <a:solidFill>
            <a:srgbClr val="3E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コンティニュー画面の操作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31464"/>
              </p:ext>
            </p:extLst>
          </p:nvPr>
        </p:nvGraphicFramePr>
        <p:xfrm>
          <a:off x="1022081" y="6361479"/>
          <a:ext cx="19202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3775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1046465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再開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スキップ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Ⓐ 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</a:tbl>
          </a:graphicData>
        </a:graphic>
      </p:graphicFrame>
      <p:sp>
        <p:nvSpPr>
          <p:cNvPr id="76" name="テキスト ボックス 75"/>
          <p:cNvSpPr txBox="1"/>
          <p:nvPr/>
        </p:nvSpPr>
        <p:spPr>
          <a:xfrm>
            <a:off x="897737" y="5946803"/>
            <a:ext cx="252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▼</a:t>
            </a:r>
            <a:r>
              <a:rPr kumimoji="1" lang="ja-JP" altLang="en-US" sz="1400" b="1" dirty="0" smtClean="0"/>
              <a:t>ゲームパッドの操作方法</a:t>
            </a:r>
            <a:endParaRPr kumimoji="1" lang="ja-JP" altLang="en-US" sz="7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949392" y="5946803"/>
            <a:ext cx="143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▼</a:t>
            </a:r>
            <a:r>
              <a:rPr kumimoji="1" lang="en-US" altLang="ja-JP" sz="1400" b="1" dirty="0" smtClean="0"/>
              <a:t>PC</a:t>
            </a:r>
            <a:r>
              <a:rPr kumimoji="1" lang="ja-JP" altLang="en-US" sz="1400" b="1" dirty="0" smtClean="0"/>
              <a:t>の操作方法</a:t>
            </a:r>
            <a:endParaRPr kumimoji="1" lang="ja-JP" altLang="en-US" sz="1400" b="1" dirty="0"/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0" t="-4820" r="37951"/>
          <a:stretch/>
        </p:blipFill>
        <p:spPr>
          <a:xfrm>
            <a:off x="4525337" y="6350433"/>
            <a:ext cx="180975" cy="382328"/>
          </a:xfrm>
          <a:prstGeom prst="rect">
            <a:avLst/>
          </a:prstGeom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85" y="6763343"/>
            <a:ext cx="308877" cy="308877"/>
          </a:xfrm>
          <a:prstGeom prst="rect">
            <a:avLst/>
          </a:prstGeom>
        </p:spPr>
      </p:pic>
      <p:graphicFrame>
        <p:nvGraphicFramePr>
          <p:cNvPr id="85" name="表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6102"/>
              </p:ext>
            </p:extLst>
          </p:nvPr>
        </p:nvGraphicFramePr>
        <p:xfrm>
          <a:off x="3777279" y="6361479"/>
          <a:ext cx="19202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1792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968448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再開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bg1"/>
                          </a:solidFill>
                        </a:rPr>
                        <a:t>スキップ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</a:tbl>
          </a:graphicData>
        </a:graphic>
      </p:graphicFrame>
      <p:sp>
        <p:nvSpPr>
          <p:cNvPr id="88" name="楕円 87"/>
          <p:cNvSpPr/>
          <p:nvPr/>
        </p:nvSpPr>
        <p:spPr>
          <a:xfrm>
            <a:off x="1952645" y="6458282"/>
            <a:ext cx="189697" cy="192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" dirty="0"/>
          </a:p>
        </p:txBody>
      </p:sp>
      <p:sp>
        <p:nvSpPr>
          <p:cNvPr id="89" name="正方形/長方形 88"/>
          <p:cNvSpPr/>
          <p:nvPr/>
        </p:nvSpPr>
        <p:spPr>
          <a:xfrm>
            <a:off x="1874208" y="6470615"/>
            <a:ext cx="34657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500" dirty="0" smtClean="0">
                <a:solidFill>
                  <a:schemeClr val="bg1"/>
                </a:solidFill>
              </a:rPr>
              <a:t>START</a:t>
            </a:r>
            <a:endParaRPr kumimoji="1" lang="ja-JP" altLang="en-US" sz="500" dirty="0">
              <a:solidFill>
                <a:schemeClr val="bg1"/>
              </a:solidFill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37" y="6818700"/>
            <a:ext cx="792650" cy="198162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23" y="6399108"/>
            <a:ext cx="308877" cy="308877"/>
          </a:xfrm>
          <a:prstGeom prst="rect">
            <a:avLst/>
          </a:prstGeom>
        </p:spPr>
      </p:pic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34184" y="376503"/>
            <a:ext cx="5506720" cy="396240"/>
          </a:xfrm>
          <a:prstGeom prst="roundRect">
            <a:avLst>
              <a:gd name="adj" fmla="val 50000"/>
            </a:avLst>
          </a:prstGeom>
          <a:solidFill>
            <a:srgbClr val="0AA2F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4.</a:t>
            </a:r>
            <a:r>
              <a:rPr kumimoji="1" lang="ja-JP" altLang="en-US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画面の見かた</a:t>
            </a:r>
            <a:endParaRPr kumimoji="1" lang="ja-JP" altLang="en-US" sz="2000" dirty="0">
              <a:latin typeface="03SmartFont-Proportional" panose="02000000000000000000" pitchFamily="2" charset="-128"/>
              <a:ea typeface="03SmartFont-Proportional" panose="02000000000000000000" pitchFamily="2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391160" y="1111102"/>
            <a:ext cx="6078938" cy="340643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2613584" y="799920"/>
            <a:ext cx="220672" cy="21945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2</a:t>
            </a:r>
            <a:endParaRPr kumimoji="1" lang="ja-JP" altLang="en-US" sz="16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1867852" y="1089660"/>
            <a:ext cx="89535" cy="86487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910714" y="923779"/>
            <a:ext cx="1905" cy="209124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800378" y="803133"/>
            <a:ext cx="220672" cy="21945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１</a:t>
            </a:r>
            <a:endParaRPr kumimoji="1" lang="ja-JP" altLang="en-US" sz="16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2683192" y="1140078"/>
            <a:ext cx="89535" cy="86487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723920" y="989182"/>
            <a:ext cx="3580" cy="182338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81381" y="1383573"/>
            <a:ext cx="220672" cy="21945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5</a:t>
            </a:r>
            <a:endParaRPr kumimoji="1" lang="ja-JP" altLang="en-US" sz="16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33617" y="1335602"/>
            <a:ext cx="2685503" cy="31539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73500" y="1495206"/>
            <a:ext cx="160117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473692" y="808885"/>
            <a:ext cx="220672" cy="21945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4</a:t>
            </a:r>
            <a:endParaRPr kumimoji="1" lang="ja-JP" altLang="en-US" sz="16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sp>
        <p:nvSpPr>
          <p:cNvPr id="31" name="楕円 30"/>
          <p:cNvSpPr/>
          <p:nvPr/>
        </p:nvSpPr>
        <p:spPr>
          <a:xfrm>
            <a:off x="4054246" y="1958920"/>
            <a:ext cx="89535" cy="86487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3584028" y="1005639"/>
            <a:ext cx="16761" cy="996524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 flipV="1">
            <a:off x="3582493" y="2002163"/>
            <a:ext cx="491585" cy="79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6548643" y="3757317"/>
            <a:ext cx="220672" cy="21945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07ロゴたいぷゴシック7" panose="02000600000000000000" pitchFamily="50" charset="-128"/>
                <a:ea typeface="07ロゴたいぷゴシック7" panose="02000600000000000000" pitchFamily="50" charset="-128"/>
              </a:rPr>
              <a:t>３</a:t>
            </a:r>
            <a:endParaRPr kumimoji="1" lang="ja-JP" altLang="en-US" sz="1600" dirty="0">
              <a:latin typeface="07ロゴたいぷゴシック7" panose="02000600000000000000" pitchFamily="50" charset="-128"/>
              <a:ea typeface="07ロゴたいぷゴシック7" panose="02000600000000000000" pitchFamily="50" charset="-128"/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H="1">
            <a:off x="5633604" y="3867045"/>
            <a:ext cx="925601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248912" y="3297092"/>
            <a:ext cx="1402080" cy="107678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1677544" y="4971720"/>
            <a:ext cx="3420000" cy="2520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➊ スコア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677544" y="5943632"/>
            <a:ext cx="3420000" cy="2520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➋</a:t>
            </a:r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残機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673631" y="8271199"/>
            <a:ext cx="3420000" cy="2520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➎ </a:t>
            </a:r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ステータス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675666" y="7488222"/>
            <a:ext cx="3420000" cy="2520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➍ アイテム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685826" y="6705245"/>
            <a:ext cx="3420000" cy="2520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➌ 敵</a:t>
            </a:r>
            <a:endParaRPr kumimoji="1" lang="ja-JP" altLang="en-US" sz="12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81457" y="5243489"/>
            <a:ext cx="32969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latin typeface="+mn-ea"/>
              </a:rPr>
              <a:t>敵を倒したり、アイテムを</a:t>
            </a:r>
            <a:r>
              <a:rPr kumimoji="1" lang="ja-JP" altLang="en-US" sz="1100" b="1" dirty="0" smtClean="0">
                <a:latin typeface="+mn-ea"/>
              </a:rPr>
              <a:t>取ると</a:t>
            </a:r>
            <a:r>
              <a:rPr kumimoji="1" lang="ja-JP" altLang="en-US" sz="1100" b="1" dirty="0" smtClean="0">
                <a:latin typeface="+mn-ea"/>
              </a:rPr>
              <a:t>増えます。</a:t>
            </a:r>
            <a:endParaRPr kumimoji="1" lang="en-US" altLang="ja-JP" sz="1100" b="1" dirty="0" smtClean="0">
              <a:latin typeface="+mn-ea"/>
            </a:endParaRPr>
          </a:p>
          <a:p>
            <a:r>
              <a:rPr kumimoji="1" lang="ja-JP" altLang="en-US" sz="1100" b="1" dirty="0" smtClean="0">
                <a:latin typeface="+mn-ea"/>
              </a:rPr>
              <a:t>ゲーム終了時に、最終的なスコアが</a:t>
            </a:r>
            <a:r>
              <a:rPr kumimoji="1" lang="ja-JP" altLang="en-US" sz="1100" b="1" dirty="0" smtClean="0">
                <a:latin typeface="+mn-ea"/>
              </a:rPr>
              <a:t>ランキングに</a:t>
            </a:r>
            <a:endParaRPr kumimoji="1" lang="en-US" altLang="ja-JP" sz="1100" b="1" dirty="0" smtClean="0">
              <a:latin typeface="+mn-ea"/>
            </a:endParaRPr>
          </a:p>
          <a:p>
            <a:r>
              <a:rPr kumimoji="1" lang="ja-JP" altLang="en-US" sz="1100" b="1" dirty="0" smtClean="0">
                <a:latin typeface="+mn-ea"/>
              </a:rPr>
              <a:t>反映</a:t>
            </a:r>
            <a:r>
              <a:rPr kumimoji="1" lang="ja-JP" altLang="en-US" sz="1100" b="1" dirty="0" smtClean="0">
                <a:latin typeface="+mn-ea"/>
              </a:rPr>
              <a:t>されます。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677544" y="6206525"/>
            <a:ext cx="3416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latin typeface="+mn-ea"/>
              </a:rPr>
              <a:t>自機が倒されると減ります。０の状態で倒されると、</a:t>
            </a:r>
            <a:endParaRPr kumimoji="1" lang="en-US" altLang="ja-JP" sz="1100" b="1" dirty="0" smtClean="0">
              <a:latin typeface="+mn-ea"/>
            </a:endParaRPr>
          </a:p>
          <a:p>
            <a:r>
              <a:rPr kumimoji="1" lang="ja-JP" altLang="en-US" sz="1100" b="1" dirty="0" smtClean="0">
                <a:latin typeface="+mn-ea"/>
              </a:rPr>
              <a:t>コンティニュー演出に入ります。</a:t>
            </a:r>
            <a:r>
              <a:rPr kumimoji="1" lang="en-US" altLang="ja-JP" sz="1100" b="1" dirty="0" smtClean="0">
                <a:latin typeface="+mn-ea"/>
              </a:rPr>
              <a:t>(</a:t>
            </a:r>
            <a:r>
              <a:rPr kumimoji="1" lang="ja-JP" altLang="en-US" sz="1100" b="1" dirty="0" smtClean="0">
                <a:latin typeface="+mn-ea"/>
              </a:rPr>
              <a:t>→</a:t>
            </a:r>
            <a:r>
              <a:rPr kumimoji="1" lang="en-US" altLang="ja-JP" sz="1100" b="1" dirty="0" smtClean="0">
                <a:latin typeface="+mn-ea"/>
              </a:rPr>
              <a:t>5p)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03662" y="7752622"/>
            <a:ext cx="3556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latin typeface="+mn-ea"/>
              </a:rPr>
              <a:t>特定の敵を倒すと出現します。全部で３種類あり、</a:t>
            </a:r>
            <a:endParaRPr kumimoji="1" lang="en-US" altLang="ja-JP" sz="1100" b="1" dirty="0" smtClean="0">
              <a:latin typeface="+mn-ea"/>
            </a:endParaRPr>
          </a:p>
          <a:p>
            <a:r>
              <a:rPr kumimoji="1" lang="ja-JP" altLang="en-US" sz="1100" b="1" dirty="0" smtClean="0">
                <a:latin typeface="+mn-ea"/>
              </a:rPr>
              <a:t>ステータスをアップします</a:t>
            </a:r>
            <a:r>
              <a:rPr kumimoji="1" lang="en-US" altLang="ja-JP" sz="1100" b="1" dirty="0" smtClean="0">
                <a:latin typeface="+mn-ea"/>
              </a:rPr>
              <a:t>(</a:t>
            </a:r>
            <a:r>
              <a:rPr kumimoji="1" lang="ja-JP" altLang="en-US" sz="1100" b="1" dirty="0" smtClean="0">
                <a:latin typeface="+mn-ea"/>
              </a:rPr>
              <a:t>→</a:t>
            </a:r>
            <a:r>
              <a:rPr kumimoji="1" lang="en-US" altLang="ja-JP" sz="1100" b="1" dirty="0" smtClean="0">
                <a:latin typeface="+mn-ea"/>
              </a:rPr>
              <a:t>4p)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705847" y="6969645"/>
            <a:ext cx="3399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+mn-ea"/>
              </a:rPr>
              <a:t>多種多様</a:t>
            </a:r>
            <a:r>
              <a:rPr kumimoji="1" lang="ja-JP" altLang="en-US" sz="1100" b="1" dirty="0" smtClean="0">
                <a:latin typeface="+mn-ea"/>
              </a:rPr>
              <a:t>な敵が、</a:t>
            </a:r>
            <a:r>
              <a:rPr kumimoji="1" lang="ja-JP" altLang="en-US" sz="1100" b="1" dirty="0" smtClean="0">
                <a:latin typeface="+mn-ea"/>
              </a:rPr>
              <a:t>プレイヤー</a:t>
            </a:r>
            <a:r>
              <a:rPr kumimoji="1" lang="ja-JP" altLang="en-US" sz="1100" b="1" dirty="0" smtClean="0">
                <a:latin typeface="+mn-ea"/>
              </a:rPr>
              <a:t>を攻撃してきます。</a:t>
            </a:r>
            <a:endParaRPr kumimoji="1" lang="en-US" altLang="ja-JP" sz="1100" b="1" dirty="0" smtClean="0">
              <a:latin typeface="+mn-ea"/>
            </a:endParaRPr>
          </a:p>
          <a:p>
            <a:r>
              <a:rPr kumimoji="1" lang="ja-JP" altLang="en-US" sz="1100" b="1" dirty="0">
                <a:latin typeface="+mn-ea"/>
              </a:rPr>
              <a:t>色</a:t>
            </a:r>
            <a:r>
              <a:rPr kumimoji="1" lang="ja-JP" altLang="en-US" sz="1100" b="1" dirty="0" smtClean="0">
                <a:latin typeface="+mn-ea"/>
              </a:rPr>
              <a:t>の付いた敵を倒すと、アイテムを落とします</a:t>
            </a:r>
            <a:r>
              <a:rPr kumimoji="1" lang="ja-JP" altLang="en-US" sz="1100" b="1" dirty="0">
                <a:latin typeface="+mn-ea"/>
              </a:rPr>
              <a:t>。</a:t>
            </a:r>
            <a:endParaRPr kumimoji="1" lang="en-US" altLang="ja-JP" sz="1100" b="1" dirty="0" smtClean="0">
              <a:latin typeface="+mn-ea"/>
            </a:endParaRPr>
          </a:p>
        </p:txBody>
      </p:sp>
      <p:sp>
        <p:nvSpPr>
          <p:cNvPr id="62" name="スライド番号プレースホルダー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95836" y="8541070"/>
            <a:ext cx="355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latin typeface="+mn-ea"/>
              </a:rPr>
              <a:t>プレイヤーの各ステータス強化値を表します</a:t>
            </a:r>
            <a:r>
              <a:rPr kumimoji="1" lang="en-US" altLang="ja-JP" sz="1100" b="1" dirty="0" smtClean="0">
                <a:latin typeface="+mn-ea"/>
              </a:rPr>
              <a:t>(</a:t>
            </a:r>
            <a:r>
              <a:rPr kumimoji="1" lang="ja-JP" altLang="en-US" sz="1100" b="1" dirty="0" smtClean="0">
                <a:latin typeface="+mn-ea"/>
              </a:rPr>
              <a:t>→</a:t>
            </a:r>
            <a:r>
              <a:rPr kumimoji="1" lang="en-US" altLang="ja-JP" sz="1100" b="1" dirty="0" smtClean="0">
                <a:latin typeface="+mn-ea"/>
              </a:rPr>
              <a:t>4p)</a:t>
            </a:r>
            <a:endParaRPr kumimoji="1" lang="ja-JP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1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34184" y="376503"/>
            <a:ext cx="5506720" cy="396240"/>
          </a:xfrm>
          <a:prstGeom prst="roundRect">
            <a:avLst>
              <a:gd name="adj" fmla="val 50000"/>
            </a:avLst>
          </a:prstGeom>
          <a:solidFill>
            <a:srgbClr val="0AA2F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5.</a:t>
            </a:r>
            <a:r>
              <a:rPr kumimoji="1" lang="ja-JP" altLang="en-US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アイテムとステータスについて</a:t>
            </a:r>
            <a:endParaRPr kumimoji="1" lang="ja-JP" altLang="en-US" sz="2000" dirty="0">
              <a:latin typeface="03SmartFont-Proportional" panose="02000000000000000000" pitchFamily="2" charset="-128"/>
              <a:ea typeface="03SmartFont-Proportional" panose="02000000000000000000" pitchFamily="2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15816" y="1567762"/>
            <a:ext cx="3343456" cy="350520"/>
          </a:xfrm>
          <a:prstGeom prst="roundRect">
            <a:avLst/>
          </a:prstGeom>
          <a:solidFill>
            <a:srgbClr val="3E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アイテムの種類</a:t>
            </a:r>
            <a:endParaRPr kumimoji="1" lang="ja-JP" altLang="en-US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6664" y="860987"/>
            <a:ext cx="6461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アイテムを取得すると、その種類に応じたステータスが</a:t>
            </a:r>
            <a:endParaRPr kumimoji="1" lang="en-US" altLang="ja-JP" sz="1400" b="1" dirty="0" smtClean="0">
              <a:ln w="3175">
                <a:noFill/>
              </a:ln>
              <a:latin typeface="+mn-ea"/>
            </a:endParaRPr>
          </a:p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上昇します。積極的に狙っていきましょう。</a:t>
            </a:r>
            <a:endParaRPr kumimoji="1" lang="ja-JP" altLang="en-US" sz="1400" b="1" dirty="0">
              <a:ln w="3175">
                <a:noFill/>
              </a:ln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9" r="50033"/>
          <a:stretch/>
        </p:blipFill>
        <p:spPr>
          <a:xfrm>
            <a:off x="845820" y="1982098"/>
            <a:ext cx="995680" cy="10049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1" t="-997" r="52027" b="997"/>
          <a:stretch/>
        </p:blipFill>
        <p:spPr>
          <a:xfrm>
            <a:off x="845820" y="2987078"/>
            <a:ext cx="919480" cy="10188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7" r="49697"/>
          <a:stretch/>
        </p:blipFill>
        <p:spPr>
          <a:xfrm>
            <a:off x="789940" y="4040665"/>
            <a:ext cx="1107440" cy="106583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970632" y="2296455"/>
            <a:ext cx="37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プレイヤーの攻撃力が上昇します。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70632" y="3173336"/>
            <a:ext cx="38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プレイヤーと一緒に攻撃してくれる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分身を増やします。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70632" y="4250418"/>
            <a:ext cx="33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敵</a:t>
            </a:r>
            <a:r>
              <a:rPr kumimoji="1" lang="ja-JP" altLang="en-US" b="1" dirty="0" smtClean="0"/>
              <a:t>の攻撃を防ぐことができる</a:t>
            </a:r>
            <a:endParaRPr kumimoji="1" lang="en-US" altLang="ja-JP" b="1" dirty="0" smtClean="0"/>
          </a:p>
          <a:p>
            <a:r>
              <a:rPr kumimoji="1" lang="ja-JP" altLang="en-US" b="1" dirty="0"/>
              <a:t>バリア</a:t>
            </a:r>
            <a:r>
              <a:rPr kumimoji="1" lang="ja-JP" altLang="en-US" b="1" dirty="0" smtClean="0"/>
              <a:t>を張ります。</a:t>
            </a:r>
            <a:endParaRPr kumimoji="1" lang="en-US" altLang="ja-JP" b="1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1715816" y="5190673"/>
            <a:ext cx="3343456" cy="350520"/>
          </a:xfrm>
          <a:prstGeom prst="roundRect">
            <a:avLst/>
          </a:prstGeom>
          <a:solidFill>
            <a:srgbClr val="3E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ステータス</a:t>
            </a:r>
            <a:r>
              <a:rPr kumimoji="1" lang="ja-JP" altLang="en-US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の種類</a:t>
            </a:r>
            <a:endParaRPr kumimoji="1" lang="ja-JP" altLang="en-US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37" y="6166486"/>
            <a:ext cx="886046" cy="88604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7" y="7396237"/>
            <a:ext cx="926086" cy="92608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18" y="8666028"/>
            <a:ext cx="909065" cy="90906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2" name="テキスト ボックス 21"/>
          <p:cNvSpPr txBox="1"/>
          <p:nvPr/>
        </p:nvSpPr>
        <p:spPr>
          <a:xfrm>
            <a:off x="1970632" y="6424843"/>
            <a:ext cx="379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プレイヤーの攻撃力を表します。</a:t>
            </a:r>
            <a:endParaRPr kumimoji="1" lang="ja-JP" altLang="en-US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70632" y="7536114"/>
            <a:ext cx="403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プレイヤーの分身数を表します。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最大強化で４つまで増えます。</a:t>
            </a:r>
            <a:endParaRPr kumimoji="1" lang="en-US" altLang="ja-JP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70632" y="8935894"/>
            <a:ext cx="43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プレイヤーのバリアを表します。</a:t>
            </a:r>
            <a:endParaRPr kumimoji="1" lang="en-US" altLang="ja-JP" b="1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43660" y="5631799"/>
            <a:ext cx="41897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各ステータスはそれぞれ３段階まで強化可能です。</a:t>
            </a:r>
            <a:endParaRPr kumimoji="1" lang="ja-JP" altLang="en-US" sz="1400" b="1" dirty="0">
              <a:ln w="3175">
                <a:noFill/>
              </a:ln>
              <a:latin typeface="+mn-ea"/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34184" y="376503"/>
            <a:ext cx="5506720" cy="396240"/>
          </a:xfrm>
          <a:prstGeom prst="roundRect">
            <a:avLst>
              <a:gd name="adj" fmla="val 50000"/>
            </a:avLst>
          </a:prstGeom>
          <a:solidFill>
            <a:srgbClr val="0AA2F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6.</a:t>
            </a:r>
            <a:r>
              <a:rPr kumimoji="1" lang="ja-JP" altLang="en-US" sz="2000" dirty="0" smtClean="0">
                <a:latin typeface="03SmartFont-Proportional" panose="02000000000000000000" pitchFamily="2" charset="-128"/>
                <a:ea typeface="03SmartFont-Proportional" panose="02000000000000000000" pitchFamily="2" charset="-128"/>
              </a:rPr>
              <a:t>ポーズメニューについて</a:t>
            </a:r>
            <a:endParaRPr kumimoji="1" lang="ja-JP" altLang="en-US" sz="2000" dirty="0">
              <a:latin typeface="03SmartFont-Proportional" panose="02000000000000000000" pitchFamily="2" charset="-128"/>
              <a:ea typeface="03SmartFont-Proportional" panose="020000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6664" y="885371"/>
            <a:ext cx="64617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ゲームを最初からやり直したり、タイトル画面に戻ることができます。</a:t>
            </a:r>
            <a:endParaRPr kumimoji="1" lang="en-US" altLang="ja-JP" sz="1400" b="1" dirty="0" smtClean="0">
              <a:ln w="3175">
                <a:noFill/>
              </a:ln>
              <a:latin typeface="+mn-ea"/>
            </a:endParaRPr>
          </a:p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画面に表示された３つの</a:t>
            </a:r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コマンドから選んで</a:t>
            </a:r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ください。</a:t>
            </a:r>
            <a:endParaRPr kumimoji="1" lang="ja-JP" altLang="en-US" sz="1400" b="1" dirty="0">
              <a:ln w="3175">
                <a:noFill/>
              </a:ln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6614" r="4351" b="7384"/>
          <a:stretch/>
        </p:blipFill>
        <p:spPr>
          <a:xfrm>
            <a:off x="1034488" y="1606563"/>
            <a:ext cx="4706112" cy="2414016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9556"/>
              </p:ext>
            </p:extLst>
          </p:nvPr>
        </p:nvGraphicFramePr>
        <p:xfrm>
          <a:off x="1272232" y="4291703"/>
          <a:ext cx="4230623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1240">
                  <a:extLst>
                    <a:ext uri="{9D8B030D-6E8A-4147-A177-3AD203B41FA5}">
                      <a16:colId xmlns:a16="http://schemas.microsoft.com/office/drawing/2014/main" val="2556743500"/>
                    </a:ext>
                  </a:extLst>
                </a:gridCol>
                <a:gridCol w="2869383">
                  <a:extLst>
                    <a:ext uri="{9D8B030D-6E8A-4147-A177-3AD203B41FA5}">
                      <a16:colId xmlns:a16="http://schemas.microsoft.com/office/drawing/2014/main" val="303601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</a:rPr>
                        <a:t>Resume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現在のゲーム画面に戻ります。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</a:rPr>
                        <a:t>Restart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/>
                        <a:t>ゲームを最初からやり直します。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</a:rPr>
                        <a:t>Return to </a:t>
                      </a:r>
                      <a:r>
                        <a:rPr kumimoji="1" lang="en-US" altLang="ja-JP" b="1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kumimoji="1" lang="ja-JP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A2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/>
                        <a:t>タイトル画面に戻ります。</a:t>
                      </a:r>
                      <a:endParaRPr kumimoji="1" lang="en-US" altLang="ja-JP" sz="1200" b="1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90851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>
          <a:xfrm>
            <a:off x="1715815" y="6059395"/>
            <a:ext cx="3343456" cy="350520"/>
          </a:xfrm>
          <a:prstGeom prst="roundRect">
            <a:avLst/>
          </a:prstGeom>
          <a:solidFill>
            <a:srgbClr val="0AA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ゲームオーバーについて</a:t>
            </a:r>
            <a:endParaRPr kumimoji="1" lang="ja-JP" altLang="en-US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21" y="7790688"/>
            <a:ext cx="3587643" cy="186109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03300" y="6605749"/>
            <a:ext cx="6461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プレイヤーの残機が</a:t>
            </a:r>
            <a:r>
              <a:rPr kumimoji="1" lang="ja-JP" altLang="en-US" sz="1400" b="1" dirty="0">
                <a:ln w="3175">
                  <a:noFill/>
                </a:ln>
                <a:latin typeface="+mn-ea"/>
              </a:rPr>
              <a:t>なくなる</a:t>
            </a:r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とコンティニュー画面が表示されます。</a:t>
            </a:r>
            <a:endParaRPr kumimoji="1" lang="en-US" altLang="ja-JP" sz="1400" b="1" dirty="0" smtClean="0">
              <a:ln w="3175">
                <a:noFill/>
              </a:ln>
              <a:latin typeface="+mn-ea"/>
            </a:endParaRPr>
          </a:p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カウントダウン中はコンティニューすることができ、</a:t>
            </a:r>
            <a:endParaRPr kumimoji="1" lang="en-US" altLang="ja-JP" sz="1400" b="1" dirty="0" smtClean="0">
              <a:ln w="3175">
                <a:noFill/>
              </a:ln>
              <a:latin typeface="+mn-ea"/>
            </a:endParaRPr>
          </a:p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スコア、残機、ステータスがリセットされ、ゲームに復帰します。</a:t>
            </a:r>
            <a:endParaRPr kumimoji="1" lang="en-US" altLang="ja-JP" sz="1400" b="1" dirty="0" smtClean="0">
              <a:ln w="3175">
                <a:noFill/>
              </a:ln>
              <a:latin typeface="+mn-ea"/>
            </a:endParaRPr>
          </a:p>
          <a:p>
            <a:pPr algn="ctr"/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カウントダウンが０になるとゲームオーバーに</a:t>
            </a:r>
            <a:r>
              <a:rPr kumimoji="1" lang="ja-JP" altLang="en-US" sz="1400" b="1" dirty="0" smtClean="0">
                <a:ln w="3175">
                  <a:noFill/>
                </a:ln>
                <a:latin typeface="+mn-ea"/>
              </a:rPr>
              <a:t>なります。</a:t>
            </a:r>
            <a:endParaRPr kumimoji="1" lang="ja-JP" altLang="en-US" sz="1400" b="1" dirty="0">
              <a:ln w="3175">
                <a:noFill/>
              </a:ln>
              <a:latin typeface="+mn-ea"/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A319-4366-4E6B-935E-D8916EB3F9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590</Words>
  <Application>Microsoft Office PowerPoint</Application>
  <PresentationFormat>A4 210 x 297 mm</PresentationFormat>
  <Paragraphs>112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03SmartFont-Proportional</vt:lpstr>
      <vt:lpstr>03スマートフォントUI</vt:lpstr>
      <vt:lpstr>07ロゴたいぷゴシック7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68</cp:revision>
  <dcterms:created xsi:type="dcterms:W3CDTF">2022-09-29T06:26:13Z</dcterms:created>
  <dcterms:modified xsi:type="dcterms:W3CDTF">2022-10-05T09:01:01Z</dcterms:modified>
</cp:coreProperties>
</file>