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88" r:id="rId2"/>
    <p:sldId id="929" r:id="rId3"/>
    <p:sldId id="930" r:id="rId4"/>
    <p:sldId id="932" r:id="rId5"/>
    <p:sldId id="974" r:id="rId6"/>
    <p:sldId id="976" r:id="rId7"/>
    <p:sldId id="979" r:id="rId8"/>
    <p:sldId id="923" r:id="rId9"/>
    <p:sldId id="924" r:id="rId10"/>
    <p:sldId id="942" r:id="rId11"/>
    <p:sldId id="909" r:id="rId12"/>
    <p:sldId id="910" r:id="rId13"/>
    <p:sldId id="913" r:id="rId14"/>
    <p:sldId id="914" r:id="rId15"/>
    <p:sldId id="912" r:id="rId16"/>
    <p:sldId id="982" r:id="rId17"/>
    <p:sldId id="983" r:id="rId18"/>
    <p:sldId id="984" r:id="rId19"/>
    <p:sldId id="985" r:id="rId20"/>
    <p:sldId id="986" r:id="rId21"/>
    <p:sldId id="987" r:id="rId22"/>
    <p:sldId id="927" r:id="rId23"/>
    <p:sldId id="916" r:id="rId24"/>
    <p:sldId id="917" r:id="rId25"/>
    <p:sldId id="918" r:id="rId26"/>
    <p:sldId id="915" r:id="rId27"/>
    <p:sldId id="980" r:id="rId28"/>
    <p:sldId id="989" r:id="rId29"/>
    <p:sldId id="925" r:id="rId30"/>
    <p:sldId id="944" r:id="rId31"/>
    <p:sldId id="955" r:id="rId32"/>
    <p:sldId id="946" r:id="rId33"/>
    <p:sldId id="936" r:id="rId34"/>
    <p:sldId id="970" r:id="rId35"/>
    <p:sldId id="968" r:id="rId36"/>
    <p:sldId id="961" r:id="rId37"/>
    <p:sldId id="962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9999"/>
    <a:srgbClr val="CCECFF"/>
    <a:srgbClr val="CCCCFF"/>
    <a:srgbClr val="C2C2F0"/>
    <a:srgbClr val="BCBCEE"/>
    <a:srgbClr val="FFD8B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176" autoAdjust="0"/>
    <p:restoredTop sz="97988" autoAdjust="0"/>
  </p:normalViewPr>
  <p:slideViewPr>
    <p:cSldViewPr>
      <p:cViewPr>
        <p:scale>
          <a:sx n="108" d="100"/>
          <a:sy n="108" d="100"/>
        </p:scale>
        <p:origin x="-98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79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4950"/>
            <a:ext cx="3170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b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4950"/>
            <a:ext cx="3170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/>
            </a:lvl1pPr>
          </a:lstStyle>
          <a:p>
            <a:pPr>
              <a:defRPr/>
            </a:pPr>
            <a:fld id="{3E4088AD-59F2-4CD7-9BD0-0924ED7866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536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7938" y="714375"/>
            <a:ext cx="4760912" cy="3570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22788"/>
            <a:ext cx="5365750" cy="436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4950"/>
            <a:ext cx="31702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b" anchorCtr="0" compatLnSpc="1">
            <a:prstTxWarp prst="textNoShape">
              <a:avLst/>
            </a:prstTxWarp>
          </a:bodyPr>
          <a:lstStyle>
            <a:lvl1pPr defTabSz="962025" eaLnBrk="0" hangingPunct="0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4950"/>
            <a:ext cx="31702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04" tIns="48102" rIns="96204" bIns="48102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300" b="0"/>
            </a:lvl1pPr>
          </a:lstStyle>
          <a:p>
            <a:pPr>
              <a:defRPr/>
            </a:pPr>
            <a:fld id="{CC8B3415-CBF7-48D2-BD0E-63185B5F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0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0913F1B-7FF4-4553-A739-F39B1492AC3A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68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15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16F2827-CDA0-4EA0-9B6B-5E7072066A7E}" type="slidenum">
              <a:rPr lang="en-US" altLang="en-US" sz="1300" smtClean="0"/>
              <a:pPr>
                <a:spcBef>
                  <a:spcPct val="0"/>
                </a:spcBef>
              </a:pPr>
              <a:t>15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FF87117-3D99-4E6C-B302-A0E9ECB9D544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86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86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86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991DABE-AB8E-4A40-93D0-0B9AE2467866}" type="slidenum">
              <a:rPr lang="en-US" altLang="en-US" sz="1300" smtClean="0"/>
              <a:pPr>
                <a:spcBef>
                  <a:spcPct val="0"/>
                </a:spcBef>
              </a:pPr>
              <a:t>20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86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AFBAA2BA-356F-4B8C-BCF4-1AC7769B29B1}" type="slidenum">
              <a:rPr lang="en-US" altLang="en-US" sz="1300" smtClean="0"/>
              <a:pPr>
                <a:spcBef>
                  <a:spcPct val="0"/>
                </a:spcBef>
              </a:pPr>
              <a:t>22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37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2A141DD-4733-41AA-8C31-E8437C723D41}" type="slidenum">
              <a:rPr lang="en-US" altLang="en-US" sz="1300" smtClean="0"/>
              <a:pPr>
                <a:spcBef>
                  <a:spcPct val="0"/>
                </a:spcBef>
              </a:pPr>
              <a:t>24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49325"/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4FB6B74-37F9-49EC-BD86-159DFAA17714}" type="slidenum">
              <a:rPr lang="en-US" altLang="en-US" sz="1300" smtClean="0"/>
              <a:pPr>
                <a:spcBef>
                  <a:spcPct val="0"/>
                </a:spcBef>
              </a:pPr>
              <a:t>25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5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7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62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16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8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4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1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3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2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EC56D18-CC7E-42C8-B4BA-B16AD142D030}" type="slidenum">
              <a:rPr lang="en-US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B3A394-E57C-4FFA-83CE-53C7EDAF27A8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8B3415-CBF7-48D2-BD0E-63185B5F4B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52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20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DE12793A-92B7-4AF0-924E-0BF0EA46A2CF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0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58200" y="6356350"/>
            <a:ext cx="685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FAA0-AFD4-48B4-A007-4F0A70104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83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58200" y="6356350"/>
            <a:ext cx="685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FAA0-AFD4-48B4-A007-4F0A70104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5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856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solidFill>
            <a:srgbClr val="CC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pic>
        <p:nvPicPr>
          <p:cNvPr id="6" name="Picture 5" descr="ut_wrdmk_oneline_color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9733"/>
            <a:ext cx="3980149" cy="5382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58200" y="6356350"/>
            <a:ext cx="685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FAA0-AFD4-48B4-A007-4F0A701040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mbr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mbria" panose="020405030504060302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mbria" panose="020405030504060302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mbria" panose="020405030504060302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mbria" panose="02040503050406030204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6400800" cy="1752600"/>
          </a:xfrm>
        </p:spPr>
        <p:txBody>
          <a:bodyPr/>
          <a:lstStyle/>
          <a:p>
            <a:pPr marL="517525" indent="-517525">
              <a:spcBef>
                <a:spcPct val="50000"/>
              </a:spcBef>
            </a:pP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Module 9</a:t>
            </a:r>
            <a:b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altLang="en-US" sz="2800" dirty="0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altLang="en-US" sz="2800" dirty="0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altLang="en-US" sz="2800" dirty="0" smtClean="0"/>
              <a:t>Tribology and Lubrication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3581400"/>
          </a:xfrm>
        </p:spPr>
        <p:txBody>
          <a:bodyPr/>
          <a:lstStyle/>
          <a:p>
            <a:pPr marL="517525" indent="-517525">
              <a:spcBef>
                <a:spcPct val="50000"/>
              </a:spcBef>
            </a:pPr>
            <a:endParaRPr lang="en-US" altLang="en-US" sz="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Dr. Belle R. Upadhyaya </a:t>
            </a:r>
          </a:p>
          <a:p>
            <a:pPr marL="517525" indent="-517525"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Seyed A. Niknam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College of Engineering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Nuclear Engineering Department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latin typeface="Cambria" pitchFamily="18" charset="0"/>
                <a:sym typeface="Symbol" pitchFamily="18" charset="2"/>
              </a:rPr>
              <a:t>The University of Tennessee</a:t>
            </a: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rgbClr val="000000"/>
              </a:solidFill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>
              <a:solidFill>
                <a:srgbClr val="000000"/>
              </a:solidFill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smtClean="0">
                <a:solidFill>
                  <a:srgbClr val="000000"/>
                </a:solidFill>
                <a:sym typeface="Symbol" pitchFamily="18" charset="2"/>
              </a:rPr>
              <a:t>© 2014</a:t>
            </a: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  <a:p>
            <a:pPr marL="517525" indent="-517525" algn="l"/>
            <a:endParaRPr lang="en-US" altLang="en-US" sz="1400" dirty="0" smtClean="0"/>
          </a:p>
          <a:p>
            <a:pPr marL="517525" indent="-517525"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 smtClean="0">
              <a:solidFill>
                <a:srgbClr val="000000"/>
              </a:solidFill>
              <a:latin typeface="Cambria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Machine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600" dirty="0"/>
              <a:t>Accidents &amp; </a:t>
            </a:r>
            <a:r>
              <a:rPr lang="en-US" altLang="en-US" sz="2600" dirty="0" smtClean="0"/>
              <a:t>Obsolescence </a:t>
            </a:r>
            <a:endParaRPr lang="en-US" altLang="en-US" sz="2600" dirty="0"/>
          </a:p>
          <a:p>
            <a:pPr algn="just"/>
            <a:r>
              <a:rPr lang="en-US" altLang="en-US" sz="2600" dirty="0"/>
              <a:t>Surface degradation:</a:t>
            </a:r>
          </a:p>
          <a:p>
            <a:pPr lvl="1" algn="just"/>
            <a:r>
              <a:rPr lang="en-US" altLang="en-US" dirty="0"/>
              <a:t>Corrosion: Results of water contamination. Results in rust and other forms of oxidation </a:t>
            </a:r>
          </a:p>
          <a:p>
            <a:pPr lvl="1" algn="just"/>
            <a:r>
              <a:rPr lang="en-US" altLang="en-US" dirty="0"/>
              <a:t>Wear: </a:t>
            </a:r>
          </a:p>
          <a:p>
            <a:pPr lvl="2" algn="just"/>
            <a:r>
              <a:rPr lang="en-US" altLang="en-US" sz="2200" dirty="0"/>
              <a:t>Abrasion: Results of dirt in the oil. </a:t>
            </a:r>
          </a:p>
          <a:p>
            <a:pPr lvl="2"/>
            <a:r>
              <a:rPr lang="en-US" altLang="en-US" sz="2200" dirty="0"/>
              <a:t>Fatigue: Long term rolling contact. </a:t>
            </a:r>
          </a:p>
          <a:p>
            <a:pPr lvl="2" algn="just"/>
            <a:r>
              <a:rPr lang="en-US" altLang="en-US" sz="2200" dirty="0"/>
              <a:t>Adhesion: caused by inadequate lubrication. Result in metal to metal dragging: generates a lot of debris</a:t>
            </a:r>
            <a:r>
              <a:rPr lang="en-US" altLang="en-US" sz="2200" dirty="0" smtClean="0"/>
              <a:t>, ultrasonic sound energy, and produces heat </a:t>
            </a:r>
            <a:endParaRPr lang="en-US" altLang="en-US" sz="2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Machine Failures</a:t>
            </a:r>
          </a:p>
        </p:txBody>
      </p:sp>
      <p:sp>
        <p:nvSpPr>
          <p:cNvPr id="13316" name="Text Box 32"/>
          <p:cNvSpPr txBox="1">
            <a:spLocks noChangeArrowheads="1"/>
          </p:cNvSpPr>
          <p:nvPr/>
        </p:nvSpPr>
        <p:spPr bwMode="auto">
          <a:xfrm>
            <a:off x="1708149" y="6019800"/>
            <a:ext cx="6232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0000"/>
                </a:solidFill>
                <a:latin typeface="Cambria" panose="02040503050406030204" pitchFamily="18" charset="0"/>
              </a:rPr>
              <a:t>R.G. Bayer, Wear Analysis for Engineers, HNB Publishing, 2001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206500"/>
            <a:ext cx="673735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Machine Failures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altLang="en-US" dirty="0" smtClean="0"/>
              <a:t>Lubricants need to be: </a:t>
            </a:r>
          </a:p>
          <a:p>
            <a:pPr lvl="1"/>
            <a:r>
              <a:rPr lang="en-US" altLang="en-US" dirty="0" smtClean="0"/>
              <a:t>Clean (no abrasive particles)</a:t>
            </a:r>
          </a:p>
          <a:p>
            <a:pPr lvl="1"/>
            <a:r>
              <a:rPr lang="en-US" altLang="en-US" dirty="0" smtClean="0"/>
              <a:t>Dry (no corrosive fluids)</a:t>
            </a:r>
          </a:p>
          <a:p>
            <a:pPr lvl="1"/>
            <a:r>
              <a:rPr lang="en-US" altLang="en-US" dirty="0" smtClean="0"/>
              <a:t>Fit for use (quality lubricant in proper amount)</a:t>
            </a:r>
          </a:p>
          <a:p>
            <a:r>
              <a:rPr lang="en-US" altLang="en-US" dirty="0" smtClean="0"/>
              <a:t>Machines should experience “mild wear” mechanisms (long machine life)</a:t>
            </a:r>
          </a:p>
          <a:p>
            <a:pPr lvl="1"/>
            <a:r>
              <a:rPr lang="en-US" altLang="en-US" dirty="0" smtClean="0"/>
              <a:t>Ultra-fine “mild wear” is both unavoidable and normal.</a:t>
            </a:r>
          </a:p>
          <a:p>
            <a:r>
              <a:rPr lang="en-US" altLang="en-US" dirty="0" smtClean="0"/>
              <a:t>Severe wear mechanisms should be stopped</a:t>
            </a:r>
          </a:p>
          <a:p>
            <a:pPr lvl="1"/>
            <a:r>
              <a:rPr lang="en-US" altLang="en-US" dirty="0" smtClean="0"/>
              <a:t>Large particle is avoidable and undesirable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Abrasion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US" altLang="en-US" dirty="0" smtClean="0"/>
              <a:t>Often, the most aggressive abnormal wear mechanism.</a:t>
            </a:r>
          </a:p>
          <a:p>
            <a:r>
              <a:rPr lang="en-US" altLang="en-US" dirty="0" smtClean="0"/>
              <a:t>Cause: hard particles (e.g. </a:t>
            </a:r>
            <a:r>
              <a:rPr lang="en-US" altLang="en-US" dirty="0"/>
              <a:t>silicon </a:t>
            </a:r>
            <a:r>
              <a:rPr lang="en-US" altLang="en-US" dirty="0" smtClean="0"/>
              <a:t>particles) that get imbedded into </a:t>
            </a:r>
            <a:r>
              <a:rPr lang="en-US" altLang="en-US" dirty="0"/>
              <a:t>the soft surface as they become trapped between moving surfaces. </a:t>
            </a:r>
            <a:endParaRPr lang="en-US" altLang="en-US" dirty="0" smtClean="0"/>
          </a:p>
          <a:p>
            <a:r>
              <a:rPr lang="en-US" altLang="en-US" dirty="0" smtClean="0"/>
              <a:t>Abrasion depends on three key factors:</a:t>
            </a:r>
          </a:p>
          <a:p>
            <a:pPr lvl="1"/>
            <a:r>
              <a:rPr lang="en-US" altLang="en-US" dirty="0" smtClean="0"/>
              <a:t>Threshold particle size: If the particles are larger than the clearance, they get stuck and do damage.</a:t>
            </a:r>
          </a:p>
          <a:p>
            <a:pPr lvl="1"/>
            <a:r>
              <a:rPr lang="en-US" altLang="en-US" dirty="0" smtClean="0"/>
              <a:t>Threshold hardness: If the particles are harder than the surfaces then they will cut. </a:t>
            </a:r>
          </a:p>
          <a:p>
            <a:pPr lvl="1"/>
            <a:r>
              <a:rPr lang="en-US" altLang="en-US" dirty="0" smtClean="0"/>
              <a:t>Concentration of debris in the oil (Silica dust in oil)</a:t>
            </a:r>
          </a:p>
          <a:p>
            <a:pPr lvl="2"/>
            <a:r>
              <a:rPr lang="en-US" altLang="en-US" dirty="0" smtClean="0"/>
              <a:t>Extremely abrasive, so one needs to control the contamination in lubrication systems.</a:t>
            </a:r>
          </a:p>
          <a:p>
            <a:pPr marL="457200" lvl="1" indent="0"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Adhesion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altLang="en-US" sz="2400" dirty="0" smtClean="0"/>
              <a:t>Main cause: inadequate lubrication</a:t>
            </a:r>
          </a:p>
          <a:p>
            <a:pPr lvl="1"/>
            <a:r>
              <a:rPr lang="en-US" altLang="en-US" sz="2400" dirty="0" smtClean="0"/>
              <a:t>No oil or low oil level</a:t>
            </a:r>
          </a:p>
          <a:p>
            <a:pPr lvl="2"/>
            <a:r>
              <a:rPr lang="en-US" altLang="en-US" dirty="0" smtClean="0"/>
              <a:t>Low Viscosity: wrong oil, high temperature, dilution, water contamination</a:t>
            </a:r>
          </a:p>
          <a:p>
            <a:pPr lvl="1"/>
            <a:r>
              <a:rPr lang="en-US" altLang="en-US" sz="2400" dirty="0" smtClean="0"/>
              <a:t>High load and/or slow speed</a:t>
            </a:r>
          </a:p>
          <a:p>
            <a:r>
              <a:rPr lang="en-US" altLang="en-US" sz="2400" dirty="0" smtClean="0"/>
              <a:t>Common with sliding, metal-to-metal contact</a:t>
            </a:r>
          </a:p>
          <a:p>
            <a:pPr lvl="1"/>
            <a:r>
              <a:rPr lang="en-US" altLang="en-US" dirty="0" smtClean="0"/>
              <a:t>Sliding occurs in journals, thrust plates, and above and below the pitch-line on gears. </a:t>
            </a:r>
          </a:p>
          <a:p>
            <a:r>
              <a:rPr lang="en-US" altLang="en-US" sz="2400" dirty="0" smtClean="0"/>
              <a:t>Metal-to-metal friction causes high temperature</a:t>
            </a:r>
          </a:p>
          <a:p>
            <a:pPr lvl="1"/>
            <a:r>
              <a:rPr lang="en-US" altLang="en-US" sz="2400" dirty="0" smtClean="0"/>
              <a:t>Particles: melted, smeared and discolored</a:t>
            </a:r>
          </a:p>
          <a:p>
            <a:r>
              <a:rPr lang="en-US" altLang="en-US" sz="2400" dirty="0" smtClean="0"/>
              <a:t>Monitoring: thermography, wear particle analysis, and ultrasonic analysis.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Fatigue Life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22458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Lubricating Oil Analysis</a:t>
            </a:r>
            <a:endParaRPr lang="en-US" alt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905000"/>
          <a:ext cx="7010399" cy="4343401"/>
        </p:xfrm>
        <a:graphic>
          <a:graphicData uri="http://schemas.openxmlformats.org/drawingml/2006/table">
            <a:tbl>
              <a:tblPr/>
              <a:tblGrid>
                <a:gridCol w="1154151"/>
                <a:gridCol w="2707268"/>
                <a:gridCol w="1396380"/>
                <a:gridCol w="1752600"/>
              </a:tblGrid>
              <a:tr h="1809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Wear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Contamination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Chemistry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8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Engine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Fe, Pb, Sn, Cu wear is mostly oxide and mostly &lt;5 micron size.  Concentration in direct proportion to soot and oxidation and inversely proportional to TBN.  Steady increase in wear concentration between oil changes.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Soot, dust, and coolant contamination.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Combustion gases consume TBN, contaminants consume detergent additives, hot surfaces oxidize oil.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Hydraulic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Any wear is an abnormal condition.  Abrasive wear results from dust and corrosive wear from moisture.  Seal wear from contamination or fit.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Dust, water, and air contamination.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High temperatures oxidize oil and produce acidity.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9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Transformer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Wear due to arcing generates dissolved gases in oil.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Water contamination.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Prolonged arcing, moisture, and heat may oxidize oil.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Gear and Roller Bearing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Abrasion, fatigue, and adhesion generate ferrous wear debris 10 to 100 micron.  Size increases with severity.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Dust, water, and wear debris.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Moisture, heat, and air entrainment may oxidize oil.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Journal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Negligible wear except from rub which generates 0 to 50 micron Pb, Sn, Sb, Cu, and Fe.  Abrasion generates Fe due to dust imbedding into soft journal.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Dust, water, and process contamination.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Moisture and heat may oxidize oil.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dirty="0" smtClean="0"/>
              <a:t>Lubricating Oil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dirty="0"/>
              <a:t>Commonly performed oil analysis </a:t>
            </a:r>
            <a:r>
              <a:rPr lang="en-US" dirty="0" smtClean="0"/>
              <a:t>tests:</a:t>
            </a:r>
          </a:p>
          <a:p>
            <a:pPr lvl="1"/>
            <a:r>
              <a:rPr lang="en-US" b="1" dirty="0" smtClean="0"/>
              <a:t>Viscosity</a:t>
            </a:r>
            <a:endParaRPr lang="en-US" dirty="0" smtClean="0"/>
          </a:p>
          <a:p>
            <a:pPr lvl="2"/>
            <a:r>
              <a:rPr lang="en-US" dirty="0" smtClean="0"/>
              <a:t>Low viscosity oil </a:t>
            </a:r>
            <a:r>
              <a:rPr lang="en-US" dirty="0"/>
              <a:t>film </a:t>
            </a:r>
            <a:r>
              <a:rPr lang="en-US" dirty="0" smtClean="0"/>
              <a:t>will increase </a:t>
            </a:r>
            <a:r>
              <a:rPr lang="en-US" dirty="0"/>
              <a:t>the likelihood </a:t>
            </a:r>
            <a:r>
              <a:rPr lang="en-US" dirty="0" smtClean="0"/>
              <a:t>of metal-to-metal contact.</a:t>
            </a:r>
          </a:p>
          <a:p>
            <a:pPr lvl="2"/>
            <a:r>
              <a:rPr lang="en-US" dirty="0" smtClean="0"/>
              <a:t>High </a:t>
            </a:r>
            <a:r>
              <a:rPr lang="en-US" dirty="0"/>
              <a:t>viscosity oil film </a:t>
            </a:r>
            <a:r>
              <a:rPr lang="en-US" dirty="0" smtClean="0"/>
              <a:t>will fail to lubricate properly and flow to </a:t>
            </a:r>
            <a:r>
              <a:rPr lang="en-US" dirty="0"/>
              <a:t>vital </a:t>
            </a:r>
            <a:r>
              <a:rPr lang="en-US" dirty="0" smtClean="0"/>
              <a:t>locations. </a:t>
            </a:r>
          </a:p>
          <a:p>
            <a:pPr lvl="1"/>
            <a:r>
              <a:rPr lang="en-US" b="1" dirty="0" smtClean="0"/>
              <a:t>Contamination</a:t>
            </a:r>
            <a:endParaRPr lang="en-US" dirty="0" smtClean="0"/>
          </a:p>
          <a:p>
            <a:pPr lvl="2"/>
            <a:r>
              <a:rPr lang="en-US" dirty="0" smtClean="0"/>
              <a:t>Water</a:t>
            </a:r>
          </a:p>
          <a:p>
            <a:pPr lvl="1"/>
            <a:r>
              <a:rPr lang="en-US" b="1" dirty="0" smtClean="0"/>
              <a:t>Fuel dilution: </a:t>
            </a:r>
          </a:p>
          <a:p>
            <a:pPr lvl="2"/>
            <a:r>
              <a:rPr lang="en-US" dirty="0" smtClean="0"/>
              <a:t>Weakens the oil film strength</a:t>
            </a:r>
          </a:p>
          <a:p>
            <a:pPr lvl="2"/>
            <a:r>
              <a:rPr lang="en-US" dirty="0" smtClean="0"/>
              <a:t>Caused by improper operation</a:t>
            </a:r>
            <a:r>
              <a:rPr lang="en-US" dirty="0"/>
              <a:t>, fuel system leaks, ignition problems</a:t>
            </a:r>
            <a:r>
              <a:rPr lang="en-US" dirty="0" smtClean="0"/>
              <a:t>, improper </a:t>
            </a:r>
            <a:r>
              <a:rPr lang="en-US" dirty="0"/>
              <a:t>timing, </a:t>
            </a:r>
            <a:r>
              <a:rPr lang="en-US" dirty="0" smtClean="0"/>
              <a:t>etc. </a:t>
            </a:r>
          </a:p>
          <a:p>
            <a:pPr lvl="2"/>
            <a:r>
              <a:rPr lang="en-US" dirty="0" smtClean="0"/>
              <a:t> Excessive level: 2.5-5 %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 smtClean="0"/>
              <a:t>Lubricating Oil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r>
              <a:rPr lang="en-US" dirty="0"/>
              <a:t>Commonly performed oil analysis </a:t>
            </a:r>
            <a:r>
              <a:rPr lang="en-US" dirty="0" smtClean="0"/>
              <a:t>tests:</a:t>
            </a:r>
          </a:p>
          <a:p>
            <a:pPr lvl="1"/>
            <a:r>
              <a:rPr lang="en-US" b="1" dirty="0"/>
              <a:t>Oxidation</a:t>
            </a:r>
            <a:r>
              <a:rPr lang="en-US" dirty="0"/>
              <a:t>:  </a:t>
            </a:r>
          </a:p>
          <a:p>
            <a:pPr lvl="2"/>
            <a:r>
              <a:rPr lang="en-US" dirty="0"/>
              <a:t>Can be the cause of metal corrosion</a:t>
            </a:r>
          </a:p>
          <a:p>
            <a:pPr lvl="2"/>
            <a:r>
              <a:rPr lang="en-US" dirty="0"/>
              <a:t>Although most lubricants have oxidation inhibitors, oxidation of oil begins due to the consumption of the </a:t>
            </a:r>
            <a:r>
              <a:rPr lang="en-US" dirty="0" smtClean="0"/>
              <a:t>additives. </a:t>
            </a:r>
          </a:p>
          <a:p>
            <a:pPr lvl="2"/>
            <a:r>
              <a:rPr lang="en-US" dirty="0" smtClean="0"/>
              <a:t>Nitration </a:t>
            </a:r>
            <a:r>
              <a:rPr lang="en-US" dirty="0"/>
              <a:t>due to combustion will accelerate oil </a:t>
            </a:r>
            <a:r>
              <a:rPr lang="en-US" dirty="0" smtClean="0"/>
              <a:t>oxidation.</a:t>
            </a:r>
            <a:endParaRPr lang="en-US" dirty="0"/>
          </a:p>
          <a:p>
            <a:pPr lvl="2"/>
            <a:r>
              <a:rPr lang="en-US" b="1" dirty="0"/>
              <a:t>Rotating Pressure Vessel Oxidation Test (RPVOT)</a:t>
            </a:r>
            <a:endParaRPr lang="en-US" dirty="0"/>
          </a:p>
          <a:p>
            <a:pPr lvl="1"/>
            <a:r>
              <a:rPr lang="en-US" b="1" dirty="0" smtClean="0"/>
              <a:t>Total acid number</a:t>
            </a:r>
          </a:p>
          <a:p>
            <a:pPr lvl="1"/>
            <a:r>
              <a:rPr lang="en-US" b="1" dirty="0" smtClean="0"/>
              <a:t>Total base number(TBN</a:t>
            </a:r>
            <a:r>
              <a:rPr lang="en-US" b="1" dirty="0"/>
              <a:t>) </a:t>
            </a:r>
            <a:endParaRPr lang="en-US" b="1" dirty="0" smtClean="0"/>
          </a:p>
          <a:p>
            <a:pPr lvl="2"/>
            <a:r>
              <a:rPr lang="en-US" dirty="0" smtClean="0"/>
              <a:t>Specify the neutralize acidity </a:t>
            </a:r>
          </a:p>
          <a:p>
            <a:pPr lvl="2"/>
            <a:r>
              <a:rPr lang="en-US" dirty="0" smtClean="0"/>
              <a:t>Typical causes of low TBN include using the improper oil, long interval for oil changes, and overheating.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r>
              <a:rPr lang="en-US" dirty="0" smtClean="0"/>
              <a:t>Lubricating Oil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/>
              <a:t>Commonly performed oil analysis </a:t>
            </a:r>
            <a:r>
              <a:rPr lang="en-US" dirty="0" smtClean="0"/>
              <a:t>tests:</a:t>
            </a:r>
          </a:p>
          <a:p>
            <a:pPr lvl="1"/>
            <a:r>
              <a:rPr lang="en-US" b="1" dirty="0" smtClean="0"/>
              <a:t>Fuel soot</a:t>
            </a:r>
            <a:r>
              <a:rPr lang="en-US" dirty="0"/>
              <a:t>: an important indicator </a:t>
            </a:r>
            <a:r>
              <a:rPr lang="en-US" dirty="0" smtClean="0"/>
              <a:t>for the fuel burning </a:t>
            </a:r>
            <a:r>
              <a:rPr lang="en-US" dirty="0"/>
              <a:t>efficiency in </a:t>
            </a:r>
            <a:r>
              <a:rPr lang="en-US" dirty="0" smtClean="0"/>
              <a:t>diesel engines</a:t>
            </a:r>
          </a:p>
          <a:p>
            <a:pPr lvl="1"/>
            <a:r>
              <a:rPr lang="en-US" b="1" dirty="0"/>
              <a:t>Particle </a:t>
            </a:r>
            <a:r>
              <a:rPr lang="en-US" b="1" dirty="0" smtClean="0"/>
              <a:t>count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Indication of abnormal wear and blocked orifices</a:t>
            </a:r>
          </a:p>
          <a:p>
            <a:pPr lvl="2"/>
            <a:r>
              <a:rPr lang="en-US" dirty="0" smtClean="0"/>
              <a:t>A common test for hydraulic systems</a:t>
            </a:r>
          </a:p>
          <a:p>
            <a:pPr lvl="1"/>
            <a:r>
              <a:rPr lang="en-US" b="1" dirty="0" smtClean="0"/>
              <a:t>Dielectric</a:t>
            </a:r>
            <a:r>
              <a:rPr lang="en-US" dirty="0" smtClean="0"/>
              <a:t>: </a:t>
            </a:r>
            <a:r>
              <a:rPr lang="en-US" dirty="0"/>
              <a:t>electrical insulating </a:t>
            </a:r>
            <a:r>
              <a:rPr lang="en-US" dirty="0" smtClean="0"/>
              <a:t>properties</a:t>
            </a:r>
          </a:p>
          <a:p>
            <a:pPr lvl="1"/>
            <a:r>
              <a:rPr lang="en-US" b="1" dirty="0" smtClean="0"/>
              <a:t>Ferrography</a:t>
            </a:r>
            <a:r>
              <a:rPr lang="en-US" dirty="0" smtClean="0"/>
              <a:t>: Use </a:t>
            </a:r>
            <a:r>
              <a:rPr lang="en-US" dirty="0"/>
              <a:t>magnetic field</a:t>
            </a:r>
          </a:p>
          <a:p>
            <a:pPr lvl="2"/>
            <a:r>
              <a:rPr lang="en-US" dirty="0"/>
              <a:t>Limited to ferrous or magnetic particles</a:t>
            </a:r>
          </a:p>
          <a:p>
            <a:pPr lvl="2"/>
            <a:r>
              <a:rPr lang="en-US" dirty="0"/>
              <a:t>Contamination larger than 10 microns (up to 100)</a:t>
            </a:r>
          </a:p>
          <a:p>
            <a:pPr lvl="1"/>
            <a:r>
              <a:rPr lang="en-US" b="1" dirty="0"/>
              <a:t>Solids content</a:t>
            </a:r>
            <a:r>
              <a:rPr lang="en-US" dirty="0"/>
              <a:t>: cause of wear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  <a:p>
            <a:r>
              <a:rPr lang="en-US" altLang="en-US" dirty="0"/>
              <a:t>Introduction to </a:t>
            </a:r>
            <a:r>
              <a:rPr lang="en-US" altLang="en-US" dirty="0" smtClean="0"/>
              <a:t>Tribology</a:t>
            </a:r>
          </a:p>
          <a:p>
            <a:r>
              <a:rPr lang="en-US" altLang="en-US" dirty="0" smtClean="0"/>
              <a:t>Introduction </a:t>
            </a:r>
            <a:r>
              <a:rPr lang="en-US" altLang="en-US" dirty="0"/>
              <a:t>to </a:t>
            </a:r>
            <a:r>
              <a:rPr lang="en-US" dirty="0"/>
              <a:t>Oil Analysis</a:t>
            </a:r>
            <a:endParaRPr lang="en-US" altLang="en-US" dirty="0" smtClean="0"/>
          </a:p>
          <a:p>
            <a:pPr lvl="1"/>
            <a:r>
              <a:rPr lang="en-US" dirty="0" smtClean="0"/>
              <a:t>Overview of Lubricants</a:t>
            </a:r>
          </a:p>
          <a:p>
            <a:pPr lvl="1"/>
            <a:r>
              <a:rPr lang="en-US" dirty="0" smtClean="0"/>
              <a:t>Machine Failures</a:t>
            </a:r>
          </a:p>
          <a:p>
            <a:r>
              <a:rPr lang="en-US" dirty="0"/>
              <a:t>Lubricating Oil Analysis</a:t>
            </a:r>
            <a:endParaRPr lang="en-US" dirty="0" smtClean="0"/>
          </a:p>
          <a:p>
            <a:r>
              <a:rPr lang="en-US" dirty="0"/>
              <a:t>Lubrication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Oil Sampling</a:t>
            </a:r>
          </a:p>
          <a:p>
            <a:r>
              <a:rPr lang="en-US" dirty="0" smtClean="0"/>
              <a:t>Grease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Spectrometric Oil Analysis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r>
              <a:rPr lang="en-US" sz="2000" dirty="0" smtClean="0"/>
              <a:t>Accurate </a:t>
            </a:r>
            <a:r>
              <a:rPr lang="en-US" sz="2000" dirty="0"/>
              <a:t>and rapid measurements of the elemental composition especially metals (e.g. </a:t>
            </a:r>
            <a:r>
              <a:rPr lang="en-US" sz="2000" dirty="0" smtClean="0"/>
              <a:t>wear </a:t>
            </a:r>
            <a:r>
              <a:rPr lang="en-US" sz="2000" dirty="0"/>
              <a:t>metals</a:t>
            </a:r>
            <a:r>
              <a:rPr lang="en-US" sz="2000" dirty="0" smtClean="0"/>
              <a:t>).</a:t>
            </a:r>
          </a:p>
          <a:p>
            <a:r>
              <a:rPr lang="en-US" altLang="en-US" sz="2000" dirty="0"/>
              <a:t>The oil sample needs to be burned. During the burn the spectrum of light emitted indicates </a:t>
            </a:r>
            <a:r>
              <a:rPr lang="en-US" altLang="en-US" sz="2000" dirty="0" smtClean="0"/>
              <a:t>the metal </a:t>
            </a:r>
            <a:r>
              <a:rPr lang="en-US" altLang="en-US" sz="2000" dirty="0"/>
              <a:t>elements in the oil.</a:t>
            </a:r>
            <a:endParaRPr lang="en-US" sz="2000" dirty="0"/>
          </a:p>
          <a:p>
            <a:r>
              <a:rPr lang="en-US" sz="2000" b="1" dirty="0" smtClean="0"/>
              <a:t>Major limitation:</a:t>
            </a:r>
            <a:r>
              <a:rPr lang="en-US" sz="2000" dirty="0" smtClean="0"/>
              <a:t> size </a:t>
            </a:r>
            <a:r>
              <a:rPr lang="en-US" sz="2000" dirty="0"/>
              <a:t>of measured particles </a:t>
            </a:r>
            <a:r>
              <a:rPr lang="en-US" sz="2000" b="1" dirty="0"/>
              <a:t>3-8</a:t>
            </a:r>
            <a:r>
              <a:rPr lang="en-US" sz="2000" dirty="0"/>
              <a:t> </a:t>
            </a:r>
            <a:r>
              <a:rPr lang="en-US" sz="2000" dirty="0" smtClean="0"/>
              <a:t>microns (not good enough for wear monitoring)</a:t>
            </a:r>
            <a:endParaRPr lang="en-US" sz="2000" dirty="0"/>
          </a:p>
          <a:p>
            <a:pPr marL="342900" lvl="1" indent="-342900">
              <a:buFontTx/>
              <a:buChar char="•"/>
            </a:pPr>
            <a:r>
              <a:rPr lang="en-US" sz="2000" dirty="0" smtClean="0"/>
              <a:t>Test </a:t>
            </a:r>
            <a:r>
              <a:rPr lang="en-US" sz="2000" dirty="0"/>
              <a:t>of Additives: Zn, P, Ca, Mg</a:t>
            </a:r>
          </a:p>
          <a:p>
            <a:pPr lvl="1"/>
            <a:r>
              <a:rPr lang="en-US" altLang="en-US" sz="2000" dirty="0" smtClean="0"/>
              <a:t>Use this to detect wrong or mixed oils</a:t>
            </a:r>
          </a:p>
          <a:p>
            <a:r>
              <a:rPr lang="en-US" altLang="en-US" sz="2000" dirty="0" smtClean="0"/>
              <a:t>Detect certain contaminants (e.g. Na and B indicate possible coolant leak)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Si (&lt;5 micron) may be dust</a:t>
            </a:r>
          </a:p>
          <a:p>
            <a:r>
              <a:rPr lang="en-US" altLang="en-US" sz="2000" dirty="0" smtClean="0"/>
              <a:t>Detect wear metals smaller than 5 microns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Fe, Cu, Sn, Pb</a:t>
            </a:r>
            <a:endParaRPr lang="en-US" altLang="en-US" sz="2000" dirty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dirty="0" smtClean="0"/>
              <a:t>Lubricating Oil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dirty="0" smtClean="0"/>
              <a:t>Commonly </a:t>
            </a:r>
            <a:r>
              <a:rPr lang="en-US" dirty="0"/>
              <a:t>performed oil analysis </a:t>
            </a:r>
            <a:r>
              <a:rPr lang="en-US" dirty="0" smtClean="0"/>
              <a:t>tests: </a:t>
            </a:r>
          </a:p>
          <a:p>
            <a:pPr lvl="1"/>
            <a:r>
              <a:rPr lang="en-US" b="1" dirty="0" smtClean="0"/>
              <a:t>Wear particle/debris analysis: </a:t>
            </a:r>
          </a:p>
          <a:p>
            <a:pPr lvl="2"/>
            <a:r>
              <a:rPr lang="en-US" dirty="0" smtClean="0"/>
              <a:t>Through a </a:t>
            </a:r>
            <a:r>
              <a:rPr lang="en-US" dirty="0"/>
              <a:t>sample </a:t>
            </a:r>
            <a:r>
              <a:rPr lang="en-US" dirty="0" smtClean="0"/>
              <a:t>of lubricating oil</a:t>
            </a:r>
          </a:p>
          <a:p>
            <a:pPr lvl="2"/>
            <a:r>
              <a:rPr lang="en-US" dirty="0" smtClean="0"/>
              <a:t>Particle shape</a:t>
            </a:r>
            <a:r>
              <a:rPr lang="en-US" dirty="0"/>
              <a:t>, composition, </a:t>
            </a:r>
            <a:r>
              <a:rPr lang="en-US" dirty="0" smtClean="0"/>
              <a:t>size and quantity</a:t>
            </a:r>
          </a:p>
          <a:p>
            <a:pPr lvl="2"/>
            <a:r>
              <a:rPr lang="en-US" dirty="0" smtClean="0"/>
              <a:t>Monitoring and trending of the particles over time</a:t>
            </a:r>
          </a:p>
          <a:p>
            <a:pPr lvl="2"/>
            <a:r>
              <a:rPr lang="en-US" dirty="0" smtClean="0"/>
              <a:t>Analysis of several samples</a:t>
            </a:r>
          </a:p>
          <a:p>
            <a:pPr lvl="2"/>
            <a:r>
              <a:rPr lang="en-US" b="1" dirty="0" smtClean="0"/>
              <a:t>Five basic types of wear:</a:t>
            </a:r>
            <a:r>
              <a:rPr lang="en-US" dirty="0" smtClean="0"/>
              <a:t> rubbing , cutting, rolling fatigue (e.g. </a:t>
            </a:r>
            <a:r>
              <a:rPr lang="en-US" dirty="0"/>
              <a:t>bearings),  combined rolling </a:t>
            </a:r>
            <a:r>
              <a:rPr lang="en-US" dirty="0" smtClean="0"/>
              <a:t>and sliding wear </a:t>
            </a:r>
            <a:r>
              <a:rPr lang="en-US" dirty="0"/>
              <a:t>(gear systems</a:t>
            </a:r>
            <a:r>
              <a:rPr lang="en-US" dirty="0" smtClean="0"/>
              <a:t>), and severe sliding wear</a:t>
            </a:r>
          </a:p>
          <a:p>
            <a:pPr lvl="2"/>
            <a:r>
              <a:rPr lang="en-US" dirty="0"/>
              <a:t>Three particle types in rolling fatigue mechanisms: fatigue spall particle, spherical particles, and laminar particles</a:t>
            </a:r>
          </a:p>
          <a:p>
            <a:pPr lvl="2"/>
            <a:r>
              <a:rPr lang="en-US" dirty="0" smtClean="0"/>
              <a:t>The size of particles in rubbing wear and </a:t>
            </a:r>
            <a:r>
              <a:rPr lang="en-US" dirty="0"/>
              <a:t>early rolling fatigue </a:t>
            </a:r>
            <a:r>
              <a:rPr lang="en-US" dirty="0" smtClean="0"/>
              <a:t>mechanisms is less </a:t>
            </a:r>
            <a:r>
              <a:rPr lang="en-US" dirty="0"/>
              <a:t>than </a:t>
            </a:r>
            <a:r>
              <a:rPr lang="en-US" dirty="0" smtClean="0"/>
              <a:t>15microns.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Contamination Of Oils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Particle count</a:t>
            </a:r>
          </a:p>
          <a:p>
            <a:r>
              <a:rPr lang="en-US" altLang="en-US" sz="2400" dirty="0" smtClean="0"/>
              <a:t>Particle size distribution</a:t>
            </a:r>
          </a:p>
          <a:p>
            <a:pPr lvl="1"/>
            <a:r>
              <a:rPr lang="en-US" altLang="en-US" sz="2000" dirty="0" smtClean="0"/>
              <a:t>ppm &lt; 6 micron</a:t>
            </a:r>
          </a:p>
          <a:p>
            <a:pPr lvl="1"/>
            <a:r>
              <a:rPr lang="en-US" altLang="en-US" sz="2000" dirty="0" smtClean="0"/>
              <a:t>ppm 6 to 14 micron</a:t>
            </a:r>
          </a:p>
          <a:p>
            <a:pPr lvl="1"/>
            <a:r>
              <a:rPr lang="en-US" altLang="en-US" sz="2000" dirty="0" smtClean="0"/>
              <a:t>ppm &gt;14 micron</a:t>
            </a:r>
          </a:p>
          <a:p>
            <a:r>
              <a:rPr lang="en-US" altLang="en-US" sz="2400" dirty="0" smtClean="0"/>
              <a:t>Water-in-oil</a:t>
            </a:r>
          </a:p>
          <a:p>
            <a:r>
              <a:rPr lang="en-US" altLang="en-US" sz="2400" dirty="0" smtClean="0"/>
              <a:t>Glycol (engine)</a:t>
            </a:r>
          </a:p>
          <a:p>
            <a:r>
              <a:rPr lang="en-US" altLang="en-US" sz="2400" dirty="0" smtClean="0"/>
              <a:t>Soot (diesel engine)</a:t>
            </a:r>
          </a:p>
          <a:p>
            <a:r>
              <a:rPr lang="en-US" altLang="en-US" sz="2400" dirty="0" smtClean="0"/>
              <a:t>Spectrometals: </a:t>
            </a:r>
            <a:r>
              <a:rPr lang="en-US" altLang="en-US" sz="2000" dirty="0" smtClean="0"/>
              <a:t>Sodium (Na); Boron (B); Silicon (Si) &lt; 5 micron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altLang="en-US" dirty="0" smtClean="0"/>
              <a:t>Contamination Control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z="2400" dirty="0" smtClean="0"/>
              <a:t>Establish and maintain target cleanliness levels</a:t>
            </a:r>
          </a:p>
          <a:p>
            <a:pPr lvl="1"/>
            <a:r>
              <a:rPr lang="en-US" altLang="en-US" sz="2200" dirty="0" smtClean="0"/>
              <a:t>Dust contamination</a:t>
            </a:r>
          </a:p>
          <a:p>
            <a:pPr lvl="1"/>
            <a:r>
              <a:rPr lang="en-US" altLang="en-US" sz="2200" dirty="0" smtClean="0"/>
              <a:t>Process contamination</a:t>
            </a:r>
          </a:p>
          <a:p>
            <a:pPr lvl="1"/>
            <a:r>
              <a:rPr lang="en-US" altLang="en-US" sz="2200" dirty="0" smtClean="0"/>
              <a:t>Water-in-oil</a:t>
            </a:r>
          </a:p>
          <a:p>
            <a:r>
              <a:rPr lang="en-US" altLang="en-US" sz="2400" dirty="0" smtClean="0"/>
              <a:t>ISO code &amp; % Water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“ppm”: parts per million by weight.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2894012"/>
            <a:ext cx="4314825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dirty="0" smtClean="0"/>
              <a:t>Contamination Control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 smtClean="0"/>
              <a:t>Steps to implementing contamination control</a:t>
            </a:r>
          </a:p>
          <a:p>
            <a:pPr marL="0" indent="0"/>
            <a:r>
              <a:rPr lang="en-US" altLang="en-US" sz="2200" dirty="0" smtClean="0"/>
              <a:t> Keep out</a:t>
            </a:r>
          </a:p>
          <a:p>
            <a:pPr lvl="1"/>
            <a:r>
              <a:rPr lang="en-US" altLang="en-US" sz="2000" dirty="0" smtClean="0"/>
              <a:t>Incoming oil</a:t>
            </a:r>
          </a:p>
          <a:p>
            <a:pPr lvl="1"/>
            <a:r>
              <a:rPr lang="en-US" altLang="en-US" sz="2000" dirty="0" smtClean="0"/>
              <a:t>Breather, cover, seals</a:t>
            </a:r>
          </a:p>
          <a:p>
            <a:pPr lvl="1"/>
            <a:r>
              <a:rPr lang="en-US" altLang="en-US" sz="2000" dirty="0" smtClean="0"/>
              <a:t>Secondary wear</a:t>
            </a:r>
          </a:p>
          <a:p>
            <a:pPr marL="0" indent="0"/>
            <a:r>
              <a:rPr lang="en-US" altLang="en-US" sz="2200" dirty="0" smtClean="0"/>
              <a:t> Filter out</a:t>
            </a:r>
          </a:p>
          <a:p>
            <a:pPr lvl="1"/>
            <a:r>
              <a:rPr lang="en-US" altLang="en-US" sz="2000" dirty="0" smtClean="0"/>
              <a:t>Circulating</a:t>
            </a:r>
          </a:p>
          <a:p>
            <a:pPr lvl="1"/>
            <a:r>
              <a:rPr lang="en-US" altLang="en-US" sz="2000" dirty="0" smtClean="0"/>
              <a:t>Off-line</a:t>
            </a:r>
          </a:p>
          <a:p>
            <a:pPr marL="0" indent="0"/>
            <a:r>
              <a:rPr lang="en-US" altLang="en-US" sz="2200" dirty="0" smtClean="0"/>
              <a:t> Drain out</a:t>
            </a:r>
          </a:p>
          <a:p>
            <a:pPr lvl="1"/>
            <a:r>
              <a:rPr lang="en-US" altLang="en-US" sz="2000" dirty="0" smtClean="0"/>
              <a:t>Bleed off bottom </a:t>
            </a:r>
          </a:p>
          <a:p>
            <a:pPr lvl="1"/>
            <a:r>
              <a:rPr lang="en-US" altLang="en-US" sz="2000" dirty="0" smtClean="0"/>
              <a:t>Oil change</a:t>
            </a:r>
          </a:p>
          <a:p>
            <a:pPr marL="0" indent="0">
              <a:buFontTx/>
              <a:buNone/>
            </a:pPr>
            <a:r>
              <a:rPr lang="en-US" altLang="en-US" sz="2200" dirty="0" smtClean="0"/>
              <a:t>Measure Contamination: Set target cleanliness</a:t>
            </a:r>
          </a:p>
          <a:p>
            <a:pPr marL="0" indent="0">
              <a:buFontTx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Contamination Control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PPM w/w = Weight of one part divided by weight of whole (x 10^6)</a:t>
            </a:r>
          </a:p>
          <a:p>
            <a:r>
              <a:rPr lang="en-US" altLang="en-US" sz="2400" dirty="0" smtClean="0"/>
              <a:t>Spectrometers report ppm w/w.</a:t>
            </a:r>
          </a:p>
          <a:p>
            <a:pPr lvl="1"/>
            <a:r>
              <a:rPr lang="en-US" altLang="en-US" sz="2400" dirty="0" smtClean="0"/>
              <a:t>A spectrometer only measures the ultra-fine particulate debris (&gt; 5 microns), so we miss Fe, Cu, Pb, Sn, and Si particles</a:t>
            </a:r>
          </a:p>
          <a:p>
            <a:r>
              <a:rPr lang="en-US" altLang="en-US" sz="2400" dirty="0" smtClean="0"/>
              <a:t>PPM v/v = volume of one part  (e.g. particles) divided by volume of whole (e.g. oil) (x 10^6)</a:t>
            </a:r>
          </a:p>
          <a:p>
            <a:r>
              <a:rPr lang="en-US" altLang="en-US" sz="2400" dirty="0" smtClean="0"/>
              <a:t>Optical particle counters directly measure the shadow area of individual particles.  The “size” reported is the diameter of a circle with same area. </a:t>
            </a:r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r>
              <a:rPr lang="en-US" altLang="en-US" dirty="0" smtClean="0"/>
              <a:t>Contamination Control</a:t>
            </a:r>
          </a:p>
        </p:txBody>
      </p:sp>
      <p:pic>
        <p:nvPicPr>
          <p:cNvPr id="235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8" t="14081" r="12288" b="46935"/>
          <a:stretch>
            <a:fillRect/>
          </a:stretch>
        </p:blipFill>
        <p:spPr>
          <a:xfrm>
            <a:off x="533400" y="1676400"/>
            <a:ext cx="7848601" cy="416112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/>
              <a:t>Lubrication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r>
              <a:rPr lang="en-US" dirty="0" smtClean="0"/>
              <a:t>Selection and specification (</a:t>
            </a:r>
            <a:r>
              <a:rPr lang="en-US" dirty="0" smtClean="0">
                <a:solidFill>
                  <a:srgbClr val="7030A0"/>
                </a:solidFill>
              </a:rPr>
              <a:t>Inventory management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Service life of lubricant </a:t>
            </a:r>
            <a:r>
              <a:rPr lang="en-US" b="1" dirty="0">
                <a:solidFill>
                  <a:srgbClr val="7030A0"/>
                </a:solidFill>
              </a:rPr>
              <a:t>&gt;&gt; Service life </a:t>
            </a:r>
            <a:r>
              <a:rPr lang="en-US" b="1" dirty="0" smtClean="0">
                <a:solidFill>
                  <a:srgbClr val="7030A0"/>
                </a:solidFill>
              </a:rPr>
              <a:t>of system</a:t>
            </a:r>
          </a:p>
          <a:p>
            <a:r>
              <a:rPr lang="en-US" dirty="0" smtClean="0"/>
              <a:t>Supply: on-site tests for validation (dielectric and viscosity, cleanliness moisture codes)</a:t>
            </a:r>
          </a:p>
          <a:p>
            <a:r>
              <a:rPr lang="en-US" dirty="0" smtClean="0"/>
              <a:t>Storage &amp; Filtering</a:t>
            </a:r>
          </a:p>
          <a:p>
            <a:r>
              <a:rPr lang="en-US" dirty="0"/>
              <a:t>Inadequate </a:t>
            </a:r>
            <a:r>
              <a:rPr lang="en-US" dirty="0" smtClean="0"/>
              <a:t>lubrication:.</a:t>
            </a:r>
          </a:p>
          <a:p>
            <a:pPr lvl="1"/>
            <a:r>
              <a:rPr lang="en-US" dirty="0"/>
              <a:t>No oil or low oil level</a:t>
            </a:r>
          </a:p>
          <a:p>
            <a:pPr lvl="1"/>
            <a:r>
              <a:rPr lang="en-US" dirty="0"/>
              <a:t>Low Viscosity: </a:t>
            </a:r>
            <a:r>
              <a:rPr lang="en-US" dirty="0" smtClean="0"/>
              <a:t>Wrong </a:t>
            </a:r>
            <a:r>
              <a:rPr lang="en-US" dirty="0"/>
              <a:t>oil, high temperature, dilution, water contamination</a:t>
            </a:r>
          </a:p>
          <a:p>
            <a:pPr lvl="1"/>
            <a:r>
              <a:rPr lang="en-US" dirty="0"/>
              <a:t>Slow </a:t>
            </a:r>
            <a:r>
              <a:rPr lang="en-US" dirty="0" smtClean="0"/>
              <a:t>speed or high </a:t>
            </a:r>
            <a:r>
              <a:rPr lang="en-US" dirty="0"/>
              <a:t>load: </a:t>
            </a:r>
            <a:r>
              <a:rPr lang="en-US" dirty="0" smtClean="0"/>
              <a:t>static </a:t>
            </a:r>
            <a:r>
              <a:rPr lang="en-US" dirty="0"/>
              <a:t>&amp; </a:t>
            </a:r>
            <a:r>
              <a:rPr lang="en-US" dirty="0" smtClean="0"/>
              <a:t>dynamic</a:t>
            </a:r>
            <a:endParaRPr lang="en-US" dirty="0"/>
          </a:p>
          <a:p>
            <a:r>
              <a:rPr lang="en-US" altLang="en-US" dirty="0" smtClean="0"/>
              <a:t>Off-site </a:t>
            </a:r>
            <a:r>
              <a:rPr lang="en-US" altLang="en-US" dirty="0"/>
              <a:t>lab &amp; on-site minilab </a:t>
            </a:r>
            <a:r>
              <a:rPr lang="en-US" altLang="en-US" dirty="0" smtClean="0"/>
              <a:t>analysis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dirty="0"/>
              <a:t>Oil Minilab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876800" cy="4800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1800" dirty="0" smtClean="0"/>
              <a:t>Typical </a:t>
            </a:r>
            <a:r>
              <a:rPr lang="en-US" altLang="en-US" sz="1800" dirty="0"/>
              <a:t>cost per sample is $6 to $50 per sample depending on sample volume.</a:t>
            </a:r>
          </a:p>
          <a:p>
            <a:pPr>
              <a:spcBef>
                <a:spcPct val="50000"/>
              </a:spcBef>
            </a:pPr>
            <a:r>
              <a:rPr lang="en-US" altLang="en-US" sz="1800" dirty="0" smtClean="0"/>
              <a:t>5200 </a:t>
            </a:r>
            <a:r>
              <a:rPr lang="en-US" altLang="en-US" sz="1800" dirty="0"/>
              <a:t>Trivector </a:t>
            </a:r>
            <a:r>
              <a:rPr lang="en-US" altLang="en-US" sz="1800" dirty="0" smtClean="0"/>
              <a:t>Analyzer: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 smtClean="0"/>
              <a:t>Test 1: Dielectric </a:t>
            </a:r>
            <a:r>
              <a:rPr lang="en-US" altLang="en-US" sz="1800" dirty="0"/>
              <a:t>of the oil </a:t>
            </a:r>
            <a:r>
              <a:rPr lang="en-US" altLang="en-US" sz="1800" dirty="0" smtClean="0"/>
              <a:t>sample</a:t>
            </a:r>
          </a:p>
          <a:p>
            <a:pPr lvl="1">
              <a:spcBef>
                <a:spcPct val="50000"/>
              </a:spcBef>
            </a:pPr>
            <a:r>
              <a:rPr lang="en-US" altLang="en-US" sz="1800" dirty="0" smtClean="0"/>
              <a:t>Test 2: Measures </a:t>
            </a:r>
            <a:r>
              <a:rPr lang="en-US" altLang="en-US" sz="1800" dirty="0"/>
              <a:t>the water and ferrous </a:t>
            </a:r>
            <a:r>
              <a:rPr lang="en-US" altLang="en-US" sz="1800" dirty="0" smtClean="0"/>
              <a:t>content</a:t>
            </a:r>
            <a:endParaRPr lang="en-US" altLang="en-US" sz="1800" dirty="0"/>
          </a:p>
          <a:p>
            <a:pPr lvl="1">
              <a:spcBef>
                <a:spcPct val="50000"/>
              </a:spcBef>
            </a:pPr>
            <a:r>
              <a:rPr lang="en-US" altLang="en-US" sz="1800" dirty="0"/>
              <a:t>Test </a:t>
            </a:r>
            <a:r>
              <a:rPr lang="en-US" altLang="en-US" sz="1800" dirty="0" smtClean="0"/>
              <a:t>3: Laser </a:t>
            </a:r>
            <a:r>
              <a:rPr lang="en-US" altLang="en-US" sz="1800" dirty="0"/>
              <a:t>particle counter to look for particulate contamination and particle size </a:t>
            </a:r>
            <a:r>
              <a:rPr lang="en-US" altLang="en-US" sz="1800" dirty="0" smtClean="0"/>
              <a:t>distribution </a:t>
            </a:r>
            <a:endParaRPr lang="en-US" altLang="en-US" sz="1800" dirty="0"/>
          </a:p>
          <a:p>
            <a:pPr lvl="1">
              <a:spcBef>
                <a:spcPct val="50000"/>
              </a:spcBef>
            </a:pPr>
            <a:r>
              <a:rPr lang="en-US" altLang="en-US" sz="1800" dirty="0"/>
              <a:t>Test </a:t>
            </a:r>
            <a:r>
              <a:rPr lang="en-US" altLang="en-US" sz="1800" dirty="0" smtClean="0"/>
              <a:t>4: Filter </a:t>
            </a:r>
            <a:r>
              <a:rPr lang="en-US" altLang="en-US" sz="1800" dirty="0"/>
              <a:t>patch to trap particles for detailed wear debris </a:t>
            </a:r>
            <a:r>
              <a:rPr lang="en-US" altLang="en-US" sz="1800" dirty="0" smtClean="0"/>
              <a:t>analysis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Comprehensive oil analysis in about 7 minutes per </a:t>
            </a:r>
            <a:r>
              <a:rPr lang="en-US" altLang="en-US" sz="1800" dirty="0" smtClean="0"/>
              <a:t>sample: the </a:t>
            </a:r>
            <a:r>
              <a:rPr lang="en-US" altLang="en-US" sz="1800" dirty="0"/>
              <a:t>combination of </a:t>
            </a:r>
            <a:r>
              <a:rPr lang="en-US" altLang="en-US" sz="1800" dirty="0" smtClean="0"/>
              <a:t> the above-mentioned tests </a:t>
            </a:r>
            <a:r>
              <a:rPr lang="en-US" altLang="en-US" sz="1800" dirty="0"/>
              <a:t>and viscosity </a:t>
            </a:r>
            <a:r>
              <a:rPr lang="en-US" altLang="en-US" sz="1800" dirty="0" smtClean="0"/>
              <a:t>test</a:t>
            </a:r>
            <a:endParaRPr lang="en-US" altLang="en-US" sz="18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62200"/>
            <a:ext cx="3124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9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rep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572000" cy="646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2" descr="rep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4950"/>
            <a:ext cx="4191000" cy="570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Tribology:</a:t>
            </a:r>
            <a:r>
              <a:rPr lang="en-US" dirty="0" smtClean="0"/>
              <a:t> </a:t>
            </a:r>
            <a:r>
              <a:rPr lang="en-US" altLang="en-US" dirty="0"/>
              <a:t>science and technology of interacting surfaces in relative motion</a:t>
            </a:r>
          </a:p>
          <a:p>
            <a:endParaRPr lang="en-US" b="1" dirty="0" smtClean="0"/>
          </a:p>
          <a:p>
            <a:r>
              <a:rPr lang="en-US" b="1" dirty="0" smtClean="0"/>
              <a:t>Metrology:</a:t>
            </a:r>
            <a:r>
              <a:rPr lang="en-US" dirty="0" smtClean="0"/>
              <a:t> science and technology of measurement</a:t>
            </a:r>
          </a:p>
          <a:p>
            <a:r>
              <a:rPr lang="en-US" b="1" dirty="0"/>
              <a:t>Surface Roughness: </a:t>
            </a:r>
            <a:r>
              <a:rPr lang="en-US" dirty="0"/>
              <a:t>asperities with varying amplitude and spacing </a:t>
            </a:r>
          </a:p>
          <a:p>
            <a:endParaRPr lang="en-US" altLang="en-US" b="1" dirty="0" smtClean="0"/>
          </a:p>
          <a:p>
            <a:r>
              <a:rPr lang="en-US" b="1" dirty="0"/>
              <a:t>Viscosity:</a:t>
            </a:r>
            <a:r>
              <a:rPr lang="en-US" dirty="0"/>
              <a:t> resistance to flow</a:t>
            </a:r>
          </a:p>
          <a:p>
            <a:r>
              <a:rPr lang="en-US" altLang="en-US" b="1" dirty="0" smtClean="0"/>
              <a:t>Rheology:</a:t>
            </a:r>
            <a:r>
              <a:rPr lang="en-US" altLang="en-US" dirty="0"/>
              <a:t>  study of the flow </a:t>
            </a:r>
            <a:r>
              <a:rPr lang="en-US" altLang="en-US" dirty="0" smtClean="0"/>
              <a:t>of matter</a:t>
            </a:r>
          </a:p>
          <a:p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2800" dirty="0" smtClean="0"/>
              <a:t>Trivector </a:t>
            </a:r>
            <a:r>
              <a:rPr lang="en-US" sz="2800" dirty="0"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5181600" cy="4724400"/>
          </a:xfrm>
        </p:spPr>
        <p:txBody>
          <a:bodyPr/>
          <a:lstStyle/>
          <a:p>
            <a:r>
              <a:rPr lang="en-US" sz="2000" dirty="0" smtClean="0"/>
              <a:t>Easy </a:t>
            </a:r>
            <a:r>
              <a:rPr lang="en-US" sz="2000" dirty="0"/>
              <a:t>to </a:t>
            </a:r>
            <a:r>
              <a:rPr lang="en-US" sz="2000" dirty="0" smtClean="0"/>
              <a:t>interpret</a:t>
            </a:r>
          </a:p>
          <a:p>
            <a:r>
              <a:rPr lang="en-US" sz="2000" dirty="0" smtClean="0"/>
              <a:t>Classify the measured </a:t>
            </a:r>
            <a:r>
              <a:rPr lang="en-US" sz="2000" dirty="0"/>
              <a:t>parameters </a:t>
            </a:r>
            <a:r>
              <a:rPr lang="en-US" sz="2000" dirty="0" smtClean="0"/>
              <a:t>into </a:t>
            </a:r>
            <a:r>
              <a:rPr lang="en-US" sz="2000" dirty="0"/>
              <a:t>one of there categories:  wear, contamination, or chemistry.  </a:t>
            </a:r>
            <a:endParaRPr lang="en-US" sz="2000" dirty="0" smtClean="0"/>
          </a:p>
          <a:p>
            <a:pPr lvl="1"/>
            <a:r>
              <a:rPr lang="en-US" sz="1800" dirty="0" smtClean="0"/>
              <a:t>Wear: ferrous </a:t>
            </a:r>
            <a:r>
              <a:rPr lang="en-US" sz="1800" dirty="0"/>
              <a:t>and non-ferrous </a:t>
            </a:r>
            <a:r>
              <a:rPr lang="en-US" sz="1800" dirty="0" smtClean="0"/>
              <a:t>metals.</a:t>
            </a:r>
          </a:p>
          <a:p>
            <a:pPr lvl="1"/>
            <a:r>
              <a:rPr lang="en-US" sz="1800" dirty="0" smtClean="0"/>
              <a:t>Contamination: dust</a:t>
            </a:r>
            <a:r>
              <a:rPr lang="en-US" sz="1800" dirty="0"/>
              <a:t>, water and process material in </a:t>
            </a:r>
            <a:r>
              <a:rPr lang="en-US" sz="1800" dirty="0" smtClean="0"/>
              <a:t>oil.</a:t>
            </a:r>
          </a:p>
          <a:p>
            <a:pPr lvl="1"/>
            <a:r>
              <a:rPr lang="en-US" sz="1800" dirty="0" smtClean="0"/>
              <a:t>Chemistry: measures </a:t>
            </a:r>
            <a:r>
              <a:rPr lang="en-US" sz="1800" dirty="0"/>
              <a:t>of oil quality and additive characteristics.  </a:t>
            </a:r>
            <a:endParaRPr lang="en-US" sz="18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vector has five levels.  </a:t>
            </a:r>
            <a:endParaRPr lang="en-US" sz="2000" dirty="0" smtClean="0"/>
          </a:p>
          <a:p>
            <a:pPr lvl="1"/>
            <a:r>
              <a:rPr lang="en-US" sz="1800" dirty="0" smtClean="0"/>
              <a:t>Lowest level: normal; Second level: change </a:t>
            </a:r>
            <a:r>
              <a:rPr lang="en-US" sz="1800" dirty="0"/>
              <a:t>noted but still </a:t>
            </a:r>
            <a:r>
              <a:rPr lang="en-US" sz="1800" dirty="0" smtClean="0"/>
              <a:t>okay; Third </a:t>
            </a:r>
            <a:r>
              <a:rPr lang="en-US" sz="1800" dirty="0"/>
              <a:t>level is warning. </a:t>
            </a:r>
            <a:r>
              <a:rPr lang="en-US" sz="1800" dirty="0" smtClean="0"/>
              <a:t>Fourth </a:t>
            </a:r>
            <a:r>
              <a:rPr lang="en-US" sz="1800" dirty="0"/>
              <a:t>level is where action of some sort should be taken. </a:t>
            </a:r>
            <a:r>
              <a:rPr lang="en-US" sz="1800" dirty="0" smtClean="0"/>
              <a:t>Fifth level is </a:t>
            </a:r>
            <a:r>
              <a:rPr lang="en-US" sz="1800" dirty="0"/>
              <a:t>extreme, action should have been taken already.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09800"/>
            <a:ext cx="261734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Full benefit of oil analysis</a:t>
            </a:r>
          </a:p>
          <a:p>
            <a:pPr lvl="1"/>
            <a:r>
              <a:rPr lang="en-US" sz="2000" dirty="0" smtClean="0"/>
              <a:t>Continuous monitoring? 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Taking </a:t>
            </a:r>
            <a:r>
              <a:rPr lang="en-US" sz="2000" b="1" dirty="0">
                <a:solidFill>
                  <a:srgbClr val="7030A0"/>
                </a:solidFill>
              </a:rPr>
              <a:t>frequent </a:t>
            </a:r>
            <a:r>
              <a:rPr lang="en-US" sz="2000" b="1" dirty="0" smtClean="0">
                <a:solidFill>
                  <a:srgbClr val="7030A0"/>
                </a:solidFill>
              </a:rPr>
              <a:t>samples</a:t>
            </a:r>
          </a:p>
          <a:p>
            <a:r>
              <a:rPr lang="en-US" dirty="0" smtClean="0"/>
              <a:t>Properly </a:t>
            </a:r>
            <a:r>
              <a:rPr lang="en-US" dirty="0"/>
              <a:t>collected oil </a:t>
            </a:r>
            <a:r>
              <a:rPr lang="en-US" dirty="0" smtClean="0"/>
              <a:t>sample</a:t>
            </a:r>
            <a:endParaRPr lang="en-US" dirty="0"/>
          </a:p>
          <a:p>
            <a:pPr lvl="1"/>
            <a:r>
              <a:rPr lang="en-US" sz="2000" dirty="0"/>
              <a:t>Collected from an “active zone”.</a:t>
            </a:r>
          </a:p>
          <a:p>
            <a:pPr lvl="2"/>
            <a:r>
              <a:rPr lang="en-US" dirty="0" smtClean="0"/>
              <a:t>Sample </a:t>
            </a:r>
            <a:r>
              <a:rPr lang="en-US" dirty="0"/>
              <a:t>points that </a:t>
            </a:r>
            <a:r>
              <a:rPr lang="en-US" dirty="0" smtClean="0"/>
              <a:t>are likely to contain large particles</a:t>
            </a:r>
          </a:p>
          <a:p>
            <a:pPr lvl="2"/>
            <a:r>
              <a:rPr lang="en-US" dirty="0"/>
              <a:t>Oil is agitated and well mixed.  </a:t>
            </a:r>
          </a:p>
          <a:p>
            <a:pPr lvl="1"/>
            <a:r>
              <a:rPr lang="en-US" sz="2000" dirty="0" smtClean="0"/>
              <a:t>Not </a:t>
            </a:r>
            <a:r>
              <a:rPr lang="en-US" sz="2000" dirty="0"/>
              <a:t>a long time after the shut </a:t>
            </a:r>
            <a:r>
              <a:rPr lang="en-US" sz="2000" dirty="0" smtClean="0"/>
              <a:t>down</a:t>
            </a:r>
          </a:p>
          <a:p>
            <a:pPr lvl="2"/>
            <a:r>
              <a:rPr lang="en-US" dirty="0" smtClean="0"/>
              <a:t>Cold </a:t>
            </a:r>
            <a:r>
              <a:rPr lang="en-US" dirty="0"/>
              <a:t>oil has a very high viscosity</a:t>
            </a:r>
          </a:p>
          <a:p>
            <a:pPr lvl="1"/>
            <a:r>
              <a:rPr lang="en-US" sz="2000" dirty="0" smtClean="0"/>
              <a:t>Under uniform operating conditions</a:t>
            </a:r>
            <a:endParaRPr lang="en-US" sz="2000" dirty="0"/>
          </a:p>
          <a:p>
            <a:pPr lvl="1"/>
            <a:r>
              <a:rPr lang="en-US" sz="2000" dirty="0" smtClean="0"/>
              <a:t>Before the filtration</a:t>
            </a:r>
          </a:p>
          <a:p>
            <a:pPr lvl="1"/>
            <a:r>
              <a:rPr lang="en-US" sz="2000" dirty="0"/>
              <a:t>From the reservoir oil</a:t>
            </a:r>
            <a:r>
              <a:rPr lang="en-US" sz="2000" b="1" dirty="0" smtClean="0"/>
              <a:t>?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Oil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Sampling frequency</a:t>
            </a:r>
          </a:p>
          <a:p>
            <a:pPr lvl="1"/>
            <a:r>
              <a:rPr lang="en-US" dirty="0"/>
              <a:t>Function of </a:t>
            </a:r>
            <a:r>
              <a:rPr lang="en-US" dirty="0" smtClean="0"/>
              <a:t>MTTF/MTBF</a:t>
            </a:r>
          </a:p>
          <a:p>
            <a:pPr lvl="1"/>
            <a:r>
              <a:rPr lang="en-US" dirty="0" smtClean="0"/>
              <a:t>Oil type</a:t>
            </a:r>
          </a:p>
          <a:p>
            <a:pPr lvl="1"/>
            <a:r>
              <a:rPr lang="en-US" dirty="0" smtClean="0"/>
              <a:t>Oil age or actual condition</a:t>
            </a:r>
          </a:p>
          <a:p>
            <a:pPr lvl="1"/>
            <a:r>
              <a:rPr lang="en-US" dirty="0" smtClean="0"/>
              <a:t>Frequency of extreme situations</a:t>
            </a:r>
            <a:r>
              <a:rPr lang="en-US" dirty="0"/>
              <a:t>: </a:t>
            </a:r>
            <a:r>
              <a:rPr lang="en-US" dirty="0" smtClean="0"/>
              <a:t>high-speed, high </a:t>
            </a:r>
            <a:r>
              <a:rPr lang="en-US" dirty="0"/>
              <a:t>loads and shock </a:t>
            </a:r>
            <a:r>
              <a:rPr lang="en-US" dirty="0" smtClean="0"/>
              <a:t>loads</a:t>
            </a:r>
          </a:p>
          <a:p>
            <a:pPr lvl="1"/>
            <a:r>
              <a:rPr lang="en-US" dirty="0" smtClean="0"/>
              <a:t>Environmental stress (e.g. heat, moisture)</a:t>
            </a:r>
          </a:p>
          <a:p>
            <a:pPr lvl="1"/>
            <a:r>
              <a:rPr lang="en-US" dirty="0" smtClean="0"/>
              <a:t>Importance of the incipient fault</a:t>
            </a:r>
          </a:p>
          <a:p>
            <a:pPr lvl="1"/>
            <a:r>
              <a:rPr lang="en-US" dirty="0" smtClean="0"/>
              <a:t>Trend and amount of contaminants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Grease is a lubricant with high initial viscosity (fluid lubricant + thickener+ additives)</a:t>
            </a:r>
          </a:p>
          <a:p>
            <a:r>
              <a:rPr lang="en-US" dirty="0" smtClean="0"/>
              <a:t>Objectives of using grease:</a:t>
            </a:r>
          </a:p>
          <a:p>
            <a:pPr lvl="1"/>
            <a:r>
              <a:rPr lang="en-US" dirty="0" smtClean="0"/>
              <a:t>Remain in contact with moving surfaces and minimize leakage and contamination</a:t>
            </a:r>
          </a:p>
          <a:p>
            <a:pPr lvl="1"/>
            <a:r>
              <a:rPr lang="en-US" dirty="0" smtClean="0"/>
              <a:t>Retain properties even under stress</a:t>
            </a:r>
          </a:p>
          <a:p>
            <a:pPr lvl="1"/>
            <a:r>
              <a:rPr lang="en-US" dirty="0" smtClean="0"/>
              <a:t>Extend the life of worn components  </a:t>
            </a:r>
          </a:p>
          <a:p>
            <a:r>
              <a:rPr lang="en-US" dirty="0" smtClean="0"/>
              <a:t>Problems</a:t>
            </a:r>
            <a:r>
              <a:rPr lang="en-US" dirty="0"/>
              <a:t>:  over-greasing, under-greasing, mixed greases, or no grease </a:t>
            </a:r>
            <a:endParaRPr lang="en-US" dirty="0" smtClean="0"/>
          </a:p>
          <a:p>
            <a:r>
              <a:rPr lang="en-US" dirty="0" smtClean="0"/>
              <a:t>Result of grease problem: under lubricated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 smtClean="0"/>
              <a:t>ISO 4406: Cleanliness Level Code -</a:t>
            </a:r>
          </a:p>
          <a:p>
            <a:pPr lvl="1"/>
            <a:r>
              <a:rPr lang="en-US" dirty="0" smtClean="0"/>
              <a:t>Cleanliness goal should be specified for all the oil-filled systems</a:t>
            </a:r>
          </a:p>
          <a:p>
            <a:r>
              <a:rPr lang="en-US" dirty="0" smtClean="0"/>
              <a:t>ISO 11500:2008: An </a:t>
            </a:r>
            <a:r>
              <a:rPr lang="en-US" dirty="0"/>
              <a:t>automatic particle-counting </a:t>
            </a:r>
            <a:r>
              <a:rPr lang="en-US" dirty="0" smtClean="0"/>
              <a:t>procedure </a:t>
            </a:r>
          </a:p>
          <a:p>
            <a:r>
              <a:rPr lang="en-US" dirty="0"/>
              <a:t>ISO 212:2007: Sampling</a:t>
            </a:r>
          </a:p>
          <a:p>
            <a:r>
              <a:rPr lang="en-US" dirty="0"/>
              <a:t>ISO 356:1996: Preparation of test </a:t>
            </a:r>
            <a:r>
              <a:rPr lang="en-US" dirty="0" smtClean="0"/>
              <a:t>samples</a:t>
            </a:r>
          </a:p>
          <a:p>
            <a:r>
              <a:rPr lang="en-US" dirty="0"/>
              <a:t>ISO 1242:1999: Determination of acid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ASTM D6224: In-service monitoring </a:t>
            </a:r>
            <a:r>
              <a:rPr lang="en-US" dirty="0"/>
              <a:t>of </a:t>
            </a:r>
            <a:r>
              <a:rPr lang="en-US" dirty="0" smtClean="0"/>
              <a:t>lubricating oil </a:t>
            </a:r>
            <a:r>
              <a:rPr lang="en-US" dirty="0"/>
              <a:t>for </a:t>
            </a:r>
            <a:r>
              <a:rPr lang="en-US" dirty="0" smtClean="0"/>
              <a:t>auxiliary power plant equipment </a:t>
            </a:r>
            <a:r>
              <a:rPr lang="en-US" dirty="0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Specify and </a:t>
            </a:r>
            <a:r>
              <a:rPr lang="en-US" dirty="0"/>
              <a:t>understand </a:t>
            </a:r>
            <a:r>
              <a:rPr lang="en-US" dirty="0" smtClean="0"/>
              <a:t>tribo-features </a:t>
            </a:r>
            <a:r>
              <a:rPr lang="en-US" dirty="0"/>
              <a:t>of </a:t>
            </a:r>
            <a:r>
              <a:rPr lang="en-US" dirty="0" smtClean="0"/>
              <a:t>the system.</a:t>
            </a:r>
          </a:p>
          <a:p>
            <a:r>
              <a:rPr lang="en-US" dirty="0" smtClean="0"/>
              <a:t>Oil analysis is based on equipment, the test performed, and </a:t>
            </a:r>
            <a:r>
              <a:rPr lang="en-US" dirty="0"/>
              <a:t>the guidelines for </a:t>
            </a:r>
            <a:r>
              <a:rPr lang="en-US" dirty="0" smtClean="0"/>
              <a:t>alarms (e.g. number of counts)</a:t>
            </a:r>
          </a:p>
          <a:p>
            <a:r>
              <a:rPr lang="en-US" dirty="0" smtClean="0"/>
              <a:t>Over 1600 oil analysis: size, shape and composition of particles</a:t>
            </a:r>
            <a:endParaRPr lang="en-US" dirty="0"/>
          </a:p>
          <a:p>
            <a:r>
              <a:rPr lang="en-US" dirty="0" smtClean="0"/>
              <a:t>Lubrication </a:t>
            </a:r>
            <a:r>
              <a:rPr lang="en-US" dirty="0"/>
              <a:t>program is an important aspect of asset health </a:t>
            </a:r>
            <a:r>
              <a:rPr lang="en-US" dirty="0" smtClean="0"/>
              <a:t>management</a:t>
            </a:r>
            <a:r>
              <a:rPr lang="en-US" dirty="0"/>
              <a:t> </a:t>
            </a:r>
            <a:r>
              <a:rPr lang="en-US" dirty="0" smtClean="0"/>
              <a:t>and needs to focus on mechanisms </a:t>
            </a:r>
            <a:r>
              <a:rPr lang="en-US" dirty="0"/>
              <a:t>that cause most of </a:t>
            </a:r>
            <a:r>
              <a:rPr lang="en-US" dirty="0" smtClean="0"/>
              <a:t>the critical failures. </a:t>
            </a:r>
            <a:endParaRPr lang="en-US" dirty="0"/>
          </a:p>
          <a:p>
            <a:pPr lvl="1"/>
            <a:r>
              <a:rPr lang="en-US" dirty="0" smtClean="0"/>
              <a:t>Oil sampling needs to be carefully designed.</a:t>
            </a:r>
          </a:p>
          <a:p>
            <a:r>
              <a:rPr lang="en-US" dirty="0" smtClean="0"/>
              <a:t>Improvement in maintainability </a:t>
            </a:r>
            <a:r>
              <a:rPr lang="en-US" b="1" dirty="0" smtClean="0"/>
              <a:t>=</a:t>
            </a:r>
            <a:r>
              <a:rPr lang="en-US" dirty="0" smtClean="0"/>
              <a:t> improvement in the length of oil change or replenishment interval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R. Garvey, </a:t>
            </a:r>
            <a:r>
              <a:rPr lang="en-US" altLang="en-US" sz="2000" dirty="0" smtClean="0"/>
              <a:t>The Lubrication Aspect of Machinery Health Management, Emerson Process Management</a:t>
            </a:r>
          </a:p>
          <a:p>
            <a:r>
              <a:rPr lang="en-US" altLang="en-US" sz="2000" dirty="0" smtClean="0"/>
              <a:t>R.G. Bayer, Wear Analysis for Engineers, HNB Publishing, 2001</a:t>
            </a:r>
          </a:p>
          <a:p>
            <a:r>
              <a:rPr lang="en-US" altLang="en-US" sz="2000" dirty="0" smtClean="0">
                <a:sym typeface="Symbol" pitchFamily="18" charset="2"/>
              </a:rPr>
              <a:t>Z.M. Jin, M. Stone, E. Ingham, J. Fisher, (</a:t>
            </a:r>
            <a:r>
              <a:rPr lang="en-US" altLang="en-US" sz="2000" dirty="0">
                <a:sym typeface="Symbol" pitchFamily="18" charset="2"/>
              </a:rPr>
              <a:t>v) </a:t>
            </a:r>
            <a:r>
              <a:rPr lang="en-US" altLang="en-US" sz="2000" dirty="0" smtClean="0">
                <a:sym typeface="Symbol" pitchFamily="18" charset="2"/>
              </a:rPr>
              <a:t>Biotribology, Current </a:t>
            </a:r>
            <a:r>
              <a:rPr lang="en-US" altLang="en-US" sz="2000" dirty="0">
                <a:sym typeface="Symbol" pitchFamily="18" charset="2"/>
              </a:rPr>
              <a:t>Orthopaedics, </a:t>
            </a:r>
            <a:r>
              <a:rPr lang="en-US" altLang="en-US" sz="2000" dirty="0" smtClean="0">
                <a:sym typeface="Symbol" pitchFamily="18" charset="2"/>
              </a:rPr>
              <a:t>2006, 20:1, </a:t>
            </a:r>
            <a:r>
              <a:rPr lang="en-US" altLang="en-US" sz="2000" dirty="0">
                <a:sym typeface="Symbol" pitchFamily="18" charset="2"/>
              </a:rPr>
              <a:t>32-40</a:t>
            </a:r>
          </a:p>
          <a:p>
            <a:r>
              <a:rPr lang="en-US" sz="2000" dirty="0"/>
              <a:t>R. Keith </a:t>
            </a:r>
            <a:r>
              <a:rPr lang="en-US" sz="2000" dirty="0" smtClean="0"/>
              <a:t>Mobley, Plant </a:t>
            </a:r>
            <a:r>
              <a:rPr lang="en-US" sz="2000" dirty="0"/>
              <a:t>Engineer's </a:t>
            </a:r>
            <a:r>
              <a:rPr lang="en-US" sz="2000" dirty="0" smtClean="0"/>
              <a:t>Handbook, Butterworth-Heinemann</a:t>
            </a:r>
            <a:r>
              <a:rPr lang="en-US" sz="2000" dirty="0"/>
              <a:t>, </a:t>
            </a:r>
            <a:r>
              <a:rPr lang="en-US" sz="2000" dirty="0" smtClean="0"/>
              <a:t>2001</a:t>
            </a:r>
          </a:p>
          <a:p>
            <a:r>
              <a:rPr lang="en-US" sz="2000" dirty="0"/>
              <a:t>M.F. </a:t>
            </a:r>
            <a:r>
              <a:rPr lang="en-US" sz="2000" dirty="0" err="1"/>
              <a:t>Wania</a:t>
            </a:r>
            <a:r>
              <a:rPr lang="en-US" sz="2000" dirty="0"/>
              <a:t>, </a:t>
            </a:r>
            <a:r>
              <a:rPr lang="en-US" sz="2000" dirty="0" err="1"/>
              <a:t>O.P</a:t>
            </a:r>
            <a:r>
              <a:rPr lang="en-US" sz="2000" dirty="0"/>
              <a:t>. </a:t>
            </a:r>
            <a:r>
              <a:rPr lang="en-US" sz="2000" dirty="0" err="1"/>
              <a:t>Gandhib</a:t>
            </a:r>
            <a:r>
              <a:rPr lang="en-US" sz="2000" dirty="0"/>
              <a:t>, Maintainability design and evaluation of mechanical systems based on tribology, Reliability Engineering &amp; System Safety, 2002, 77:2, 181–188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6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Paulo </a:t>
            </a:r>
            <a:r>
              <a:rPr lang="en-US" dirty="0" err="1"/>
              <a:t>Davim</a:t>
            </a:r>
            <a:r>
              <a:rPr lang="en-US" dirty="0"/>
              <a:t> (editor</a:t>
            </a:r>
            <a:r>
              <a:rPr lang="en-US" dirty="0" smtClean="0"/>
              <a:t>), Tribology </a:t>
            </a:r>
            <a:r>
              <a:rPr lang="en-US" dirty="0"/>
              <a:t>for engineers, </a:t>
            </a:r>
            <a:r>
              <a:rPr lang="en-US" dirty="0" err="1"/>
              <a:t>Woodhead</a:t>
            </a:r>
            <a:r>
              <a:rPr lang="en-US" dirty="0"/>
              <a:t> Publishing, </a:t>
            </a:r>
            <a:r>
              <a:rPr lang="en-US" dirty="0" smtClean="0"/>
              <a:t>Cambridge, 2011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Ernest </a:t>
            </a:r>
            <a:r>
              <a:rPr lang="en-US" dirty="0" err="1"/>
              <a:t>Rabinowicz</a:t>
            </a:r>
            <a:r>
              <a:rPr lang="en-US" dirty="0"/>
              <a:t>, Friction and Wear of Materials, Wiley, 1995, 2nd Edition</a:t>
            </a:r>
          </a:p>
          <a:p>
            <a:endParaRPr lang="en-US" dirty="0" smtClean="0"/>
          </a:p>
          <a:p>
            <a:r>
              <a:rPr lang="en-US" dirty="0" smtClean="0"/>
              <a:t>Society </a:t>
            </a:r>
            <a:r>
              <a:rPr lang="en-US" dirty="0"/>
              <a:t>of </a:t>
            </a:r>
            <a:r>
              <a:rPr lang="en-US" dirty="0" err="1"/>
              <a:t>Tribologists</a:t>
            </a:r>
            <a:r>
              <a:rPr lang="en-US" dirty="0"/>
              <a:t> and Lubrication </a:t>
            </a:r>
            <a:r>
              <a:rPr lang="en-US" dirty="0" smtClean="0"/>
              <a:t>Engineers</a:t>
            </a:r>
          </a:p>
          <a:p>
            <a:endParaRPr lang="en-US" dirty="0" smtClean="0"/>
          </a:p>
          <a:p>
            <a:r>
              <a:rPr lang="en-US" dirty="0" smtClean="0"/>
              <a:t>www.machinerylubrication.com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Tribology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altLang="en-US" b="1" dirty="0"/>
              <a:t>Tribology</a:t>
            </a:r>
            <a:r>
              <a:rPr lang="en-US" altLang="en-US" dirty="0"/>
              <a:t>: </a:t>
            </a:r>
            <a:r>
              <a:rPr lang="en-US" dirty="0" smtClean="0"/>
              <a:t>is </a:t>
            </a:r>
            <a:r>
              <a:rPr lang="en-US" dirty="0"/>
              <a:t>about friction, wear and lubrication</a:t>
            </a:r>
          </a:p>
          <a:p>
            <a:pPr lvl="1"/>
            <a:r>
              <a:rPr lang="en-US" altLang="en-US" dirty="0" smtClean="0"/>
              <a:t>Focus</a:t>
            </a:r>
            <a:r>
              <a:rPr lang="en-US" altLang="en-US" dirty="0"/>
              <a:t>: measuring and modeling the origins of friction and </a:t>
            </a:r>
            <a:r>
              <a:rPr lang="en-US" altLang="en-US" dirty="0" smtClean="0"/>
              <a:t>wear</a:t>
            </a:r>
          </a:p>
          <a:p>
            <a:pPr lvl="1"/>
            <a:r>
              <a:rPr lang="en-US" dirty="0"/>
              <a:t>Tribo-features of a system: </a:t>
            </a:r>
            <a:r>
              <a:rPr lang="en-US" dirty="0" smtClean="0"/>
              <a:t>surface, endurance </a:t>
            </a:r>
            <a:r>
              <a:rPr lang="en-US" dirty="0"/>
              <a:t>of lubricants, coatings, self-lubricating materials,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Tribology techniques can be used for </a:t>
            </a:r>
            <a:r>
              <a:rPr lang="en-US" dirty="0"/>
              <a:t>predictive </a:t>
            </a:r>
            <a:r>
              <a:rPr lang="en-US" dirty="0" smtClean="0"/>
              <a:t>maintenance and to enhance maintainability. </a:t>
            </a:r>
          </a:p>
          <a:p>
            <a:r>
              <a:rPr lang="en-US" dirty="0" smtClean="0"/>
              <a:t>Major limitations with using tribology analysis: </a:t>
            </a:r>
          </a:p>
          <a:p>
            <a:pPr lvl="1"/>
            <a:r>
              <a:rPr lang="en-US" sz="2000" dirty="0" smtClean="0"/>
              <a:t>Equipment costs</a:t>
            </a:r>
          </a:p>
          <a:p>
            <a:pPr lvl="1"/>
            <a:r>
              <a:rPr lang="en-US" sz="2000" dirty="0" smtClean="0"/>
              <a:t>Appropriate oil samples</a:t>
            </a:r>
          </a:p>
          <a:p>
            <a:pPr lvl="1"/>
            <a:r>
              <a:rPr lang="en-US" sz="2000" dirty="0" smtClean="0"/>
              <a:t>Interpretation of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 smtClean="0"/>
              <a:t>Constituent parts of a </a:t>
            </a:r>
            <a:r>
              <a:rPr lang="en-US" dirty="0"/>
              <a:t>manufactured </a:t>
            </a:r>
            <a:r>
              <a:rPr lang="en-US" dirty="0" smtClean="0"/>
              <a:t>surface: </a:t>
            </a:r>
          </a:p>
          <a:p>
            <a:pPr lvl="1"/>
            <a:r>
              <a:rPr lang="en-US" b="1" dirty="0" smtClean="0"/>
              <a:t>Topography</a:t>
            </a:r>
            <a:r>
              <a:rPr lang="en-US" dirty="0" smtClean="0"/>
              <a:t> (external feature</a:t>
            </a:r>
            <a:r>
              <a:rPr lang="en-US" dirty="0"/>
              <a:t>): </a:t>
            </a:r>
            <a:r>
              <a:rPr lang="en-US" dirty="0" smtClean="0">
                <a:solidFill>
                  <a:srgbClr val="C00000"/>
                </a:solidFill>
              </a:rPr>
              <a:t>essential </a:t>
            </a:r>
            <a:r>
              <a:rPr lang="en-US" dirty="0">
                <a:solidFill>
                  <a:srgbClr val="C00000"/>
                </a:solidFill>
              </a:rPr>
              <a:t>for the study of tribological </a:t>
            </a:r>
            <a:r>
              <a:rPr lang="en-US" dirty="0" smtClean="0">
                <a:solidFill>
                  <a:srgbClr val="C00000"/>
                </a:solidFill>
              </a:rPr>
              <a:t>behavior of interacting surface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Metallurgy, mechanical properties, chemistry (internal features)</a:t>
            </a:r>
          </a:p>
          <a:p>
            <a:r>
              <a:rPr lang="en-US" dirty="0" smtClean="0"/>
              <a:t>Effects of the manufacturing process:</a:t>
            </a:r>
          </a:p>
          <a:p>
            <a:pPr lvl="1"/>
            <a:r>
              <a:rPr lang="en-US" dirty="0" smtClean="0"/>
              <a:t>Turned surface: </a:t>
            </a:r>
          </a:p>
          <a:p>
            <a:pPr lvl="2"/>
            <a:r>
              <a:rPr lang="en-US" dirty="0" smtClean="0"/>
              <a:t>Regular cusp</a:t>
            </a:r>
          </a:p>
          <a:p>
            <a:pPr lvl="2"/>
            <a:r>
              <a:rPr lang="en-US" dirty="0" smtClean="0"/>
              <a:t>Highly anisotropic surface </a:t>
            </a:r>
            <a:r>
              <a:rPr lang="en-US" dirty="0"/>
              <a:t>texture </a:t>
            </a:r>
            <a:endParaRPr lang="en-US" dirty="0" smtClean="0"/>
          </a:p>
          <a:p>
            <a:pPr lvl="1"/>
            <a:r>
              <a:rPr lang="en-US" dirty="0"/>
              <a:t> EDM </a:t>
            </a:r>
            <a:r>
              <a:rPr lang="en-US" dirty="0" smtClean="0"/>
              <a:t>surface: </a:t>
            </a:r>
          </a:p>
          <a:p>
            <a:pPr lvl="2"/>
            <a:r>
              <a:rPr lang="en-US" dirty="0"/>
              <a:t>Regular cusp</a:t>
            </a:r>
          </a:p>
          <a:p>
            <a:pPr lvl="2"/>
            <a:r>
              <a:rPr lang="en-US" dirty="0" smtClean="0"/>
              <a:t>Isotropic </a:t>
            </a:r>
            <a:r>
              <a:rPr lang="en-US" dirty="0"/>
              <a:t>surface texture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2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</a:t>
            </a:r>
            <a:r>
              <a:rPr lang="en-US" dirty="0" smtClean="0"/>
              <a:t>Oil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oil analysis?</a:t>
            </a:r>
          </a:p>
          <a:p>
            <a:pPr lvl="1"/>
            <a:r>
              <a:rPr lang="en-US" dirty="0" smtClean="0"/>
              <a:t>Similar to blood test</a:t>
            </a:r>
          </a:p>
          <a:p>
            <a:r>
              <a:rPr lang="en-US" dirty="0" smtClean="0"/>
              <a:t>Oil analysis can/should</a:t>
            </a:r>
          </a:p>
          <a:p>
            <a:pPr lvl="1"/>
            <a:r>
              <a:rPr lang="en-US" dirty="0" smtClean="0"/>
              <a:t>Indicate health, predict life</a:t>
            </a:r>
          </a:p>
          <a:p>
            <a:pPr lvl="1"/>
            <a:r>
              <a:rPr lang="en-US" dirty="0" smtClean="0"/>
              <a:t>Classify </a:t>
            </a:r>
            <a:r>
              <a:rPr lang="en-US" dirty="0"/>
              <a:t>the root cause and severity of </a:t>
            </a:r>
            <a:r>
              <a:rPr lang="en-US" dirty="0" smtClean="0"/>
              <a:t>wear </a:t>
            </a:r>
            <a:r>
              <a:rPr lang="en-US" dirty="0"/>
              <a:t>problems</a:t>
            </a:r>
            <a:endParaRPr lang="en-US" dirty="0" smtClean="0"/>
          </a:p>
          <a:p>
            <a:pPr lvl="1"/>
            <a:r>
              <a:rPr lang="en-US" dirty="0" smtClean="0"/>
              <a:t>Diagnose the cause of fluid degradation</a:t>
            </a:r>
          </a:p>
          <a:p>
            <a:pPr lvl="1"/>
            <a:r>
              <a:rPr lang="en-US" dirty="0" smtClean="0"/>
              <a:t>Confirm the maintenance actions and policies</a:t>
            </a:r>
          </a:p>
          <a:p>
            <a:pPr lvl="1"/>
            <a:r>
              <a:rPr lang="en-US" dirty="0" smtClean="0"/>
              <a:t>Maximize </a:t>
            </a:r>
            <a:r>
              <a:rPr lang="en-US" dirty="0"/>
              <a:t>machinery performance and availability</a:t>
            </a:r>
            <a:endParaRPr lang="en-US" dirty="0" smtClean="0"/>
          </a:p>
          <a:p>
            <a:pPr lvl="1"/>
            <a:r>
              <a:rPr lang="en-US" dirty="0" smtClean="0"/>
              <a:t>Life extension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</a:t>
            </a:r>
            <a:r>
              <a:rPr lang="en-US" dirty="0" smtClean="0"/>
              <a:t>Oil </a:t>
            </a:r>
            <a:r>
              <a:rPr lang="en-US" dirty="0"/>
              <a:t>Analysis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0"/>
          <a:stretch/>
        </p:blipFill>
        <p:spPr bwMode="auto">
          <a:xfrm>
            <a:off x="1219200" y="1828800"/>
            <a:ext cx="7126287" cy="449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altLang="en-US" dirty="0" smtClean="0"/>
              <a:t>Overview of Lubricants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Paraffinic: </a:t>
            </a:r>
            <a:r>
              <a:rPr lang="en-US" sz="2000" dirty="0" smtClean="0"/>
              <a:t>Most frequently used for industrial lubricants</a:t>
            </a:r>
          </a:p>
          <a:p>
            <a:pPr>
              <a:defRPr/>
            </a:pPr>
            <a:r>
              <a:rPr lang="en-US" sz="2400" dirty="0" smtClean="0"/>
              <a:t>Napthinic: </a:t>
            </a:r>
            <a:r>
              <a:rPr lang="en-US" sz="2000" dirty="0" smtClean="0"/>
              <a:t>Compressors &amp; Cutting fluids</a:t>
            </a:r>
          </a:p>
          <a:p>
            <a:pPr>
              <a:defRPr/>
            </a:pPr>
            <a:r>
              <a:rPr lang="en-US" sz="2400" dirty="0" smtClean="0"/>
              <a:t>PAO Polyalphaolefin</a:t>
            </a:r>
          </a:p>
          <a:p>
            <a:pPr lvl="1">
              <a:defRPr/>
            </a:pPr>
            <a:r>
              <a:rPr lang="en-US" sz="2000" dirty="0" smtClean="0"/>
              <a:t>SHC synthetic hydrocarbon</a:t>
            </a:r>
          </a:p>
          <a:p>
            <a:pPr lvl="1">
              <a:defRPr/>
            </a:pPr>
            <a:r>
              <a:rPr lang="en-US" sz="2000" dirty="0" smtClean="0"/>
              <a:t>Most common synthetic oil (It is not mineral oil)</a:t>
            </a:r>
          </a:p>
          <a:p>
            <a:pPr lvl="1">
              <a:defRPr/>
            </a:pPr>
            <a:r>
              <a:rPr lang="en-US" sz="2000" dirty="0" smtClean="0"/>
              <a:t>Crankcase oils</a:t>
            </a:r>
          </a:p>
          <a:p>
            <a:pPr>
              <a:defRPr/>
            </a:pPr>
            <a:r>
              <a:rPr lang="en-US" sz="2400" dirty="0" err="1" smtClean="0"/>
              <a:t>PhE</a:t>
            </a:r>
            <a:r>
              <a:rPr lang="en-US" sz="2400" dirty="0" smtClean="0"/>
              <a:t> Phosphate Ester: </a:t>
            </a:r>
            <a:r>
              <a:rPr lang="en-US" sz="2000" dirty="0" smtClean="0"/>
              <a:t>Fire retardant hydraulic</a:t>
            </a:r>
          </a:p>
          <a:p>
            <a:pPr>
              <a:defRPr/>
            </a:pPr>
            <a:r>
              <a:rPr lang="en-US" sz="2400" dirty="0" smtClean="0"/>
              <a:t>PAG Polyalkylene Glycol: </a:t>
            </a:r>
            <a:r>
              <a:rPr lang="en-US" sz="2000" dirty="0" smtClean="0"/>
              <a:t>High temperature service</a:t>
            </a:r>
          </a:p>
          <a:p>
            <a:pPr>
              <a:defRPr/>
            </a:pPr>
            <a:r>
              <a:rPr lang="en-US" sz="2400" dirty="0" smtClean="0"/>
              <a:t>POE Polyol Ester: </a:t>
            </a:r>
            <a:r>
              <a:rPr lang="en-US" sz="2000" dirty="0" smtClean="0"/>
              <a:t>High temperature service</a:t>
            </a:r>
          </a:p>
          <a:p>
            <a:pPr>
              <a:defRPr/>
            </a:pPr>
            <a:r>
              <a:rPr lang="en-US" sz="2400" dirty="0" smtClean="0"/>
              <a:t>PFE Perfluorinated Ether: </a:t>
            </a:r>
            <a:r>
              <a:rPr lang="en-US" sz="2000" dirty="0" smtClean="0"/>
              <a:t>Ultra-low volatility</a:t>
            </a:r>
          </a:p>
          <a:p>
            <a:pPr marL="0" indent="0">
              <a:buFontTx/>
              <a:buNone/>
              <a:defRPr/>
            </a:pP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304800"/>
          <a:ext cx="8610600" cy="58232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2530"/>
                <a:gridCol w="3207870"/>
                <a:gridCol w="2870200"/>
              </a:tblGrid>
              <a:tr h="393056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effectLst/>
                          <a:latin typeface="+mn-lt"/>
                          <a:ea typeface="Times New Roman"/>
                        </a:rPr>
                        <a:t>Additive</a:t>
                      </a:r>
                      <a:endParaRPr lang="en-US" sz="2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effectLst/>
                          <a:latin typeface="+mn-lt"/>
                          <a:ea typeface="Times New Roman"/>
                        </a:rPr>
                        <a:t>Purpose</a:t>
                      </a:r>
                      <a:endParaRPr lang="en-US" sz="2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effectLst/>
                          <a:latin typeface="+mn-lt"/>
                          <a:ea typeface="Times New Roman"/>
                        </a:rPr>
                        <a:t>How it works</a:t>
                      </a:r>
                      <a:endParaRPr lang="en-US" sz="2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1433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Antioxidant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Minimizes resins, varnish, acids, sludge, polymers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Reduces organic peroxides, terminates oxidation chain</a:t>
                      </a:r>
                    </a:p>
                  </a:txBody>
                  <a:tcPr marL="68580" marR="68580" marT="0" marB="0" anchor="ctr"/>
                </a:tc>
              </a:tr>
              <a:tr h="116301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Corrosion inhibitor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Protects metal surfaces from corrosion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Coat metal surfaces and protects against acids, oxygen, and water</a:t>
                      </a:r>
                    </a:p>
                  </a:txBody>
                  <a:tcPr marL="68580" marR="68580" marT="0" marB="0" anchor="ctr"/>
                </a:tc>
              </a:tr>
              <a:tr h="91433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Anti-wear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Reduces wear from metal-to-metal contact (boundary)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Reacts with metal to form new compound deformed by plastic flow</a:t>
                      </a:r>
                    </a:p>
                  </a:txBody>
                  <a:tcPr marL="68580" marR="68580" marT="0" marB="0" anchor="ctr"/>
                </a:tc>
              </a:tr>
              <a:tr h="91433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Viscosity Improver (VI)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Reduce rate of change of viscosity with temperature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Polymer changes shape to increase high temperature viscosity</a:t>
                      </a:r>
                    </a:p>
                  </a:txBody>
                  <a:tcPr marL="68580" marR="68580" marT="0" marB="0" anchor="ctr"/>
                </a:tc>
              </a:tr>
              <a:tr h="609554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Anti-foam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Prevents formation of stable foam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Reduces interfacial tension between oil and air</a:t>
                      </a:r>
                    </a:p>
                  </a:txBody>
                  <a:tcPr marL="68580" marR="68580" marT="0" marB="0" anchor="ctr"/>
                </a:tc>
              </a:tr>
              <a:tr h="914331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Emulsifier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Makes mineral oil water miscible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Times New Roman"/>
                        </a:rPr>
                        <a:t>Reduces interfacial tension between oil and water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56FAA0-AFD4-48B4-A007-4F0A7010402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24573</TotalTime>
  <Words>2444</Words>
  <Application>Microsoft Office PowerPoint</Application>
  <PresentationFormat>On-screen Show (4:3)</PresentationFormat>
  <Paragraphs>402</Paragraphs>
  <Slides>37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Module 9  Tribology and Lubrication</vt:lpstr>
      <vt:lpstr>Outline</vt:lpstr>
      <vt:lpstr>Terminology</vt:lpstr>
      <vt:lpstr>Introduction to Tribology</vt:lpstr>
      <vt:lpstr>Surface</vt:lpstr>
      <vt:lpstr>Introduction to Oil Analysis</vt:lpstr>
      <vt:lpstr>Introduction to Oil Analysis</vt:lpstr>
      <vt:lpstr>Overview of Lubricants</vt:lpstr>
      <vt:lpstr>PowerPoint Presentation</vt:lpstr>
      <vt:lpstr>Machine Failures</vt:lpstr>
      <vt:lpstr>Machine Failures</vt:lpstr>
      <vt:lpstr>Machine Failures</vt:lpstr>
      <vt:lpstr>Abrasion</vt:lpstr>
      <vt:lpstr>Adhesion</vt:lpstr>
      <vt:lpstr>Fatigue Life</vt:lpstr>
      <vt:lpstr>Lubricating Oil Analysis</vt:lpstr>
      <vt:lpstr>Lubricating Oil Analysis</vt:lpstr>
      <vt:lpstr>Lubricating Oil Analysis</vt:lpstr>
      <vt:lpstr>Lubricating Oil Analysis</vt:lpstr>
      <vt:lpstr>Spectrometric Oil Analysis</vt:lpstr>
      <vt:lpstr>Lubricating Oil Analysis</vt:lpstr>
      <vt:lpstr>Contamination Of Oils</vt:lpstr>
      <vt:lpstr>Contamination Control</vt:lpstr>
      <vt:lpstr>Contamination Control</vt:lpstr>
      <vt:lpstr>Contamination Control</vt:lpstr>
      <vt:lpstr>Contamination Control</vt:lpstr>
      <vt:lpstr>Lubrication program</vt:lpstr>
      <vt:lpstr>Oil Minilab</vt:lpstr>
      <vt:lpstr>PowerPoint Presentation</vt:lpstr>
      <vt:lpstr>Trivector diagram</vt:lpstr>
      <vt:lpstr>Oil Sampling</vt:lpstr>
      <vt:lpstr>Oil Sampling</vt:lpstr>
      <vt:lpstr>Grease</vt:lpstr>
      <vt:lpstr>Standards</vt:lpstr>
      <vt:lpstr>Summary</vt:lpstr>
      <vt:lpstr>References</vt:lpstr>
      <vt:lpstr>Additional References</vt:lpstr>
    </vt:vector>
  </TitlesOfParts>
  <Company>The University of Tennessee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OVERVIEW</dc:title>
  <dc:creator>Nuclear Engineering Dept.</dc:creator>
  <cp:lastModifiedBy>Niknam, Seyed Ahmad</cp:lastModifiedBy>
  <cp:revision>1590</cp:revision>
  <cp:lastPrinted>2000-01-25T16:14:51Z</cp:lastPrinted>
  <dcterms:created xsi:type="dcterms:W3CDTF">1997-11-05T15:08:22Z</dcterms:created>
  <dcterms:modified xsi:type="dcterms:W3CDTF">2014-04-07T20:00:14Z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C:\TEMP</vt:lpwstr>
  </property>
</Properties>
</file>