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88" r:id="rId2"/>
    <p:sldId id="929" r:id="rId3"/>
    <p:sldId id="930" r:id="rId4"/>
    <p:sldId id="931" r:id="rId5"/>
    <p:sldId id="932" r:id="rId6"/>
    <p:sldId id="933" r:id="rId7"/>
    <p:sldId id="935" r:id="rId8"/>
    <p:sldId id="938" r:id="rId9"/>
    <p:sldId id="939" r:id="rId10"/>
    <p:sldId id="940" r:id="rId11"/>
    <p:sldId id="941" r:id="rId12"/>
    <p:sldId id="942" r:id="rId13"/>
    <p:sldId id="943" r:id="rId14"/>
    <p:sldId id="944" r:id="rId15"/>
    <p:sldId id="945" r:id="rId16"/>
    <p:sldId id="946" r:id="rId17"/>
    <p:sldId id="947" r:id="rId18"/>
    <p:sldId id="948" r:id="rId19"/>
    <p:sldId id="949" r:id="rId20"/>
    <p:sldId id="950" r:id="rId21"/>
    <p:sldId id="951" r:id="rId22"/>
    <p:sldId id="952" r:id="rId23"/>
    <p:sldId id="953" r:id="rId24"/>
    <p:sldId id="954" r:id="rId25"/>
    <p:sldId id="955" r:id="rId26"/>
    <p:sldId id="956" r:id="rId27"/>
    <p:sldId id="957" r:id="rId28"/>
    <p:sldId id="958" r:id="rId29"/>
    <p:sldId id="959" r:id="rId30"/>
    <p:sldId id="960" r:id="rId31"/>
    <p:sldId id="961" r:id="rId32"/>
    <p:sldId id="962" r:id="rId33"/>
    <p:sldId id="963" r:id="rId34"/>
    <p:sldId id="964" r:id="rId35"/>
    <p:sldId id="965" r:id="rId36"/>
    <p:sldId id="966" r:id="rId37"/>
    <p:sldId id="967" r:id="rId38"/>
    <p:sldId id="968" r:id="rId39"/>
    <p:sldId id="969" r:id="rId40"/>
    <p:sldId id="970" r:id="rId41"/>
    <p:sldId id="971" r:id="rId42"/>
    <p:sldId id="974" r:id="rId43"/>
    <p:sldId id="975" r:id="rId44"/>
    <p:sldId id="976" r:id="rId45"/>
    <p:sldId id="977" r:id="rId46"/>
    <p:sldId id="978" r:id="rId47"/>
    <p:sldId id="979" r:id="rId48"/>
    <p:sldId id="980" r:id="rId49"/>
    <p:sldId id="981" r:id="rId50"/>
    <p:sldId id="983" r:id="rId51"/>
    <p:sldId id="982" r:id="rId52"/>
    <p:sldId id="984" r:id="rId53"/>
    <p:sldId id="985" r:id="rId54"/>
    <p:sldId id="990" r:id="rId55"/>
    <p:sldId id="991" r:id="rId56"/>
    <p:sldId id="992" r:id="rId57"/>
    <p:sldId id="993" r:id="rId58"/>
    <p:sldId id="994" r:id="rId59"/>
    <p:sldId id="986" r:id="rId60"/>
    <p:sldId id="987" r:id="rId61"/>
    <p:sldId id="988" r:id="rId6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9999"/>
    <a:srgbClr val="CCECFF"/>
    <a:srgbClr val="CCCCFF"/>
    <a:srgbClr val="C2C2F0"/>
    <a:srgbClr val="BCBCEE"/>
    <a:srgbClr val="FFD8B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1" autoAdjust="0"/>
    <p:restoredTop sz="96450" autoAdjust="0"/>
  </p:normalViewPr>
  <p:slideViewPr>
    <p:cSldViewPr>
      <p:cViewPr varScale="1">
        <p:scale>
          <a:sx n="85" d="100"/>
          <a:sy n="85" d="100"/>
        </p:scale>
        <p:origin x="144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79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2343"/>
            <a:ext cx="4160937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52343"/>
            <a:ext cx="4160936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fld id="{3E4088AD-59F2-4CD7-9BD0-0924ED7866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3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9263" y="544513"/>
            <a:ext cx="3625850" cy="2719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45934"/>
            <a:ext cx="7042547" cy="332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2343"/>
            <a:ext cx="4160937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52343"/>
            <a:ext cx="4160936" cy="3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fld id="{CC8B3415-CBF7-48D2-BD0E-63185B5F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0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0913F1B-7FF4-4553-A739-F39B1492AC3A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424557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0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58200" y="6356350"/>
            <a:ext cx="685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FAA0-AFD4-48B4-A007-4F0A70104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8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58200" y="6356350"/>
            <a:ext cx="685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FAA0-AFD4-48B4-A007-4F0A70104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5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85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6" name="Picture 5" descr="ut_wrdmk_oneline_color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9733"/>
            <a:ext cx="3980149" cy="5382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58200" y="6356350"/>
            <a:ext cx="685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FAA0-AFD4-48B4-A007-4F0A701040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mbria" panose="020405030504060302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mbria" panose="020405030504060302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mbria" panose="020405030504060302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mbria" panose="02040503050406030204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6400800" cy="1752600"/>
          </a:xfrm>
        </p:spPr>
        <p:txBody>
          <a:bodyPr/>
          <a:lstStyle/>
          <a:p>
            <a:pPr marL="517525" indent="-517525"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Module 10</a:t>
            </a:r>
            <a:b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altLang="en-US" sz="2800" dirty="0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altLang="en-US" sz="2800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altLang="en-US" sz="2400" dirty="0"/>
              <a:t>Monitoring and Maintenance of Process Instrumentation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3581400"/>
          </a:xfrm>
        </p:spPr>
        <p:txBody>
          <a:bodyPr/>
          <a:lstStyle/>
          <a:p>
            <a:pPr marL="517525" indent="-517525">
              <a:spcBef>
                <a:spcPct val="50000"/>
              </a:spcBef>
            </a:pPr>
            <a:endParaRPr lang="en-US" altLang="en-US" sz="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Dr. Belle R. Upadhyaya </a:t>
            </a:r>
          </a:p>
          <a:p>
            <a:pPr marL="517525" indent="-517525"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Seyed A. Niknam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College of Engineering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Nuclear Engineering Department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The University of Tennessee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rgbClr val="000000"/>
              </a:solidFill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rgbClr val="000000"/>
              </a:solidFill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sym typeface="Symbol" pitchFamily="18" charset="2"/>
              </a:rPr>
              <a:t>© 2014</a:t>
            </a: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 algn="l"/>
            <a:endParaRPr lang="en-US" altLang="en-US" sz="1400" dirty="0" smtClean="0"/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Validation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Scope of signal validation in process plants</a:t>
            </a:r>
          </a:p>
          <a:p>
            <a:r>
              <a:rPr lang="en-US" sz="2600" dirty="0" smtClean="0"/>
              <a:t>Generalized </a:t>
            </a:r>
            <a:r>
              <a:rPr lang="en-US" sz="2600" dirty="0"/>
              <a:t>consistency checking of redundant channels</a:t>
            </a:r>
          </a:p>
          <a:p>
            <a:r>
              <a:rPr lang="en-US" sz="2600" dirty="0"/>
              <a:t>Process empirical modeling for independent signal estimation</a:t>
            </a:r>
          </a:p>
          <a:p>
            <a:r>
              <a:rPr lang="en-US" sz="2600" dirty="0"/>
              <a:t>Single signal anomaly detection</a:t>
            </a:r>
          </a:p>
          <a:p>
            <a:r>
              <a:rPr lang="en-US" sz="2600" dirty="0"/>
              <a:t>Artificial neural network models for signal estimation</a:t>
            </a:r>
          </a:p>
          <a:p>
            <a:r>
              <a:rPr lang="en-US" sz="2600" dirty="0"/>
              <a:t>Signal monitoring using random fluctuation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Signal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comprehensive approach for validating signals used in control systems, protection systems, and plant monitoring systems increases the reliability of implementation in operating plants.</a:t>
            </a:r>
          </a:p>
          <a:p>
            <a:r>
              <a:rPr lang="en-US" sz="2800" dirty="0" smtClean="0"/>
              <a:t>Digital </a:t>
            </a:r>
            <a:r>
              <a:rPr lang="en-US" sz="2800" dirty="0"/>
              <a:t>Signal Processing (</a:t>
            </a:r>
            <a:r>
              <a:rPr lang="en-US" sz="2800" dirty="0" err="1"/>
              <a:t>DSP</a:t>
            </a:r>
            <a:r>
              <a:rPr lang="en-US" sz="2800" dirty="0"/>
              <a:t>) and data-driven modeling are developed for information extraction using measurements from operating power plants.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Instrument Channels Used in Plant </a:t>
            </a:r>
            <a:r>
              <a:rPr lang="en-US" sz="2800" dirty="0" smtClean="0"/>
              <a:t>Systems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987550"/>
            <a:ext cx="6353175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2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Need for Sensor Fault Monitoring in Power and Process </a:t>
            </a:r>
            <a:r>
              <a:rPr lang="en-US" sz="2800" dirty="0" smtClean="0"/>
              <a:t>Industry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Improve </a:t>
            </a:r>
            <a:r>
              <a:rPr lang="en-US" sz="2800" dirty="0"/>
              <a:t>product quality through product control</a:t>
            </a:r>
          </a:p>
          <a:p>
            <a:r>
              <a:rPr lang="en-US" sz="2800" dirty="0"/>
              <a:t>Improve reliability of operator decision</a:t>
            </a:r>
          </a:p>
          <a:p>
            <a:r>
              <a:rPr lang="en-US" sz="2800" dirty="0"/>
              <a:t>As an aid for scheduling maintenance, and to minimize plant downtime</a:t>
            </a:r>
          </a:p>
          <a:p>
            <a:r>
              <a:rPr lang="en-US" sz="2800" dirty="0"/>
              <a:t>Detect both slow and fast degradation of sensors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 Validation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Determine the consistency of redundant measurements</a:t>
            </a:r>
          </a:p>
          <a:p>
            <a:endParaRPr lang="en-US" sz="2800" dirty="0"/>
          </a:p>
          <a:p>
            <a:r>
              <a:rPr lang="en-US" sz="2800" dirty="0"/>
              <a:t>Estimate the values of process variables (prediction)</a:t>
            </a:r>
          </a:p>
          <a:p>
            <a:endParaRPr lang="en-US" sz="2800" dirty="0"/>
          </a:p>
          <a:p>
            <a:r>
              <a:rPr lang="en-US" sz="2800" dirty="0"/>
              <a:t>Detect, isolate, and characterize anomalies in instrument outputs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Instrument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505200"/>
          </a:xfrm>
        </p:spPr>
        <p:txBody>
          <a:bodyPr/>
          <a:lstStyle/>
          <a:p>
            <a:r>
              <a:rPr lang="en-US" dirty="0"/>
              <a:t>Noise, pulse, and bias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dirty="0"/>
              <a:t>De-calibration error</a:t>
            </a:r>
          </a:p>
          <a:p>
            <a:r>
              <a:rPr lang="en-US" dirty="0"/>
              <a:t>Changes in response time of sensors</a:t>
            </a:r>
          </a:p>
          <a:p>
            <a:r>
              <a:rPr lang="en-US" dirty="0"/>
              <a:t>Saturation effects exhibited by sensors</a:t>
            </a:r>
          </a:p>
          <a:p>
            <a:r>
              <a:rPr lang="en-US" dirty="0"/>
              <a:t>Changes in actuator characteristics	</a:t>
            </a:r>
          </a:p>
          <a:p>
            <a:r>
              <a:rPr lang="en-US" dirty="0"/>
              <a:t>Both slow and fast failures need to be monitored</a:t>
            </a:r>
          </a:p>
          <a:p>
            <a:r>
              <a:rPr lang="en-US" dirty="0"/>
              <a:t>Slow degradation is of primary concern in power and process plants.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5334000"/>
            <a:ext cx="50053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Issues for Consideration in Failure Detection System </a:t>
            </a:r>
            <a:r>
              <a:rPr lang="en-US" sz="2800" dirty="0" smtClean="0"/>
              <a:t>Design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Rapid response and </a:t>
            </a:r>
            <a:r>
              <a:rPr lang="en-US" sz="2800" dirty="0"/>
              <a:t>incipient failure detection</a:t>
            </a:r>
          </a:p>
          <a:p>
            <a:r>
              <a:rPr lang="en-US" sz="2800" dirty="0"/>
              <a:t>Must make use of system redundancy</a:t>
            </a:r>
          </a:p>
          <a:p>
            <a:r>
              <a:rPr lang="en-US" sz="2800" dirty="0"/>
              <a:t>Must aid in reducing design redundancy</a:t>
            </a:r>
          </a:p>
          <a:p>
            <a:r>
              <a:rPr lang="en-US" sz="2800" dirty="0"/>
              <a:t>Must be able to identify sensor anomaly and abnormal system </a:t>
            </a:r>
            <a:r>
              <a:rPr lang="en-US" sz="2800" dirty="0" smtClean="0"/>
              <a:t>behavior</a:t>
            </a:r>
          </a:p>
          <a:p>
            <a:r>
              <a:rPr lang="en-US" sz="2800" dirty="0"/>
              <a:t>Must aid in system reconfiguration without plant shutdown.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Issues for Consideration in Failure Detection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Must </a:t>
            </a:r>
            <a:r>
              <a:rPr lang="en-US" sz="2800" dirty="0"/>
              <a:t>be useful in post-accident diagnostics and for plant recovery following loss of certain instrumentation.</a:t>
            </a:r>
          </a:p>
          <a:p>
            <a:endParaRPr lang="en-US" sz="2800" dirty="0" smtClean="0"/>
          </a:p>
          <a:p>
            <a:r>
              <a:rPr lang="en-US" sz="2800" dirty="0" smtClean="0"/>
              <a:t>Fault </a:t>
            </a:r>
            <a:r>
              <a:rPr lang="en-US" sz="2800" dirty="0"/>
              <a:t>detection system must be computationally efficient modular and parallel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Three Tasks to be Performed by a Sensor Monitoring </a:t>
            </a:r>
            <a:r>
              <a:rPr lang="en-US" sz="2800" dirty="0" smtClean="0"/>
              <a:t>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Failure </a:t>
            </a:r>
            <a:r>
              <a:rPr lang="en-US" sz="2800" dirty="0"/>
              <a:t>detection</a:t>
            </a:r>
          </a:p>
          <a:p>
            <a:r>
              <a:rPr lang="en-US" sz="2800" dirty="0"/>
              <a:t>Isolation of failed instrument channel</a:t>
            </a:r>
          </a:p>
          <a:p>
            <a:r>
              <a:rPr lang="en-US" sz="2800" dirty="0"/>
              <a:t>Failure </a:t>
            </a:r>
            <a:r>
              <a:rPr lang="en-US" sz="2800" dirty="0" smtClean="0"/>
              <a:t>characterization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Increasing </a:t>
            </a:r>
            <a:r>
              <a:rPr lang="en-US" sz="2800" dirty="0"/>
              <a:t>Degree of Complexity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4507523" y="3856892"/>
            <a:ext cx="0" cy="79130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Signal Validation System (</a:t>
            </a:r>
            <a:r>
              <a:rPr lang="en-US" altLang="en-US" dirty="0" err="1"/>
              <a:t>SVS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Schematic of </a:t>
            </a:r>
            <a:r>
              <a:rPr lang="en-US" b="1" dirty="0" err="1"/>
              <a:t>SVS</a:t>
            </a:r>
            <a:r>
              <a:rPr lang="en-US" b="1" dirty="0"/>
              <a:t> architecture showing multiple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62" y="2965938"/>
            <a:ext cx="60960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6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monitoring of instrument channels serves many purposes during plant operation. </a:t>
            </a:r>
            <a:endParaRPr lang="en-US" dirty="0" smtClean="0"/>
          </a:p>
          <a:p>
            <a:r>
              <a:rPr lang="en-US" altLang="en-US" dirty="0">
                <a:sym typeface="Symbol" pitchFamily="18" charset="2"/>
              </a:rPr>
              <a:t>These include:							- Reliable control actions					- Improved operator decision making			- Proper actions of protection systems</a:t>
            </a:r>
          </a:p>
          <a:p>
            <a:endParaRPr lang="en-US" altLang="en-US" dirty="0" smtClean="0">
              <a:sym typeface="Symbol" pitchFamily="18" charset="2"/>
            </a:endParaRPr>
          </a:p>
          <a:p>
            <a:r>
              <a:rPr lang="en-US" altLang="en-US" dirty="0" smtClean="0">
                <a:sym typeface="Symbol" pitchFamily="18" charset="2"/>
              </a:rPr>
              <a:t>Implications </a:t>
            </a:r>
            <a:r>
              <a:rPr lang="en-US" altLang="en-US" dirty="0">
                <a:sym typeface="Symbol" pitchFamily="18" charset="2"/>
              </a:rPr>
              <a:t>of this technology are:				-Reducing challenges on control systems			-Minimizing plant downtime				-Planning maintenance/calibration tasks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Signal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Consistency Checking (</a:t>
            </a:r>
            <a:r>
              <a:rPr lang="en-US" dirty="0" err="1"/>
              <a:t>GCC</a:t>
            </a:r>
            <a:r>
              <a:rPr lang="en-US" dirty="0"/>
              <a:t>) for single and multiple variable using redundant measurements.</a:t>
            </a:r>
          </a:p>
          <a:p>
            <a:r>
              <a:rPr lang="en-US" dirty="0"/>
              <a:t>Process Empirical Modeling (</a:t>
            </a:r>
            <a:r>
              <a:rPr lang="en-US" dirty="0" err="1"/>
              <a:t>PEM</a:t>
            </a:r>
            <a:r>
              <a:rPr lang="en-US" dirty="0"/>
              <a:t>) for estimating critical signals.</a:t>
            </a:r>
          </a:p>
          <a:p>
            <a:r>
              <a:rPr lang="en-US" dirty="0"/>
              <a:t>Bias and Noise Detection (BND).</a:t>
            </a:r>
          </a:p>
          <a:p>
            <a:r>
              <a:rPr lang="en-US" dirty="0"/>
              <a:t>Artificial Neural Networks (ANN) for signal estimation.</a:t>
            </a:r>
          </a:p>
          <a:p>
            <a:r>
              <a:rPr lang="en-US" dirty="0" err="1"/>
              <a:t>Univariate</a:t>
            </a:r>
            <a:r>
              <a:rPr lang="en-US" dirty="0"/>
              <a:t> Auto-regression (</a:t>
            </a:r>
            <a:r>
              <a:rPr lang="en-US" dirty="0" err="1"/>
              <a:t>UAR</a:t>
            </a:r>
            <a:r>
              <a:rPr lang="en-US" dirty="0"/>
              <a:t>) modeling for wide-band signal analysis (also Multivariate AR modeling).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Consistency </a:t>
            </a:r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Provides a systematic procedure to validate measurements using redundant instrument channels.</a:t>
            </a:r>
          </a:p>
          <a:p>
            <a:r>
              <a:rPr lang="en-US" sz="2800" dirty="0"/>
              <a:t>An estimate of the signal (sensor output) is obtained.</a:t>
            </a:r>
          </a:p>
          <a:p>
            <a:r>
              <a:rPr lang="en-US" sz="2800" dirty="0"/>
              <a:t>In general, a network of single consistency checking modules is used to validate multiple signals.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Generalized Consistency Checking (cont</a:t>
            </a:r>
            <a:r>
              <a:rPr lang="en-US" sz="2800" dirty="0" smtClean="0"/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cross comparison of redundant measurements is performed.</a:t>
            </a:r>
          </a:p>
          <a:p>
            <a:r>
              <a:rPr lang="en-US" sz="2800" dirty="0"/>
              <a:t>In addition to the direct measurements, analytical or empirical redundancy may be utilized.</a:t>
            </a:r>
          </a:p>
          <a:p>
            <a:r>
              <a:rPr lang="en-US" sz="2800" dirty="0"/>
              <a:t>Application to consistency checking of multiple variables.</a:t>
            </a:r>
          </a:p>
          <a:p>
            <a:r>
              <a:rPr lang="en-US" sz="2800" dirty="0"/>
              <a:t>Common-mode failure detection.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Consistency </a:t>
            </a:r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1295400"/>
          </a:xfrm>
        </p:spPr>
        <p:txBody>
          <a:bodyPr/>
          <a:lstStyle/>
          <a:p>
            <a:r>
              <a:rPr lang="en-US" dirty="0"/>
              <a:t>The Generalized Consistency Checking module for single variable showing the decision/estimator and the Sequential Probability Ratio Test (</a:t>
            </a:r>
            <a:r>
              <a:rPr lang="en-US" dirty="0" err="1"/>
              <a:t>SPRT</a:t>
            </a:r>
            <a:r>
              <a:rPr lang="en-US" dirty="0"/>
              <a:t>) units.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" t="6564" r="7640" b="5313"/>
          <a:stretch/>
        </p:blipFill>
        <p:spPr bwMode="auto">
          <a:xfrm>
            <a:off x="2409092" y="3124200"/>
            <a:ext cx="4378570" cy="314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2800" dirty="0"/>
              <a:t>Consistency Checking of Redundant </a:t>
            </a:r>
            <a:r>
              <a:rPr lang="en-US" sz="2800" dirty="0" smtClean="0"/>
              <a:t>Sensors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800" dirty="0"/>
              <a:t>Consider n sensors measuring the same process variable, X(t).  Let {m</a:t>
            </a:r>
            <a:r>
              <a:rPr lang="en-US" sz="2800" baseline="-25000" dirty="0"/>
              <a:t>1</a:t>
            </a:r>
            <a:r>
              <a:rPr lang="en-US" sz="2800" dirty="0"/>
              <a:t>, m</a:t>
            </a:r>
            <a:r>
              <a:rPr lang="en-US" sz="2800" baseline="-25000" dirty="0"/>
              <a:t>2</a:t>
            </a:r>
            <a:r>
              <a:rPr lang="en-US" sz="2800" dirty="0"/>
              <a:t>, … , </a:t>
            </a:r>
            <a:r>
              <a:rPr lang="en-US" sz="2800" dirty="0" err="1"/>
              <a:t>m</a:t>
            </a:r>
            <a:r>
              <a:rPr lang="en-US" sz="2800" baseline="-25000" dirty="0" err="1"/>
              <a:t>n</a:t>
            </a:r>
            <a:r>
              <a:rPr lang="en-US" sz="2800" dirty="0"/>
              <a:t>} be the n measurements of X(t) at time t.</a:t>
            </a:r>
          </a:p>
          <a:p>
            <a:r>
              <a:rPr lang="en-US" sz="2800" dirty="0"/>
              <a:t>Define the allowable tolerance between any two measurements of {m</a:t>
            </a:r>
            <a:r>
              <a:rPr lang="en-US" sz="2800" baseline="-25000" dirty="0"/>
              <a:t>1</a:t>
            </a:r>
            <a:r>
              <a:rPr lang="en-US" sz="2800" dirty="0"/>
              <a:t>, m</a:t>
            </a:r>
            <a:r>
              <a:rPr lang="en-US" sz="2800" baseline="-25000" dirty="0"/>
              <a:t>2</a:t>
            </a:r>
            <a:r>
              <a:rPr lang="en-US" sz="2800" dirty="0"/>
              <a:t>, … , </a:t>
            </a:r>
            <a:r>
              <a:rPr lang="en-US" sz="2800" dirty="0" err="1"/>
              <a:t>m</a:t>
            </a:r>
            <a:r>
              <a:rPr lang="en-US" sz="2800" baseline="-25000" dirty="0" err="1"/>
              <a:t>n</a:t>
            </a:r>
            <a:r>
              <a:rPr lang="en-US" sz="2800" dirty="0"/>
              <a:t>} as </a:t>
            </a:r>
            <a:r>
              <a:rPr lang="en-US" sz="2800" dirty="0" err="1"/>
              <a:t>b</a:t>
            </a:r>
            <a:r>
              <a:rPr lang="en-US" sz="2800" baseline="-25000" dirty="0" err="1"/>
              <a:t>ik</a:t>
            </a:r>
            <a:r>
              <a:rPr lang="en-US" sz="2800" dirty="0"/>
              <a:t>, which incorporates tolerances of both measurements.</a:t>
            </a:r>
          </a:p>
          <a:p>
            <a:r>
              <a:rPr lang="en-US" sz="2800" dirty="0"/>
              <a:t>Any two measurements {</a:t>
            </a:r>
            <a:r>
              <a:rPr lang="en-US" sz="2800" dirty="0" err="1"/>
              <a:t>m</a:t>
            </a:r>
            <a:r>
              <a:rPr lang="en-US" sz="2800" baseline="-25000" dirty="0" err="1"/>
              <a:t>j</a:t>
            </a:r>
            <a:r>
              <a:rPr lang="en-US" sz="2800" dirty="0"/>
              <a:t>, </a:t>
            </a:r>
            <a:r>
              <a:rPr lang="en-US" sz="2800" dirty="0" err="1"/>
              <a:t>m</a:t>
            </a:r>
            <a:r>
              <a:rPr lang="en-US" sz="2800" baseline="-25000" dirty="0" err="1"/>
              <a:t>k</a:t>
            </a:r>
            <a:r>
              <a:rPr lang="en-US" sz="2800" dirty="0"/>
              <a:t>} are said to be consistent with each other if</a:t>
            </a:r>
          </a:p>
          <a:p>
            <a:pPr marL="0" lvl="0" indent="0" algn="ctr">
              <a:lnSpc>
                <a:spcPct val="90000"/>
              </a:lnSpc>
              <a:spcBef>
                <a:spcPct val="0"/>
              </a:spcBef>
              <a:buSzPct val="150000"/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Times New Roman" pitchFamily="18" charset="0"/>
              </a:rPr>
              <a:t>abs (</a:t>
            </a:r>
            <a:r>
              <a:rPr lang="en-US" altLang="en-US" sz="2800" b="1" kern="12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800" b="1" kern="1200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en-US" sz="2800" b="1" kern="1200" dirty="0">
                <a:solidFill>
                  <a:srgbClr val="000000"/>
                </a:solidFill>
                <a:latin typeface="Times New Roman" pitchFamily="18" charset="0"/>
              </a:rPr>
              <a:t> - </a:t>
            </a:r>
            <a:r>
              <a:rPr lang="en-US" altLang="en-US" sz="2800" b="1" kern="12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800" b="1" kern="1200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sz="2800" b="1" kern="1200" dirty="0">
                <a:solidFill>
                  <a:srgbClr val="000000"/>
                </a:solidFill>
                <a:latin typeface="Times New Roman" pitchFamily="18" charset="0"/>
              </a:rPr>
              <a:t>) &lt; </a:t>
            </a:r>
            <a:r>
              <a:rPr lang="en-US" altLang="en-US" sz="2800" b="1" i="1" kern="12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en-US" sz="2800" b="1" i="1" kern="1200" baseline="-25000" dirty="0" err="1">
                <a:solidFill>
                  <a:srgbClr val="000000"/>
                </a:solidFill>
                <a:latin typeface="Times New Roman" pitchFamily="18" charset="0"/>
              </a:rPr>
              <a:t>ik</a:t>
            </a:r>
            <a:endParaRPr lang="en-US" altLang="en-US" b="1" kern="12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Consistency Checking of Redundant Sensors (cont</a:t>
            </a:r>
            <a:r>
              <a:rPr lang="en-US" sz="2800" dirty="0" smtClean="0"/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If the two measurements are such that</a:t>
            </a:r>
          </a:p>
          <a:p>
            <a:pPr marL="0" lvl="0" indent="0" algn="ctr">
              <a:spcBef>
                <a:spcPct val="0"/>
              </a:spcBef>
              <a:buSzPct val="150000"/>
              <a:buNone/>
            </a:pPr>
            <a:r>
              <a:rPr lang="en-US" altLang="en-US" sz="2800" b="1" kern="1200" dirty="0">
                <a:solidFill>
                  <a:srgbClr val="000000"/>
                </a:solidFill>
                <a:latin typeface="Times New Roman" pitchFamily="18" charset="0"/>
              </a:rPr>
              <a:t>abs (</a:t>
            </a:r>
            <a:r>
              <a:rPr lang="en-US" altLang="en-US" sz="2800" b="1" kern="12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800" b="1" kern="1200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en-US" sz="2800" b="1" kern="1200" dirty="0">
                <a:solidFill>
                  <a:srgbClr val="000000"/>
                </a:solidFill>
                <a:latin typeface="Times New Roman" pitchFamily="18" charset="0"/>
              </a:rPr>
              <a:t> - </a:t>
            </a:r>
            <a:r>
              <a:rPr lang="en-US" altLang="en-US" sz="2800" b="1" kern="12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800" b="1" kern="1200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sz="2800" b="1" kern="1200" dirty="0">
                <a:solidFill>
                  <a:srgbClr val="000000"/>
                </a:solidFill>
                <a:latin typeface="Times New Roman" pitchFamily="18" charset="0"/>
              </a:rPr>
              <a:t>) &gt; </a:t>
            </a:r>
            <a:r>
              <a:rPr lang="en-US" altLang="en-US" sz="2800" b="1" i="1" kern="12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en-US" sz="2800" b="1" i="1" kern="1200" baseline="-25000" dirty="0" err="1">
                <a:solidFill>
                  <a:srgbClr val="000000"/>
                </a:solidFill>
                <a:latin typeface="Times New Roman" pitchFamily="18" charset="0"/>
              </a:rPr>
              <a:t>ik</a:t>
            </a:r>
            <a:endParaRPr lang="en-US" altLang="en-US" sz="2800" b="1" i="1" kern="1200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en-US" sz="2800" dirty="0"/>
              <a:t>then </a:t>
            </a:r>
            <a:r>
              <a:rPr lang="en-US" altLang="en-US" sz="2800" dirty="0" err="1"/>
              <a:t>m</a:t>
            </a:r>
            <a:r>
              <a:rPr lang="en-US" altLang="en-US" sz="2800" baseline="-25000" dirty="0" err="1"/>
              <a:t>j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m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are inconsistent with each other.</a:t>
            </a:r>
          </a:p>
          <a:p>
            <a:r>
              <a:rPr lang="en-US" sz="2800" dirty="0"/>
              <a:t>Example: Choose measurement m</a:t>
            </a:r>
            <a:r>
              <a:rPr lang="en-US" sz="2800" baseline="-25000" dirty="0"/>
              <a:t>1</a:t>
            </a:r>
            <a:r>
              <a:rPr lang="en-US" sz="2800" dirty="0"/>
              <a:t> and compare it with all the other redundant measurements for its consistency.  If m</a:t>
            </a:r>
            <a:r>
              <a:rPr lang="en-US" sz="2800" baseline="-25000" dirty="0"/>
              <a:t>1</a:t>
            </a:r>
            <a:r>
              <a:rPr lang="en-US" sz="2800" dirty="0"/>
              <a:t> is inconsistent with another measurement, then the inconsistency index of m</a:t>
            </a:r>
            <a:r>
              <a:rPr lang="en-US" sz="2800" baseline="-25000" dirty="0"/>
              <a:t>1</a:t>
            </a:r>
            <a:r>
              <a:rPr lang="en-US" sz="2800" dirty="0"/>
              <a:t> increases by 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Consistency Checking of Redundant Sensors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(cont.): Perform this cross-check with all the redundant measurements.  For example, if the measurement m</a:t>
            </a:r>
            <a:r>
              <a:rPr lang="en-US" baseline="-25000" dirty="0"/>
              <a:t>1</a:t>
            </a:r>
            <a:r>
              <a:rPr lang="en-US" dirty="0"/>
              <a:t> is inconsistent with all the other redundant measurements, then the inconsistency index for sensor m</a:t>
            </a:r>
            <a:r>
              <a:rPr lang="en-US" baseline="-25000" dirty="0"/>
              <a:t>1</a:t>
            </a:r>
            <a:r>
              <a:rPr lang="en-US" dirty="0"/>
              <a:t> = n-1. </a:t>
            </a:r>
          </a:p>
          <a:p>
            <a:r>
              <a:rPr lang="en-US" altLang="en-US" dirty="0"/>
              <a:t>An estimate of X(t) may be obtained by excluding this measurement and using a simple average of the remaining </a:t>
            </a:r>
            <a:r>
              <a:rPr lang="en-US" altLang="en-US" i="1" dirty="0"/>
              <a:t>n-1</a:t>
            </a:r>
            <a:r>
              <a:rPr lang="en-US" altLang="en-US" dirty="0"/>
              <a:t> measurements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altLang="en-US" b="1" dirty="0"/>
              <a:t>Average X(t) = (m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+ … + </a:t>
            </a:r>
            <a:r>
              <a:rPr lang="en-US" altLang="en-US" b="1" dirty="0" err="1"/>
              <a:t>m</a:t>
            </a:r>
            <a:r>
              <a:rPr lang="en-US" altLang="en-US" b="1" baseline="-25000" dirty="0" err="1"/>
              <a:t>n</a:t>
            </a:r>
            <a:r>
              <a:rPr lang="en-US" altLang="en-US" b="1" dirty="0"/>
              <a:t>)/(n-1)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Error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8" descr="pic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515100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9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2800" dirty="0"/>
              <a:t>Examples Using Simulated </a:t>
            </a:r>
            <a:r>
              <a:rPr lang="en-US" sz="2800" dirty="0" smtClean="0"/>
              <a:t>Measurements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itchFamily="18" charset="2"/>
              </a:rPr>
              <a:t>False and Missed Alarm Probability = 0.01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ym typeface="Symbol" pitchFamily="18" charset="2"/>
              </a:rPr>
              <a:t>Average </a:t>
            </a:r>
            <a:r>
              <a:rPr lang="en-US" altLang="en-US" dirty="0">
                <a:sym typeface="Symbol" pitchFamily="18" charset="2"/>
              </a:rPr>
              <a:t>Time Between False Alarms = 10,000 Samples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ym typeface="Symbol" pitchFamily="18" charset="2"/>
              </a:rPr>
              <a:t>Normal </a:t>
            </a:r>
            <a:r>
              <a:rPr lang="en-US" altLang="en-US" dirty="0">
                <a:sym typeface="Symbol" pitchFamily="18" charset="2"/>
              </a:rPr>
              <a:t>Background Noise - Variance = 1 F</a:t>
            </a:r>
            <a:r>
              <a:rPr lang="en-US" altLang="en-US" baseline="30000" dirty="0">
                <a:sym typeface="Symbol" pitchFamily="18" charset="2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ym typeface="Symbol" pitchFamily="18" charset="2"/>
              </a:rPr>
              <a:t>Variance </a:t>
            </a:r>
            <a:r>
              <a:rPr lang="en-US" altLang="en-US" dirty="0">
                <a:sym typeface="Symbol" pitchFamily="18" charset="2"/>
              </a:rPr>
              <a:t>for Degraded Condition = 4 </a:t>
            </a:r>
            <a:r>
              <a:rPr lang="en-US" altLang="en-US" dirty="0" smtClean="0">
                <a:sym typeface="Symbol" pitchFamily="18" charset="2"/>
              </a:rPr>
              <a:t>F</a:t>
            </a:r>
            <a:r>
              <a:rPr lang="en-US" altLang="en-US" baseline="30000" dirty="0" smtClean="0">
                <a:sym typeface="Symbol" pitchFamily="18" charset="2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itchFamily="18" charset="2"/>
              </a:rPr>
              <a:t>Tolerance for consistency check = 3 F (for all measurements)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itchFamily="18" charset="2"/>
              </a:rPr>
              <a:t>Tolerance for bias </a:t>
            </a:r>
            <a:r>
              <a:rPr lang="en-US" altLang="en-US" dirty="0" err="1">
                <a:sym typeface="Symbol" pitchFamily="18" charset="2"/>
              </a:rPr>
              <a:t>SPRT</a:t>
            </a:r>
            <a:r>
              <a:rPr lang="en-US" altLang="en-US" dirty="0">
                <a:sym typeface="Symbol" pitchFamily="18" charset="2"/>
              </a:rPr>
              <a:t> = 4 F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itchFamily="18" charset="2"/>
              </a:rPr>
              <a:t>Signal #1 is normal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ym typeface="Symbol" pitchFamily="18" charset="2"/>
              </a:rPr>
              <a:t>The choice of above parameters requires </a:t>
            </a:r>
            <a:r>
              <a:rPr lang="en-US" altLang="en-US" dirty="0" smtClean="0">
                <a:sym typeface="Symbol" pitchFamily="18" charset="2"/>
              </a:rPr>
              <a:t>experimentation</a:t>
            </a:r>
            <a:r>
              <a:rPr lang="en-US" altLang="en-US" dirty="0">
                <a:sym typeface="Symbol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Redundant Measurements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14400"/>
          </a:xfrm>
        </p:spPr>
        <p:txBody>
          <a:bodyPr/>
          <a:lstStyle/>
          <a:p>
            <a:r>
              <a:rPr lang="en-US" altLang="en-US" dirty="0">
                <a:sym typeface="Symbol" pitchFamily="18" charset="2"/>
              </a:rPr>
              <a:t>Five redundant temperature signals (°F) with bias, noise, or both errors in the various signals.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67" y="2725005"/>
            <a:ext cx="6572250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0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Module </a:t>
            </a:r>
            <a:r>
              <a:rPr lang="en-US" alt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a typical instrument channel and classification of errors.</a:t>
            </a:r>
          </a:p>
          <a:p>
            <a:r>
              <a:rPr lang="en-US" dirty="0" smtClean="0"/>
              <a:t>Signal Validation (or validation of instrument channel outputs) using digital signal processing techniques.</a:t>
            </a:r>
          </a:p>
          <a:p>
            <a:r>
              <a:rPr lang="en-US" dirty="0" smtClean="0"/>
              <a:t>Sensor monitoring using random fluctuation data.</a:t>
            </a:r>
          </a:p>
          <a:p>
            <a:r>
              <a:rPr lang="en-US" dirty="0" smtClean="0"/>
              <a:t>Instrument calibration verification and calibration reduction of redundant sensors.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Case studies from applications to process sensors.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Sequential Probability Ratio Test for Bias </a:t>
            </a:r>
            <a:r>
              <a:rPr lang="en-US" sz="2800" dirty="0" smtClean="0"/>
              <a:t>Degradation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1676400"/>
          </a:xfrm>
        </p:spPr>
        <p:txBody>
          <a:bodyPr/>
          <a:lstStyle/>
          <a:p>
            <a:r>
              <a:rPr lang="en-US" dirty="0"/>
              <a:t>Signal  #4					                     Specified mean time between false alarms = 1000.0s      Specified maximum acceptable bias degradation = </a:t>
            </a:r>
            <a:r>
              <a:rPr lang="en-US" dirty="0" smtClean="0"/>
              <a:t>4</a:t>
            </a:r>
          </a:p>
          <a:p>
            <a:r>
              <a:rPr lang="en-US" altLang="en-US" dirty="0" smtClean="0">
                <a:sym typeface="Symbol" pitchFamily="18" charset="2"/>
              </a:rPr>
              <a:t>Log </a:t>
            </a:r>
            <a:r>
              <a:rPr lang="en-US" altLang="en-US" dirty="0">
                <a:sym typeface="Symbol" pitchFamily="18" charset="2"/>
              </a:rPr>
              <a:t>likelihood ratio of </a:t>
            </a:r>
            <a:r>
              <a:rPr lang="en-US" altLang="en-US" dirty="0" err="1">
                <a:sym typeface="Symbol" pitchFamily="18" charset="2"/>
              </a:rPr>
              <a:t>SPRT</a:t>
            </a:r>
            <a:r>
              <a:rPr lang="en-US" altLang="en-US" dirty="0">
                <a:sym typeface="Symbol" pitchFamily="18" charset="2"/>
              </a:rPr>
              <a:t> for bias error in signal #</a:t>
            </a:r>
            <a:r>
              <a:rPr lang="en-US" altLang="en-US" dirty="0" smtClean="0">
                <a:sym typeface="Symbol" pitchFamily="18" charset="2"/>
              </a:rPr>
              <a:t>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581400"/>
            <a:ext cx="42862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2800" dirty="0"/>
              <a:t>Time History of Inconsistency Error </a:t>
            </a:r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057400"/>
          </a:xfrm>
        </p:spPr>
        <p:txBody>
          <a:bodyPr/>
          <a:lstStyle/>
          <a:p>
            <a:r>
              <a:rPr lang="en-US" dirty="0"/>
              <a:t>Signal #4						</a:t>
            </a:r>
          </a:p>
          <a:p>
            <a:r>
              <a:rPr lang="en-US" dirty="0"/>
              <a:t>Signal tolerance = 3.0, No. of redundant signals = </a:t>
            </a:r>
            <a:r>
              <a:rPr lang="en-US" dirty="0" smtClean="0"/>
              <a:t>5</a:t>
            </a:r>
          </a:p>
          <a:p>
            <a:r>
              <a:rPr lang="en-US" altLang="en-US" dirty="0" smtClean="0">
                <a:sym typeface="Symbol" pitchFamily="18" charset="2"/>
              </a:rPr>
              <a:t>Inconsistency </a:t>
            </a:r>
            <a:r>
              <a:rPr lang="en-US" altLang="en-US" dirty="0">
                <a:sym typeface="Symbol" pitchFamily="18" charset="2"/>
              </a:rPr>
              <a:t>index for signal #4.  The samples at which the original signal is excluded from the set are indicated by cross marks.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27" y="3657600"/>
            <a:ext cx="4371975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9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Estimated Temperature Using Redundant </a:t>
            </a:r>
            <a:r>
              <a:rPr lang="en-US" sz="2800" dirty="0" smtClean="0"/>
              <a:t>Measurements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1295400"/>
          </a:xfrm>
        </p:spPr>
        <p:txBody>
          <a:bodyPr/>
          <a:lstStyle/>
          <a:p>
            <a:r>
              <a:rPr lang="en-US" altLang="en-US" dirty="0">
                <a:sym typeface="Symbol" pitchFamily="18" charset="2"/>
              </a:rPr>
              <a:t>Signal tolerance = 3.0, No. of redundant signals = 5</a:t>
            </a:r>
          </a:p>
          <a:p>
            <a:r>
              <a:rPr lang="en-US" altLang="en-US" dirty="0" smtClean="0">
                <a:sym typeface="Symbol" pitchFamily="18" charset="2"/>
              </a:rPr>
              <a:t>The </a:t>
            </a:r>
            <a:r>
              <a:rPr lang="en-US" altLang="en-US" dirty="0">
                <a:sym typeface="Symbol" pitchFamily="18" charset="2"/>
              </a:rPr>
              <a:t>estimate of the process variable based on five redundant signals.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80" y="3124200"/>
            <a:ext cx="4597400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9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a </a:t>
            </a:r>
            <a:r>
              <a:rPr lang="en-US" dirty="0" err="1"/>
              <a:t>PWR</a:t>
            </a:r>
            <a:r>
              <a:rPr lang="en-US" dirty="0"/>
              <a:t> Plant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5" descr="PWRstuden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905000"/>
            <a:ext cx="8094663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3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PWR</a:t>
            </a:r>
            <a:r>
              <a:rPr lang="en-US" sz="2800" dirty="0"/>
              <a:t> Operational Startup Data: Cold Leg Temperature, Measurement #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6" descr="pic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7850"/>
            <a:ext cx="71056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0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/>
              <a:t>PWR</a:t>
            </a:r>
            <a:r>
              <a:rPr lang="en-US" altLang="en-US" sz="2800" dirty="0"/>
              <a:t> Operational Startup Data: Cold Leg Temperature, Measurement #</a:t>
            </a:r>
            <a:r>
              <a:rPr lang="en-US" altLang="en-US" sz="2800" dirty="0" smtClean="0"/>
              <a:t>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6" descr="pic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8000"/>
            <a:ext cx="680085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PWR</a:t>
            </a:r>
            <a:r>
              <a:rPr lang="en-US" sz="2800" dirty="0"/>
              <a:t> Operational Startup Data: Cold Leg Temperature, Measurement #</a:t>
            </a:r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10" descr="pic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6676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0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PWR</a:t>
            </a:r>
            <a:r>
              <a:rPr lang="en-US" sz="2800" dirty="0"/>
              <a:t> Operational Startup Data: Cold Leg Temperature, Measurement 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9" descr="pic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4512"/>
            <a:ext cx="715327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PWR</a:t>
            </a:r>
            <a:r>
              <a:rPr lang="en-US" sz="2800" dirty="0"/>
              <a:t> Operational Startup Data: Cold Leg Temperature, Measurement #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9" descr="pic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6262"/>
            <a:ext cx="71628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2800" dirty="0"/>
              <a:t>Estimated Value of the Cold Leg Temperature </a:t>
            </a:r>
            <a:r>
              <a:rPr lang="en-US" sz="2800" dirty="0" smtClean="0"/>
              <a:t>Signal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676400"/>
          </a:xfrm>
        </p:spPr>
        <p:txBody>
          <a:bodyPr/>
          <a:lstStyle/>
          <a:p>
            <a:r>
              <a:rPr lang="en-US" altLang="en-US" dirty="0">
                <a:sym typeface="Symbol" pitchFamily="18" charset="2"/>
              </a:rPr>
              <a:t>Estimated value using all the four redundant </a:t>
            </a:r>
            <a:r>
              <a:rPr lang="en-US" altLang="en-US" dirty="0" smtClean="0">
                <a:sym typeface="Symbol" pitchFamily="18" charset="2"/>
              </a:rPr>
              <a:t>measurements. The </a:t>
            </a:r>
            <a:r>
              <a:rPr lang="en-US" altLang="en-US" dirty="0">
                <a:sym typeface="Symbol" pitchFamily="18" charset="2"/>
              </a:rPr>
              <a:t>estimation is a weighted average of the four measurements according to their inconsistency indices.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3214687"/>
            <a:ext cx="5395913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1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Integrated</a:t>
            </a:r>
            <a:r>
              <a:rPr lang="en-US" altLang="en-US" sz="2800" b="0" dirty="0"/>
              <a:t> </a:t>
            </a:r>
            <a:r>
              <a:rPr lang="en-US" altLang="en-US" sz="2800" dirty="0"/>
              <a:t>Monitoring, Diagnosis, and Prognosis </a:t>
            </a:r>
            <a:r>
              <a:rPr lang="en-US" altLang="en-US" sz="2800" dirty="0" smtClean="0"/>
              <a:t>System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828800"/>
            <a:ext cx="5260975" cy="450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5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 altLang="en-US" sz="2800" dirty="0"/>
              <a:t>Steam Generator Pressure Signals (3</a:t>
            </a:r>
            <a:r>
              <a:rPr lang="en-US" alt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26" y="1480457"/>
            <a:ext cx="5711825" cy="501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0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Process Empirical Modeling (</a:t>
            </a:r>
            <a:r>
              <a:rPr lang="en-US" altLang="en-US" dirty="0" err="1">
                <a:solidFill>
                  <a:srgbClr val="000000"/>
                </a:solidFill>
              </a:rPr>
              <a:t>PEM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Non-linear </a:t>
            </a:r>
            <a:r>
              <a:rPr lang="en-US" sz="2800" dirty="0"/>
              <a:t>empirical models are established to estimate a process variable as a function of other related variables.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observed instrument output is compared against the model-predicted output to detect a bias or a drift in the signal.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Process Empirical Modeling (</a:t>
            </a:r>
            <a:r>
              <a:rPr lang="en-US" altLang="en-US" dirty="0" err="1">
                <a:solidFill>
                  <a:srgbClr val="000000"/>
                </a:solidFill>
              </a:rPr>
              <a:t>PEM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990600"/>
          </a:xfrm>
        </p:spPr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sym typeface="Symbol" pitchFamily="18" charset="2"/>
              </a:rPr>
              <a:t>Automated generation of data-driven models for system characterization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09875"/>
            <a:ext cx="46450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5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PEM</a:t>
            </a:r>
            <a:r>
              <a:rPr lang="en-US" dirty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Applicable to both batch processes and continuous processes.</a:t>
            </a:r>
          </a:p>
          <a:p>
            <a:r>
              <a:rPr lang="en-US" sz="2800" dirty="0"/>
              <a:t>Database clustering may be needed to improve modeling accuracy. </a:t>
            </a:r>
          </a:p>
          <a:p>
            <a:r>
              <a:rPr lang="en-US" sz="2800" dirty="0"/>
              <a:t>Prediction of critical variables to monitor incipient signal anomaly.</a:t>
            </a:r>
          </a:p>
          <a:p>
            <a:r>
              <a:rPr lang="en-US" sz="2800" dirty="0"/>
              <a:t>Analytical measurement input to the generalized consistency checking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2800" dirty="0"/>
              <a:t>Schematic of a </a:t>
            </a:r>
            <a:r>
              <a:rPr lang="en-US" sz="2800" dirty="0" err="1"/>
              <a:t>PWR</a:t>
            </a:r>
            <a:r>
              <a:rPr lang="en-US" sz="2800" dirty="0"/>
              <a:t> Plant Showing Typical Values of Some of the Process </a:t>
            </a:r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687513"/>
            <a:ext cx="6084887" cy="440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3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Westinghouse Four-loop Pressurized Water Reactor (</a:t>
            </a:r>
            <a:r>
              <a:rPr lang="en-US" altLang="en-US" sz="2800" dirty="0" err="1">
                <a:solidFill>
                  <a:srgbClr val="000000"/>
                </a:solidFill>
              </a:rPr>
              <a:t>PWR</a:t>
            </a:r>
            <a:r>
              <a:rPr lang="en-US" altLang="en-US" sz="2800" dirty="0" smtClean="0">
                <a:solidFill>
                  <a:srgbClr val="000000"/>
                </a:solidFill>
              </a:rPr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next seven slides show data taken from a Westinghouse four-loop </a:t>
            </a:r>
            <a:r>
              <a:rPr lang="en-US" sz="2800" dirty="0" err="1"/>
              <a:t>PWR</a:t>
            </a:r>
            <a:r>
              <a:rPr lang="en-US" sz="2800" dirty="0"/>
              <a:t> during plant startup.  The power rating of this system is 1,100 </a:t>
            </a:r>
            <a:r>
              <a:rPr lang="en-US" sz="2800" dirty="0" err="1"/>
              <a:t>MWe</a:t>
            </a:r>
            <a:r>
              <a:rPr lang="en-US" sz="2800" dirty="0"/>
              <a:t> full power.</a:t>
            </a:r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data interval is 5 minutes.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Reactor Power Signal </a:t>
            </a:r>
            <a:r>
              <a:rPr lang="en-US" altLang="en-US" dirty="0" smtClean="0">
                <a:solidFill>
                  <a:srgbClr val="000000"/>
                </a:solidFill>
              </a:rPr>
              <a:t>(%)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6" y="1905000"/>
            <a:ext cx="6053137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64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Hot Leg Temperature Signal (°F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6" descr="pic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37235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Cold Leg Temperature Signal (°F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6" descr="pic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57387"/>
            <a:ext cx="737235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3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Reactor Coolant System Flow Rate       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 Signal (</a:t>
            </a:r>
            <a:r>
              <a:rPr lang="en-US" altLang="en-US" dirty="0" err="1">
                <a:solidFill>
                  <a:srgbClr val="000000"/>
                </a:solidFill>
              </a:rPr>
              <a:t>gpm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</a:rPr>
              <a:t> 10</a:t>
            </a:r>
            <a:r>
              <a:rPr lang="en-US" altLang="en-US" baseline="30000" dirty="0">
                <a:solidFill>
                  <a:srgbClr val="000000"/>
                </a:solidFill>
              </a:rPr>
              <a:t>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6" descr="pic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723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altLang="en-US" sz="2800" dirty="0"/>
              <a:t>A Typical Instrument </a:t>
            </a:r>
            <a:r>
              <a:rPr lang="en-US" altLang="en-US" sz="2800" dirty="0" smtClean="0"/>
              <a:t>Channel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764" y="1295400"/>
            <a:ext cx="77724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instrument channel has several components as shown in the </a:t>
            </a:r>
            <a:r>
              <a:rPr lang="en-US" dirty="0" smtClean="0"/>
              <a:t>figure.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" t="16641" r="1676" b="16977"/>
          <a:stretch/>
        </p:blipFill>
        <p:spPr bwMode="auto">
          <a:xfrm>
            <a:off x="865094" y="2362200"/>
            <a:ext cx="7395883" cy="1627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" t="13638" r="12252" b="11410"/>
          <a:stretch/>
        </p:blipFill>
        <p:spPr bwMode="auto">
          <a:xfrm>
            <a:off x="4168588" y="4114800"/>
            <a:ext cx="4092389" cy="234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865094" y="4714746"/>
            <a:ext cx="3173506" cy="11430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mbri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kern="0" dirty="0" smtClean="0"/>
              <a:t>Instrument Channel for a Pressure Transmitter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3304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Pressurizer Level Signal </a:t>
            </a:r>
            <a:r>
              <a:rPr lang="en-US" altLang="en-US" dirty="0" smtClean="0">
                <a:solidFill>
                  <a:srgbClr val="000000"/>
                </a:solidFill>
              </a:rPr>
              <a:t>(%)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7" descr="pic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3818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024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Steam Generator Flow Rate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Signal (</a:t>
            </a:r>
            <a:r>
              <a:rPr lang="en-US" altLang="en-US" dirty="0" err="1">
                <a:solidFill>
                  <a:srgbClr val="000000"/>
                </a:solidFill>
              </a:rPr>
              <a:t>lbm</a:t>
            </a:r>
            <a:r>
              <a:rPr lang="en-US" altLang="en-US" dirty="0">
                <a:solidFill>
                  <a:srgbClr val="000000"/>
                </a:solidFill>
              </a:rPr>
              <a:t>/</a:t>
            </a:r>
            <a:r>
              <a:rPr lang="en-US" altLang="en-US" dirty="0" err="1">
                <a:solidFill>
                  <a:srgbClr val="000000"/>
                </a:solidFill>
              </a:rPr>
              <a:t>hr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</a:rPr>
              <a:t> 10</a:t>
            </a:r>
            <a:r>
              <a:rPr lang="en-US" altLang="en-US" baseline="30000" dirty="0">
                <a:solidFill>
                  <a:srgbClr val="000000"/>
                </a:solidFill>
              </a:rPr>
              <a:t>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7" descr="pic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590800"/>
            <a:ext cx="66960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904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Steam Pressure Signal (</a:t>
            </a:r>
            <a:r>
              <a:rPr lang="en-US" altLang="en-US" dirty="0" err="1">
                <a:solidFill>
                  <a:srgbClr val="000000"/>
                </a:solidFill>
              </a:rPr>
              <a:t>lbf</a:t>
            </a:r>
            <a:r>
              <a:rPr lang="en-US" altLang="en-US" dirty="0">
                <a:solidFill>
                  <a:srgbClr val="000000"/>
                </a:solidFill>
              </a:rPr>
              <a:t>/in</a:t>
            </a:r>
            <a:r>
              <a:rPr lang="en-US" altLang="en-US" baseline="300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1031" descr="pic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62940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104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Measured Data from Three Redundant </a:t>
            </a:r>
            <a:r>
              <a:rPr lang="en-US" altLang="en-US" sz="2800" dirty="0" err="1">
                <a:solidFill>
                  <a:srgbClr val="000000"/>
                </a:solidFill>
              </a:rPr>
              <a:t>PWR</a:t>
            </a:r>
            <a:r>
              <a:rPr lang="en-US" altLang="en-US" sz="2800" dirty="0">
                <a:solidFill>
                  <a:srgbClr val="000000"/>
                </a:solidFill>
              </a:rPr>
              <a:t> Pressurizer Level </a:t>
            </a:r>
            <a:r>
              <a:rPr lang="en-US" altLang="en-US" sz="2800" dirty="0" smtClean="0">
                <a:solidFill>
                  <a:srgbClr val="000000"/>
                </a:solidFill>
              </a:rPr>
              <a:t>Sensors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9750"/>
            <a:ext cx="5638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841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Estimation of Pressurizer Level in an Operating </a:t>
            </a:r>
            <a:r>
              <a:rPr lang="en-US" altLang="en-US" dirty="0" err="1">
                <a:solidFill>
                  <a:srgbClr val="000000"/>
                </a:solidFill>
              </a:rPr>
              <a:t>PWR</a:t>
            </a:r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Comparison of measured (solid line) and model -predicted (+) values of an operating </a:t>
            </a:r>
            <a:r>
              <a:rPr lang="en-US" sz="2800" dirty="0" err="1"/>
              <a:t>PWR</a:t>
            </a:r>
            <a:r>
              <a:rPr lang="en-US" sz="2800" dirty="0"/>
              <a:t> pressurizer level (%) signal.</a:t>
            </a:r>
          </a:p>
          <a:p>
            <a:endParaRPr lang="en-US" sz="2800" dirty="0"/>
          </a:p>
          <a:p>
            <a:r>
              <a:rPr lang="en-US" sz="2800" dirty="0"/>
              <a:t>The input signals used for model fitting are reactor power, pressurizer pressure, hot leg temperature, and cold leg temperature.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16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Estimation of Pressurizer Level in an Operating </a:t>
            </a:r>
            <a:r>
              <a:rPr lang="en-US" altLang="en-US" dirty="0" err="1" smtClean="0">
                <a:solidFill>
                  <a:srgbClr val="000000"/>
                </a:solidFill>
              </a:rPr>
              <a:t>PWR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4" y="1981200"/>
            <a:ext cx="50292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843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Bias and Noise Detection</a:t>
            </a:r>
            <a:endParaRPr lang="en-US" alt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259015"/>
          </a:xfrm>
        </p:spPr>
        <p:txBody>
          <a:bodyPr/>
          <a:lstStyle/>
          <a:p>
            <a:r>
              <a:rPr lang="en-US" sz="2800" dirty="0"/>
              <a:t>Changes in basic signal characteristics are monitored.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include signal level, noise </a:t>
            </a:r>
            <a:r>
              <a:rPr lang="en-US" sz="2800" dirty="0" err="1"/>
              <a:t>RMS</a:t>
            </a:r>
            <a:r>
              <a:rPr lang="en-US" sz="2800" dirty="0"/>
              <a:t> value, probability distribution, and zero-crossing rate.</a:t>
            </a:r>
          </a:p>
          <a:p>
            <a:r>
              <a:rPr lang="en-US" sz="2800" dirty="0"/>
              <a:t>Jump, Pulse, Noise (JPN) </a:t>
            </a:r>
            <a:r>
              <a:rPr lang="en-US" sz="2800" dirty="0" smtClean="0"/>
              <a:t>Detection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This module checks for jumps, pulses, and noise changes in signals to identify faulty sensors</a:t>
            </a:r>
            <a:r>
              <a:rPr lang="en-US" altLang="en-US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  <a:endParaRPr lang="en-US" altLang="en-US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19141"/>
            <a:ext cx="4291012" cy="11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421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Jump, Pulse, Noise (JPN) </a:t>
            </a:r>
            <a:r>
              <a:rPr lang="en-US" altLang="en-US" dirty="0" smtClean="0">
                <a:solidFill>
                  <a:srgbClr val="000000"/>
                </a:solidFill>
              </a:rPr>
              <a:t>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1031" descr="pic3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8"/>
          <a:stretch/>
        </p:blipFill>
        <p:spPr bwMode="auto">
          <a:xfrm>
            <a:off x="4067176" y="2046287"/>
            <a:ext cx="4531702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32" descr="pic3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/>
          <a:stretch/>
        </p:blipFill>
        <p:spPr bwMode="auto">
          <a:xfrm>
            <a:off x="316523" y="1817687"/>
            <a:ext cx="4684102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33" descr="pic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03687"/>
            <a:ext cx="5457825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855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Signal with Simulated Pulse Type </a:t>
            </a:r>
            <a:r>
              <a:rPr lang="en-US" altLang="en-US" sz="2800" dirty="0" smtClean="0">
                <a:solidFill>
                  <a:srgbClr val="000000"/>
                </a:solidFill>
              </a:rPr>
              <a:t>Anomaly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6388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kern="0" dirty="0">
                <a:solidFill>
                  <a:srgbClr val="000000"/>
                </a:solidFill>
                <a:latin typeface="Cambria" pitchFamily="18" charset="0"/>
              </a:rPr>
              <a:t>Pulse-type anomaly and the binary error index.</a:t>
            </a:r>
            <a:endParaRPr 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800225"/>
            <a:ext cx="60579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180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Signal with Simulated Bias (Jump) </a:t>
            </a:r>
            <a:r>
              <a:rPr lang="en-US" sz="2800" dirty="0" smtClean="0"/>
              <a:t>Anomaly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7" y="1828800"/>
            <a:ext cx="5407025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93821" y="5705109"/>
            <a:ext cx="6356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Bias (jump) type and the binary error index</a:t>
            </a:r>
            <a:endParaRPr lang="en-US" altLang="en-US" sz="2400" b="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4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/>
              <a:t>A Typical Instrument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Sensor: </a:t>
            </a:r>
            <a:r>
              <a:rPr lang="en-US" dirty="0"/>
              <a:t>the element that responds to the process being measured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/>
              <a:t>Sensors for power and process plant applications must be designed to withstand harsh environment (nuclear radiation, high temperature, pressure, flow, high humidity, and dusty or unclean environmental  conditions).</a:t>
            </a:r>
          </a:p>
          <a:p>
            <a:r>
              <a:rPr lang="en-US" dirty="0" smtClean="0"/>
              <a:t>Electronics </a:t>
            </a:r>
            <a:r>
              <a:rPr lang="en-US" dirty="0"/>
              <a:t>for conversion of one electrical quantity to another (resistance to voltage, capacitance to voltage, amplification, noise removal, etc.).</a:t>
            </a:r>
          </a:p>
          <a:p>
            <a:r>
              <a:rPr lang="en-US" dirty="0"/>
              <a:t>A measurement device consisting of a signal digitizer, processor for conversion to actual physical units.</a:t>
            </a:r>
          </a:p>
          <a:p>
            <a:r>
              <a:rPr lang="en-US" dirty="0"/>
              <a:t>Logic/trip circuitry as part of a safety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Signal with Simulated Sinusoidal Type </a:t>
            </a:r>
            <a:r>
              <a:rPr lang="en-US" sz="2800" dirty="0" smtClean="0"/>
              <a:t>Anomaly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Sinusoidal type anomaly and the binary error index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38400"/>
            <a:ext cx="56578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823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Detection of Signal Level </a:t>
            </a:r>
            <a:r>
              <a:rPr lang="en-US" sz="2800" dirty="0" smtClean="0"/>
              <a:t>Changes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62" y="2083837"/>
            <a:ext cx="4504097" cy="41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" y="2083837"/>
            <a:ext cx="4504098" cy="41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88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2800" dirty="0"/>
              <a:t>Examples of Sources of Errors in Instrument </a:t>
            </a:r>
            <a:r>
              <a:rPr lang="en-US" altLang="en-US" sz="2800" dirty="0" smtClean="0"/>
              <a:t>Channels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600200"/>
          </a:xfrm>
        </p:spPr>
        <p:txBody>
          <a:bodyPr/>
          <a:lstStyle/>
          <a:p>
            <a:r>
              <a:rPr lang="en-US" sz="2200" dirty="0" smtClean="0"/>
              <a:t>A </a:t>
            </a:r>
            <a:r>
              <a:rPr lang="en-US" sz="2200" dirty="0"/>
              <a:t>typical measurement system using resistance temperature detector (RTD) </a:t>
            </a:r>
            <a:r>
              <a:rPr lang="en-US" sz="2200" dirty="0" smtClean="0"/>
              <a:t>is </a:t>
            </a:r>
            <a:r>
              <a:rPr lang="en-US" sz="2200" dirty="0"/>
              <a:t>shown</a:t>
            </a:r>
            <a:r>
              <a:rPr lang="en-US" sz="2200" dirty="0" smtClean="0"/>
              <a:t>. 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sources of error may differ depending on the process variable being measured.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32" y="3200400"/>
            <a:ext cx="732790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0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Problems in Instrument Channels</a:t>
            </a:r>
            <a:endParaRPr lang="en-US" altLang="en-US" sz="4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Calibration errors</a:t>
            </a:r>
          </a:p>
          <a:p>
            <a:r>
              <a:rPr lang="en-US" sz="2800" dirty="0"/>
              <a:t>Process effects (flow patterns)</a:t>
            </a:r>
          </a:p>
          <a:p>
            <a:r>
              <a:rPr lang="en-US" sz="2800" dirty="0"/>
              <a:t>Electronic equipment drift</a:t>
            </a:r>
          </a:p>
          <a:p>
            <a:r>
              <a:rPr lang="en-US" sz="2800" dirty="0"/>
              <a:t>Circuit imbalance (lead wires)</a:t>
            </a:r>
          </a:p>
          <a:p>
            <a:r>
              <a:rPr lang="en-US" sz="2800" dirty="0"/>
              <a:t>Measurement system errors</a:t>
            </a:r>
          </a:p>
          <a:p>
            <a:r>
              <a:rPr lang="en-US" sz="2800" dirty="0"/>
              <a:t>Computational errors</a:t>
            </a:r>
          </a:p>
          <a:p>
            <a:r>
              <a:rPr lang="en-US" sz="2800" dirty="0"/>
              <a:t>Sensing line blockage or air entrapment in pressure transmitters.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2400" dirty="0"/>
              <a:t>Anomalies in Observed </a:t>
            </a:r>
            <a:r>
              <a:rPr lang="en-US" sz="2400" dirty="0" smtClean="0"/>
              <a:t>Measurements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r>
              <a:rPr lang="en-US" dirty="0" smtClean="0"/>
              <a:t>Anomalies in an observed measurement can be detected by proper monitoring techniques.  The anomalies may have one or more of the following characteristics:</a:t>
            </a:r>
            <a:endParaRPr lang="en-US" dirty="0"/>
          </a:p>
          <a:p>
            <a:pPr lvl="1"/>
            <a:r>
              <a:rPr lang="en-US" sz="2000" dirty="0"/>
              <a:t>Excess noise or unusually low noise</a:t>
            </a:r>
          </a:p>
          <a:p>
            <a:pPr lvl="1"/>
            <a:r>
              <a:rPr lang="en-US" sz="2000" dirty="0"/>
              <a:t>Bias or slow drift in signals</a:t>
            </a:r>
          </a:p>
          <a:p>
            <a:pPr lvl="1"/>
            <a:r>
              <a:rPr lang="en-US" sz="2000" dirty="0"/>
              <a:t>Spurious high values occurring at random </a:t>
            </a:r>
            <a:r>
              <a:rPr lang="en-US" sz="2000" dirty="0" smtClean="0"/>
              <a:t>or regular </a:t>
            </a:r>
            <a:r>
              <a:rPr lang="en-US" sz="2000" dirty="0"/>
              <a:t>time intervals.</a:t>
            </a:r>
          </a:p>
          <a:p>
            <a:pPr lvl="1"/>
            <a:r>
              <a:rPr lang="en-US" sz="2000" dirty="0"/>
              <a:t>Signal modulation </a:t>
            </a:r>
          </a:p>
          <a:p>
            <a:pPr lvl="1"/>
            <a:r>
              <a:rPr lang="en-US" sz="2000" dirty="0"/>
              <a:t>Signal clipping or saturation (due </a:t>
            </a:r>
            <a:r>
              <a:rPr lang="en-US" sz="2000" dirty="0" smtClean="0"/>
              <a:t>to exceeding </a:t>
            </a:r>
            <a:r>
              <a:rPr lang="en-US" sz="2000" dirty="0"/>
              <a:t>the limits of </a:t>
            </a:r>
            <a:r>
              <a:rPr lang="en-US" sz="2000" dirty="0" smtClean="0"/>
              <a:t>devices)</a:t>
            </a:r>
          </a:p>
          <a:p>
            <a:pPr lvl="1"/>
            <a:r>
              <a:rPr lang="en-US" sz="2000" dirty="0" smtClean="0"/>
              <a:t>Low </a:t>
            </a:r>
            <a:r>
              <a:rPr lang="en-US" sz="2000" dirty="0"/>
              <a:t>or high signal levels</a:t>
            </a:r>
          </a:p>
          <a:p>
            <a:pPr lvl="1"/>
            <a:r>
              <a:rPr lang="en-US" sz="2000" dirty="0"/>
              <a:t>Signal deviations biased to one side </a:t>
            </a:r>
            <a:r>
              <a:rPr lang="en-US" sz="2000" dirty="0" smtClean="0"/>
              <a:t>of process </a:t>
            </a:r>
            <a:r>
              <a:rPr lang="en-US" sz="2000" dirty="0"/>
              <a:t>value(due to sticking of </a:t>
            </a:r>
            <a:r>
              <a:rPr lang="en-US" sz="2000" dirty="0" smtClean="0"/>
              <a:t>moving parts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25225</TotalTime>
  <Words>1804</Words>
  <Application>Microsoft Office PowerPoint</Application>
  <PresentationFormat>On-screen Show (4:3)</PresentationFormat>
  <Paragraphs>277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</vt:lpstr>
      <vt:lpstr>Symbol</vt:lpstr>
      <vt:lpstr>Times New Roman</vt:lpstr>
      <vt:lpstr>Default Design</vt:lpstr>
      <vt:lpstr>Module 10  Monitoring and Maintenance of Process Instrumentation</vt:lpstr>
      <vt:lpstr>Introduction</vt:lpstr>
      <vt:lpstr>Module Outline</vt:lpstr>
      <vt:lpstr>Integrated Monitoring, Diagnosis, and Prognosis System</vt:lpstr>
      <vt:lpstr>A Typical Instrument Channel</vt:lpstr>
      <vt:lpstr>A Typical Instrument Channel</vt:lpstr>
      <vt:lpstr>Examples of Sources of Errors in Instrument Channels</vt:lpstr>
      <vt:lpstr>Common Problems in Instrument Channels</vt:lpstr>
      <vt:lpstr>Anomalies in Observed Measurements</vt:lpstr>
      <vt:lpstr>Signal Validation Technology</vt:lpstr>
      <vt:lpstr>Scope of Signal Validation</vt:lpstr>
      <vt:lpstr>Instrument Channels Used in Plant Systems</vt:lpstr>
      <vt:lpstr>Need for Sensor Fault Monitoring in Power and Process Industry</vt:lpstr>
      <vt:lpstr>What is Signal Validation?</vt:lpstr>
      <vt:lpstr>Types of Instrument Failures</vt:lpstr>
      <vt:lpstr>Issues for Consideration in Failure Detection System Design</vt:lpstr>
      <vt:lpstr>Issues for Consideration in Failure Detection System Design</vt:lpstr>
      <vt:lpstr>Three Tasks to be Performed by a Sensor Monitoring System</vt:lpstr>
      <vt:lpstr>Signal Validation System (SVS)</vt:lpstr>
      <vt:lpstr>Methods for Signal Validation</vt:lpstr>
      <vt:lpstr>Generalized Consistency Checking</vt:lpstr>
      <vt:lpstr>Generalized Consistency Checking (cont.)</vt:lpstr>
      <vt:lpstr>Generalized Consistency Checking</vt:lpstr>
      <vt:lpstr>Consistency Checking of Redundant Sensors</vt:lpstr>
      <vt:lpstr>Consistency Checking of Redundant Sensors (cont.)</vt:lpstr>
      <vt:lpstr>Consistency Checking of Redundant Sensors (cont.)</vt:lpstr>
      <vt:lpstr>Cumulative Error Analysis</vt:lpstr>
      <vt:lpstr>Examples Using Simulated Measurements</vt:lpstr>
      <vt:lpstr>Redundant Measurements </vt:lpstr>
      <vt:lpstr>Sequential Probability Ratio Test for Bias Degradation</vt:lpstr>
      <vt:lpstr>Time History of Inconsistency Error Index</vt:lpstr>
      <vt:lpstr>Estimated Temperature Using Redundant Measurements</vt:lpstr>
      <vt:lpstr>Schematic of a PWR Plant</vt:lpstr>
      <vt:lpstr>PWR Operational Startup Data: Cold Leg Temperature, Measurement #1</vt:lpstr>
      <vt:lpstr>PWR Operational Startup Data: Cold Leg Temperature, Measurement #2</vt:lpstr>
      <vt:lpstr>PWR Operational Startup Data: Cold Leg Temperature, Measurement #3</vt:lpstr>
      <vt:lpstr>PWR Operational Startup Data: Cold Leg Temperature, Measurement #4</vt:lpstr>
      <vt:lpstr>PWR Operational Startup Data: Cold Leg Temperature, Measurement #1</vt:lpstr>
      <vt:lpstr>Estimated Value of the Cold Leg Temperature Signal</vt:lpstr>
      <vt:lpstr>Steam Generator Pressure Signals (3)</vt:lpstr>
      <vt:lpstr>Process Empirical Modeling (PEM)</vt:lpstr>
      <vt:lpstr>Process Empirical Modeling (PEM)</vt:lpstr>
      <vt:lpstr>Features of PEM Module</vt:lpstr>
      <vt:lpstr>Schematic of a PWR Plant Showing Typical Values of Some of the Process Variables</vt:lpstr>
      <vt:lpstr>Westinghouse Four-loop Pressurized Water Reactor (PWR)</vt:lpstr>
      <vt:lpstr>Reactor Power Signal (%)</vt:lpstr>
      <vt:lpstr>Hot Leg Temperature Signal (°F)</vt:lpstr>
      <vt:lpstr>Cold Leg Temperature Signal (°F)</vt:lpstr>
      <vt:lpstr>Reactor Coolant System Flow Rate         Signal (gpm x 103)</vt:lpstr>
      <vt:lpstr>Pressurizer Level Signal (%)</vt:lpstr>
      <vt:lpstr>Steam Generator Flow Rate Signal (lbm/hr x 103)</vt:lpstr>
      <vt:lpstr>Steam Pressure Signal (lbf/in2)</vt:lpstr>
      <vt:lpstr>Measured Data from Three Redundant PWR Pressurizer Level Sensors</vt:lpstr>
      <vt:lpstr>Estimation of Pressurizer Level in an Operating PWR</vt:lpstr>
      <vt:lpstr>Estimation of Pressurizer Level in an Operating PWR</vt:lpstr>
      <vt:lpstr>Bias and Noise Detection</vt:lpstr>
      <vt:lpstr>Jump, Pulse, Noise (JPN) Detection</vt:lpstr>
      <vt:lpstr>Signal with Simulated Pulse Type Anomaly</vt:lpstr>
      <vt:lpstr>Signal with Simulated Bias (Jump) Anomaly</vt:lpstr>
      <vt:lpstr>Signal with Simulated Sinusoidal Type Anomaly</vt:lpstr>
      <vt:lpstr>Detection of Signal Level Changes</vt:lpstr>
    </vt:vector>
  </TitlesOfParts>
  <Company>The 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OVERVIEW</dc:title>
  <dc:creator>Nuclear Engineering Dept.</dc:creator>
  <cp:lastModifiedBy>sniknam</cp:lastModifiedBy>
  <cp:revision>1686</cp:revision>
  <cp:lastPrinted>2014-04-21T13:37:46Z</cp:lastPrinted>
  <dcterms:created xsi:type="dcterms:W3CDTF">1997-11-05T15:08:22Z</dcterms:created>
  <dcterms:modified xsi:type="dcterms:W3CDTF">2014-07-30T11:29:38Z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C:\TEMP</vt:lpwstr>
  </property>
</Properties>
</file>