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63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9" r:id="rId29"/>
    <p:sldId id="290" r:id="rId30"/>
    <p:sldId id="293" r:id="rId31"/>
    <p:sldId id="291" r:id="rId32"/>
    <p:sldId id="292" r:id="rId33"/>
    <p:sldId id="294" r:id="rId34"/>
    <p:sldId id="295" r:id="rId35"/>
    <p:sldId id="297" r:id="rId36"/>
    <p:sldId id="296" r:id="rId37"/>
    <p:sldId id="298" r:id="rId3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9" autoAdjust="0"/>
    <p:restoredTop sz="89744" autoAdjust="0"/>
  </p:normalViewPr>
  <p:slideViewPr>
    <p:cSldViewPr>
      <p:cViewPr>
        <p:scale>
          <a:sx n="102" d="100"/>
          <a:sy n="102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D838EF2C-DB81-4436-9A11-483CB4D718D9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1152001E-604F-4D11-97B8-338B81F0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1pPr>
            <a:lvl2pPr marL="716947" indent="-27574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02995" indent="-22059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3pPr>
            <a:lvl4pPr marL="1544193" indent="-22059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4pPr>
            <a:lvl5pPr marL="1985391" indent="-22059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5pPr>
            <a:lvl6pPr marL="2426589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6pPr>
            <a:lvl7pPr marL="2867787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7pPr>
            <a:lvl8pPr marL="3308985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8pPr>
            <a:lvl9pPr marL="3750183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300" b="0">
              <a:solidFill>
                <a:srgbClr val="000000"/>
              </a:solidFill>
            </a:endParaRP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1pPr>
            <a:lvl2pPr marL="716947" indent="-27574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02995" indent="-22059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3pPr>
            <a:lvl4pPr marL="1544193" indent="-22059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4pPr>
            <a:lvl5pPr marL="1985391" indent="-220599" defTabSz="928354">
              <a:defRPr sz="2700" b="1">
                <a:solidFill>
                  <a:schemeClr val="tx1"/>
                </a:solidFill>
                <a:latin typeface="Times New Roman" pitchFamily="18" charset="0"/>
              </a:defRPr>
            </a:lvl5pPr>
            <a:lvl6pPr marL="2426589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6pPr>
            <a:lvl7pPr marL="2867787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7pPr>
            <a:lvl8pPr marL="3308985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8pPr>
            <a:lvl9pPr marL="3750183" indent="-220599" defTabSz="928354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3A70EE-FB74-4F02-B080-84C8D8D742FB}" type="slidenum">
              <a:rPr lang="en-US" altLang="en-US" sz="1300" b="0">
                <a:solidFill>
                  <a:srgbClr val="000000"/>
                </a:solidFill>
              </a:rPr>
              <a:pPr/>
              <a:t>1</a:t>
            </a:fld>
            <a:endParaRPr lang="en-US" altLang="en-US" sz="13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1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2001E-604F-4D11-97B8-338B81F07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6BFCE-B297-47A6-ABDC-567410B777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4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C7656-1B8F-438B-A558-7B1BEFF2F4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64AED-19B8-4469-BF48-7CE2C48080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2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99177-A021-4812-8305-19776216D9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8400"/>
            <a:ext cx="609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9" name="Picture 5" descr="utlogo_thumb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248400"/>
            <a:ext cx="714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mbr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6400800" cy="2286000"/>
          </a:xfrm>
        </p:spPr>
        <p:txBody>
          <a:bodyPr/>
          <a:lstStyle/>
          <a:p>
            <a:pPr marL="517525" indent="-517525">
              <a:spcBef>
                <a:spcPct val="50000"/>
              </a:spcBef>
              <a:defRPr/>
            </a:pPr>
            <a:r>
              <a:rPr lang="en-US" sz="2400" kern="120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  <a:t>Module </a:t>
            </a:r>
            <a:r>
              <a:rPr lang="en-US" sz="2400" kern="120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  <a:t>11</a:t>
            </a:r>
            <a:r>
              <a:rPr lang="en-US" sz="2800" kern="1200" dirty="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  <a:t/>
            </a:r>
            <a:br>
              <a:rPr lang="en-US" sz="2800" kern="1200" dirty="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</a:br>
            <a:r>
              <a:rPr lang="en-US" sz="2400" kern="1200" dirty="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  <a:t/>
            </a:r>
            <a:br>
              <a:rPr lang="en-US" sz="2400" kern="1200" dirty="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</a:br>
            <a:r>
              <a:rPr lang="en-US" sz="2400" kern="1200" dirty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  <a:t>Condition Monitoring of Equipment Using Motor as a Transducer</a:t>
            </a:r>
            <a:r>
              <a:rPr lang="en-US" sz="2800" kern="1200" dirty="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  <a:t/>
            </a:r>
            <a:br>
              <a:rPr lang="en-US" sz="2800" kern="1200" dirty="0" smtClean="0">
                <a:solidFill>
                  <a:srgbClr val="000000"/>
                </a:solidFill>
                <a:ea typeface="+mn-ea"/>
                <a:cs typeface="+mn-cs"/>
                <a:sym typeface="Symbol" pitchFamily="18" charset="2"/>
              </a:rPr>
            </a:br>
            <a:endParaRPr lang="en-US" sz="2800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971800"/>
          </a:xfrm>
        </p:spPr>
        <p:txBody>
          <a:bodyPr/>
          <a:lstStyle/>
          <a:p>
            <a:pPr marL="517525" indent="-517525">
              <a:spcBef>
                <a:spcPct val="50000"/>
              </a:spcBef>
            </a:pPr>
            <a:endParaRPr lang="en-US" altLang="en-US" sz="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Dr. Belle R. Upadhyaya </a:t>
            </a:r>
          </a:p>
          <a:p>
            <a:pPr marL="517525" indent="-517525"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Seyed A. Niknam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College of Engineering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Nuclear Engineering Department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The University of Tennessee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© 2014</a:t>
            </a:r>
            <a:endParaRPr lang="en-US" altLang="en-US" sz="1800" b="1" dirty="0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3EBAD7-5870-42C9-8DFD-5630906AAAAB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Input to a Three-Phase Induction Motor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The figure shows the schematic of the electrical circuit in a three-phase motor.</a:t>
                </a:r>
              </a:p>
              <a:p>
                <a:pPr algn="just"/>
                <a:r>
                  <a:rPr lang="en-US" altLang="en-US" dirty="0"/>
                  <a:t>{V</a:t>
                </a:r>
                <a:r>
                  <a:rPr lang="en-US" altLang="en-US" baseline="-25000" dirty="0"/>
                  <a:t>i</a:t>
                </a:r>
                <a:r>
                  <a:rPr lang="en-US" altLang="en-US" dirty="0"/>
                  <a:t>, I</a:t>
                </a:r>
                <a:r>
                  <a:rPr lang="en-US" altLang="en-US" baseline="-25000" dirty="0"/>
                  <a:t>i</a:t>
                </a:r>
                <a:r>
                  <a:rPr lang="en-US" altLang="en-US" dirty="0"/>
                  <a:t>} are the voltage and current in phase 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.</a:t>
                </a:r>
              </a:p>
              <a:p>
                <a:pPr algn="just"/>
                <a:r>
                  <a:rPr lang="en-US" altLang="en-US" dirty="0"/>
                  <a:t>{</a:t>
                </a:r>
                <a:r>
                  <a:rPr lang="en-US" altLang="en-US" dirty="0" err="1"/>
                  <a:t>V</a:t>
                </a:r>
                <a:r>
                  <a:rPr lang="en-US" altLang="en-US" baseline="-25000" dirty="0" err="1"/>
                  <a:t>xy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V</a:t>
                </a:r>
                <a:r>
                  <a:rPr lang="en-US" altLang="en-US" baseline="-25000" dirty="0" err="1"/>
                  <a:t>yz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V</a:t>
                </a:r>
                <a:r>
                  <a:rPr lang="en-US" altLang="en-US" baseline="-25000" dirty="0" err="1"/>
                  <a:t>zx</a:t>
                </a:r>
                <a:r>
                  <a:rPr lang="en-US" altLang="en-US" dirty="0"/>
                  <a:t>} are the 3-phase voltages.</a:t>
                </a:r>
              </a:p>
              <a:p>
                <a:r>
                  <a:rPr lang="en-US" altLang="en-US" dirty="0"/>
                  <a:t>{I</a:t>
                </a:r>
                <a:r>
                  <a:rPr lang="en-US" altLang="en-US" baseline="-25000" dirty="0"/>
                  <a:t>x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I</a:t>
                </a:r>
                <a:r>
                  <a:rPr lang="en-US" altLang="en-US" baseline="-25000" dirty="0" err="1"/>
                  <a:t>y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I</a:t>
                </a:r>
                <a:r>
                  <a:rPr lang="en-US" altLang="en-US" baseline="-25000" dirty="0" err="1"/>
                  <a:t>z</a:t>
                </a:r>
                <a:r>
                  <a:rPr lang="en-US" altLang="en-US" dirty="0"/>
                  <a:t>} are the line currents.  These are greater in magnitude by a factor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 compared </a:t>
                </a:r>
                <a:r>
                  <a:rPr lang="en-US" altLang="en-US" dirty="0">
                    <a:sym typeface="Symbol" pitchFamily="18" charset="2"/>
                  </a:rPr>
                  <a:t>to phase currents.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Electrical measurements include: </a:t>
                </a:r>
                <a:r>
                  <a:rPr lang="en-US" altLang="en-US" dirty="0"/>
                  <a:t>{I</a:t>
                </a:r>
                <a:r>
                  <a:rPr lang="en-US" altLang="en-US" baseline="-25000" dirty="0"/>
                  <a:t>x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I</a:t>
                </a:r>
                <a:r>
                  <a:rPr lang="en-US" altLang="en-US" baseline="-25000" dirty="0" err="1"/>
                  <a:t>y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I</a:t>
                </a:r>
                <a:r>
                  <a:rPr lang="en-US" altLang="en-US" baseline="-25000" dirty="0" err="1"/>
                  <a:t>z</a:t>
                </a:r>
                <a:r>
                  <a:rPr lang="en-US" altLang="en-US" dirty="0"/>
                  <a:t>} and {</a:t>
                </a:r>
                <a:r>
                  <a:rPr lang="en-US" altLang="en-US" dirty="0" err="1"/>
                  <a:t>V</a:t>
                </a:r>
                <a:r>
                  <a:rPr lang="en-US" altLang="en-US" baseline="-25000" dirty="0" err="1"/>
                  <a:t>xy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V</a:t>
                </a:r>
                <a:r>
                  <a:rPr lang="en-US" altLang="en-US" baseline="-25000" dirty="0" err="1"/>
                  <a:t>yz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V</a:t>
                </a:r>
                <a:r>
                  <a:rPr lang="en-US" altLang="en-US" baseline="-25000" dirty="0" err="1"/>
                  <a:t>zx</a:t>
                </a:r>
                <a:r>
                  <a:rPr lang="en-US" altLang="en-US" dirty="0"/>
                  <a:t>}.</a:t>
                </a:r>
                <a:endParaRPr lang="en-US" altLang="en-US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7" t="-1259" r="-1643"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Schematic of a Three-phase Motor Showing Currents and Voltages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845359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Input to a Three-Phase Induction Motor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en-US" sz="2600" b="1" dirty="0" smtClean="0"/>
                  <a:t>The </a:t>
                </a:r>
                <a:r>
                  <a:rPr lang="en-US" altLang="en-US" sz="2600" b="1" i="1" dirty="0"/>
                  <a:t>instantaneous power</a:t>
                </a:r>
                <a:r>
                  <a:rPr lang="en-US" altLang="en-US" sz="2600" b="1" dirty="0"/>
                  <a:t> (at time t) is given by</a:t>
                </a:r>
              </a:p>
              <a:p>
                <a:pPr algn="ctr">
                  <a:buFontTx/>
                  <a:buNone/>
                </a:pPr>
                <a:r>
                  <a:rPr lang="en-US" altLang="en-US" i="1" dirty="0" smtClean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𝑦𝑧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en-US" altLang="en-US" i="1" dirty="0" smtClean="0">
                  <a:solidFill>
                    <a:srgbClr val="C00000"/>
                  </a:solidFill>
                </a:endParaRPr>
              </a:p>
              <a:p>
                <a:r>
                  <a:rPr lang="en-US" altLang="en-US" sz="2600" dirty="0" smtClean="0">
                    <a:sym typeface="Symbol" pitchFamily="18" charset="2"/>
                  </a:rPr>
                  <a:t>The </a:t>
                </a:r>
                <a:r>
                  <a:rPr lang="en-US" altLang="en-US" sz="2600" i="1" dirty="0">
                    <a:sym typeface="Symbol" pitchFamily="18" charset="2"/>
                  </a:rPr>
                  <a:t>apparent power</a:t>
                </a:r>
                <a:r>
                  <a:rPr lang="en-US" altLang="en-US" sz="2600" dirty="0">
                    <a:sym typeface="Symbol" pitchFamily="18" charset="2"/>
                  </a:rPr>
                  <a:t> (Volt-Amp) is defined using the RMS values of line current and voltages as</a:t>
                </a:r>
              </a:p>
              <a:p>
                <a:pPr algn="ctr">
                  <a:buNone/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𝑎𝑝𝑝</m:t>
                        </m:r>
                      </m:sub>
                    </m:sSub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𝑟𝑚𝑠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𝑥𝑦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𝑟𝑚𝑠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𝑟𝑚𝑠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𝑦𝑧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𝑟𝑚𝑠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𝑟𝑚𝑠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𝑧𝑥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𝑟𝑚𝑠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en-US" altLang="en-US" i="1" dirty="0">
                  <a:solidFill>
                    <a:srgbClr val="C00000"/>
                  </a:solidFill>
                </a:endParaRPr>
              </a:p>
              <a:p>
                <a:r>
                  <a:rPr lang="en-US" altLang="en-US" sz="2600" dirty="0" smtClean="0">
                    <a:sym typeface="Symbol" pitchFamily="18" charset="2"/>
                  </a:rPr>
                  <a:t>The </a:t>
                </a:r>
                <a:r>
                  <a:rPr lang="en-US" altLang="en-US" sz="2600" dirty="0">
                    <a:sym typeface="Symbol" pitchFamily="18" charset="2"/>
                  </a:rPr>
                  <a:t>time-average of the </a:t>
                </a:r>
                <a:r>
                  <a:rPr lang="en-US" altLang="en-US" sz="2600" i="1" dirty="0"/>
                  <a:t>instantaneous power</a:t>
                </a:r>
                <a:r>
                  <a:rPr lang="en-US" altLang="en-US" sz="2600" dirty="0"/>
                  <a:t> over one cycle of the wave is called the </a:t>
                </a:r>
                <a:r>
                  <a:rPr lang="en-US" altLang="en-US" sz="2600" i="1" dirty="0"/>
                  <a:t>active power </a:t>
                </a:r>
                <a:r>
                  <a:rPr lang="en-US" altLang="en-US" sz="2600" i="1" dirty="0" smtClean="0"/>
                  <a:t>(P</a:t>
                </a:r>
                <a:r>
                  <a:rPr lang="en-US" altLang="en-US" sz="2600" i="1" baseline="-25000" dirty="0" smtClean="0"/>
                  <a:t>act</a:t>
                </a:r>
                <a:r>
                  <a:rPr lang="en-US" altLang="en-US" sz="2600" i="1" dirty="0" smtClean="0"/>
                  <a:t>)</a:t>
                </a:r>
                <a:r>
                  <a:rPr lang="en-US" altLang="en-US" sz="2600" dirty="0" smtClean="0"/>
                  <a:t>, </a:t>
                </a:r>
                <a:r>
                  <a:rPr lang="en-US" altLang="en-US" sz="2600" dirty="0"/>
                  <a:t>and is expressed in Watts or </a:t>
                </a:r>
                <a:r>
                  <a:rPr lang="en-US" altLang="en-US" sz="2600" dirty="0" smtClean="0"/>
                  <a:t>kW.</a:t>
                </a:r>
                <a:endParaRPr lang="en-US" altLang="en-US" sz="2600" i="1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2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Case Study: </a:t>
            </a:r>
            <a:r>
              <a:rPr lang="en-US" altLang="en-US" sz="2800" dirty="0" smtClean="0"/>
              <a:t>Detection </a:t>
            </a:r>
            <a:r>
              <a:rPr lang="en-US" altLang="en-US" sz="2800" dirty="0"/>
              <a:t>of Broken Rotor Bars in an Induction Motor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altLang="en-US" sz="2400" b="1" dirty="0"/>
              <a:t>When a broken rotor bar is present in a rotor, the current pattern at the broken bar changes, causing additional loads on the motor, and modulates the line current drawn by the motor.</a:t>
            </a:r>
          </a:p>
          <a:p>
            <a:r>
              <a:rPr lang="en-US" altLang="en-US" sz="2400" b="1" dirty="0"/>
              <a:t>This effect shows up as side bands of the line current </a:t>
            </a:r>
            <a:r>
              <a:rPr lang="en-US" altLang="en-US" sz="2400" b="1" dirty="0" smtClean="0"/>
              <a:t>frequency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pPr marL="0" indent="0" algn="ctr">
              <a:buNone/>
            </a:pPr>
            <a:r>
              <a:rPr lang="en-US" altLang="en-US" sz="2400" b="1" dirty="0" smtClean="0"/>
              <a:t>Side-band frequencies: </a:t>
            </a:r>
            <a:r>
              <a:rPr lang="en-US" altLang="en-US" sz="2400" b="1" dirty="0" err="1" smtClean="0"/>
              <a:t>f</a:t>
            </a:r>
            <a:r>
              <a:rPr lang="en-US" altLang="en-US" sz="2400" b="1" baseline="-25000" dirty="0" err="1" smtClean="0"/>
              <a:t>l</a:t>
            </a:r>
            <a:r>
              <a:rPr lang="en-US" altLang="en-US" sz="2400" b="1" dirty="0" smtClean="0"/>
              <a:t> </a:t>
            </a:r>
            <a:r>
              <a:rPr lang="en-US" altLang="en-US" sz="2400" b="1" dirty="0">
                <a:sym typeface="Symbol" pitchFamily="18" charset="2"/>
              </a:rPr>
              <a:t> </a:t>
            </a:r>
            <a:r>
              <a:rPr lang="en-US" altLang="en-US" sz="2400" b="1" dirty="0"/>
              <a:t>N</a:t>
            </a:r>
            <a:r>
              <a:rPr lang="en-US" altLang="en-US" sz="2400" b="1" baseline="-25000" dirty="0"/>
              <a:t>p </a:t>
            </a:r>
            <a:r>
              <a:rPr lang="en-US" altLang="en-US" sz="2400" b="1" dirty="0"/>
              <a:t>f</a:t>
            </a:r>
            <a:r>
              <a:rPr lang="en-US" altLang="en-US" sz="2400" b="1" baseline="-25000" dirty="0"/>
              <a:t>s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and its harmonics</a:t>
            </a:r>
            <a:r>
              <a:rPr lang="en-US" altLang="en-US" sz="2400" b="1" dirty="0" smtClean="0"/>
              <a:t>)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energy at the side band frequency increases as compared to the energy at the line frequency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Case Study: Detection of Broken Rotor Bars in an Induction Motor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Figures show the no-load and full-load motor current spectra of an induction motor with 52 rotor bars.  The motor has N</a:t>
            </a:r>
            <a:r>
              <a:rPr lang="en-US" altLang="en-US" baseline="-25000" dirty="0"/>
              <a:t>p</a:t>
            </a:r>
            <a:r>
              <a:rPr lang="en-US" altLang="en-US" dirty="0"/>
              <a:t>= 4 poles with a synchronous frequency,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m</a:t>
            </a:r>
            <a:r>
              <a:rPr lang="en-US" altLang="en-US" dirty="0"/>
              <a:t> = 30 Hz.</a:t>
            </a:r>
          </a:p>
          <a:p>
            <a:r>
              <a:rPr lang="en-US" altLang="en-US" dirty="0"/>
              <a:t>No-load slip frequency = 30</a:t>
            </a:r>
            <a:r>
              <a:rPr lang="en-US" altLang="en-US" b="1" dirty="0"/>
              <a:t>-</a:t>
            </a:r>
            <a:r>
              <a:rPr lang="en-US" altLang="en-US" dirty="0"/>
              <a:t>29.51 = 0.49 Hz.</a:t>
            </a:r>
          </a:p>
          <a:p>
            <a:r>
              <a:rPr lang="en-US" altLang="en-US" dirty="0"/>
              <a:t>Side-band frequency spacing at no-load</a:t>
            </a:r>
          </a:p>
          <a:p>
            <a:pPr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 smtClean="0"/>
              <a:t>= 4 </a:t>
            </a:r>
            <a:r>
              <a:rPr lang="en-US" altLang="en-US" dirty="0" smtClean="0">
                <a:latin typeface="Calibri" panose="020F0502020204030204" pitchFamily="34" charset="0"/>
              </a:rPr>
              <a:t>x</a:t>
            </a:r>
            <a:r>
              <a:rPr lang="en-US" altLang="en-US" dirty="0" smtClean="0"/>
              <a:t> 0.49 </a:t>
            </a:r>
            <a:r>
              <a:rPr lang="en-US" altLang="en-US" dirty="0"/>
              <a:t>= 1.96 Hz.</a:t>
            </a:r>
          </a:p>
          <a:p>
            <a:r>
              <a:rPr lang="en-US" altLang="en-US" dirty="0"/>
              <a:t>No-load side-band frequencies of 60 Hz are at</a:t>
            </a:r>
          </a:p>
          <a:p>
            <a:pPr lvl="1" algn="ctr">
              <a:buFontTx/>
              <a:buNone/>
            </a:pPr>
            <a:r>
              <a:rPr lang="en-US" altLang="en-US" b="1" dirty="0"/>
              <a:t>60 </a:t>
            </a:r>
            <a:r>
              <a:rPr lang="en-US" altLang="en-US" b="1" dirty="0">
                <a:sym typeface="Symbol" pitchFamily="18" charset="2"/>
              </a:rPr>
              <a:t> 1.96 = 58.04 Hz and 61.96 </a:t>
            </a:r>
            <a:r>
              <a:rPr lang="en-US" altLang="en-US" b="1" dirty="0" smtClean="0">
                <a:sym typeface="Symbol" pitchFamily="18" charset="2"/>
              </a:rPr>
              <a:t>Hz</a:t>
            </a:r>
            <a:endParaRPr lang="en-US" altLang="en-US" b="1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Motor Current Frequency Spectrum at No-Load Operation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46122" y="6423498"/>
            <a:ext cx="609600" cy="457200"/>
          </a:xfrm>
        </p:spPr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72" y="1828800"/>
            <a:ext cx="628015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5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Motor Current Frequency Spectrum at Full-Load Operation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75225" y="6381750"/>
            <a:ext cx="609600" cy="457200"/>
          </a:xfrm>
        </p:spPr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50" y="1828800"/>
            <a:ext cx="62388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Case Study: Detection of Broken Rotor Bars in an Induction Motor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Full-load slip frequency = 30-28.58 = 1.42 Hz.</a:t>
            </a:r>
          </a:p>
          <a:p>
            <a:r>
              <a:rPr lang="en-US" altLang="en-US" dirty="0"/>
              <a:t>Full-load side-band frequency spacing</a:t>
            </a:r>
          </a:p>
          <a:p>
            <a:pPr>
              <a:buFontTx/>
              <a:buNone/>
            </a:pPr>
            <a:r>
              <a:rPr lang="en-US" altLang="en-US" dirty="0"/>
              <a:t>	4x1.42 = 5.68 Hz.</a:t>
            </a:r>
          </a:p>
          <a:p>
            <a:r>
              <a:rPr lang="en-US" altLang="en-US" dirty="0"/>
              <a:t>Full-load side-band frequencies of 60 Hz are at</a:t>
            </a:r>
          </a:p>
          <a:p>
            <a:pPr lvl="1">
              <a:buFontTx/>
              <a:buNone/>
            </a:pPr>
            <a:r>
              <a:rPr lang="en-US" altLang="en-US" dirty="0"/>
              <a:t>60 </a:t>
            </a:r>
            <a:r>
              <a:rPr lang="en-US" altLang="en-US" dirty="0">
                <a:sym typeface="Symbol" pitchFamily="18" charset="2"/>
              </a:rPr>
              <a:t> 5.68 = 54.32 Hz and 65.68 Hz.</a:t>
            </a:r>
          </a:p>
          <a:p>
            <a:pPr lvl="1">
              <a:buFontTx/>
              <a:buChar char="•"/>
            </a:pPr>
            <a:r>
              <a:rPr lang="en-US" altLang="en-US" dirty="0">
                <a:sym typeface="Symbol" pitchFamily="18" charset="2"/>
              </a:rPr>
              <a:t>Note the increase in the side-band magnitudes (dB) from no load to full load.</a:t>
            </a:r>
          </a:p>
          <a:p>
            <a:pPr lvl="1">
              <a:buFontTx/>
              <a:buChar char="•"/>
            </a:pPr>
            <a:r>
              <a:rPr lang="en-US" altLang="en-US" dirty="0">
                <a:sym typeface="Symbol" pitchFamily="18" charset="2"/>
              </a:rPr>
              <a:t>This information may be trended for maintenance scheduling and life prediction.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Case Study: Detection of Broken Rotor Bars in an Induction Motor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18" charset="2"/>
              </a:rPr>
              <a:t>An estimate of the number of rotor bars may be made using empirically derived relationship between spectral magnitudes and number of broken or cracked rotor bars, N.</a:t>
            </a:r>
          </a:p>
          <a:p>
            <a:r>
              <a:rPr lang="en-US" altLang="en-US" b="1" dirty="0" smtClean="0">
                <a:sym typeface="Symbol" pitchFamily="18" charset="2"/>
              </a:rPr>
              <a:t>N </a:t>
            </a:r>
            <a:r>
              <a:rPr lang="en-US" altLang="en-US" b="1" dirty="0">
                <a:sym typeface="Symbol" pitchFamily="18" charset="2"/>
              </a:rPr>
              <a:t>= 2R/{10</a:t>
            </a:r>
            <a:r>
              <a:rPr lang="en-US" altLang="en-US" b="1" baseline="30000" dirty="0">
                <a:sym typeface="Symbol" pitchFamily="18" charset="2"/>
              </a:rPr>
              <a:t>(dB/20)</a:t>
            </a:r>
            <a:r>
              <a:rPr lang="en-US" altLang="en-US" b="1" dirty="0">
                <a:sym typeface="Symbol" pitchFamily="18" charset="2"/>
              </a:rPr>
              <a:t> + N</a:t>
            </a:r>
            <a:r>
              <a:rPr lang="en-US" altLang="en-US" b="1" baseline="-25000" dirty="0">
                <a:sym typeface="Symbol" pitchFamily="18" charset="2"/>
              </a:rPr>
              <a:t>p</a:t>
            </a:r>
            <a:r>
              <a:rPr lang="en-US" altLang="en-US" b="1" dirty="0">
                <a:sym typeface="Symbol" pitchFamily="18" charset="2"/>
              </a:rPr>
              <a:t>}</a:t>
            </a:r>
          </a:p>
          <a:p>
            <a:r>
              <a:rPr lang="en-US" altLang="en-US" sz="2400" b="1" dirty="0">
                <a:sym typeface="Symbol" pitchFamily="18" charset="2"/>
              </a:rPr>
              <a:t>R = Number of rotor bars or slots</a:t>
            </a:r>
          </a:p>
          <a:p>
            <a:r>
              <a:rPr lang="en-US" altLang="en-US" sz="2400" b="1" dirty="0">
                <a:sym typeface="Symbol" pitchFamily="18" charset="2"/>
              </a:rPr>
              <a:t>dB = dB amplitude difference between line </a:t>
            </a:r>
            <a:r>
              <a:rPr lang="en-US" altLang="en-US" sz="2400" b="1" dirty="0" smtClean="0">
                <a:sym typeface="Symbol" pitchFamily="18" charset="2"/>
              </a:rPr>
              <a:t>frequency and </a:t>
            </a:r>
            <a:r>
              <a:rPr lang="en-US" altLang="en-US" sz="2400" b="1" dirty="0">
                <a:sym typeface="Symbol" pitchFamily="18" charset="2"/>
              </a:rPr>
              <a:t>lower side-band frequency.</a:t>
            </a:r>
          </a:p>
          <a:p>
            <a:r>
              <a:rPr lang="en-US" altLang="en-US" sz="2400" b="1" dirty="0">
                <a:sym typeface="Symbol" pitchFamily="18" charset="2"/>
              </a:rPr>
              <a:t>N</a:t>
            </a:r>
            <a:r>
              <a:rPr lang="en-US" altLang="en-US" sz="2400" b="1" baseline="-25000" dirty="0">
                <a:sym typeface="Symbol" pitchFamily="18" charset="2"/>
              </a:rPr>
              <a:t>p </a:t>
            </a:r>
            <a:r>
              <a:rPr lang="en-US" altLang="en-US" sz="2400" b="1" dirty="0">
                <a:sym typeface="Symbol" pitchFamily="18" charset="2"/>
              </a:rPr>
              <a:t>= Number of stator poles</a:t>
            </a:r>
            <a:endParaRPr lang="en-US" altLang="en-US" sz="2400" b="1" baseline="-25000" dirty="0"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Case Study: Detection of Broken Rotor Bars in an Induction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i="1" dirty="0">
                <a:solidFill>
                  <a:srgbClr val="0000CC"/>
                </a:solidFill>
                <a:sym typeface="Symbol" pitchFamily="18" charset="2"/>
              </a:rPr>
              <a:t>Example calculation</a:t>
            </a:r>
          </a:p>
          <a:p>
            <a:r>
              <a:rPr lang="en-US" altLang="en-US" sz="2400" b="1" dirty="0">
                <a:sym typeface="Symbol" pitchFamily="18" charset="2"/>
              </a:rPr>
              <a:t>R = 52</a:t>
            </a:r>
          </a:p>
          <a:p>
            <a:r>
              <a:rPr lang="en-US" altLang="en-US" sz="2400" b="1" dirty="0">
                <a:sym typeface="Symbol" pitchFamily="18" charset="2"/>
              </a:rPr>
              <a:t>dB  40</a:t>
            </a:r>
          </a:p>
          <a:p>
            <a:r>
              <a:rPr lang="en-US" altLang="en-US" sz="2400" b="1" dirty="0">
                <a:sym typeface="Symbol" pitchFamily="18" charset="2"/>
              </a:rPr>
              <a:t>N</a:t>
            </a:r>
            <a:r>
              <a:rPr lang="en-US" altLang="en-US" sz="2400" b="1" baseline="-25000" dirty="0">
                <a:sym typeface="Symbol" pitchFamily="18" charset="2"/>
              </a:rPr>
              <a:t>p </a:t>
            </a:r>
            <a:r>
              <a:rPr lang="en-US" altLang="en-US" sz="2400" b="1" dirty="0">
                <a:sym typeface="Symbol" pitchFamily="18" charset="2"/>
              </a:rPr>
              <a:t>= 4</a:t>
            </a:r>
          </a:p>
          <a:p>
            <a:endParaRPr lang="en-US" altLang="en-US" sz="2400" b="1" dirty="0">
              <a:sym typeface="Symbol" pitchFamily="18" charset="2"/>
            </a:endParaRPr>
          </a:p>
          <a:p>
            <a:r>
              <a:rPr lang="en-US" altLang="en-US" b="1" dirty="0">
                <a:sym typeface="Symbol" pitchFamily="18" charset="2"/>
              </a:rPr>
              <a:t>N = 2R/{10</a:t>
            </a:r>
            <a:r>
              <a:rPr lang="en-US" altLang="en-US" b="1" baseline="30000" dirty="0">
                <a:sym typeface="Symbol" pitchFamily="18" charset="2"/>
              </a:rPr>
              <a:t>(dB/20)</a:t>
            </a:r>
            <a:r>
              <a:rPr lang="en-US" altLang="en-US" b="1" dirty="0">
                <a:sym typeface="Symbol" pitchFamily="18" charset="2"/>
              </a:rPr>
              <a:t> + N</a:t>
            </a:r>
            <a:r>
              <a:rPr lang="en-US" altLang="en-US" b="1" baseline="-25000" dirty="0">
                <a:sym typeface="Symbol" pitchFamily="18" charset="2"/>
              </a:rPr>
              <a:t>p</a:t>
            </a:r>
            <a:r>
              <a:rPr lang="en-US" altLang="en-US" b="1" dirty="0">
                <a:sym typeface="Symbol" pitchFamily="18" charset="2"/>
              </a:rPr>
              <a:t>}</a:t>
            </a:r>
          </a:p>
          <a:p>
            <a:r>
              <a:rPr lang="en-US" altLang="en-US" b="1" dirty="0">
                <a:sym typeface="Symbol" pitchFamily="18" charset="2"/>
              </a:rPr>
              <a:t>An estimate of the number of broken rotor bars</a:t>
            </a:r>
          </a:p>
          <a:p>
            <a:pPr algn="ctr">
              <a:buFontTx/>
              <a:buNone/>
            </a:pPr>
            <a:r>
              <a:rPr lang="en-US" altLang="en-US" b="1" dirty="0">
                <a:sym typeface="Symbol" pitchFamily="18" charset="2"/>
              </a:rPr>
              <a:t>	N = 2(52)/{10</a:t>
            </a:r>
            <a:r>
              <a:rPr lang="en-US" altLang="en-US" b="1" baseline="30000" dirty="0">
                <a:sym typeface="Symbol" pitchFamily="18" charset="2"/>
              </a:rPr>
              <a:t>(40/20)</a:t>
            </a:r>
            <a:r>
              <a:rPr lang="en-US" altLang="en-US" b="1" dirty="0">
                <a:sym typeface="Symbol" pitchFamily="18" charset="2"/>
              </a:rPr>
              <a:t> + 4} </a:t>
            </a:r>
            <a:r>
              <a:rPr lang="en-US" altLang="en-US" sz="2400" b="1" dirty="0">
                <a:sym typeface="Symbol" pitchFamily="18" charset="2"/>
              </a:rPr>
              <a:t></a:t>
            </a:r>
            <a:r>
              <a:rPr lang="en-US" altLang="en-US" b="1" dirty="0">
                <a:sym typeface="Symbol" pitchFamily="18" charset="2"/>
              </a:rPr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Electrical </a:t>
            </a:r>
            <a:r>
              <a:rPr lang="en-US" sz="2400" dirty="0"/>
              <a:t>signature analysis as a complementary approach to vibration and pressure pulsation analysis.</a:t>
            </a:r>
          </a:p>
          <a:p>
            <a:r>
              <a:rPr lang="en-US" sz="2400" dirty="0"/>
              <a:t>Computation of motor power.</a:t>
            </a:r>
          </a:p>
          <a:p>
            <a:r>
              <a:rPr lang="en-US" sz="2400" dirty="0"/>
              <a:t>Case study of application to detection of broken rotor bars in an induction motor.</a:t>
            </a:r>
          </a:p>
          <a:p>
            <a:r>
              <a:rPr lang="en-US" sz="2400" dirty="0"/>
              <a:t>Case study of application to detection of misalignment.</a:t>
            </a:r>
          </a:p>
          <a:p>
            <a:r>
              <a:rPr lang="en-US" sz="2400" dirty="0" smtClean="0"/>
              <a:t>Application </a:t>
            </a:r>
            <a:r>
              <a:rPr lang="en-US" sz="2400" dirty="0"/>
              <a:t>to condition monitoring of motor-operated valves (</a:t>
            </a:r>
            <a:r>
              <a:rPr lang="en-US" sz="2400" dirty="0" err="1"/>
              <a:t>MOVs</a:t>
            </a:r>
            <a:r>
              <a:rPr lang="en-US" sz="2400" dirty="0"/>
              <a:t>).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Motor Testing Laboratory: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Motor is coupled to a dynamometer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0019" y="6400800"/>
            <a:ext cx="609600" cy="457200"/>
          </a:xfrm>
        </p:spPr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828800"/>
            <a:ext cx="62198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Case Study: Detecting Equipment Misalignment Using Motor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Misalignment results in not only axial and radial vibration, but torsional loading also.  Because of this the motor is a sensitive transducer of misalignment.</a:t>
            </a:r>
          </a:p>
          <a:p>
            <a:r>
              <a:rPr lang="en-US" dirty="0"/>
              <a:t>Figures show power spectra for three </a:t>
            </a:r>
            <a:r>
              <a:rPr lang="en-US" dirty="0" smtClean="0"/>
              <a:t>cases</a:t>
            </a:r>
            <a:endParaRPr lang="en-US" dirty="0"/>
          </a:p>
          <a:p>
            <a:r>
              <a:rPr lang="en-US" dirty="0" smtClean="0"/>
              <a:t>Tests </a:t>
            </a:r>
            <a:r>
              <a:rPr lang="en-US" dirty="0"/>
              <a:t>were performed on a 10-HP, 4-pole motor with a dynamometer for loading.</a:t>
            </a:r>
          </a:p>
          <a:p>
            <a:r>
              <a:rPr lang="en-US" dirty="0"/>
              <a:t>Well-aligned system shows low vibration and power signatures.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400" dirty="0"/>
              <a:t>Vibration, Torque and Motor Power Spectra for the Well-aligned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4029075" cy="542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9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Case Study: Detecting Equipment Misalignment Using Motor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Motor inboard vibration, output torque and input power are shown for the misaligned cases:</a:t>
            </a:r>
          </a:p>
          <a:p>
            <a:pPr>
              <a:lnSpc>
                <a:spcPct val="90000"/>
              </a:lnSpc>
            </a:pPr>
            <a:r>
              <a:rPr lang="en-US" altLang="en-US" sz="2400" b="1" i="1" dirty="0"/>
              <a:t>Motor outboard feet elevated by 20 </a:t>
            </a:r>
            <a:r>
              <a:rPr lang="en-US" altLang="en-US" sz="2400" b="1" i="1" dirty="0" smtClean="0"/>
              <a:t>mils.</a:t>
            </a:r>
          </a:p>
          <a:p>
            <a:pPr>
              <a:lnSpc>
                <a:spcPct val="90000"/>
              </a:lnSpc>
            </a:pPr>
            <a:r>
              <a:rPr lang="en-US" altLang="en-US" sz="2400" b="1" i="1" dirty="0" smtClean="0"/>
              <a:t>Motor </a:t>
            </a:r>
            <a:r>
              <a:rPr lang="en-US" altLang="en-US" sz="2400" b="1" i="1" dirty="0"/>
              <a:t>outboard feet elevated by 30 mils.</a:t>
            </a:r>
          </a:p>
          <a:p>
            <a:pPr>
              <a:lnSpc>
                <a:spcPct val="90000"/>
              </a:lnSpc>
            </a:pPr>
            <a:endParaRPr lang="en-US" altLang="en-US" sz="2400" b="1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The </a:t>
            </a:r>
            <a:r>
              <a:rPr lang="en-US" altLang="en-US" sz="2400" b="1" dirty="0"/>
              <a:t>amplitude of the vibration is very low even for the most severely misaligned condition (motor inboard feet elevated by 40 mils).</a:t>
            </a:r>
          </a:p>
          <a:p>
            <a:pPr>
              <a:lnSpc>
                <a:spcPct val="90000"/>
              </a:lnSpc>
            </a:pPr>
            <a:endParaRPr lang="en-US" altLang="en-US" sz="1800" b="1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The </a:t>
            </a:r>
            <a:r>
              <a:rPr lang="en-US" altLang="en-US" sz="2400" b="1" dirty="0"/>
              <a:t>motor power changes are very significant indicating that equipment misalignment can be detected by electrical signatures.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2400" dirty="0"/>
              <a:t>Vibration, Torque and Motor Power Spectra for misalignment cases with 20-mil shim and 30-mil shim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799"/>
            <a:ext cx="5105400" cy="532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7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Monitoring of Motor-Operated Valves (</a:t>
            </a:r>
            <a:r>
              <a:rPr lang="en-US" dirty="0" err="1"/>
              <a:t>MOVs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dirty="0"/>
              <a:t>Condition monitoring of valve systems is an important operational issue in power and process  industries.</a:t>
            </a:r>
          </a:p>
          <a:p>
            <a:r>
              <a:rPr lang="en-US" altLang="en-US" sz="2600" b="1" dirty="0"/>
              <a:t>About 20% of unscheduled outages in nuclear plants are valve-related, and up to 30% of annual maintenance budget is devoted to valve maintenance.</a:t>
            </a:r>
          </a:p>
          <a:p>
            <a:r>
              <a:rPr lang="en-US" altLang="en-US" sz="2600" b="1" dirty="0"/>
              <a:t>Load cycling duty in fossil plants causes high stresses in steam and feed water control valves.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Condition Monitoring of Motor-Operated Valves (</a:t>
            </a:r>
            <a:r>
              <a:rPr lang="en-US" sz="2800" dirty="0" err="1"/>
              <a:t>MOVs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2600"/>
            <a:ext cx="3352800" cy="4267200"/>
          </a:xfrm>
        </p:spPr>
        <p:txBody>
          <a:bodyPr/>
          <a:lstStyle/>
          <a:p>
            <a:r>
              <a:rPr lang="en-US" sz="2400" dirty="0"/>
              <a:t>Types of valve actuators:</a:t>
            </a:r>
          </a:p>
          <a:p>
            <a:pPr lvl="1"/>
            <a:r>
              <a:rPr lang="en-US" dirty="0"/>
              <a:t>Motor-operated valves (</a:t>
            </a:r>
            <a:r>
              <a:rPr lang="en-US" dirty="0" err="1"/>
              <a:t>MOVs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Air-operated valves (</a:t>
            </a:r>
            <a:r>
              <a:rPr lang="en-US" dirty="0" err="1"/>
              <a:t>AOVs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valves</a:t>
            </a:r>
          </a:p>
          <a:p>
            <a:pPr lvl="1"/>
            <a:r>
              <a:rPr lang="en-US" dirty="0"/>
              <a:t>Solenoid-operated valves (</a:t>
            </a:r>
            <a:r>
              <a:rPr lang="en-US" dirty="0" err="1"/>
              <a:t>SOVs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553200"/>
            <a:ext cx="609600" cy="304800"/>
          </a:xfrm>
        </p:spPr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29" y="1828800"/>
            <a:ext cx="427904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91209" y="5958351"/>
            <a:ext cx="3235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Industrial Valve Usage in the U.S.</a:t>
            </a:r>
          </a:p>
        </p:txBody>
      </p:sp>
    </p:spTree>
    <p:extLst>
      <p:ext uri="{BB962C8B-B14F-4D97-AF65-F5344CB8AC3E}">
        <p14:creationId xmlns:p14="http://schemas.microsoft.com/office/powerpoint/2010/main" val="1988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Schematic of a Motor-Operated Valve System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400800"/>
            <a:ext cx="609600" cy="457200"/>
          </a:xfrm>
        </p:spPr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5" y="1870953"/>
            <a:ext cx="807561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Motor-Operated </a:t>
            </a:r>
            <a:r>
              <a:rPr lang="en-US" altLang="en-US" dirty="0" smtClean="0"/>
              <a:t>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 err="1"/>
              <a:t>MOVs</a:t>
            </a:r>
            <a:r>
              <a:rPr lang="en-US" altLang="en-US" sz="2400" b="1" dirty="0"/>
              <a:t> are used in systems with large line size, high pressure, flow rate, or inaccessible </a:t>
            </a:r>
            <a:r>
              <a:rPr lang="en-US" altLang="en-US" sz="2400" b="1" dirty="0" smtClean="0"/>
              <a:t>location (e.g. </a:t>
            </a:r>
            <a:r>
              <a:rPr lang="en-US" sz="2400" b="1" dirty="0"/>
              <a:t>piping </a:t>
            </a:r>
            <a:r>
              <a:rPr lang="en-US" sz="2400" b="1" dirty="0" smtClean="0"/>
              <a:t>systems)</a:t>
            </a:r>
          </a:p>
          <a:p>
            <a:r>
              <a:rPr lang="en-US" dirty="0" smtClean="0"/>
              <a:t>Mainly </a:t>
            </a:r>
            <a:r>
              <a:rPr lang="en-US" dirty="0"/>
              <a:t>for on-off application </a:t>
            </a:r>
          </a:p>
          <a:p>
            <a:r>
              <a:rPr lang="en-US" dirty="0" smtClean="0"/>
              <a:t>Worm gears:</a:t>
            </a:r>
          </a:p>
          <a:p>
            <a:pPr lvl="1"/>
            <a:r>
              <a:rPr lang="en-US" dirty="0" smtClean="0"/>
              <a:t>To generate </a:t>
            </a:r>
            <a:r>
              <a:rPr lang="en-US" dirty="0"/>
              <a:t>high thrust force </a:t>
            </a:r>
            <a:endParaRPr lang="en-US" dirty="0" smtClean="0"/>
          </a:p>
          <a:p>
            <a:pPr lvl="1"/>
            <a:r>
              <a:rPr lang="en-US" dirty="0" smtClean="0"/>
              <a:t>Transmit </a:t>
            </a:r>
            <a:r>
              <a:rPr lang="en-US" dirty="0"/>
              <a:t>motion between non parallel </a:t>
            </a:r>
            <a:r>
              <a:rPr lang="en-US" dirty="0" smtClean="0"/>
              <a:t>shafts </a:t>
            </a:r>
          </a:p>
          <a:p>
            <a:pPr lvl="1"/>
            <a:r>
              <a:rPr lang="en-US" dirty="0" smtClean="0"/>
              <a:t>Just the </a:t>
            </a:r>
            <a:r>
              <a:rPr lang="en-US" dirty="0"/>
              <a:t>worm can </a:t>
            </a:r>
            <a:r>
              <a:rPr lang="en-US" dirty="0" smtClean="0"/>
              <a:t>turn </a:t>
            </a:r>
            <a:r>
              <a:rPr lang="en-US" dirty="0"/>
              <a:t>the </a:t>
            </a:r>
            <a:r>
              <a:rPr lang="en-US" dirty="0" smtClean="0"/>
              <a:t>gear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gear reductions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63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r>
              <a:rPr lang="en-US" dirty="0"/>
              <a:t>Possible Anomalies in </a:t>
            </a:r>
            <a:r>
              <a:rPr lang="en-US" dirty="0" err="1"/>
              <a:t>MOVs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algn="just"/>
            <a:r>
              <a:rPr lang="en-US" altLang="en-US" b="1" dirty="0"/>
              <a:t>Bent valve stem</a:t>
            </a:r>
          </a:p>
          <a:p>
            <a:pPr algn="just"/>
            <a:r>
              <a:rPr lang="en-US" altLang="en-US" b="1" dirty="0"/>
              <a:t>Increased packing friction</a:t>
            </a:r>
          </a:p>
          <a:p>
            <a:pPr algn="just"/>
            <a:r>
              <a:rPr lang="en-US" altLang="en-US" b="1" dirty="0"/>
              <a:t>Torque and limit switch settings</a:t>
            </a:r>
          </a:p>
          <a:p>
            <a:pPr algn="just"/>
            <a:r>
              <a:rPr lang="en-US" altLang="en-US" b="1" dirty="0"/>
              <a:t>Changes in stroke time</a:t>
            </a:r>
          </a:p>
          <a:p>
            <a:pPr algn="just"/>
            <a:r>
              <a:rPr lang="en-US" altLang="en-US" b="1" dirty="0"/>
              <a:t>Improper valve seating, seating obstruction.</a:t>
            </a:r>
          </a:p>
          <a:p>
            <a:pPr algn="just"/>
            <a:r>
              <a:rPr lang="en-US" altLang="en-US" b="1" dirty="0" smtClean="0"/>
              <a:t>Worm </a:t>
            </a:r>
            <a:r>
              <a:rPr lang="en-US" altLang="en-US" b="1" dirty="0"/>
              <a:t>gear tooth </a:t>
            </a:r>
            <a:endParaRPr lang="en-US" altLang="en-US" b="1" dirty="0" smtClean="0"/>
          </a:p>
          <a:p>
            <a:pPr lvl="1" algn="just"/>
            <a:r>
              <a:rPr lang="en-US" altLang="en-US" b="1" dirty="0" smtClean="0"/>
              <a:t>Wear, fatigue or plastic deformation</a:t>
            </a:r>
          </a:p>
          <a:p>
            <a:pPr lvl="1" algn="just"/>
            <a:r>
              <a:rPr lang="en-US" altLang="en-US" b="1" dirty="0" smtClean="0"/>
              <a:t>Influence the kinematic accuracy</a:t>
            </a:r>
          </a:p>
          <a:p>
            <a:pPr marL="457200" lvl="1" indent="0" algn="just">
              <a:buNone/>
            </a:pP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Condition monitoring of electrical systems includes both stationary components and rotating machinery.</a:t>
            </a:r>
          </a:p>
          <a:p>
            <a:r>
              <a:rPr lang="en-US" sz="2400" dirty="0"/>
              <a:t>Examples of stationary components: Cables, instrument channels, electrical circuits, etc.</a:t>
            </a:r>
          </a:p>
          <a:p>
            <a:r>
              <a:rPr lang="en-US" sz="2400" dirty="0"/>
              <a:t>Causes of degradation include: bad connections, ground faults, excess heat, internal shorts, low insulation </a:t>
            </a:r>
            <a:r>
              <a:rPr lang="en-US" sz="2400" dirty="0" smtClean="0"/>
              <a:t>resistance</a:t>
            </a:r>
            <a:r>
              <a:rPr lang="en-US" sz="2400" dirty="0"/>
              <a:t>, moisture intrusion, etc</a:t>
            </a:r>
            <a:r>
              <a:rPr lang="en-US" sz="2400" dirty="0" smtClean="0"/>
              <a:t>. </a:t>
            </a:r>
          </a:p>
          <a:p>
            <a:r>
              <a:rPr lang="en-US" sz="2400" dirty="0"/>
              <a:t>Examples of rotating machinery: AC and DC machines, motor-actuated devices (such as valves and other actuators), and equipment that are coupled to electrical machinery.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 Modes in </a:t>
            </a:r>
            <a:r>
              <a:rPr lang="en-US" dirty="0" err="1"/>
              <a:t>MOVs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Mechanical (22%): Bent stem, damage to valve seats, gear binding and damage.</a:t>
            </a:r>
          </a:p>
          <a:p>
            <a:r>
              <a:rPr lang="en-US" altLang="en-US" b="1" dirty="0"/>
              <a:t>Electromechanical (32%): Torque switch failure, torque switch adjustment, limit switch adjustment.</a:t>
            </a:r>
          </a:p>
          <a:p>
            <a:r>
              <a:rPr lang="en-US" altLang="en-US" b="1" dirty="0" smtClean="0"/>
              <a:t>Electrical </a:t>
            </a:r>
            <a:r>
              <a:rPr lang="en-US" altLang="en-US" b="1" dirty="0"/>
              <a:t>(27%): Motor, contacts, etc.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All </a:t>
            </a:r>
            <a:r>
              <a:rPr lang="en-US" altLang="en-US" b="1" dirty="0"/>
              <a:t>others (19%): Vibration, wear,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Motor Current Signature Analysis (</a:t>
            </a:r>
            <a:r>
              <a:rPr lang="en-US" altLang="en-US" sz="2800" dirty="0" err="1"/>
              <a:t>MCSA</a:t>
            </a:r>
            <a:r>
              <a:rPr lang="en-US" altLang="en-US" sz="2800" dirty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 domain analysis of motor current during </a:t>
            </a:r>
            <a:r>
              <a:rPr lang="en-US" altLang="en-US" i="1" dirty="0"/>
              <a:t>open-to-close</a:t>
            </a:r>
            <a:r>
              <a:rPr lang="en-US" altLang="en-US" dirty="0"/>
              <a:t> and </a:t>
            </a:r>
            <a:r>
              <a:rPr lang="en-US" altLang="en-US" i="1" dirty="0"/>
              <a:t>close-to-open</a:t>
            </a:r>
            <a:r>
              <a:rPr lang="en-US" altLang="en-US" dirty="0"/>
              <a:t> strokes provides diagnostic information about various valve stroke events, including magnitudes and timings.</a:t>
            </a:r>
          </a:p>
          <a:p>
            <a:r>
              <a:rPr lang="en-US" altLang="en-US" b="1" dirty="0"/>
              <a:t>Valve anomalies may be detected by careful analysis of the motor current signature.</a:t>
            </a:r>
          </a:p>
          <a:p>
            <a:r>
              <a:rPr lang="en-US" altLang="en-US" b="1" dirty="0"/>
              <a:t>This technique is non-evasive and can be used for in-service inspection.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2800" dirty="0"/>
              <a:t>Motor Current Measurement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cs typeface="Times New Roman" charset="0"/>
              </a:rPr>
              <a:t>Current </a:t>
            </a:r>
            <a:r>
              <a:rPr lang="en-US" altLang="en-US" b="1" dirty="0">
                <a:cs typeface="Times New Roman" charset="0"/>
              </a:rPr>
              <a:t>Transformer</a:t>
            </a:r>
          </a:p>
          <a:p>
            <a:r>
              <a:rPr lang="en-US" sz="2400" dirty="0"/>
              <a:t>This device utilizes the line current being measured as a primary and develops a secondary current, or output, which is proportional to the primary current.  There are clamp-on type and doughnut-type current transformers</a:t>
            </a:r>
            <a:r>
              <a:rPr lang="en-US" sz="2400" dirty="0" smtClean="0"/>
              <a:t>.</a:t>
            </a:r>
          </a:p>
          <a:p>
            <a:r>
              <a:rPr lang="en-US" sz="2000" dirty="0"/>
              <a:t>Figure shows a clamp-on meter, consisting of a ferrite core (surrounding the current carrying conductor) and a built-in secondary coil.  Note that the clamp must always surround only one of the conductors (or wires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dirty="0"/>
              <a:t>This transducer is especially useful where conductors are carrying heavy currents, and where it is not convenient to open the circuit to insert an ammeter.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384587"/>
            <a:ext cx="609600" cy="457200"/>
          </a:xfrm>
        </p:spPr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Clamp-on Current Meter and a single current carrying conductor (green)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214937" cy="34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Motor current signature during the open-to-close stroke of an </a:t>
            </a:r>
            <a:r>
              <a:rPr lang="en-US" sz="2800" dirty="0" err="1"/>
              <a:t>MOV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4" y="1981200"/>
            <a:ext cx="6477000" cy="40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0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Motor current signature during the close-to-open stroke of an </a:t>
            </a:r>
            <a:r>
              <a:rPr lang="en-US" sz="2800" dirty="0" err="1"/>
              <a:t>MOV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586537" cy="404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Frequency Domain Analysis of Motor Current Signal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Spectral peaks such as worm gear tooth-meshing frequency, stem nut rotation, shaft speed, motor slip frequency, etc. can be detected (see plot).</a:t>
            </a:r>
          </a:p>
          <a:p>
            <a:r>
              <a:rPr lang="en-US" altLang="en-US" b="1" dirty="0"/>
              <a:t>Harmonics of fundamental peaks and their sidebands indicate wear and/or eccentricity.</a:t>
            </a:r>
          </a:p>
          <a:p>
            <a:r>
              <a:rPr lang="en-US" altLang="en-US" sz="2400" i="1" dirty="0">
                <a:solidFill>
                  <a:srgbClr val="0000CC"/>
                </a:solidFill>
              </a:rPr>
              <a:t>Remark: </a:t>
            </a:r>
            <a:r>
              <a:rPr lang="en-US" altLang="en-US" sz="2400" dirty="0"/>
              <a:t>Motor power is found to be more effective when the load varies during valve strokes.</a:t>
            </a:r>
            <a:endParaRPr lang="en-US" altLang="en-US" sz="2400" dirty="0">
              <a:solidFill>
                <a:srgbClr val="0000C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A typical </a:t>
            </a:r>
            <a:r>
              <a:rPr lang="en-US" altLang="en-US" sz="2400" dirty="0" err="1"/>
              <a:t>MOV</a:t>
            </a:r>
            <a:r>
              <a:rPr lang="en-US" altLang="en-US" sz="2400" dirty="0"/>
              <a:t> motor current frequency spectrum.  New peaks may appear because of wear, imbalance.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400800"/>
            <a:ext cx="609600" cy="457200"/>
          </a:xfrm>
        </p:spPr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6102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diagnosis of both the driving and driven machinery can be performed by using the electrical properties of the motor as a transducer.</a:t>
            </a:r>
          </a:p>
          <a:p>
            <a:endParaRPr lang="en-US" sz="2600" dirty="0" smtClean="0"/>
          </a:p>
          <a:p>
            <a:r>
              <a:rPr lang="en-US" sz="2600" dirty="0" smtClean="0"/>
              <a:t>Short-term </a:t>
            </a:r>
            <a:r>
              <a:rPr lang="en-US" sz="2600" dirty="0"/>
              <a:t>operational, as well as long-term aging of electrical equipment and their maintenance is an important issue in all industries.</a:t>
            </a:r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general approach for diagnosis is to compare test data with data from baseline conditions.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Failure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Principal damage mechanisms</a:t>
            </a:r>
            <a:r>
              <a:rPr lang="en-US" dirty="0"/>
              <a:t> that lead to the failure of motors are: </a:t>
            </a:r>
            <a:endParaRPr lang="en-US" dirty="0" smtClean="0"/>
          </a:p>
          <a:p>
            <a:pPr lvl="1"/>
            <a:r>
              <a:rPr lang="en-US" dirty="0" smtClean="0"/>
              <a:t>Overheating</a:t>
            </a:r>
          </a:p>
          <a:p>
            <a:pPr lvl="1"/>
            <a:r>
              <a:rPr lang="en-US" dirty="0" smtClean="0"/>
              <a:t>Insulation breakdown</a:t>
            </a:r>
          </a:p>
          <a:p>
            <a:pPr lvl="1"/>
            <a:r>
              <a:rPr lang="en-US" dirty="0" smtClean="0"/>
              <a:t>Mechanical failures</a:t>
            </a:r>
          </a:p>
          <a:p>
            <a:pPr lvl="1"/>
            <a:r>
              <a:rPr lang="en-US" dirty="0" smtClean="0"/>
              <a:t>Motor </a:t>
            </a:r>
            <a:r>
              <a:rPr lang="en-US" dirty="0"/>
              <a:t>circuit </a:t>
            </a:r>
            <a:r>
              <a:rPr lang="en-US" dirty="0" smtClean="0"/>
              <a:t>faults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 </a:t>
            </a:r>
            <a:r>
              <a:rPr lang="en-US" sz="2400" b="1" dirty="0"/>
              <a:t>some cases the root cause of motor anomalies may be traced to harmonics in the line frequency of the external power supply.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r>
              <a:rPr lang="en-US" dirty="0"/>
              <a:t>Motor Failure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4114800" cy="4191000"/>
          </a:xfrm>
        </p:spPr>
        <p:txBody>
          <a:bodyPr/>
          <a:lstStyle/>
          <a:p>
            <a:r>
              <a:rPr lang="en-US" sz="2600" dirty="0"/>
              <a:t>Percent of failure modes as given by major motor components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Bearing </a:t>
            </a:r>
            <a:r>
              <a:rPr lang="en-US" b="1" dirty="0" smtClean="0"/>
              <a:t>related ≈ 40%</a:t>
            </a:r>
            <a:endParaRPr lang="en-US" b="1" dirty="0"/>
          </a:p>
          <a:p>
            <a:pPr lvl="1"/>
            <a:r>
              <a:rPr lang="en-US" b="1" dirty="0"/>
              <a:t>Stator </a:t>
            </a:r>
            <a:r>
              <a:rPr lang="en-US" b="1" dirty="0" smtClean="0"/>
              <a:t>related </a:t>
            </a:r>
            <a:r>
              <a:rPr lang="en-US" b="1" dirty="0"/>
              <a:t>≈</a:t>
            </a:r>
            <a:r>
              <a:rPr lang="en-US" b="1" dirty="0" smtClean="0"/>
              <a:t> 35%</a:t>
            </a:r>
            <a:endParaRPr lang="en-US" b="1" dirty="0"/>
          </a:p>
          <a:p>
            <a:pPr lvl="1"/>
            <a:r>
              <a:rPr lang="en-US" b="1" dirty="0"/>
              <a:t>Rotor </a:t>
            </a:r>
            <a:r>
              <a:rPr lang="en-US" b="1" dirty="0" smtClean="0"/>
              <a:t>related </a:t>
            </a:r>
            <a:r>
              <a:rPr lang="en-US" b="1" dirty="0"/>
              <a:t>≈ </a:t>
            </a:r>
            <a:r>
              <a:rPr lang="en-US" b="1" dirty="0" smtClean="0"/>
              <a:t>10</a:t>
            </a:r>
            <a:r>
              <a:rPr lang="en-US" b="1" dirty="0"/>
              <a:t>%</a:t>
            </a:r>
          </a:p>
          <a:p>
            <a:pPr lvl="1"/>
            <a:r>
              <a:rPr lang="en-US" b="1" dirty="0"/>
              <a:t>All </a:t>
            </a:r>
            <a:r>
              <a:rPr lang="en-US" b="1" dirty="0" smtClean="0"/>
              <a:t>Others </a:t>
            </a:r>
            <a:r>
              <a:rPr lang="en-US" b="1" dirty="0"/>
              <a:t>≈ </a:t>
            </a:r>
            <a:r>
              <a:rPr lang="en-US" b="1" dirty="0" smtClean="0"/>
              <a:t>15%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81719"/>
            <a:ext cx="3505200" cy="314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5706" y="5229423"/>
            <a:ext cx="1799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www.techtransfer.com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14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Motor as a Transducer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dirty="0"/>
              <a:t>Whenever the load on an induction motor changes, the current drawn by the motor changes.  </a:t>
            </a:r>
            <a:r>
              <a:rPr lang="en-US" b="1" dirty="0"/>
              <a:t>Changes in both frequency and magnitude characteristics are seen in the motor current and motor power signatures.</a:t>
            </a:r>
          </a:p>
          <a:p>
            <a:r>
              <a:rPr lang="en-US" dirty="0" smtClean="0"/>
              <a:t>Therefore</a:t>
            </a:r>
            <a:r>
              <a:rPr lang="en-US" dirty="0"/>
              <a:t>, the broad-band measurement of line current with a simple current transducer (along with voltage) may be used to perform diagnostics of motor faults and driven equipment.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Motor as a Transducer: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Complementary </a:t>
            </a:r>
            <a:r>
              <a:rPr lang="en-US" altLang="en-US" dirty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most cases, mechanical and some electrical-related problems can be detected and isolated using vibration analysis, combined with thermography, lubrication oil analysis, and process analysis (using pressure and temperature measurements).</a:t>
            </a:r>
          </a:p>
          <a:p>
            <a:r>
              <a:rPr lang="en-US" sz="2600" dirty="0"/>
              <a:t>Electrical signature analysis provides an alternative approach to machinery monitoring and often </a:t>
            </a:r>
            <a:r>
              <a:rPr lang="en-US" sz="2600" b="1" dirty="0"/>
              <a:t>can be used to confirm results from the other condition monitoring techniques.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Motor as a Transducer: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Complementary </a:t>
            </a:r>
            <a:r>
              <a:rPr lang="en-US" altLang="en-US" dirty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measurements are non-evasive and can be performed at the motor control center.  It is not necessary to be near large equipment to make the measurements.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especially advantageous in monitoring large horsepower motors, and motor-driven equipment located in radioactive or chemically toxic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7656-1B8F-438B-A558-7B1BEFF2F44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1714</Words>
  <Application>Microsoft Office PowerPoint</Application>
  <PresentationFormat>On-screen Show (4:3)</PresentationFormat>
  <Paragraphs>223</Paragraphs>
  <Slides>37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Module 11  Condition Monitoring of Equipment Using Motor as a Transducer </vt:lpstr>
      <vt:lpstr>Outline</vt:lpstr>
      <vt:lpstr>Introduction</vt:lpstr>
      <vt:lpstr>Introduction</vt:lpstr>
      <vt:lpstr>Motor Failure Modes</vt:lpstr>
      <vt:lpstr>Motor Failure Modes</vt:lpstr>
      <vt:lpstr>Motor as a Transducer</vt:lpstr>
      <vt:lpstr>Motor as a Transducer:  Complementary Measurement</vt:lpstr>
      <vt:lpstr>Motor as a Transducer:  Complementary Measurement</vt:lpstr>
      <vt:lpstr>Power Input to a Three-Phase Induction Motor</vt:lpstr>
      <vt:lpstr>Schematic of a Three-phase Motor Showing Currents and Voltages</vt:lpstr>
      <vt:lpstr>Power Input to a Three-Phase Induction Motor</vt:lpstr>
      <vt:lpstr>Case Study: Detection of Broken Rotor Bars in an Induction Motor</vt:lpstr>
      <vt:lpstr>Case Study: Detection of Broken Rotor Bars in an Induction Motor</vt:lpstr>
      <vt:lpstr>Motor Current Frequency Spectrum at No-Load Operation</vt:lpstr>
      <vt:lpstr>Motor Current Frequency Spectrum at Full-Load Operation</vt:lpstr>
      <vt:lpstr>Case Study: Detection of Broken Rotor Bars in an Induction Motor</vt:lpstr>
      <vt:lpstr>Case Study: Detection of Broken Rotor Bars in an Induction Motor</vt:lpstr>
      <vt:lpstr>Case Study: Detection of Broken Rotor Bars in an Induction Motor</vt:lpstr>
      <vt:lpstr>Motor Testing Laboratory: Motor is coupled to a dynamometer</vt:lpstr>
      <vt:lpstr>Case Study: Detecting Equipment Misalignment Using Motor Power</vt:lpstr>
      <vt:lpstr>Vibration, Torque and Motor Power Spectra for the Well-aligned case</vt:lpstr>
      <vt:lpstr>Case Study: Detecting Equipment Misalignment Using Motor Power</vt:lpstr>
      <vt:lpstr>Vibration, Torque and Motor Power Spectra for misalignment cases with 20-mil shim and 30-mil shim</vt:lpstr>
      <vt:lpstr>Condition Monitoring of Motor-Operated Valves (MOVs)</vt:lpstr>
      <vt:lpstr>Condition Monitoring of Motor-Operated Valves (MOVs)</vt:lpstr>
      <vt:lpstr>Schematic of a Motor-Operated Valve System</vt:lpstr>
      <vt:lpstr>Motor-Operated Valve</vt:lpstr>
      <vt:lpstr>Possible Anomalies in MOVs</vt:lpstr>
      <vt:lpstr>Types of Failure Modes in MOVs</vt:lpstr>
      <vt:lpstr>Motor Current Signature Analysis (MCSA)</vt:lpstr>
      <vt:lpstr>Motor Current Measurement</vt:lpstr>
      <vt:lpstr>A Clamp-on Current Meter and a single current carrying conductor (green)</vt:lpstr>
      <vt:lpstr>Motor current signature during the open-to-close stroke of an MOV</vt:lpstr>
      <vt:lpstr>Motor current signature during the close-to-open stroke of an MOV</vt:lpstr>
      <vt:lpstr>Frequency Domain Analysis of Motor Current Signal</vt:lpstr>
      <vt:lpstr>A typical MOV motor current frequency spectrum.  New peaks may appear because of wear, imbalance. 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Niknam</dc:creator>
  <cp:lastModifiedBy>Niknam, Seyed Ahmad</cp:lastModifiedBy>
  <cp:revision>167</cp:revision>
  <cp:lastPrinted>2014-02-24T16:38:23Z</cp:lastPrinted>
  <dcterms:created xsi:type="dcterms:W3CDTF">2014-02-02T18:27:20Z</dcterms:created>
  <dcterms:modified xsi:type="dcterms:W3CDTF">2014-02-24T19:42:56Z</dcterms:modified>
</cp:coreProperties>
</file>