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notesMasterIdLst>
    <p:notesMasterId r:id="rId96"/>
  </p:notesMasterIdLst>
  <p:sldIdLst>
    <p:sldId id="256" r:id="rId2"/>
    <p:sldId id="258" r:id="rId3"/>
    <p:sldId id="340" r:id="rId4"/>
    <p:sldId id="341" r:id="rId5"/>
    <p:sldId id="338" r:id="rId6"/>
    <p:sldId id="261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28" r:id="rId16"/>
    <p:sldId id="385" r:id="rId17"/>
    <p:sldId id="326" r:id="rId18"/>
    <p:sldId id="404" r:id="rId19"/>
    <p:sldId id="327" r:id="rId20"/>
    <p:sldId id="388" r:id="rId21"/>
    <p:sldId id="389" r:id="rId22"/>
    <p:sldId id="390" r:id="rId23"/>
    <p:sldId id="391" r:id="rId24"/>
    <p:sldId id="353" r:id="rId25"/>
    <p:sldId id="354" r:id="rId26"/>
    <p:sldId id="355" r:id="rId27"/>
    <p:sldId id="356" r:id="rId28"/>
    <p:sldId id="318" r:id="rId29"/>
    <p:sldId id="316" r:id="rId30"/>
    <p:sldId id="383" r:id="rId31"/>
    <p:sldId id="357" r:id="rId32"/>
    <p:sldId id="358" r:id="rId33"/>
    <p:sldId id="359" r:id="rId34"/>
    <p:sldId id="313" r:id="rId35"/>
    <p:sldId id="311" r:id="rId36"/>
    <p:sldId id="310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7" r:id="rId45"/>
    <p:sldId id="368" r:id="rId46"/>
    <p:sldId id="369" r:id="rId47"/>
    <p:sldId id="370" r:id="rId48"/>
    <p:sldId id="371" r:id="rId49"/>
    <p:sldId id="372" r:id="rId50"/>
    <p:sldId id="373" r:id="rId51"/>
    <p:sldId id="374" r:id="rId52"/>
    <p:sldId id="375" r:id="rId53"/>
    <p:sldId id="376" r:id="rId54"/>
    <p:sldId id="377" r:id="rId55"/>
    <p:sldId id="301" r:id="rId56"/>
    <p:sldId id="299" r:id="rId57"/>
    <p:sldId id="401" r:id="rId58"/>
    <p:sldId id="402" r:id="rId59"/>
    <p:sldId id="403" r:id="rId60"/>
    <p:sldId id="295" r:id="rId61"/>
    <p:sldId id="292" r:id="rId62"/>
    <p:sldId id="380" r:id="rId63"/>
    <p:sldId id="395" r:id="rId64"/>
    <p:sldId id="396" r:id="rId65"/>
    <p:sldId id="394" r:id="rId66"/>
    <p:sldId id="288" r:id="rId67"/>
    <p:sldId id="381" r:id="rId68"/>
    <p:sldId id="382" r:id="rId69"/>
    <p:sldId id="409" r:id="rId70"/>
    <p:sldId id="410" r:id="rId71"/>
    <p:sldId id="287" r:id="rId72"/>
    <p:sldId id="281" r:id="rId73"/>
    <p:sldId id="399" r:id="rId74"/>
    <p:sldId id="400" r:id="rId75"/>
    <p:sldId id="276" r:id="rId76"/>
    <p:sldId id="275" r:id="rId77"/>
    <p:sldId id="271" r:id="rId78"/>
    <p:sldId id="270" r:id="rId79"/>
    <p:sldId id="386" r:id="rId80"/>
    <p:sldId id="397" r:id="rId81"/>
    <p:sldId id="398" r:id="rId82"/>
    <p:sldId id="267" r:id="rId83"/>
    <p:sldId id="266" r:id="rId84"/>
    <p:sldId id="392" r:id="rId85"/>
    <p:sldId id="393" r:id="rId86"/>
    <p:sldId id="384" r:id="rId87"/>
    <p:sldId id="378" r:id="rId88"/>
    <p:sldId id="379" r:id="rId89"/>
    <p:sldId id="405" r:id="rId90"/>
    <p:sldId id="406" r:id="rId91"/>
    <p:sldId id="407" r:id="rId92"/>
    <p:sldId id="408" r:id="rId93"/>
    <p:sldId id="411" r:id="rId94"/>
    <p:sldId id="265" r:id="rId9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7" autoAdjust="0"/>
  </p:normalViewPr>
  <p:slideViewPr>
    <p:cSldViewPr>
      <p:cViewPr varScale="1">
        <p:scale>
          <a:sx n="78" d="100"/>
          <a:sy n="78" d="100"/>
        </p:scale>
        <p:origin x="-160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1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CDE71-F269-41F2-9DFB-9B32FA56D8BF}" type="datetimeFigureOut">
              <a:rPr lang="en-GB" smtClean="0"/>
              <a:pPr/>
              <a:t>18/02/2015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C9E8B-209C-455B-847F-185314D5888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46150"/>
            <a:fld id="{05A19862-2589-46AA-9CD7-3AF9518E115B}" type="slidenum">
              <a:rPr lang="en-GB" smtClean="0"/>
              <a:pPr defTabSz="946150"/>
              <a:t>7</a:t>
            </a:fld>
            <a:endParaRPr lang="en-GB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Go to EG for demo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1A0E4-44A4-4C4A-B1F8-12B1B27E36B7}" type="slidenum">
              <a:rPr lang="en-GB"/>
              <a:pPr/>
              <a:t>21</a:t>
            </a:fld>
            <a:endParaRPr lang="en-GB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AB65A-2307-4152-B147-4A399B36D6F8}" type="slidenum">
              <a:rPr lang="en-GB"/>
              <a:pPr/>
              <a:t>22</a:t>
            </a:fld>
            <a:endParaRPr lang="en-GB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908F0B-D33A-43C3-97E7-84743A78F04C}" type="slidenum">
              <a:rPr lang="en-GB"/>
              <a:pPr/>
              <a:t>23</a:t>
            </a:fld>
            <a:endParaRPr lang="en-GB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46150"/>
            <a:fld id="{6D2ADA28-A8F5-4D93-A273-30DA4C991125}" type="slidenum">
              <a:rPr lang="en-GB" smtClean="0"/>
              <a:pPr defTabSz="946150"/>
              <a:t>24</a:t>
            </a:fld>
            <a:endParaRPr lang="en-GB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8825" cy="3427412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These must be placed inside a macro as per the slide on macro programs – hence why using a macro program is so much more powerful. </a:t>
            </a:r>
          </a:p>
          <a:p>
            <a:pPr eaLnBrk="1" hangingPunct="1"/>
            <a:r>
              <a:rPr lang="en-GB" smtClean="0"/>
              <a:t>Talk about using comments to match %if with %end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46150"/>
            <a:fld id="{6EF2F5B7-FE92-48EF-8FDD-58F36CDCDDA0}" type="slidenum">
              <a:rPr lang="en-GB" smtClean="0"/>
              <a:pPr defTabSz="946150"/>
              <a:t>25</a:t>
            </a:fld>
            <a:endParaRPr lang="en-GB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8825" cy="3427412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Ask class what they think will happen</a:t>
            </a:r>
          </a:p>
          <a:p>
            <a:pPr eaLnBrk="1" hangingPunct="1"/>
            <a:r>
              <a:rPr lang="en-US" smtClean="0"/>
              <a:t>Add dataset to flipchart in advance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46150"/>
            <a:fld id="{54DF5FC3-4257-49ED-A512-F04774BF01D5}" type="slidenum">
              <a:rPr lang="en-GB" smtClean="0"/>
              <a:pPr defTabSz="946150"/>
              <a:t>26</a:t>
            </a:fld>
            <a:endParaRPr lang="en-GB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N.B. haven’t covered off the dot yet – will explain later.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46150"/>
            <a:fld id="{285D7BD8-7674-4E40-A591-9ACDB5E57CF5}" type="slidenum">
              <a:rPr lang="en-GB" smtClean="0"/>
              <a:pPr defTabSz="946150"/>
              <a:t>27</a:t>
            </a:fld>
            <a:endParaRPr lang="en-GB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%do % end is based on the code you are generating – before the data arrives. Macros aren’t data dependent. </a:t>
            </a:r>
          </a:p>
          <a:p>
            <a:pPr eaLnBrk="1" hangingPunct="1"/>
            <a:r>
              <a:rPr lang="en-GB" smtClean="0"/>
              <a:t>Do  end is actually working within the data – so the data has to have arrived.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NESUG September 2005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Philip Mason (www.woodstreet.org.uk)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CE9E71-5144-49B2-AE6F-6A24F0FCF992}" type="slidenum">
              <a:rPr lang="en-GB"/>
              <a:pPr/>
              <a:t>30</a:t>
            </a:fld>
            <a:endParaRPr lang="en-GB"/>
          </a:p>
        </p:txBody>
      </p:sp>
      <p:sp>
        <p:nvSpPr>
          <p:cNvPr id="115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46150"/>
            <a:fld id="{BBEF1F55-1C74-4B76-8902-5B0B90C52B1B}" type="slidenum">
              <a:rPr lang="en-GB" smtClean="0"/>
              <a:pPr defTabSz="946150"/>
              <a:t>32</a:t>
            </a:fld>
            <a:endParaRPr lang="en-GB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8825" cy="3427412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Treat as reference – don’t spend ages explaining it. There’s an example coming.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46150"/>
            <a:fld id="{CC33FB69-4663-4B55-8DB3-4EF0BCA8EDD7}" type="slidenum">
              <a:rPr lang="en-GB" smtClean="0"/>
              <a:pPr defTabSz="946150"/>
              <a:t>33</a:t>
            </a:fld>
            <a:endParaRPr lang="en-GB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8825" cy="3427412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Go to EG and demo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46150"/>
            <a:fld id="{4C294BA8-ED6A-4AA5-86CD-3512B14D113E}" type="slidenum">
              <a:rPr lang="en-GB" smtClean="0"/>
              <a:pPr defTabSz="946150"/>
              <a:t>8</a:t>
            </a:fld>
            <a:endParaRPr lang="en-GB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Go to EG so easier to see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46150"/>
            <a:fld id="{A67E48EF-DE6D-42E3-87F2-3F747E026D47}" type="slidenum">
              <a:rPr lang="en-GB" smtClean="0"/>
              <a:pPr defTabSz="946150"/>
              <a:t>37</a:t>
            </a:fld>
            <a:endParaRPr lang="en-GB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%let is great for when you have one piece of code that you want to you many time at different times. </a:t>
            </a:r>
          </a:p>
          <a:p>
            <a:pPr eaLnBrk="1" hangingPunct="1"/>
            <a:r>
              <a:rPr lang="en-GB" smtClean="0"/>
              <a:t>e.g. a report you run once a month. Each month you open the code, change the weekno in the %let and run it. Not so good if you want to do something multiple times within the same code as you keep having to change the %let – not really in the sprit of macros as it’s manual intervention. 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46150"/>
            <a:fld id="{E3A03A16-B7CC-48FE-A8D0-434CF2AA06F2}" type="slidenum">
              <a:rPr lang="en-GB" smtClean="0"/>
              <a:pPr defTabSz="946150"/>
              <a:t>39</a:t>
            </a:fld>
            <a:endParaRPr lang="en-GB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Also refer to eof example – the one I use most often. </a:t>
            </a:r>
          </a:p>
          <a:p>
            <a:pPr eaLnBrk="1" hangingPunct="1"/>
            <a:r>
              <a:rPr lang="en-GB" smtClean="0"/>
              <a:t>Or use obs=1 if you want info that can be found in all (including the first) lines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46150"/>
            <a:fld id="{AF637CE9-319E-4157-99EF-7F2C5E8A23D1}" type="slidenum">
              <a:rPr lang="en-GB" smtClean="0"/>
              <a:pPr defTabSz="946150"/>
              <a:t>40</a:t>
            </a:fld>
            <a:endParaRPr lang="en-GB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Global symbol table covered in advanced course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46150"/>
            <a:fld id="{74018718-1EA0-40FA-A7D6-190F85579D4D}" type="slidenum">
              <a:rPr lang="en-GB" smtClean="0"/>
              <a:pPr defTabSz="946150"/>
              <a:t>44</a:t>
            </a:fld>
            <a:endParaRPr lang="en-GB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Could think of it as the opposite of a call symput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46150"/>
            <a:fld id="{FEA16597-2E01-4AF5-9399-984CC28453F8}" type="slidenum">
              <a:rPr lang="en-GB" smtClean="0"/>
              <a:pPr defTabSz="946150"/>
              <a:t>45</a:t>
            </a:fld>
            <a:endParaRPr lang="en-GB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For each line of data you have a different value for dib_store_code. So you can’t hardcode the store code that you want – you use the data to drive it. (Can’t use “&amp;”)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&amp;store_name.dib_store_code: SAS would attempt to resolve in the macro processor when “dib_store_code” doesn’t yet exist – we haven’t read the data in yet!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Symput with a symget – use to get round the fact that &amp; means SAS resolves the macro variable too early. 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Mention that symget is also useful if you want to use a macro var in the same datastep you created it in.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46150"/>
            <a:fld id="{B88DE14C-8118-46E3-867A-A604F4E0F277}" type="slidenum">
              <a:rPr lang="en-GB" smtClean="0"/>
              <a:pPr defTabSz="946150"/>
              <a:t>46</a:t>
            </a:fld>
            <a:endParaRPr lang="en-GB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Useful for tpns, store numbers etc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got to here in 1</a:t>
            </a:r>
            <a:r>
              <a:rPr lang="en-GB" baseline="30000" dirty="0" smtClean="0"/>
              <a:t>st</a:t>
            </a:r>
            <a:r>
              <a:rPr lang="en-GB" dirty="0" smtClean="0"/>
              <a:t> session with Carl &amp; Stewart.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C9E8B-209C-455B-847F-185314D58884}" type="slidenum">
              <a:rPr lang="en-GB" smtClean="0"/>
              <a:pPr/>
              <a:t>47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46150"/>
            <a:fld id="{52F3A90B-FAD0-4E0D-83C1-425B53396A15}" type="slidenum">
              <a:rPr lang="en-GB" smtClean="0"/>
              <a:pPr defTabSz="946150"/>
              <a:t>50</a:t>
            </a:fld>
            <a:endParaRPr lang="en-GB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Options symbolgen mprint mlogic;</a:t>
            </a:r>
          </a:p>
          <a:p>
            <a:pPr eaLnBrk="1" hangingPunct="1"/>
            <a:r>
              <a:rPr lang="en-GB" smtClean="0"/>
              <a:t>%clevermacro(firstrun)</a:t>
            </a:r>
          </a:p>
          <a:p>
            <a:pPr eaLnBrk="1" hangingPunct="1"/>
            <a:r>
              <a:rPr lang="en-GB" smtClean="0"/>
              <a:t>options nosymbolgen nomprint nomlogic;</a:t>
            </a:r>
          </a:p>
          <a:p>
            <a:pPr eaLnBrk="1" hangingPunct="1"/>
            <a:r>
              <a:rPr lang="en-GB" smtClean="0"/>
              <a:t>%clevermacro(secondrun)</a:t>
            </a:r>
          </a:p>
          <a:p>
            <a:pPr eaLnBrk="1" hangingPunct="1"/>
            <a:r>
              <a:rPr lang="en-GB" smtClean="0"/>
              <a:t>%clevermacro(thirdrun)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For QA purposes…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46150"/>
            <a:fld id="{FE82CD60-23A4-4CB8-A0E9-4AF836B2E583}" type="slidenum">
              <a:rPr lang="en-GB" smtClean="0"/>
              <a:pPr defTabSz="946150"/>
              <a:t>52</a:t>
            </a:fld>
            <a:endParaRPr lang="en-GB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Emphasise difference between mprint and m logic – latter tells you why do loop will execute again for example. Not what you would see in open code. 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46150"/>
            <a:fld id="{566B577A-8280-4F40-9B78-44F4F1BCAC4C}" type="slidenum">
              <a:rPr lang="en-GB" smtClean="0"/>
              <a:pPr defTabSz="946150"/>
              <a:t>53</a:t>
            </a:fld>
            <a:endParaRPr lang="en-GB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Do while still true so we go again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46150"/>
            <a:fld id="{9D890E3D-D95C-479A-9137-27062993033E}" type="slidenum">
              <a:rPr lang="en-GB" smtClean="0"/>
              <a:pPr defTabSz="946150"/>
              <a:t>9</a:t>
            </a:fld>
            <a:endParaRPr lang="en-GB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Go to EG for demo discussion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46150"/>
            <a:fld id="{11BFA878-0863-458A-B3A4-EC64ABF06DD9}" type="slidenum">
              <a:rPr lang="en-GB" smtClean="0"/>
              <a:pPr defTabSz="946150"/>
              <a:t>54</a:t>
            </a:fld>
            <a:endParaRPr lang="en-GB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Now we’ve reached the end. “</a:t>
            </a:r>
            <a:r>
              <a:rPr lang="en-US" smtClean="0">
                <a:solidFill>
                  <a:srgbClr val="000000"/>
                </a:solidFill>
              </a:rPr>
              <a:t>loop will not iterate again”</a:t>
            </a:r>
            <a:endParaRPr lang="en-GB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AC1DD7-CE08-4937-AAF3-86B2FBFF31F6}" type="slidenum">
              <a:rPr lang="en-GB"/>
              <a:pPr/>
              <a:t>57</a:t>
            </a:fld>
            <a:endParaRPr lang="en-GB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EA490B-07FF-4AB2-8FCF-CA3E5B1597EE}" type="slidenum">
              <a:rPr lang="en-GB"/>
              <a:pPr/>
              <a:t>58</a:t>
            </a:fld>
            <a:endParaRPr lang="en-GB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F84C8D-A13F-4874-B23E-78EE7118C918}" type="slidenum">
              <a:rPr lang="en-GB"/>
              <a:pPr/>
              <a:t>59</a:t>
            </a:fld>
            <a:endParaRPr lang="en-GB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NESUG September 2005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Philip Mason (www.woodstreet.org.uk)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087B1-C425-40B4-B99F-498A10469277}" type="slidenum">
              <a:rPr lang="en-GB"/>
              <a:pPr/>
              <a:t>62</a:t>
            </a:fld>
            <a:endParaRPr lang="en-GB"/>
          </a:p>
        </p:txBody>
      </p:sp>
      <p:sp>
        <p:nvSpPr>
          <p:cNvPr id="110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A3D152-5A8D-476F-81B4-7EBC6F766F2B}" type="slidenum">
              <a:rPr lang="en-GB"/>
              <a:pPr/>
              <a:t>63</a:t>
            </a:fld>
            <a:endParaRPr lang="en-GB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55D4-6C0D-48CB-B92C-2071BA579933}" type="slidenum">
              <a:rPr lang="en-GB"/>
              <a:pPr/>
              <a:t>64</a:t>
            </a:fld>
            <a:endParaRPr lang="en-GB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596DF2-0653-47CF-9F64-D07A5871AE16}" type="slidenum">
              <a:rPr lang="en-GB"/>
              <a:pPr/>
              <a:t>65</a:t>
            </a:fld>
            <a:endParaRPr lang="en-GB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NESUG September 2005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Philip Mason (www.woodstreet.org.uk)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A408C-D031-4CA7-9989-496DCBB1D628}" type="slidenum">
              <a:rPr lang="en-GB"/>
              <a:pPr/>
              <a:t>67</a:t>
            </a:fld>
            <a:endParaRPr lang="en-GB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NESUG September 2005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Philip Mason (www.woodstreet.org.uk)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02A8EF-8BB3-4097-8300-D5D54515C27E}" type="slidenum">
              <a:rPr lang="en-GB"/>
              <a:pPr/>
              <a:t>68</a:t>
            </a:fld>
            <a:endParaRPr lang="en-GB"/>
          </a:p>
        </p:txBody>
      </p:sp>
      <p:sp>
        <p:nvSpPr>
          <p:cNvPr id="85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320" y="4343217"/>
            <a:ext cx="5487361" cy="411516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46150"/>
            <a:fld id="{44E00066-4C05-4B7A-8455-B6F00CDF8065}" type="slidenum">
              <a:rPr lang="en-GB" smtClean="0"/>
              <a:pPr defTabSz="946150"/>
              <a:t>10</a:t>
            </a:fld>
            <a:endParaRPr lang="en-GB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Now let’s look at the rules of % let in action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E45DE8-AC38-4576-8652-58ABA1876B1C}" type="slidenum">
              <a:rPr lang="en-GB"/>
              <a:pPr/>
              <a:t>73</a:t>
            </a:fld>
            <a:endParaRPr lang="en-GB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51E73E-2446-4171-9C77-2C13EF5C0959}" type="slidenum">
              <a:rPr lang="en-GB"/>
              <a:pPr/>
              <a:t>74</a:t>
            </a:fld>
            <a:endParaRPr lang="en-GB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NESUG September 2005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Philip Mason (www.woodstreet.org.uk)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A53746-2E90-4B37-91DE-22DFF7EB8C94}" type="slidenum">
              <a:rPr lang="en-GB"/>
              <a:pPr/>
              <a:t>79</a:t>
            </a:fld>
            <a:endParaRPr lang="en-GB"/>
          </a:p>
        </p:txBody>
      </p:sp>
      <p:sp>
        <p:nvSpPr>
          <p:cNvPr id="85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320" y="4343217"/>
            <a:ext cx="5487361" cy="411516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370EED-DE25-4828-B7A3-9F6D1989047E}" type="slidenum">
              <a:rPr lang="en-GB"/>
              <a:pPr/>
              <a:t>80</a:t>
            </a:fld>
            <a:endParaRPr lang="en-GB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D0D7F2-0F53-486C-96DA-9C0AAB126B3E}" type="slidenum">
              <a:rPr lang="en-GB"/>
              <a:pPr/>
              <a:t>81</a:t>
            </a:fld>
            <a:endParaRPr lang="en-GB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75E652-77B4-4F03-B2F1-5599955CA74E}" type="slidenum">
              <a:rPr lang="en-GB"/>
              <a:pPr/>
              <a:t>84</a:t>
            </a:fld>
            <a:endParaRPr lang="en-GB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E1228E-004C-4404-9F55-44DEA1CFCB87}" type="slidenum">
              <a:rPr lang="en-GB"/>
              <a:pPr/>
              <a:t>85</a:t>
            </a:fld>
            <a:endParaRPr lang="en-GB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NESUG September 2005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Philip Mason (www.woodstreet.org.uk)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A051C9-2266-4330-92E3-EC79D511B1D4}" type="slidenum">
              <a:rPr lang="en-GB"/>
              <a:pPr/>
              <a:t>86</a:t>
            </a:fld>
            <a:endParaRPr lang="en-GB"/>
          </a:p>
        </p:txBody>
      </p:sp>
      <p:sp>
        <p:nvSpPr>
          <p:cNvPr id="116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46150"/>
            <a:fld id="{33D53878-7E69-4A6F-9504-5E9EFDDE3AD6}" type="slidenum">
              <a:rPr lang="en-GB" smtClean="0"/>
              <a:pPr defTabSz="946150"/>
              <a:t>88</a:t>
            </a:fld>
            <a:endParaRPr lang="en-GB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Go to EG demo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46150"/>
            <a:fld id="{7E2B46E7-8253-46F3-8076-05F5624E73EF}" type="slidenum">
              <a:rPr lang="en-GB" smtClean="0"/>
              <a:pPr defTabSz="946150"/>
              <a:t>11</a:t>
            </a:fld>
            <a:endParaRPr lang="en-GB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8825" cy="3427412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Add name of macro to %mend.  Not required but makes it SO MUCH easier to read and debug your code.  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Go to EG for demo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What happens when you leave off %MEND?</a:t>
            </a:r>
          </a:p>
          <a:p>
            <a:pPr eaLnBrk="1" hangingPunct="1"/>
            <a:r>
              <a:rPr lang="en-GB" smtClean="0"/>
              <a:t>WARNING: The quoted string currently being processed has become more than 262 characters long.  You may have unbalanced quotation </a:t>
            </a:r>
          </a:p>
          <a:p>
            <a:pPr eaLnBrk="1" hangingPunct="1"/>
            <a:r>
              <a:rPr lang="en-GB" smtClean="0"/>
              <a:t>         marks.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Semi colon is not required and can actually cause errors when macros are nested together.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46150"/>
            <a:fld id="{C67962D5-F3A2-4A79-A413-EF96A85607E0}" type="slidenum">
              <a:rPr lang="en-GB" smtClean="0"/>
              <a:pPr defTabSz="946150"/>
              <a:t>12</a:t>
            </a:fld>
            <a:endParaRPr lang="en-GB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8825" cy="3427412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Add name of macro to %mend.  Not required but makes it SO MUCH easier to read and debug your code.  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Go to EG for demo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What happens when you leave off %MEND?</a:t>
            </a:r>
          </a:p>
          <a:p>
            <a:pPr eaLnBrk="1" hangingPunct="1"/>
            <a:r>
              <a:rPr lang="en-GB" smtClean="0"/>
              <a:t>WARNING: The quoted string currently being processed has become more than 262 characters long.  You may have unbalanced quotation </a:t>
            </a:r>
          </a:p>
          <a:p>
            <a:pPr eaLnBrk="1" hangingPunct="1"/>
            <a:r>
              <a:rPr lang="en-GB" smtClean="0"/>
              <a:t>         marks.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Semi colon is not required and can actually cause errors when macros are nested together.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46150"/>
            <a:fld id="{DC9D8C64-9BE4-4C94-8AAA-BDD146DFAEBC}" type="slidenum">
              <a:rPr lang="en-GB" smtClean="0"/>
              <a:pPr defTabSz="946150"/>
              <a:t>13</a:t>
            </a:fld>
            <a:endParaRPr lang="en-GB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Assigning defaults to keywords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Go to EG for more in depth demo on positional and keyword parameters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NESUG September 2005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Philip Mason (www.woodstreet.org.uk)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520540-F6D4-4A4A-BA43-7DDA922BC3B2}" type="slidenum">
              <a:rPr lang="en-GB"/>
              <a:pPr/>
              <a:t>16</a:t>
            </a:fld>
            <a:endParaRPr lang="en-GB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66617-31CC-4468-A421-F73D3C1066C4}" type="slidenum">
              <a:rPr lang="en-GB"/>
              <a:pPr/>
              <a:t>20</a:t>
            </a:fld>
            <a:endParaRPr lang="en-GB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16B3-169D-42EC-9746-904E7241D1B4}" type="datetimeFigureOut">
              <a:rPr lang="en-GB" smtClean="0"/>
              <a:pPr/>
              <a:t>18/02/2015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1FB3-A2E8-44A1-B50C-C6218953C9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16B3-169D-42EC-9746-904E7241D1B4}" type="datetimeFigureOut">
              <a:rPr lang="en-GB" smtClean="0"/>
              <a:pPr/>
              <a:t>18/02/2015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1FB3-A2E8-44A1-B50C-C6218953C9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16B3-169D-42EC-9746-904E7241D1B4}" type="datetimeFigureOut">
              <a:rPr lang="en-GB" smtClean="0"/>
              <a:pPr/>
              <a:t>18/02/2015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1FB3-A2E8-44A1-B50C-C6218953C9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260350"/>
            <a:ext cx="8785225" cy="10080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8013" y="1692275"/>
            <a:ext cx="7927975" cy="446405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6E526-F45C-4A98-ACF0-A1A7AED7433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u="none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16B3-169D-42EC-9746-904E7241D1B4}" type="datetimeFigureOut">
              <a:rPr lang="en-GB" smtClean="0"/>
              <a:pPr/>
              <a:t>18/02/2015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1FB3-A2E8-44A1-B50C-C6218953C9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16B3-169D-42EC-9746-904E7241D1B4}" type="datetimeFigureOut">
              <a:rPr lang="en-GB" smtClean="0"/>
              <a:pPr/>
              <a:t>18/02/2015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1FB3-A2E8-44A1-B50C-C6218953C9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16B3-169D-42EC-9746-904E7241D1B4}" type="datetimeFigureOut">
              <a:rPr lang="en-GB" smtClean="0"/>
              <a:pPr/>
              <a:t>18/02/2015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1FB3-A2E8-44A1-B50C-C6218953C9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16B3-169D-42EC-9746-904E7241D1B4}" type="datetimeFigureOut">
              <a:rPr lang="en-GB" smtClean="0"/>
              <a:pPr/>
              <a:t>18/02/2015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1FB3-A2E8-44A1-B50C-C6218953C9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16B3-169D-42EC-9746-904E7241D1B4}" type="datetimeFigureOut">
              <a:rPr lang="en-GB" smtClean="0"/>
              <a:pPr/>
              <a:t>18/02/2015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1FB3-A2E8-44A1-B50C-C6218953C9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16B3-169D-42EC-9746-904E7241D1B4}" type="datetimeFigureOut">
              <a:rPr lang="en-GB" smtClean="0"/>
              <a:pPr/>
              <a:t>18/02/2015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1FB3-A2E8-44A1-B50C-C6218953C9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16B3-169D-42EC-9746-904E7241D1B4}" type="datetimeFigureOut">
              <a:rPr lang="en-GB" smtClean="0"/>
              <a:pPr/>
              <a:t>18/02/2015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1FB3-A2E8-44A1-B50C-C6218953C9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16B3-169D-42EC-9746-904E7241D1B4}" type="datetimeFigureOut">
              <a:rPr lang="en-GB" smtClean="0"/>
              <a:pPr/>
              <a:t>18/02/2015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1FB3-A2E8-44A1-B50C-C6218953C9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F16B3-169D-42EC-9746-904E7241D1B4}" type="datetimeFigureOut">
              <a:rPr lang="en-GB" smtClean="0"/>
              <a:pPr/>
              <a:t>18/02/2015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C1FB3-A2E8-44A1-B50C-C6218953C96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file:///\\kh-pre-gman\SASDATA\Strategies\DEV\macros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SAS MACRO TRAINING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With Phil Mason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1047750" eaLnBrk="1" hangingPunct="1"/>
            <a:r>
              <a:rPr lang="en-GB" dirty="0" smtClean="0"/>
              <a:t>The %LET Statement – Rules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27038" y="1217613"/>
            <a:ext cx="8666162" cy="4525962"/>
          </a:xfrm>
        </p:spPr>
        <p:txBody>
          <a:bodyPr>
            <a:normAutofit fontScale="85000" lnSpcReduction="20000"/>
          </a:bodyPr>
          <a:lstStyle/>
          <a:p>
            <a:pPr marL="369888" indent="-369888" defTabSz="95885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b="1" dirty="0" smtClean="0">
                <a:solidFill>
                  <a:schemeClr val="accent2"/>
                </a:solidFill>
              </a:rPr>
              <a:t>They are case-sensitive:</a:t>
            </a:r>
          </a:p>
          <a:p>
            <a:pPr marL="919163" lvl="1" indent="-360363" defTabSz="95885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sz="1600" i="1" dirty="0" smtClean="0"/>
              <a:t>%let </a:t>
            </a:r>
            <a:r>
              <a:rPr lang="en-GB" sz="1600" i="1" dirty="0" err="1" smtClean="0"/>
              <a:t>prod_code</a:t>
            </a:r>
            <a:r>
              <a:rPr lang="en-GB" sz="1600" i="1" dirty="0" smtClean="0"/>
              <a:t>=CL00072; </a:t>
            </a:r>
            <a:r>
              <a:rPr lang="en-GB" sz="1600" i="1" dirty="0" smtClean="0">
                <a:cs typeface="Arial" pitchFamily="34" charset="0"/>
              </a:rPr>
              <a:t>≠ %let </a:t>
            </a:r>
            <a:r>
              <a:rPr lang="en-GB" sz="1600" i="1" dirty="0" err="1" smtClean="0">
                <a:cs typeface="Arial" pitchFamily="34" charset="0"/>
              </a:rPr>
              <a:t>prod_code</a:t>
            </a:r>
            <a:r>
              <a:rPr lang="en-GB" sz="1600" i="1" dirty="0" smtClean="0">
                <a:cs typeface="Arial" pitchFamily="34" charset="0"/>
              </a:rPr>
              <a:t>=cl00072;</a:t>
            </a:r>
          </a:p>
          <a:p>
            <a:pPr marL="369888" indent="-369888" defTabSz="95885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b="1" dirty="0" smtClean="0">
                <a:solidFill>
                  <a:schemeClr val="accent2"/>
                </a:solidFill>
              </a:rPr>
              <a:t>Quotation Marks are included as part of the value:</a:t>
            </a:r>
          </a:p>
          <a:p>
            <a:pPr marL="919163" lvl="1" indent="-360363" defTabSz="95885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sz="1600" i="1" dirty="0" smtClean="0"/>
              <a:t>%let </a:t>
            </a:r>
            <a:r>
              <a:rPr lang="en-GB" sz="1600" i="1" dirty="0" err="1" smtClean="0"/>
              <a:t>prod_code</a:t>
            </a:r>
            <a:r>
              <a:rPr lang="en-GB" sz="1600" i="1" dirty="0" smtClean="0"/>
              <a:t>=‘CL00072’; </a:t>
            </a:r>
            <a:r>
              <a:rPr lang="en-GB" sz="1600" i="1" dirty="0" smtClean="0">
                <a:cs typeface="Arial" pitchFamily="34" charset="0"/>
              </a:rPr>
              <a:t>≠ %let </a:t>
            </a:r>
            <a:r>
              <a:rPr lang="en-GB" sz="1600" i="1" dirty="0" err="1" smtClean="0">
                <a:cs typeface="Arial" pitchFamily="34" charset="0"/>
              </a:rPr>
              <a:t>prod_code</a:t>
            </a:r>
            <a:r>
              <a:rPr lang="en-GB" sz="1600" i="1" dirty="0" smtClean="0">
                <a:cs typeface="Arial" pitchFamily="34" charset="0"/>
              </a:rPr>
              <a:t>=CL00072;</a:t>
            </a:r>
          </a:p>
          <a:p>
            <a:pPr marL="919163" lvl="1" indent="-360363" defTabSz="95885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sz="1600" i="1" dirty="0" smtClean="0">
                <a:cs typeface="Arial" pitchFamily="34" charset="0"/>
              </a:rPr>
              <a:t>NEVER: Put quotation marks in a macro variable</a:t>
            </a:r>
          </a:p>
          <a:p>
            <a:pPr marL="369888" indent="-369888" defTabSz="95885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b="1" dirty="0" smtClean="0">
                <a:solidFill>
                  <a:schemeClr val="accent2"/>
                </a:solidFill>
              </a:rPr>
              <a:t>Mathematical expressions are not evaluated:</a:t>
            </a:r>
          </a:p>
          <a:p>
            <a:pPr marL="919163" lvl="1" indent="-360363" defTabSz="95885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sz="1600" i="1" dirty="0" smtClean="0"/>
              <a:t>%let total=3+4</a:t>
            </a:r>
            <a:r>
              <a:rPr lang="en-GB" sz="1600" i="1" dirty="0" smtClean="0">
                <a:cs typeface="Arial" pitchFamily="34" charset="0"/>
              </a:rPr>
              <a:t>; means &amp;total.=3+4 not &amp;total.=7</a:t>
            </a:r>
          </a:p>
          <a:p>
            <a:pPr marL="369888" indent="-369888" defTabSz="95885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b="1" dirty="0" smtClean="0">
                <a:solidFill>
                  <a:schemeClr val="accent2"/>
                </a:solidFill>
                <a:cs typeface="Arial" pitchFamily="34" charset="0"/>
              </a:rPr>
              <a:t>The value of a macro variable doesn’t change until it’s overwritten</a:t>
            </a:r>
          </a:p>
          <a:p>
            <a:pPr marL="369888" indent="-369888" defTabSz="95885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b="1" dirty="0" smtClean="0">
                <a:solidFill>
                  <a:schemeClr val="accent2"/>
                </a:solidFill>
                <a:cs typeface="Arial" pitchFamily="34" charset="0"/>
              </a:rPr>
              <a:t>Blanks around the value are automatically removed:</a:t>
            </a:r>
          </a:p>
          <a:p>
            <a:pPr marL="919163" lvl="1" indent="-360363" defTabSz="95885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sz="1600" i="1" dirty="0" smtClean="0">
                <a:cs typeface="Arial" pitchFamily="34" charset="0"/>
              </a:rPr>
              <a:t>%let </a:t>
            </a:r>
            <a:r>
              <a:rPr lang="en-GB" sz="1600" i="1" dirty="0" err="1" smtClean="0">
                <a:cs typeface="Arial" pitchFamily="34" charset="0"/>
              </a:rPr>
              <a:t>prod_code</a:t>
            </a:r>
            <a:r>
              <a:rPr lang="en-GB" sz="1600" i="1" dirty="0" smtClean="0">
                <a:cs typeface="Arial" pitchFamily="34" charset="0"/>
              </a:rPr>
              <a:t>=     CL00072   ; = %let </a:t>
            </a:r>
            <a:r>
              <a:rPr lang="en-GB" sz="1600" i="1" dirty="0" err="1" smtClean="0">
                <a:cs typeface="Arial" pitchFamily="34" charset="0"/>
              </a:rPr>
              <a:t>prod_code</a:t>
            </a:r>
            <a:r>
              <a:rPr lang="en-GB" sz="1600" i="1" dirty="0" smtClean="0">
                <a:cs typeface="Arial" pitchFamily="34" charset="0"/>
              </a:rPr>
              <a:t>=CL00072;</a:t>
            </a:r>
          </a:p>
          <a:p>
            <a:pPr marL="369888" indent="-369888" defTabSz="95885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b="1" dirty="0" smtClean="0">
                <a:solidFill>
                  <a:schemeClr val="accent2"/>
                </a:solidFill>
                <a:cs typeface="Arial" pitchFamily="34" charset="0"/>
              </a:rPr>
              <a:t>The maximum length of a macro variable is 65,534 characters</a:t>
            </a:r>
          </a:p>
        </p:txBody>
      </p:sp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2143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FF82205-0745-48E3-8B8A-2112C1167B10}" type="slidenum">
              <a:rPr lang="en-GB" smtClean="0"/>
              <a:pPr/>
              <a:t>10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Macro programs</a:t>
            </a:r>
          </a:p>
        </p:txBody>
      </p:sp>
      <p:sp>
        <p:nvSpPr>
          <p:cNvPr id="16405" name="Rectangle 22"/>
          <p:cNvSpPr>
            <a:spLocks noGrp="1" noChangeArrowheads="1"/>
          </p:cNvSpPr>
          <p:nvPr>
            <p:ph idx="1"/>
          </p:nvPr>
        </p:nvSpPr>
        <p:spPr>
          <a:xfrm>
            <a:off x="239713" y="1166813"/>
            <a:ext cx="8228012" cy="1160462"/>
          </a:xfrm>
          <a:noFill/>
        </p:spPr>
        <p:txBody>
          <a:bodyPr>
            <a:normAutofit fontScale="85000" lnSpcReduction="20000"/>
          </a:bodyPr>
          <a:lstStyle/>
          <a:p>
            <a:pPr marL="369888" indent="-369888" defTabSz="958850" eaLnBrk="1" hangingPunct="1"/>
            <a:r>
              <a:rPr lang="en-GB" dirty="0" smtClean="0"/>
              <a:t>%let can be used to assign a value to macro variable in open (normal) code. However, a much more powerful use of macros is the macro program. </a:t>
            </a:r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2143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1BDF27F-633D-47CF-B194-AEEC0B54F0F6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592138" y="1339850"/>
            <a:ext cx="1841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400" b="1"/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3049588" y="3025775"/>
            <a:ext cx="5600700" cy="22225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b="1">
                <a:solidFill>
                  <a:srgbClr val="000080"/>
                </a:solidFill>
                <a:latin typeface="Courier New" pitchFamily="49" charset="0"/>
              </a:rPr>
              <a:t>%macro</a:t>
            </a:r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 printing(prod_code);</a:t>
            </a:r>
          </a:p>
          <a:p>
            <a:pPr>
              <a:spcBef>
                <a:spcPct val="50000"/>
              </a:spcBef>
            </a:pPr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  proc print data=sample.dib_prep_products_200607;</a:t>
            </a:r>
          </a:p>
          <a:p>
            <a:pPr>
              <a:spcBef>
                <a:spcPct val="50000"/>
              </a:spcBef>
            </a:pPr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     where dib_prod_code_10=</a:t>
            </a:r>
            <a:r>
              <a:rPr lang="en-GB" sz="1400">
                <a:solidFill>
                  <a:srgbClr val="800080"/>
                </a:solidFill>
                <a:latin typeface="Courier New" pitchFamily="49" charset="0"/>
              </a:rPr>
              <a:t>"&amp;prod_code."</a:t>
            </a:r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  run;</a:t>
            </a:r>
          </a:p>
          <a:p>
            <a:pPr>
              <a:spcBef>
                <a:spcPct val="50000"/>
              </a:spcBef>
            </a:pPr>
            <a:r>
              <a:rPr lang="en-GB" sz="1400" b="1">
                <a:solidFill>
                  <a:srgbClr val="000080"/>
                </a:solidFill>
                <a:latin typeface="Courier New" pitchFamily="49" charset="0"/>
              </a:rPr>
              <a:t>%mend printing</a:t>
            </a:r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%</a:t>
            </a:r>
            <a:r>
              <a:rPr lang="en-GB" sz="1400" b="1" i="1">
                <a:solidFill>
                  <a:srgbClr val="000000"/>
                </a:solidFill>
                <a:latin typeface="Courier New" pitchFamily="49" charset="0"/>
              </a:rPr>
              <a:t>printing</a:t>
            </a:r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(CL00072)</a:t>
            </a:r>
          </a:p>
          <a:p>
            <a:pPr>
              <a:spcBef>
                <a:spcPct val="50000"/>
              </a:spcBef>
            </a:pPr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%</a:t>
            </a:r>
            <a:r>
              <a:rPr lang="en-GB" sz="1400" b="1" i="1">
                <a:solidFill>
                  <a:srgbClr val="000000"/>
                </a:solidFill>
                <a:latin typeface="Courier New" pitchFamily="49" charset="0"/>
              </a:rPr>
              <a:t>printing</a:t>
            </a:r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(CL00103)</a:t>
            </a: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342900" y="2605088"/>
            <a:ext cx="181292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/>
              <a:t>Tells SAS you are defining a macro</a:t>
            </a:r>
          </a:p>
        </p:txBody>
      </p:sp>
      <p:sp>
        <p:nvSpPr>
          <p:cNvPr id="16391" name="Text Box 8"/>
          <p:cNvSpPr txBox="1">
            <a:spLocks noChangeArrowheads="1"/>
          </p:cNvSpPr>
          <p:nvPr/>
        </p:nvSpPr>
        <p:spPr bwMode="auto">
          <a:xfrm>
            <a:off x="3606800" y="2120900"/>
            <a:ext cx="181292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/>
              <a:t>The macro is called </a:t>
            </a:r>
            <a:r>
              <a:rPr lang="en-GB" sz="1600" b="1"/>
              <a:t>printing</a:t>
            </a:r>
          </a:p>
        </p:txBody>
      </p:sp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5854700" y="2089150"/>
            <a:ext cx="269875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/>
              <a:t>The macro has one parameter: </a:t>
            </a:r>
            <a:r>
              <a:rPr lang="en-GB" sz="1600" b="1"/>
              <a:t>prod_code</a:t>
            </a:r>
          </a:p>
        </p:txBody>
      </p:sp>
      <p:sp>
        <p:nvSpPr>
          <p:cNvPr id="16393" name="Text Box 10"/>
          <p:cNvSpPr txBox="1">
            <a:spLocks noChangeArrowheads="1"/>
          </p:cNvSpPr>
          <p:nvPr/>
        </p:nvSpPr>
        <p:spPr bwMode="auto">
          <a:xfrm>
            <a:off x="384175" y="3971925"/>
            <a:ext cx="1812925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/>
              <a:t>Close off the macro definition with a </a:t>
            </a:r>
            <a:r>
              <a:rPr lang="en-GB" sz="1600" b="1"/>
              <a:t>%mend</a:t>
            </a:r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382588" y="5599113"/>
            <a:ext cx="40925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/>
              <a:t>telling it what the value of prod_code is</a:t>
            </a:r>
            <a:endParaRPr lang="en-GB" sz="1600" b="1"/>
          </a:p>
        </p:txBody>
      </p:sp>
      <p:sp>
        <p:nvSpPr>
          <p:cNvPr id="16395" name="Rectangle 12"/>
          <p:cNvSpPr>
            <a:spLocks noChangeArrowheads="1"/>
          </p:cNvSpPr>
          <p:nvPr/>
        </p:nvSpPr>
        <p:spPr bwMode="auto">
          <a:xfrm>
            <a:off x="404813" y="4857750"/>
            <a:ext cx="2386012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/>
              <a:t>Invoke the macro %printing multiple times</a:t>
            </a:r>
            <a:r>
              <a:rPr lang="en-GB" sz="1600" b="1"/>
              <a:t> </a:t>
            </a:r>
          </a:p>
        </p:txBody>
      </p:sp>
      <p:sp>
        <p:nvSpPr>
          <p:cNvPr id="16396" name="Line 13"/>
          <p:cNvSpPr>
            <a:spLocks noChangeShapeType="1"/>
          </p:cNvSpPr>
          <p:nvPr/>
        </p:nvSpPr>
        <p:spPr bwMode="auto">
          <a:xfrm>
            <a:off x="2147888" y="3048000"/>
            <a:ext cx="798512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397" name="Line 14"/>
          <p:cNvSpPr>
            <a:spLocks noChangeShapeType="1"/>
          </p:cNvSpPr>
          <p:nvPr/>
        </p:nvSpPr>
        <p:spPr bwMode="auto">
          <a:xfrm>
            <a:off x="2106613" y="4306888"/>
            <a:ext cx="798512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385763" y="3298825"/>
            <a:ext cx="181292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/>
              <a:t>Add the code the macro runs</a:t>
            </a:r>
          </a:p>
        </p:txBody>
      </p:sp>
      <p:sp>
        <p:nvSpPr>
          <p:cNvPr id="16399" name="Line 16"/>
          <p:cNvSpPr>
            <a:spLocks noChangeShapeType="1"/>
          </p:cNvSpPr>
          <p:nvPr/>
        </p:nvSpPr>
        <p:spPr bwMode="auto">
          <a:xfrm>
            <a:off x="2149475" y="3435350"/>
            <a:ext cx="798513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00" name="Line 17"/>
          <p:cNvSpPr>
            <a:spLocks noChangeShapeType="1"/>
          </p:cNvSpPr>
          <p:nvPr/>
        </p:nvSpPr>
        <p:spPr bwMode="auto">
          <a:xfrm>
            <a:off x="2117725" y="5018088"/>
            <a:ext cx="798513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01" name="Line 18"/>
          <p:cNvSpPr>
            <a:spLocks noChangeShapeType="1"/>
          </p:cNvSpPr>
          <p:nvPr/>
        </p:nvSpPr>
        <p:spPr bwMode="auto">
          <a:xfrm flipV="1">
            <a:off x="3714750" y="5353050"/>
            <a:ext cx="7842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02" name="Line 19"/>
          <p:cNvSpPr>
            <a:spLocks noChangeShapeType="1"/>
          </p:cNvSpPr>
          <p:nvPr/>
        </p:nvSpPr>
        <p:spPr bwMode="auto">
          <a:xfrm flipH="1">
            <a:off x="4513263" y="2714625"/>
            <a:ext cx="15875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03" name="Line 20"/>
          <p:cNvSpPr>
            <a:spLocks noChangeShapeType="1"/>
          </p:cNvSpPr>
          <p:nvPr/>
        </p:nvSpPr>
        <p:spPr bwMode="auto">
          <a:xfrm flipH="1">
            <a:off x="5556250" y="2668588"/>
            <a:ext cx="76835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04" name="Text Box 21"/>
          <p:cNvSpPr txBox="1">
            <a:spLocks noChangeArrowheads="1"/>
          </p:cNvSpPr>
          <p:nvPr/>
        </p:nvSpPr>
        <p:spPr bwMode="auto">
          <a:xfrm>
            <a:off x="66675" y="6311900"/>
            <a:ext cx="2286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>
                <a:solidFill>
                  <a:schemeClr val="bg1"/>
                </a:solidFill>
              </a:rPr>
              <a:t>EG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Macro programs</a:t>
            </a:r>
          </a:p>
        </p:txBody>
      </p:sp>
      <p:sp>
        <p:nvSpPr>
          <p:cNvPr id="17418" name="Rectangle 25"/>
          <p:cNvSpPr>
            <a:spLocks noGrp="1" noChangeArrowheads="1"/>
          </p:cNvSpPr>
          <p:nvPr>
            <p:ph idx="1"/>
          </p:nvPr>
        </p:nvSpPr>
        <p:spPr>
          <a:xfrm>
            <a:off x="261938" y="1119188"/>
            <a:ext cx="8228012" cy="4525962"/>
          </a:xfrm>
          <a:noFill/>
        </p:spPr>
        <p:txBody>
          <a:bodyPr>
            <a:normAutofit/>
          </a:bodyPr>
          <a:lstStyle/>
          <a:p>
            <a:pPr marL="369888" indent="-369888" defTabSz="958850" eaLnBrk="1" hangingPunct="1"/>
            <a:r>
              <a:rPr lang="en-GB" sz="2400" dirty="0" smtClean="0"/>
              <a:t>It is possible to add as many parameters to a macro program as necessary.</a:t>
            </a:r>
          </a:p>
          <a:p>
            <a:pPr marL="369888" indent="-369888" defTabSz="958850" eaLnBrk="1" hangingPunct="1"/>
            <a:endParaRPr lang="en-GB" sz="1200" dirty="0" smtClean="0"/>
          </a:p>
          <a:p>
            <a:pPr marL="369888" indent="-369888" defTabSz="958850" eaLnBrk="1" hangingPunct="1"/>
            <a:r>
              <a:rPr lang="en-GB" sz="2400" dirty="0" smtClean="0"/>
              <a:t>In this macro, we already had </a:t>
            </a:r>
            <a:r>
              <a:rPr lang="en-GB" sz="2400" i="1" dirty="0" err="1" smtClean="0"/>
              <a:t>prod_code</a:t>
            </a:r>
            <a:r>
              <a:rPr lang="en-GB" sz="2400" dirty="0" smtClean="0"/>
              <a:t> which allowed us to specify the product code.  This is a </a:t>
            </a:r>
            <a:r>
              <a:rPr lang="en-GB" sz="2400" b="1" u="sng" dirty="0" smtClean="0"/>
              <a:t>positional</a:t>
            </a:r>
            <a:r>
              <a:rPr lang="en-GB" sz="2400" dirty="0" smtClean="0"/>
              <a:t> parameter which must be entered when calling the macro.</a:t>
            </a:r>
          </a:p>
        </p:txBody>
      </p:sp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2143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476A602-6A20-4B84-A611-73CB17FE5DA0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592138" y="1339850"/>
            <a:ext cx="1841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400" b="1"/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50800" y="3802087"/>
            <a:ext cx="5495925" cy="24352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b="1" dirty="0">
                <a:solidFill>
                  <a:srgbClr val="000080"/>
                </a:solidFill>
                <a:latin typeface="Courier New" pitchFamily="49" charset="0"/>
              </a:rPr>
              <a:t>%macro</a:t>
            </a:r>
            <a:r>
              <a:rPr lang="en-GB" sz="1400" dirty="0">
                <a:solidFill>
                  <a:srgbClr val="000000"/>
                </a:solidFill>
                <a:latin typeface="Courier New" pitchFamily="49" charset="0"/>
              </a:rPr>
              <a:t> printing(</a:t>
            </a:r>
            <a:r>
              <a:rPr lang="en-GB" sz="1400" dirty="0" err="1">
                <a:solidFill>
                  <a:srgbClr val="000000"/>
                </a:solidFill>
                <a:latin typeface="Courier New" pitchFamily="49" charset="0"/>
              </a:rPr>
              <a:t>prod_code,week</a:t>
            </a:r>
            <a:r>
              <a:rPr lang="en-GB" sz="1400" dirty="0">
                <a:solidFill>
                  <a:srgbClr val="000000"/>
                </a:solidFill>
                <a:latin typeface="Courier New" pitchFamily="49" charset="0"/>
              </a:rPr>
              <a:t>=201106);</a:t>
            </a:r>
          </a:p>
          <a:p>
            <a:pPr>
              <a:spcBef>
                <a:spcPct val="50000"/>
              </a:spcBef>
            </a:pPr>
            <a:r>
              <a:rPr lang="en-GB" sz="1400" dirty="0">
                <a:solidFill>
                  <a:srgbClr val="000000"/>
                </a:solidFill>
                <a:latin typeface="Courier New" pitchFamily="49" charset="0"/>
              </a:rPr>
              <a:t>  proc print data=</a:t>
            </a:r>
            <a:r>
              <a:rPr lang="en-GB" sz="1400" dirty="0" err="1">
                <a:solidFill>
                  <a:srgbClr val="000000"/>
                </a:solidFill>
                <a:latin typeface="Courier New" pitchFamily="49" charset="0"/>
              </a:rPr>
              <a:t>sample.dib_prep_products_&amp;week</a:t>
            </a:r>
            <a:r>
              <a:rPr lang="en-GB" sz="1400" dirty="0">
                <a:solidFill>
                  <a:srgbClr val="000000"/>
                </a:solidFill>
                <a:latin typeface="Courier New" pitchFamily="49" charset="0"/>
              </a:rPr>
              <a:t>.;</a:t>
            </a:r>
          </a:p>
          <a:p>
            <a:pPr>
              <a:spcBef>
                <a:spcPct val="50000"/>
              </a:spcBef>
            </a:pPr>
            <a:r>
              <a:rPr lang="en-GB" sz="1400" dirty="0">
                <a:solidFill>
                  <a:srgbClr val="000000"/>
                </a:solidFill>
                <a:latin typeface="Courier New" pitchFamily="49" charset="0"/>
              </a:rPr>
              <a:t>     where dib_prod_code_10=</a:t>
            </a:r>
            <a:r>
              <a:rPr lang="en-GB" sz="1400" dirty="0">
                <a:solidFill>
                  <a:srgbClr val="800080"/>
                </a:solidFill>
                <a:latin typeface="Courier New" pitchFamily="49" charset="0"/>
              </a:rPr>
              <a:t>"&amp;</a:t>
            </a:r>
            <a:r>
              <a:rPr lang="en-GB" sz="1400" dirty="0" err="1">
                <a:solidFill>
                  <a:srgbClr val="800080"/>
                </a:solidFill>
                <a:latin typeface="Courier New" pitchFamily="49" charset="0"/>
              </a:rPr>
              <a:t>prod_code</a:t>
            </a:r>
            <a:r>
              <a:rPr lang="en-GB" sz="1400" dirty="0">
                <a:solidFill>
                  <a:srgbClr val="800080"/>
                </a:solidFill>
                <a:latin typeface="Courier New" pitchFamily="49" charset="0"/>
              </a:rPr>
              <a:t>."</a:t>
            </a:r>
            <a:r>
              <a:rPr lang="en-GB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GB" sz="1400" dirty="0">
                <a:solidFill>
                  <a:srgbClr val="000000"/>
                </a:solidFill>
                <a:latin typeface="Courier New" pitchFamily="49" charset="0"/>
              </a:rPr>
              <a:t>  run;</a:t>
            </a:r>
          </a:p>
          <a:p>
            <a:pPr>
              <a:spcBef>
                <a:spcPct val="50000"/>
              </a:spcBef>
            </a:pPr>
            <a:r>
              <a:rPr lang="en-GB" sz="1400" b="1" dirty="0">
                <a:solidFill>
                  <a:srgbClr val="000080"/>
                </a:solidFill>
                <a:latin typeface="Courier New" pitchFamily="49" charset="0"/>
              </a:rPr>
              <a:t>%mend printing</a:t>
            </a:r>
            <a:r>
              <a:rPr lang="en-GB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GB" sz="1400" dirty="0">
                <a:solidFill>
                  <a:srgbClr val="000000"/>
                </a:solidFill>
                <a:latin typeface="Courier New" pitchFamily="49" charset="0"/>
              </a:rPr>
              <a:t>%</a:t>
            </a:r>
            <a:r>
              <a:rPr lang="en-GB" sz="1400" b="1" i="1" dirty="0">
                <a:solidFill>
                  <a:srgbClr val="000000"/>
                </a:solidFill>
                <a:latin typeface="Courier New" pitchFamily="49" charset="0"/>
              </a:rPr>
              <a:t>printing</a:t>
            </a:r>
            <a:r>
              <a:rPr lang="en-GB" sz="1400" dirty="0">
                <a:solidFill>
                  <a:srgbClr val="000000"/>
                </a:solidFill>
                <a:latin typeface="Courier New" pitchFamily="49" charset="0"/>
              </a:rPr>
              <a:t>(CL00072)</a:t>
            </a:r>
          </a:p>
          <a:p>
            <a:pPr>
              <a:spcBef>
                <a:spcPct val="50000"/>
              </a:spcBef>
            </a:pPr>
            <a:r>
              <a:rPr lang="en-GB" sz="1400" dirty="0">
                <a:solidFill>
                  <a:srgbClr val="000000"/>
                </a:solidFill>
                <a:latin typeface="Courier New" pitchFamily="49" charset="0"/>
              </a:rPr>
              <a:t>%</a:t>
            </a:r>
            <a:r>
              <a:rPr lang="en-GB" sz="1400" b="1" i="1" dirty="0">
                <a:solidFill>
                  <a:srgbClr val="000000"/>
                </a:solidFill>
                <a:latin typeface="Courier New" pitchFamily="49" charset="0"/>
              </a:rPr>
              <a:t>printing</a:t>
            </a:r>
            <a:r>
              <a:rPr lang="en-GB" sz="1400" dirty="0">
                <a:solidFill>
                  <a:srgbClr val="000000"/>
                </a:solidFill>
                <a:latin typeface="Courier New" pitchFamily="49" charset="0"/>
              </a:rPr>
              <a:t>(CL00103,week=201106)</a:t>
            </a:r>
          </a:p>
        </p:txBody>
      </p:sp>
      <p:sp>
        <p:nvSpPr>
          <p:cNvPr id="17414" name="Text Box 21"/>
          <p:cNvSpPr txBox="1">
            <a:spLocks noChangeArrowheads="1"/>
          </p:cNvSpPr>
          <p:nvPr/>
        </p:nvSpPr>
        <p:spPr bwMode="auto">
          <a:xfrm>
            <a:off x="66675" y="6311900"/>
            <a:ext cx="2286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>
                <a:solidFill>
                  <a:schemeClr val="bg1"/>
                </a:solidFill>
              </a:rPr>
              <a:t>EG Example</a:t>
            </a:r>
          </a:p>
        </p:txBody>
      </p:sp>
      <p:sp>
        <p:nvSpPr>
          <p:cNvPr id="17415" name="Text Box 22"/>
          <p:cNvSpPr txBox="1">
            <a:spLocks noChangeArrowheads="1"/>
          </p:cNvSpPr>
          <p:nvPr/>
        </p:nvSpPr>
        <p:spPr bwMode="auto">
          <a:xfrm>
            <a:off x="5652120" y="3356992"/>
            <a:ext cx="3509963" cy="2835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 dirty="0"/>
              <a:t>We’ve now also added </a:t>
            </a:r>
            <a:r>
              <a:rPr lang="en-GB" sz="2000" i="1" dirty="0"/>
              <a:t>week</a:t>
            </a:r>
          </a:p>
          <a:p>
            <a:endParaRPr lang="en-GB" sz="1000" dirty="0"/>
          </a:p>
          <a:p>
            <a:r>
              <a:rPr lang="en-GB" sz="2000" dirty="0"/>
              <a:t>As this is followed by an = sign, this is a </a:t>
            </a:r>
            <a:r>
              <a:rPr lang="en-GB" sz="2000" b="1" u="sng" dirty="0"/>
              <a:t>keyword</a:t>
            </a:r>
            <a:r>
              <a:rPr lang="en-GB" sz="2000" dirty="0"/>
              <a:t> parameter and is optional</a:t>
            </a:r>
          </a:p>
          <a:p>
            <a:endParaRPr lang="en-GB" sz="1000" dirty="0"/>
          </a:p>
          <a:p>
            <a:r>
              <a:rPr lang="en-GB" sz="2000" dirty="0"/>
              <a:t>You can specify a default value so that it does not always need to be entered</a:t>
            </a:r>
            <a:endParaRPr lang="en-GB" sz="1200" dirty="0"/>
          </a:p>
          <a:p>
            <a:pPr>
              <a:buFontTx/>
              <a:buChar char="•"/>
            </a:pPr>
            <a:endParaRPr lang="en-GB" sz="2000" dirty="0"/>
          </a:p>
        </p:txBody>
      </p:sp>
      <p:sp>
        <p:nvSpPr>
          <p:cNvPr id="17416" name="Line 23"/>
          <p:cNvSpPr>
            <a:spLocks noChangeShapeType="1"/>
          </p:cNvSpPr>
          <p:nvPr/>
        </p:nvSpPr>
        <p:spPr bwMode="auto">
          <a:xfrm flipH="1">
            <a:off x="2339752" y="3284984"/>
            <a:ext cx="864096" cy="5760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417" name="Line 24"/>
          <p:cNvSpPr>
            <a:spLocks noChangeShapeType="1"/>
          </p:cNvSpPr>
          <p:nvPr/>
        </p:nvSpPr>
        <p:spPr bwMode="auto">
          <a:xfrm flipH="1">
            <a:off x="4139951" y="3645024"/>
            <a:ext cx="1512167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 smtClean="0"/>
              <a:t>Creating positional and keyword parameters when defining a macro</a:t>
            </a:r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2143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CB54B6B0-9411-4E96-94CC-5B6ED2F4F978}" type="slidenum">
              <a:rPr lang="en-GB" smtClean="0"/>
              <a:pPr/>
              <a:t>13</a:t>
            </a:fld>
            <a:endParaRPr lang="en-GB" smtClean="0"/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92138" y="1870794"/>
            <a:ext cx="1841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400" b="1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266700" y="2013669"/>
            <a:ext cx="8697913" cy="451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 b="1">
                <a:solidFill>
                  <a:srgbClr val="000080"/>
                </a:solidFill>
                <a:latin typeface="Courier New" pitchFamily="49" charset="0"/>
              </a:rPr>
              <a:t>   %macro</a:t>
            </a:r>
            <a:r>
              <a:rPr lang="en-GB" sz="2000">
                <a:solidFill>
                  <a:srgbClr val="000000"/>
                </a:solidFill>
                <a:latin typeface="Courier New" pitchFamily="49" charset="0"/>
              </a:rPr>
              <a:t> show_results(dataset, numobs=</a:t>
            </a:r>
            <a:r>
              <a:rPr lang="en-GB" sz="2000" b="1">
                <a:solidFill>
                  <a:srgbClr val="008080"/>
                </a:solidFill>
                <a:latin typeface="Courier New" pitchFamily="49" charset="0"/>
              </a:rPr>
              <a:t>10</a:t>
            </a:r>
            <a:r>
              <a:rPr lang="en-GB" sz="200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n-GB" sz="2000">
                <a:solidFill>
                  <a:srgbClr val="000000"/>
                </a:solidFill>
                <a:latin typeface="Courier New" pitchFamily="49" charset="0"/>
              </a:rPr>
              <a:t>     &lt;code&gt;</a:t>
            </a:r>
          </a:p>
          <a:p>
            <a:r>
              <a:rPr lang="en-GB" sz="2000" b="1">
                <a:solidFill>
                  <a:srgbClr val="000080"/>
                </a:solidFill>
                <a:latin typeface="Courier New" pitchFamily="49" charset="0"/>
              </a:rPr>
              <a:t>   %mend</a:t>
            </a:r>
            <a:r>
              <a:rPr lang="en-GB" sz="2000">
                <a:solidFill>
                  <a:srgbClr val="000000"/>
                </a:solidFill>
                <a:latin typeface="Courier New" pitchFamily="49" charset="0"/>
              </a:rPr>
              <a:t>;</a:t>
            </a:r>
            <a:r>
              <a:rPr lang="en-GB" sz="2000"/>
              <a:t> </a:t>
            </a:r>
          </a:p>
          <a:p>
            <a:pPr>
              <a:spcBef>
                <a:spcPct val="40000"/>
              </a:spcBef>
            </a:pPr>
            <a:r>
              <a:rPr lang="en-GB" sz="2200"/>
              <a:t>Positional parameters </a:t>
            </a:r>
            <a:r>
              <a:rPr lang="en-GB" sz="2200" b="1" u="sng"/>
              <a:t>must appear</a:t>
            </a:r>
            <a:r>
              <a:rPr lang="en-GB" sz="2200"/>
              <a:t> before keyword parameters in the macro definition. </a:t>
            </a:r>
          </a:p>
          <a:p>
            <a:pPr>
              <a:spcBef>
                <a:spcPct val="20000"/>
              </a:spcBef>
            </a:pPr>
            <a:endParaRPr lang="en-GB" sz="2200"/>
          </a:p>
          <a:p>
            <a:pPr>
              <a:spcBef>
                <a:spcPct val="40000"/>
              </a:spcBef>
            </a:pPr>
            <a:r>
              <a:rPr lang="en-GB" sz="2200" i="1"/>
              <a:t>Calling the macro: </a:t>
            </a:r>
          </a:p>
          <a:p>
            <a:pPr>
              <a:spcBef>
                <a:spcPct val="40000"/>
              </a:spcBef>
            </a:pPr>
            <a:r>
              <a:rPr lang="en-GB" sz="220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sz="2000">
                <a:solidFill>
                  <a:srgbClr val="000000"/>
                </a:solidFill>
                <a:latin typeface="Courier New" pitchFamily="49" charset="0"/>
              </a:rPr>
              <a:t>%</a:t>
            </a:r>
            <a:r>
              <a:rPr lang="en-GB" sz="2000" b="1" i="1">
                <a:solidFill>
                  <a:srgbClr val="000000"/>
                </a:solidFill>
                <a:latin typeface="Courier New" pitchFamily="49" charset="0"/>
              </a:rPr>
              <a:t>show_results</a:t>
            </a:r>
            <a:r>
              <a:rPr lang="en-GB" sz="2000">
                <a:solidFill>
                  <a:srgbClr val="000000"/>
                </a:solidFill>
                <a:latin typeface="Courier New" pitchFamily="49" charset="0"/>
              </a:rPr>
              <a:t>(results_data, numobs=</a:t>
            </a:r>
            <a:r>
              <a:rPr lang="en-GB" sz="2000" b="1">
                <a:solidFill>
                  <a:srgbClr val="008080"/>
                </a:solidFill>
                <a:latin typeface="Courier New" pitchFamily="49" charset="0"/>
              </a:rPr>
              <a:t>20</a:t>
            </a:r>
            <a:r>
              <a:rPr lang="en-GB" sz="200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40000"/>
              </a:spcBef>
            </a:pPr>
            <a:r>
              <a:rPr lang="en-GB" sz="200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GB" sz="2200"/>
              <a:t>or</a:t>
            </a:r>
          </a:p>
          <a:p>
            <a:pPr>
              <a:spcBef>
                <a:spcPct val="40000"/>
              </a:spcBef>
            </a:pPr>
            <a:r>
              <a:rPr lang="en-GB" sz="2000">
                <a:solidFill>
                  <a:srgbClr val="000000"/>
                </a:solidFill>
                <a:latin typeface="Courier New" pitchFamily="49" charset="0"/>
              </a:rPr>
              <a:t>  %</a:t>
            </a:r>
            <a:r>
              <a:rPr lang="en-GB" sz="2000" b="1" i="1">
                <a:solidFill>
                  <a:srgbClr val="000000"/>
                </a:solidFill>
                <a:latin typeface="Courier New" pitchFamily="49" charset="0"/>
              </a:rPr>
              <a:t>show_results</a:t>
            </a:r>
            <a:r>
              <a:rPr lang="en-GB" sz="2000">
                <a:solidFill>
                  <a:srgbClr val="000000"/>
                </a:solidFill>
                <a:latin typeface="Courier New" pitchFamily="49" charset="0"/>
              </a:rPr>
              <a:t>(results_data)</a:t>
            </a:r>
            <a:endParaRPr lang="en-GB" sz="2000"/>
          </a:p>
          <a:p>
            <a:pPr>
              <a:spcBef>
                <a:spcPct val="40000"/>
              </a:spcBef>
            </a:pPr>
            <a:endParaRPr lang="en-GB" sz="2200"/>
          </a:p>
        </p:txBody>
      </p:sp>
      <p:sp>
        <p:nvSpPr>
          <p:cNvPr id="18438" name="AutoShape 5"/>
          <p:cNvSpPr>
            <a:spLocks noChangeArrowheads="1"/>
          </p:cNvSpPr>
          <p:nvPr/>
        </p:nvSpPr>
        <p:spPr bwMode="auto">
          <a:xfrm>
            <a:off x="492125" y="1954932"/>
            <a:ext cx="6502400" cy="1042987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AutoShape 6"/>
          <p:cNvSpPr>
            <a:spLocks noChangeArrowheads="1"/>
          </p:cNvSpPr>
          <p:nvPr/>
        </p:nvSpPr>
        <p:spPr bwMode="auto">
          <a:xfrm>
            <a:off x="508000" y="4655269"/>
            <a:ext cx="7620000" cy="15081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 flipH="1" flipV="1">
            <a:off x="6238875" y="2372444"/>
            <a:ext cx="1004888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7223125" y="2012082"/>
            <a:ext cx="1746250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400"/>
              <a:t>A keyword parameter, defined with a default value of 10</a:t>
            </a:r>
          </a:p>
        </p:txBody>
      </p:sp>
      <p:sp>
        <p:nvSpPr>
          <p:cNvPr id="18442" name="Text Box 11"/>
          <p:cNvSpPr txBox="1">
            <a:spLocks noChangeArrowheads="1"/>
          </p:cNvSpPr>
          <p:nvPr/>
        </p:nvSpPr>
        <p:spPr bwMode="auto">
          <a:xfrm>
            <a:off x="3825875" y="1664419"/>
            <a:ext cx="10155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0070C0"/>
                </a:solidFill>
              </a:rPr>
              <a:t>Mandatory</a:t>
            </a:r>
          </a:p>
        </p:txBody>
      </p:sp>
      <p:sp>
        <p:nvSpPr>
          <p:cNvPr id="18443" name="Text Box 12"/>
          <p:cNvSpPr txBox="1">
            <a:spLocks noChangeArrowheads="1"/>
          </p:cNvSpPr>
          <p:nvPr/>
        </p:nvSpPr>
        <p:spPr bwMode="auto">
          <a:xfrm>
            <a:off x="5289550" y="1650132"/>
            <a:ext cx="901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400" b="1">
                <a:solidFill>
                  <a:schemeClr val="hlink"/>
                </a:solidFill>
              </a:rPr>
              <a:t>Optional</a:t>
            </a:r>
          </a:p>
        </p:txBody>
      </p:sp>
      <p:sp>
        <p:nvSpPr>
          <p:cNvPr id="18444" name="AutoShape 13"/>
          <p:cNvSpPr>
            <a:spLocks/>
          </p:cNvSpPr>
          <p:nvPr/>
        </p:nvSpPr>
        <p:spPr bwMode="auto">
          <a:xfrm rot="5400000">
            <a:off x="4318000" y="1537419"/>
            <a:ext cx="130175" cy="974725"/>
          </a:xfrm>
          <a:prstGeom prst="leftBrace">
            <a:avLst>
              <a:gd name="adj1" fmla="val 6239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AutoShape 14"/>
          <p:cNvSpPr>
            <a:spLocks/>
          </p:cNvSpPr>
          <p:nvPr/>
        </p:nvSpPr>
        <p:spPr bwMode="auto">
          <a:xfrm rot="5400000">
            <a:off x="5662613" y="1524719"/>
            <a:ext cx="130175" cy="974725"/>
          </a:xfrm>
          <a:prstGeom prst="leftBrace">
            <a:avLst>
              <a:gd name="adj1" fmla="val 6239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AutoShape 15"/>
          <p:cNvSpPr>
            <a:spLocks/>
          </p:cNvSpPr>
          <p:nvPr/>
        </p:nvSpPr>
        <p:spPr bwMode="auto">
          <a:xfrm rot="5400000">
            <a:off x="3641725" y="3893269"/>
            <a:ext cx="100013" cy="1744663"/>
          </a:xfrm>
          <a:prstGeom prst="leftBrace">
            <a:avLst>
              <a:gd name="adj1" fmla="val 14537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AutoShape 16"/>
          <p:cNvSpPr>
            <a:spLocks/>
          </p:cNvSpPr>
          <p:nvPr/>
        </p:nvSpPr>
        <p:spPr bwMode="auto">
          <a:xfrm rot="5400000">
            <a:off x="5399088" y="4294907"/>
            <a:ext cx="130175" cy="974725"/>
          </a:xfrm>
          <a:prstGeom prst="leftBrace">
            <a:avLst>
              <a:gd name="adj1" fmla="val 6239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Text Box 17"/>
          <p:cNvSpPr txBox="1">
            <a:spLocks noChangeArrowheads="1"/>
          </p:cNvSpPr>
          <p:nvPr/>
        </p:nvSpPr>
        <p:spPr bwMode="auto">
          <a:xfrm>
            <a:off x="3041650" y="4261569"/>
            <a:ext cx="10155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0070C0"/>
                </a:solidFill>
              </a:rPr>
              <a:t>Mandatory</a:t>
            </a:r>
          </a:p>
        </p:txBody>
      </p:sp>
      <p:sp>
        <p:nvSpPr>
          <p:cNvPr id="18449" name="Text Box 18"/>
          <p:cNvSpPr txBox="1">
            <a:spLocks noChangeArrowheads="1"/>
          </p:cNvSpPr>
          <p:nvPr/>
        </p:nvSpPr>
        <p:spPr bwMode="auto">
          <a:xfrm>
            <a:off x="5059363" y="4275857"/>
            <a:ext cx="901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400" b="1">
                <a:solidFill>
                  <a:schemeClr val="hlink"/>
                </a:solidFill>
              </a:rPr>
              <a:t>Optional</a:t>
            </a:r>
          </a:p>
        </p:txBody>
      </p:sp>
      <p:sp>
        <p:nvSpPr>
          <p:cNvPr id="18450" name="AutoShape 19"/>
          <p:cNvSpPr>
            <a:spLocks/>
          </p:cNvSpPr>
          <p:nvPr/>
        </p:nvSpPr>
        <p:spPr bwMode="auto">
          <a:xfrm rot="5400000">
            <a:off x="3638550" y="4820369"/>
            <a:ext cx="100013" cy="1744663"/>
          </a:xfrm>
          <a:prstGeom prst="leftBrace">
            <a:avLst>
              <a:gd name="adj1" fmla="val 14537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Text Box 20"/>
          <p:cNvSpPr txBox="1">
            <a:spLocks noChangeArrowheads="1"/>
          </p:cNvSpPr>
          <p:nvPr/>
        </p:nvSpPr>
        <p:spPr bwMode="auto">
          <a:xfrm>
            <a:off x="3109913" y="5288682"/>
            <a:ext cx="10155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0070C0"/>
                </a:solidFill>
              </a:rPr>
              <a:t>Mandatory</a:t>
            </a:r>
          </a:p>
        </p:txBody>
      </p:sp>
      <p:sp>
        <p:nvSpPr>
          <p:cNvPr id="18452" name="Text Box 21"/>
          <p:cNvSpPr txBox="1">
            <a:spLocks noChangeArrowheads="1"/>
          </p:cNvSpPr>
          <p:nvPr/>
        </p:nvSpPr>
        <p:spPr bwMode="auto">
          <a:xfrm>
            <a:off x="66675" y="6311900"/>
            <a:ext cx="2286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>
                <a:solidFill>
                  <a:schemeClr val="bg1"/>
                </a:solidFill>
              </a:rPr>
              <a:t>EG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1047750" eaLnBrk="1" hangingPunct="1"/>
            <a:r>
              <a:rPr lang="en-GB" dirty="0" smtClean="0"/>
              <a:t>Macros Aren’t Always Efficient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477838" y="1385888"/>
            <a:ext cx="8228012" cy="4525962"/>
          </a:xfrm>
        </p:spPr>
        <p:txBody>
          <a:bodyPr>
            <a:normAutofit fontScale="70000" lnSpcReduction="20000"/>
          </a:bodyPr>
          <a:lstStyle/>
          <a:p>
            <a:pPr marL="369888" indent="-369888" defTabSz="958850" eaLnBrk="1" hangingPunct="1">
              <a:spcBef>
                <a:spcPct val="50000"/>
              </a:spcBef>
            </a:pPr>
            <a:r>
              <a:rPr lang="en-GB" dirty="0" smtClean="0"/>
              <a:t>Macros allow you to automate the repetition of the same piece of code with different inputs each time</a:t>
            </a:r>
          </a:p>
          <a:p>
            <a:pPr marL="369888" indent="-369888" defTabSz="958850" eaLnBrk="1" hangingPunct="1">
              <a:spcBef>
                <a:spcPct val="50000"/>
              </a:spcBef>
            </a:pPr>
            <a:r>
              <a:rPr lang="en-GB" dirty="0" smtClean="0"/>
              <a:t>Macros can actually make a system slower by making it easier to:</a:t>
            </a:r>
          </a:p>
          <a:p>
            <a:pPr marL="919163" lvl="1" indent="-360363" defTabSz="958850" eaLnBrk="1" hangingPunct="1">
              <a:spcBef>
                <a:spcPct val="50000"/>
              </a:spcBef>
            </a:pPr>
            <a:r>
              <a:rPr lang="en-GB" dirty="0" smtClean="0"/>
              <a:t>run slow/inefficient code against multiple variables  </a:t>
            </a:r>
          </a:p>
          <a:p>
            <a:pPr marL="919163" lvl="1" indent="-360363" defTabSz="958850" eaLnBrk="1" hangingPunct="1">
              <a:spcBef>
                <a:spcPct val="50000"/>
              </a:spcBef>
            </a:pPr>
            <a:r>
              <a:rPr lang="en-GB" dirty="0" smtClean="0"/>
              <a:t>run the same code multiple times</a:t>
            </a:r>
          </a:p>
          <a:p>
            <a:pPr marL="919163" lvl="1" indent="-360363" defTabSz="958850" eaLnBrk="1" hangingPunct="1">
              <a:spcBef>
                <a:spcPct val="50000"/>
              </a:spcBef>
            </a:pPr>
            <a:r>
              <a:rPr lang="en-GB" dirty="0" smtClean="0"/>
              <a:t>read the same data multiple times</a:t>
            </a:r>
          </a:p>
          <a:p>
            <a:pPr marL="369888" indent="-369888" defTabSz="958850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GB" dirty="0" smtClean="0"/>
              <a:t>Apply methods from the </a:t>
            </a:r>
            <a:r>
              <a:rPr lang="en-GB" i="1" dirty="0" smtClean="0"/>
              <a:t>SAS Efficiencies</a:t>
            </a:r>
            <a:r>
              <a:rPr lang="en-GB" dirty="0" smtClean="0"/>
              <a:t> course in order to write optimized code</a:t>
            </a:r>
          </a:p>
          <a:p>
            <a:pPr marL="369888" indent="-369888" defTabSz="958850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GB" dirty="0" smtClean="0"/>
              <a:t>Remember to use macros only after you have optimized your code</a:t>
            </a:r>
          </a:p>
        </p:txBody>
      </p:sp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2143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46CD4D6-F490-4D0D-A01A-87AEE35959E6}" type="slidenum">
              <a:rPr lang="en-GB" smtClean="0"/>
              <a:pPr/>
              <a:t>14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Evaluating numeric expressions in macro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GB" dirty="0" smtClean="0"/>
              <a:t>%let total=%</a:t>
            </a:r>
            <a:r>
              <a:rPr lang="en-GB" dirty="0" err="1" smtClean="0"/>
              <a:t>eval</a:t>
            </a:r>
            <a:r>
              <a:rPr lang="en-GB" dirty="0" smtClean="0"/>
              <a:t>(1+1) ;</a:t>
            </a:r>
            <a:endParaRPr lang="en-GB" dirty="0"/>
          </a:p>
          <a:p>
            <a:r>
              <a:rPr lang="en-GB" dirty="0" smtClean="0"/>
              <a:t>%let circumference=%</a:t>
            </a:r>
            <a:r>
              <a:rPr lang="en-GB" dirty="0" err="1" smtClean="0"/>
              <a:t>sysevalf</a:t>
            </a:r>
            <a:r>
              <a:rPr lang="en-GB" dirty="0" smtClean="0"/>
              <a:t>(2*3.14159*&amp;r) ;</a:t>
            </a:r>
          </a:p>
          <a:p>
            <a:endParaRPr lang="en-GB" dirty="0"/>
          </a:p>
          <a:p>
            <a:r>
              <a:rPr lang="en-GB" dirty="0" err="1" smtClean="0"/>
              <a:t>Eval</a:t>
            </a:r>
            <a:r>
              <a:rPr lang="en-GB" dirty="0" smtClean="0"/>
              <a:t> only works on integers</a:t>
            </a:r>
          </a:p>
          <a:p>
            <a:pPr lvl="1"/>
            <a:r>
              <a:rPr lang="en-GB" dirty="0" smtClean="0"/>
              <a:t>%</a:t>
            </a:r>
            <a:r>
              <a:rPr lang="en-GB" dirty="0" err="1" smtClean="0"/>
              <a:t>eval</a:t>
            </a:r>
            <a:r>
              <a:rPr lang="en-GB" dirty="0" smtClean="0"/>
              <a:t>(1.1+0.2) will fail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calculations in macros</a:t>
            </a:r>
          </a:p>
        </p:txBody>
      </p:sp>
      <p:sp>
        <p:nvSpPr>
          <p:cNvPr id="5478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%EVAL is a bit stupid</a:t>
            </a:r>
          </a:p>
          <a:p>
            <a:pPr lvl="1"/>
            <a:r>
              <a:rPr lang="en-AU" dirty="0"/>
              <a:t>Numbers with dots are characters</a:t>
            </a:r>
          </a:p>
          <a:p>
            <a:pPr lvl="1"/>
            <a:r>
              <a:rPr lang="en-AU" dirty="0"/>
              <a:t>Treats all numbers as </a:t>
            </a:r>
            <a:r>
              <a:rPr lang="en-AU" dirty="0" smtClean="0"/>
              <a:t>integers</a:t>
            </a:r>
            <a:endParaRPr lang="en-AU" dirty="0"/>
          </a:p>
          <a:p>
            <a:r>
              <a:rPr lang="en-GB" dirty="0"/>
              <a:t>%SYSEVALF is clever</a:t>
            </a:r>
          </a:p>
          <a:p>
            <a:pPr lvl="1"/>
            <a:r>
              <a:rPr lang="en-GB" dirty="0"/>
              <a:t>Knows what a number is</a:t>
            </a:r>
          </a:p>
          <a:p>
            <a:pPr lvl="1"/>
            <a:r>
              <a:rPr lang="en-GB" dirty="0"/>
              <a:t>Does it in Floating Point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Trimming leading and trailing blanks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&amp;name has a value of “   Phil Mason   “</a:t>
            </a:r>
          </a:p>
          <a:p>
            <a:r>
              <a:rPr lang="en-GB" dirty="0" smtClean="0"/>
              <a:t>%left(&amp;name) … “Phil Mason   “</a:t>
            </a:r>
          </a:p>
          <a:p>
            <a:r>
              <a:rPr lang="en-GB" dirty="0" smtClean="0"/>
              <a:t>%trim(&amp;name) … “   Phil Mason“</a:t>
            </a:r>
          </a:p>
          <a:p>
            <a:r>
              <a:rPr lang="en-GB" dirty="0" smtClean="0"/>
              <a:t>%left(%trim(&amp;name)) … “Phil Mason“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Searching &amp; extracting text from macro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Find starting position of some text in a macro variable</a:t>
            </a:r>
          </a:p>
          <a:p>
            <a:pPr lvl="1"/>
            <a:r>
              <a:rPr lang="en-GB" dirty="0" smtClean="0"/>
              <a:t>%let position=%index(&amp;</a:t>
            </a:r>
            <a:r>
              <a:rPr lang="en-GB" dirty="0" err="1" smtClean="0"/>
              <a:t>address,road</a:t>
            </a:r>
            <a:r>
              <a:rPr lang="en-GB" dirty="0" smtClean="0"/>
              <a:t>) ;</a:t>
            </a:r>
          </a:p>
          <a:p>
            <a:r>
              <a:rPr lang="en-GB" dirty="0" smtClean="0"/>
              <a:t>Extract some text from some text</a:t>
            </a:r>
          </a:p>
          <a:p>
            <a:pPr lvl="1"/>
            <a:r>
              <a:rPr lang="en-GB" dirty="0" smtClean="0"/>
              <a:t>%let text=%</a:t>
            </a:r>
            <a:r>
              <a:rPr lang="en-GB" dirty="0" err="1" smtClean="0"/>
              <a:t>substr</a:t>
            </a:r>
            <a:r>
              <a:rPr lang="en-GB" dirty="0" smtClean="0"/>
              <a:t>(&amp;address,12,3) ;</a:t>
            </a:r>
          </a:p>
          <a:p>
            <a:r>
              <a:rPr lang="en-GB" dirty="0" smtClean="0"/>
              <a:t>Get the nth word from a some text</a:t>
            </a:r>
          </a:p>
          <a:p>
            <a:pPr lvl="1"/>
            <a:r>
              <a:rPr lang="en-GB" dirty="0" smtClean="0"/>
              <a:t>%let street=%scan(&amp;address,2)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Macro Processing – behind the scenes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91438"/>
            <a:ext cx="9144000" cy="576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Basics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Commenting macros</a:t>
            </a:r>
          </a:p>
        </p:txBody>
      </p:sp>
      <p:sp>
        <p:nvSpPr>
          <p:cNvPr id="2356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Several kinds of SAS comments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Type 1</a:t>
            </a:r>
          </a:p>
          <a:p>
            <a:pPr lvl="1">
              <a:lnSpc>
                <a:spcPct val="90000"/>
              </a:lnSpc>
            </a:pPr>
            <a:endParaRPr lang="en-GB" sz="2000"/>
          </a:p>
          <a:p>
            <a:pPr lvl="2">
              <a:lnSpc>
                <a:spcPct val="90000"/>
              </a:lnSpc>
            </a:pPr>
            <a:r>
              <a:rPr lang="en-GB" sz="1800"/>
              <a:t>Can go anywhere in SAS code</a:t>
            </a:r>
          </a:p>
          <a:p>
            <a:pPr lvl="2">
              <a:lnSpc>
                <a:spcPct val="90000"/>
              </a:lnSpc>
            </a:pPr>
            <a:r>
              <a:rPr lang="en-GB" sz="1800"/>
              <a:t>Not tokenized, not stored in macro, can contain semi-colons, single quotes and so on</a:t>
            </a:r>
          </a:p>
          <a:p>
            <a:pPr lvl="2">
              <a:lnSpc>
                <a:spcPct val="90000"/>
              </a:lnSpc>
            </a:pPr>
            <a:r>
              <a:rPr lang="en-GB" sz="1800"/>
              <a:t>Best to use sparingly since they are great for commenting out code</a:t>
            </a:r>
          </a:p>
          <a:p>
            <a:pPr lvl="2">
              <a:lnSpc>
                <a:spcPct val="90000"/>
              </a:lnSpc>
            </a:pPr>
            <a:endParaRPr lang="en-GB" sz="1800"/>
          </a:p>
          <a:p>
            <a:pPr lvl="1">
              <a:lnSpc>
                <a:spcPct val="90000"/>
              </a:lnSpc>
            </a:pPr>
            <a:r>
              <a:rPr lang="en-GB" sz="2000"/>
              <a:t>Type 2</a:t>
            </a:r>
          </a:p>
          <a:p>
            <a:pPr lvl="1">
              <a:lnSpc>
                <a:spcPct val="90000"/>
              </a:lnSpc>
            </a:pPr>
            <a:endParaRPr lang="en-GB" sz="2000"/>
          </a:p>
          <a:p>
            <a:pPr lvl="2">
              <a:lnSpc>
                <a:spcPct val="90000"/>
              </a:lnSpc>
            </a:pPr>
            <a:r>
              <a:rPr lang="en-GB" sz="1800"/>
              <a:t>Is tokenized and stored in compiled macro</a:t>
            </a:r>
          </a:p>
          <a:p>
            <a:pPr lvl="2">
              <a:lnSpc>
                <a:spcPct val="90000"/>
              </a:lnSpc>
            </a:pPr>
            <a:r>
              <a:rPr lang="en-GB" sz="1800"/>
              <a:t>Best for Base SAS code, as part of data steps, Procs, etc.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339752" y="2060848"/>
            <a:ext cx="5867400" cy="338041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lIns="50800" tIns="50800" rIns="50800" bIns="50800">
            <a:spAutoFit/>
          </a:bodyPr>
          <a:lstStyle/>
          <a:p>
            <a:pPr lvl="2" eaLnBrk="0" hangingPunct="0">
              <a:lnSpc>
                <a:spcPct val="85000"/>
              </a:lnSpc>
            </a:pPr>
            <a:r>
              <a:rPr lang="en-GB" b="1" dirty="0">
                <a:latin typeface="Courier New" pitchFamily="49" charset="0"/>
              </a:rPr>
              <a:t>/* this is a comment */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267744" y="4149080"/>
            <a:ext cx="5867400" cy="338041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lIns="50800" tIns="50800" rIns="50800" bIns="50800">
            <a:spAutoFit/>
          </a:bodyPr>
          <a:lstStyle/>
          <a:p>
            <a:pPr lvl="2" eaLnBrk="0" hangingPunct="0">
              <a:lnSpc>
                <a:spcPct val="85000"/>
              </a:lnSpc>
            </a:pPr>
            <a:r>
              <a:rPr lang="en-GB" b="1">
                <a:latin typeface="Courier New" pitchFamily="49" charset="0"/>
              </a:rPr>
              <a:t>* this is a comment 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Commenting macros</a:t>
            </a:r>
          </a:p>
        </p:txBody>
      </p:sp>
      <p:sp>
        <p:nvSpPr>
          <p:cNvPr id="2560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000"/>
              <a:t>Several kinds of SAS comments</a:t>
            </a:r>
          </a:p>
          <a:p>
            <a:pPr lvl="1">
              <a:lnSpc>
                <a:spcPct val="80000"/>
              </a:lnSpc>
            </a:pPr>
            <a:r>
              <a:rPr lang="en-GB" sz="1800"/>
              <a:t>Type 3</a:t>
            </a:r>
          </a:p>
          <a:p>
            <a:pPr lvl="1">
              <a:lnSpc>
                <a:spcPct val="80000"/>
              </a:lnSpc>
            </a:pPr>
            <a:endParaRPr lang="en-GB" sz="1800"/>
          </a:p>
          <a:p>
            <a:pPr lvl="2">
              <a:lnSpc>
                <a:spcPct val="80000"/>
              </a:lnSpc>
            </a:pPr>
            <a:r>
              <a:rPr lang="en-GB" sz="1600"/>
              <a:t>Quotes must match, can’t contain semi-colons</a:t>
            </a:r>
          </a:p>
          <a:p>
            <a:pPr lvl="2">
              <a:lnSpc>
                <a:spcPct val="80000"/>
              </a:lnSpc>
            </a:pPr>
            <a:r>
              <a:rPr lang="en-GB" sz="1600"/>
              <a:t>Displayed even if nomprint option is used</a:t>
            </a:r>
          </a:p>
          <a:p>
            <a:pPr lvl="2">
              <a:lnSpc>
                <a:spcPct val="80000"/>
              </a:lnSpc>
            </a:pPr>
            <a:r>
              <a:rPr lang="en-GB" sz="1600"/>
              <a:t>Best for use in macro code</a:t>
            </a:r>
          </a:p>
          <a:p>
            <a:pPr lvl="2">
              <a:lnSpc>
                <a:spcPct val="80000"/>
              </a:lnSpc>
            </a:pPr>
            <a:endParaRPr lang="en-GB" sz="1600"/>
          </a:p>
          <a:p>
            <a:pPr lvl="1">
              <a:lnSpc>
                <a:spcPct val="80000"/>
              </a:lnSpc>
            </a:pPr>
            <a:r>
              <a:rPr lang="en-GB" sz="1800"/>
              <a:t>Type 4</a:t>
            </a:r>
          </a:p>
          <a:p>
            <a:pPr lvl="1">
              <a:lnSpc>
                <a:spcPct val="80000"/>
              </a:lnSpc>
            </a:pPr>
            <a:endParaRPr lang="en-GB" sz="1800"/>
          </a:p>
          <a:p>
            <a:pPr lvl="2">
              <a:lnSpc>
                <a:spcPct val="80000"/>
              </a:lnSpc>
            </a:pPr>
            <a:r>
              <a:rPr lang="en-GB" sz="1600"/>
              <a:t>Is tokenized and stored in compiled macro</a:t>
            </a:r>
          </a:p>
          <a:p>
            <a:pPr lvl="2">
              <a:lnSpc>
                <a:spcPct val="80000"/>
              </a:lnSpc>
            </a:pPr>
            <a:r>
              <a:rPr lang="en-GB" sz="1600"/>
              <a:t>Old style comment kept for compatibility with older releases – avoid</a:t>
            </a:r>
          </a:p>
          <a:p>
            <a:pPr lvl="1">
              <a:lnSpc>
                <a:spcPct val="80000"/>
              </a:lnSpc>
            </a:pPr>
            <a:endParaRPr lang="en-GB" sz="1800"/>
          </a:p>
          <a:p>
            <a:pPr lvl="1">
              <a:lnSpc>
                <a:spcPct val="80000"/>
              </a:lnSpc>
            </a:pPr>
            <a:r>
              <a:rPr lang="en-GB" sz="1800"/>
              <a:t>Also …</a:t>
            </a:r>
          </a:p>
          <a:p>
            <a:pPr lvl="2">
              <a:lnSpc>
                <a:spcPct val="80000"/>
              </a:lnSpc>
            </a:pPr>
            <a:r>
              <a:rPr lang="en-GB" sz="1600"/>
              <a:t>Can comment any SAS code out by </a:t>
            </a:r>
            <a:br>
              <a:rPr lang="en-GB" sz="1600"/>
            </a:br>
            <a:r>
              <a:rPr lang="en-GB" sz="1600"/>
              <a:t>turning it into a macro definition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267744" y="1970038"/>
            <a:ext cx="5618162" cy="338041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lIns="50800" tIns="50800" rIns="50800" bIns="50800">
            <a:spAutoFit/>
          </a:bodyPr>
          <a:lstStyle/>
          <a:p>
            <a:pPr lvl="2" eaLnBrk="0" hangingPunct="0">
              <a:lnSpc>
                <a:spcPct val="85000"/>
              </a:lnSpc>
            </a:pPr>
            <a:r>
              <a:rPr lang="en-GB" b="1">
                <a:latin typeface="Courier New" pitchFamily="49" charset="0"/>
              </a:rPr>
              <a:t>%* this is a comment ;   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267744" y="3429000"/>
            <a:ext cx="6530975" cy="338041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lIns="50800" tIns="50800" rIns="50800" bIns="50800">
            <a:spAutoFit/>
          </a:bodyPr>
          <a:lstStyle/>
          <a:p>
            <a:pPr lvl="2" eaLnBrk="0" hangingPunct="0">
              <a:lnSpc>
                <a:spcPct val="85000"/>
              </a:lnSpc>
            </a:pPr>
            <a:r>
              <a:rPr lang="en-GB" b="1">
                <a:latin typeface="Courier New" pitchFamily="49" charset="0"/>
              </a:rPr>
              <a:t>Comment this is a comment ;   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580063" y="5013325"/>
            <a:ext cx="2778125" cy="1135063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b="1">
                <a:latin typeface="Courier New" pitchFamily="49" charset="0"/>
              </a:rPr>
              <a:t>%macro dummy ;</a:t>
            </a:r>
          </a:p>
          <a:p>
            <a:pPr eaLnBrk="0" hangingPunct="0"/>
            <a:r>
              <a:rPr lang="en-GB" sz="1800" b="1" i="1">
                <a:latin typeface="Courier New" pitchFamily="49" charset="0"/>
              </a:rPr>
              <a:t>Various SAS code</a:t>
            </a:r>
          </a:p>
          <a:p>
            <a:pPr eaLnBrk="0" hangingPunct="0"/>
            <a:r>
              <a:rPr lang="en-GB" b="1" i="1">
                <a:latin typeface="Courier New" pitchFamily="49" charset="0"/>
              </a:rPr>
              <a:t>%mend dummy 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Clever Commenting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define macro variables which contain comment symbols</a:t>
            </a:r>
          </a:p>
          <a:p>
            <a:pPr lvl="1"/>
            <a:r>
              <a:rPr lang="en-GB" dirty="0"/>
              <a:t>Enables comments in several places to be enabled or disabled from one place</a:t>
            </a:r>
          </a:p>
          <a:p>
            <a:pPr lvl="1"/>
            <a:r>
              <a:rPr lang="en-GB" dirty="0"/>
              <a:t>Useful for </a:t>
            </a:r>
            <a:r>
              <a:rPr lang="en-GB" dirty="0" smtClean="0"/>
              <a:t>debugging</a:t>
            </a:r>
            <a:r>
              <a:rPr lang="en-GB" baseline="0" dirty="0" smtClean="0"/>
              <a:t> </a:t>
            </a:r>
            <a:br>
              <a:rPr lang="en-GB" baseline="0" dirty="0" smtClean="0"/>
            </a:br>
            <a:r>
              <a:rPr lang="en-GB" dirty="0" smtClean="0"/>
              <a:t>since debugging code </a:t>
            </a:r>
            <a:br>
              <a:rPr lang="en-GB" dirty="0" smtClean="0"/>
            </a:br>
            <a:r>
              <a:rPr lang="en-GB" dirty="0" smtClean="0"/>
              <a:t>can </a:t>
            </a:r>
            <a:r>
              <a:rPr lang="en-GB" dirty="0"/>
              <a:t>be enabled or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commented </a:t>
            </a:r>
            <a:r>
              <a:rPr lang="en-GB" dirty="0"/>
              <a:t>out easily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148064" y="4005064"/>
            <a:ext cx="2806526" cy="1750736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lIns="50800" tIns="50800" rIns="50800" bIns="508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%let a=/;%let b=*;</a:t>
            </a:r>
          </a:p>
          <a:p>
            <a:pPr eaLnBrk="0" hangingPunct="0">
              <a:lnSpc>
                <a:spcPct val="85000"/>
              </a:lnSpc>
            </a:pPr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&amp;a&amp;b</a:t>
            </a:r>
          </a:p>
          <a:p>
            <a:pPr eaLnBrk="0" hangingPunct="0">
              <a:lnSpc>
                <a:spcPct val="85000"/>
              </a:lnSpc>
            </a:pPr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proc print data=x ;</a:t>
            </a:r>
          </a:p>
          <a:p>
            <a:pPr eaLnBrk="0" hangingPunct="0">
              <a:lnSpc>
                <a:spcPct val="85000"/>
              </a:lnSpc>
            </a:pPr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run ;</a:t>
            </a:r>
          </a:p>
          <a:p>
            <a:pPr eaLnBrk="0" hangingPunct="0">
              <a:lnSpc>
                <a:spcPct val="85000"/>
              </a:lnSpc>
            </a:pPr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*/;</a:t>
            </a:r>
          </a:p>
          <a:p>
            <a:pPr eaLnBrk="0" hangingPunct="0">
              <a:lnSpc>
                <a:spcPct val="85000"/>
              </a:lnSpc>
            </a:pPr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data _null_ ;</a:t>
            </a:r>
          </a:p>
          <a:p>
            <a:pPr eaLnBrk="0" hangingPunct="0">
              <a:lnSpc>
                <a:spcPct val="85000"/>
              </a:lnSpc>
            </a:pPr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run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Write to the log in colour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20700" y="1905000"/>
            <a:ext cx="7953375" cy="2747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000" dirty="0"/>
              <a:t>Use </a:t>
            </a:r>
            <a:r>
              <a:rPr lang="en-GB" sz="2000" b="1" dirty="0">
                <a:solidFill>
                  <a:srgbClr val="FF0000"/>
                </a:solidFill>
              </a:rPr>
              <a:t>ERROR</a:t>
            </a:r>
            <a:r>
              <a:rPr lang="en-GB" sz="2000" dirty="0"/>
              <a:t>, </a:t>
            </a:r>
            <a:r>
              <a:rPr lang="en-GB" sz="2000" b="1" dirty="0">
                <a:solidFill>
                  <a:srgbClr val="00B050"/>
                </a:solidFill>
              </a:rPr>
              <a:t>WARNING</a:t>
            </a:r>
            <a:r>
              <a:rPr lang="en-GB" sz="2000" dirty="0"/>
              <a:t> or </a:t>
            </a:r>
            <a:r>
              <a:rPr lang="en-GB" sz="2000" b="1" dirty="0">
                <a:solidFill>
                  <a:srgbClr val="0070C0"/>
                </a:solidFill>
              </a:rPr>
              <a:t>NOTE</a:t>
            </a:r>
            <a:r>
              <a:rPr lang="en-GB" sz="2000" dirty="0"/>
              <a:t> to generate output in various colours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The keywords must be in uppercase, or it wont work</a:t>
            </a:r>
          </a:p>
          <a:p>
            <a:pPr>
              <a:lnSpc>
                <a:spcPct val="80000"/>
              </a:lnSpc>
            </a:pPr>
            <a:r>
              <a:rPr lang="en-GB" sz="2000" dirty="0"/>
              <a:t>Default colours produced, though these can be redefined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ERROR: produces red output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WARNING: produces green output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NOTE: produces blue output</a:t>
            </a:r>
          </a:p>
          <a:p>
            <a:pPr>
              <a:lnSpc>
                <a:spcPct val="80000"/>
              </a:lnSpc>
            </a:pPr>
            <a:r>
              <a:rPr lang="en-GB" sz="2000" dirty="0"/>
              <a:t>Specifying a dash in place of the colon causes the ERROR, WARNING or NOTE text to be blanked out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131840" y="4653136"/>
            <a:ext cx="4752330" cy="181352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lIns="50800" tIns="50800" rIns="50800" bIns="508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GB" b="1">
                <a:solidFill>
                  <a:schemeClr val="tx2"/>
                </a:solidFill>
                <a:latin typeface="Courier New" pitchFamily="49" charset="0"/>
              </a:rPr>
              <a:t>%put ERROR: This is an error ;</a:t>
            </a:r>
          </a:p>
          <a:p>
            <a:pPr eaLnBrk="0" hangingPunct="0">
              <a:lnSpc>
                <a:spcPct val="85000"/>
              </a:lnSpc>
            </a:pPr>
            <a:r>
              <a:rPr lang="en-GB" b="1">
                <a:solidFill>
                  <a:schemeClr val="tx2"/>
                </a:solidFill>
                <a:latin typeface="Courier New" pitchFamily="49" charset="0"/>
              </a:rPr>
              <a:t>%put WARNING: This is a warning ;</a:t>
            </a:r>
          </a:p>
          <a:p>
            <a:pPr eaLnBrk="0" hangingPunct="0">
              <a:lnSpc>
                <a:spcPct val="85000"/>
              </a:lnSpc>
            </a:pPr>
            <a:r>
              <a:rPr lang="en-GB" b="1">
                <a:solidFill>
                  <a:schemeClr val="tx2"/>
                </a:solidFill>
                <a:latin typeface="Courier New" pitchFamily="49" charset="0"/>
              </a:rPr>
              <a:t>%put NOTE: Take note ;</a:t>
            </a:r>
          </a:p>
          <a:p>
            <a:pPr eaLnBrk="0" hangingPunct="0">
              <a:lnSpc>
                <a:spcPct val="85000"/>
              </a:lnSpc>
            </a:pPr>
            <a:endParaRPr lang="en-GB" b="1">
              <a:solidFill>
                <a:schemeClr val="tx2"/>
              </a:solidFill>
              <a:latin typeface="Courier New" pitchFamily="49" charset="0"/>
            </a:endParaRPr>
          </a:p>
          <a:p>
            <a:pPr eaLnBrk="0" hangingPunct="0">
              <a:lnSpc>
                <a:spcPct val="85000"/>
              </a:lnSpc>
            </a:pPr>
            <a:r>
              <a:rPr lang="en-GB" b="1">
                <a:solidFill>
                  <a:schemeClr val="tx2"/>
                </a:solidFill>
                <a:latin typeface="Courier New" pitchFamily="49" charset="0"/>
              </a:rPr>
              <a:t>%put ERROR- This is an error ;</a:t>
            </a:r>
          </a:p>
          <a:p>
            <a:pPr eaLnBrk="0" hangingPunct="0">
              <a:lnSpc>
                <a:spcPct val="85000"/>
              </a:lnSpc>
            </a:pPr>
            <a:r>
              <a:rPr lang="en-GB" b="1">
                <a:solidFill>
                  <a:schemeClr val="tx2"/>
                </a:solidFill>
                <a:latin typeface="Courier New" pitchFamily="49" charset="0"/>
              </a:rPr>
              <a:t>%put WARNING- This is a warning ;</a:t>
            </a:r>
          </a:p>
          <a:p>
            <a:pPr eaLnBrk="0" hangingPunct="0">
              <a:lnSpc>
                <a:spcPct val="85000"/>
              </a:lnSpc>
            </a:pPr>
            <a:r>
              <a:rPr lang="en-GB" b="1">
                <a:solidFill>
                  <a:schemeClr val="tx2"/>
                </a:solidFill>
                <a:latin typeface="Courier New" pitchFamily="49" charset="0"/>
              </a:rPr>
              <a:t>%put NOTE- Take note ;</a:t>
            </a:r>
            <a:endParaRPr lang="en-GB" b="1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Conditional logic - %if %then %do</a:t>
            </a:r>
          </a:p>
        </p:txBody>
      </p:sp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2143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B978EA3-A62C-4AB4-909B-830A5A377A99}" type="slidenum">
              <a:rPr lang="en-GB" smtClean="0"/>
              <a:pPr/>
              <a:t>24</a:t>
            </a:fld>
            <a:endParaRPr lang="en-GB" smtClean="0"/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592138" y="1339850"/>
            <a:ext cx="1841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400" b="1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3860800" y="2441575"/>
            <a:ext cx="5211763" cy="3884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%let</a:t>
            </a:r>
            <a:r>
              <a:rPr lang="en-GB" sz="160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proj_type=Store_Level ;</a:t>
            </a:r>
          </a:p>
          <a:p>
            <a:r>
              <a:rPr lang="en-GB" sz="1600" b="1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%macro</a:t>
            </a:r>
            <a:r>
              <a:rPr lang="en-GB" sz="160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sz="1600" b="1" i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project_title</a:t>
            </a:r>
            <a:r>
              <a:rPr lang="en-GB" sz="160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r>
              <a:rPr lang="en-GB" sz="160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GB" sz="16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%if</a:t>
            </a:r>
            <a:r>
              <a:rPr lang="en-GB" sz="160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&amp;proj_type=Store_Level  </a:t>
            </a:r>
            <a:r>
              <a:rPr lang="en-GB" sz="16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%then</a:t>
            </a:r>
            <a:r>
              <a:rPr lang="en-GB" sz="160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sz="16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%do</a:t>
            </a:r>
            <a:r>
              <a:rPr lang="en-GB" sz="160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r>
              <a:rPr lang="en-GB" sz="160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title “Analysing Store Campaign” ;</a:t>
            </a:r>
          </a:p>
          <a:p>
            <a:r>
              <a:rPr lang="en-GB" sz="160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GB" sz="16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%end</a:t>
            </a:r>
            <a:r>
              <a:rPr lang="en-GB" sz="160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r>
              <a:rPr lang="en-GB" sz="160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GB" sz="16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%else</a:t>
            </a:r>
            <a:r>
              <a:rPr lang="en-GB" sz="160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sz="16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%do</a:t>
            </a:r>
            <a:r>
              <a:rPr lang="en-GB" sz="160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r>
              <a:rPr lang="en-GB" sz="160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title “Analysing National Campaign” ;</a:t>
            </a:r>
          </a:p>
          <a:p>
            <a:r>
              <a:rPr lang="en-GB" sz="160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GB" sz="16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%end</a:t>
            </a:r>
            <a:r>
              <a:rPr lang="en-GB" sz="160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r>
              <a:rPr lang="en-GB" sz="1600" b="1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%mend</a:t>
            </a:r>
            <a:r>
              <a:rPr lang="en-GB" sz="160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project_title;</a:t>
            </a:r>
          </a:p>
          <a:p>
            <a:r>
              <a:rPr lang="en-GB" sz="160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%</a:t>
            </a:r>
            <a:r>
              <a:rPr lang="en-GB" sz="1600" b="1" i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project_title</a:t>
            </a:r>
            <a:endParaRPr lang="en-GB" sz="1600"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40000"/>
              </a:spcBef>
            </a:pPr>
            <a:endParaRPr lang="en-GB" sz="1600" b="1" i="1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endParaRPr lang="en-GB" sz="2200">
              <a:ea typeface="Times New Roman" pitchFamily="18" charset="0"/>
              <a:cs typeface="Courier New" pitchFamily="49" charset="0"/>
            </a:endParaRPr>
          </a:p>
          <a:p>
            <a:endParaRPr lang="en-GB" sz="2200"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Char char="•"/>
            </a:pPr>
            <a:endParaRPr lang="en-GB" sz="2200"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27654" name="AutoShape 5"/>
          <p:cNvSpPr>
            <a:spLocks noChangeArrowheads="1"/>
          </p:cNvSpPr>
          <p:nvPr/>
        </p:nvSpPr>
        <p:spPr bwMode="auto">
          <a:xfrm>
            <a:off x="3703638" y="2305050"/>
            <a:ext cx="5283200" cy="2770188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342900" y="1041400"/>
            <a:ext cx="838358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/>
              <a:t>%if allows you to check if a certain condition is true and if it is, pass the code to be run. %else allows you to check for multiple conditions.</a:t>
            </a:r>
          </a:p>
        </p:txBody>
      </p:sp>
      <p:sp>
        <p:nvSpPr>
          <p:cNvPr id="27656" name="Line 7"/>
          <p:cNvSpPr>
            <a:spLocks noChangeShapeType="1"/>
          </p:cNvSpPr>
          <p:nvPr/>
        </p:nvSpPr>
        <p:spPr bwMode="auto">
          <a:xfrm>
            <a:off x="2859088" y="2568575"/>
            <a:ext cx="989012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7657" name="Text Box 8"/>
          <p:cNvSpPr txBox="1">
            <a:spLocks noChangeArrowheads="1"/>
          </p:cNvSpPr>
          <p:nvPr/>
        </p:nvSpPr>
        <p:spPr bwMode="auto">
          <a:xfrm>
            <a:off x="676275" y="2305050"/>
            <a:ext cx="24987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/>
              <a:t>%if must be used inside a macro</a:t>
            </a:r>
          </a:p>
        </p:txBody>
      </p:sp>
      <p:sp>
        <p:nvSpPr>
          <p:cNvPr id="27658" name="Text Box 9"/>
          <p:cNvSpPr txBox="1">
            <a:spLocks noChangeArrowheads="1"/>
          </p:cNvSpPr>
          <p:nvPr/>
        </p:nvSpPr>
        <p:spPr bwMode="auto">
          <a:xfrm>
            <a:off x="673100" y="3494088"/>
            <a:ext cx="2498725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/>
              <a:t>Indent your code to make it easy to see where one %do ends</a:t>
            </a:r>
          </a:p>
        </p:txBody>
      </p:sp>
      <p:sp>
        <p:nvSpPr>
          <p:cNvPr id="27659" name="Line 10"/>
          <p:cNvSpPr>
            <a:spLocks noChangeShapeType="1"/>
          </p:cNvSpPr>
          <p:nvPr/>
        </p:nvSpPr>
        <p:spPr bwMode="auto">
          <a:xfrm>
            <a:off x="3074988" y="3670300"/>
            <a:ext cx="989012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7660" name="Text Box 11"/>
          <p:cNvSpPr txBox="1">
            <a:spLocks noChangeArrowheads="1"/>
          </p:cNvSpPr>
          <p:nvPr/>
        </p:nvSpPr>
        <p:spPr bwMode="auto">
          <a:xfrm>
            <a:off x="327025" y="5160963"/>
            <a:ext cx="858678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/>
              <a:t>%else is optional; if the %if condition is false SAS will just move onto the next piece of code</a:t>
            </a:r>
          </a:p>
        </p:txBody>
      </p:sp>
      <p:sp>
        <p:nvSpPr>
          <p:cNvPr id="27661" name="Text Box 12"/>
          <p:cNvSpPr txBox="1">
            <a:spLocks noChangeArrowheads="1"/>
          </p:cNvSpPr>
          <p:nvPr/>
        </p:nvSpPr>
        <p:spPr bwMode="auto">
          <a:xfrm>
            <a:off x="66675" y="6311900"/>
            <a:ext cx="2286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>
                <a:solidFill>
                  <a:schemeClr val="bg1"/>
                </a:solidFill>
              </a:rPr>
              <a:t>EG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74625"/>
            <a:ext cx="8785225" cy="1008063"/>
          </a:xfrm>
        </p:spPr>
        <p:txBody>
          <a:bodyPr>
            <a:noAutofit/>
          </a:bodyPr>
          <a:lstStyle/>
          <a:p>
            <a:pPr eaLnBrk="1" hangingPunct="1"/>
            <a:r>
              <a:rPr lang="en-GB" sz="3200" dirty="0" smtClean="0"/>
              <a:t>Conditional logic doesn’t interact with a </a:t>
            </a:r>
            <a:r>
              <a:rPr lang="en-GB" sz="3200" dirty="0" err="1" smtClean="0"/>
              <a:t>datastep</a:t>
            </a:r>
            <a:endParaRPr lang="en-GB" sz="3200" dirty="0" smtClean="0"/>
          </a:p>
        </p:txBody>
      </p:sp>
      <p:graphicFrame>
        <p:nvGraphicFramePr>
          <p:cNvPr id="224262" name="Group 6"/>
          <p:cNvGraphicFramePr>
            <a:graphicFrameLocks noGrp="1"/>
          </p:cNvGraphicFramePr>
          <p:nvPr>
            <p:ph type="tbl" idx="1"/>
          </p:nvPr>
        </p:nvGraphicFramePr>
        <p:xfrm>
          <a:off x="723900" y="1784350"/>
          <a:ext cx="7739063" cy="3265488"/>
        </p:xfrm>
        <a:graphic>
          <a:graphicData uri="http://schemas.openxmlformats.org/drawingml/2006/table">
            <a:tbl>
              <a:tblPr/>
              <a:tblGrid>
                <a:gridCol w="3870325"/>
                <a:gridCol w="3868738"/>
              </a:tblGrid>
              <a:tr h="3265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data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new_data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set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sales_data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%if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 month =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Courier New" pitchFamily="49" charset="0"/>
                        </a:rPr>
                        <a:t>"DEC"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%then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%do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end_of_year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=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Courier New" pitchFamily="49" charset="0"/>
                        </a:rPr>
                        <a:t>"Y"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%end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%else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%do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end_of_year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=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Courier New" pitchFamily="49" charset="0"/>
                        </a:rPr>
                        <a:t>"N"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%end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run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data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new_data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set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sales_data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if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 month=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Courier New" pitchFamily="49" charset="0"/>
                        </a:rPr>
                        <a:t>"DEC"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then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do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end_of_year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=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Courier New" pitchFamily="49" charset="0"/>
                        </a:rPr>
                        <a:t>"Y"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end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else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do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end_of_year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=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Courier New" pitchFamily="49" charset="0"/>
                        </a:rPr>
                        <a:t>"N"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end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run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F68843-3E73-4247-AAAE-EC270F30ABA6}" type="slidenum">
              <a:rPr lang="en-GB" smtClean="0"/>
              <a:pPr/>
              <a:t>25</a:t>
            </a:fld>
            <a:endParaRPr lang="en-GB" smtClean="0"/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592138" y="1339850"/>
            <a:ext cx="1841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400" b="1"/>
          </a:p>
        </p:txBody>
      </p:sp>
      <p:sp>
        <p:nvSpPr>
          <p:cNvPr id="28677" name="AutoShape 4"/>
          <p:cNvSpPr>
            <a:spLocks noChangeArrowheads="1"/>
          </p:cNvSpPr>
          <p:nvPr/>
        </p:nvSpPr>
        <p:spPr bwMode="auto">
          <a:xfrm>
            <a:off x="652463" y="1682750"/>
            <a:ext cx="7097712" cy="2598738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2116138" y="3673475"/>
            <a:ext cx="64706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1400" b="1"/>
          </a:p>
        </p:txBody>
      </p:sp>
      <p:sp>
        <p:nvSpPr>
          <p:cNvPr id="28682" name="Text Box 15"/>
          <p:cNvSpPr txBox="1">
            <a:spLocks noChangeArrowheads="1"/>
          </p:cNvSpPr>
          <p:nvPr/>
        </p:nvSpPr>
        <p:spPr bwMode="auto">
          <a:xfrm>
            <a:off x="546100" y="1098550"/>
            <a:ext cx="78120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/>
              <a:t>The two sets of code look very similar but are actually quite different</a:t>
            </a:r>
          </a:p>
        </p:txBody>
      </p:sp>
      <p:sp>
        <p:nvSpPr>
          <p:cNvPr id="224272" name="Text Box 16"/>
          <p:cNvSpPr txBox="1">
            <a:spLocks noChangeArrowheads="1"/>
          </p:cNvSpPr>
          <p:nvPr/>
        </p:nvSpPr>
        <p:spPr bwMode="auto">
          <a:xfrm>
            <a:off x="558800" y="4419600"/>
            <a:ext cx="3781425" cy="2120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/>
              <a:t>INCORRECT </a:t>
            </a:r>
          </a:p>
          <a:p>
            <a:r>
              <a:rPr lang="en-GB" i="1"/>
              <a:t>Month </a:t>
            </a:r>
            <a:r>
              <a:rPr lang="en-GB"/>
              <a:t>is a dataset variable (not the macro variable </a:t>
            </a:r>
            <a:r>
              <a:rPr lang="en-GB" i="1"/>
              <a:t>&amp;month.</a:t>
            </a:r>
            <a:r>
              <a:rPr lang="en-GB"/>
              <a:t>)</a:t>
            </a:r>
          </a:p>
          <a:p>
            <a:endParaRPr lang="en-GB" sz="700"/>
          </a:p>
          <a:p>
            <a:r>
              <a:rPr lang="en-GB"/>
              <a:t>The value will change within the dataset.  As the macro is compiled before any data is read in, this cannot work</a:t>
            </a:r>
            <a:endParaRPr lang="en-GB" i="1"/>
          </a:p>
        </p:txBody>
      </p:sp>
      <p:sp>
        <p:nvSpPr>
          <p:cNvPr id="224273" name="Text Box 17"/>
          <p:cNvSpPr txBox="1">
            <a:spLocks noChangeArrowheads="1"/>
          </p:cNvSpPr>
          <p:nvPr/>
        </p:nvSpPr>
        <p:spPr bwMode="auto">
          <a:xfrm>
            <a:off x="4533900" y="4419600"/>
            <a:ext cx="3530600" cy="1465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/>
              <a:t>CORRECT</a:t>
            </a:r>
          </a:p>
          <a:p>
            <a:r>
              <a:rPr lang="en-GB"/>
              <a:t>If the dataset variable month has the value ‘DEC’ then make the variable end_of_year=‘Y’ for the observation </a:t>
            </a:r>
          </a:p>
        </p:txBody>
      </p:sp>
      <p:sp>
        <p:nvSpPr>
          <p:cNvPr id="28685" name="Rectangle 18"/>
          <p:cNvSpPr>
            <a:spLocks noChangeArrowheads="1"/>
          </p:cNvSpPr>
          <p:nvPr/>
        </p:nvSpPr>
        <p:spPr bwMode="auto">
          <a:xfrm>
            <a:off x="515938" y="5613400"/>
            <a:ext cx="1841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72" grpId="0"/>
      <p:bldP spid="22427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Iterative %do; %end; loops</a:t>
            </a:r>
          </a:p>
        </p:txBody>
      </p:sp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2143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C8DDB19-64CD-4664-BDBD-340D7C12DB7A}" type="slidenum">
              <a:rPr lang="en-GB" smtClean="0"/>
              <a:pPr/>
              <a:t>26</a:t>
            </a:fld>
            <a:endParaRPr lang="en-GB" smtClean="0"/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592138" y="1339850"/>
            <a:ext cx="1841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400" b="1"/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266700" y="1482725"/>
            <a:ext cx="8697913" cy="1870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endParaRPr lang="en-GB" sz="2000"/>
          </a:p>
          <a:p>
            <a:pPr>
              <a:spcBef>
                <a:spcPct val="40000"/>
              </a:spcBef>
            </a:pPr>
            <a:endParaRPr lang="en-GB" sz="2200" b="1" i="1">
              <a:solidFill>
                <a:srgbClr val="000000"/>
              </a:solidFill>
              <a:latin typeface="Courier New" pitchFamily="49" charset="0"/>
            </a:endParaRPr>
          </a:p>
          <a:p>
            <a:endParaRPr lang="en-GB" sz="2200"/>
          </a:p>
          <a:p>
            <a:endParaRPr lang="en-GB" sz="2200"/>
          </a:p>
          <a:p>
            <a:pPr>
              <a:buFontTx/>
              <a:buChar char="•"/>
            </a:pPr>
            <a:endParaRPr lang="en-GB" sz="2200"/>
          </a:p>
        </p:txBody>
      </p:sp>
      <p:sp>
        <p:nvSpPr>
          <p:cNvPr id="29702" name="AutoShape 5"/>
          <p:cNvSpPr>
            <a:spLocks noChangeArrowheads="1"/>
          </p:cNvSpPr>
          <p:nvPr/>
        </p:nvSpPr>
        <p:spPr bwMode="auto">
          <a:xfrm>
            <a:off x="214313" y="1525588"/>
            <a:ext cx="5629275" cy="46148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71438" y="1041400"/>
            <a:ext cx="90725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/>
              <a:t>Another way %do is used is to generate the same piece of code multiple times</a:t>
            </a:r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522288" y="1612900"/>
            <a:ext cx="5907087" cy="264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400" b="1">
                <a:solidFill>
                  <a:srgbClr val="000080"/>
                </a:solidFill>
                <a:latin typeface="Courier New" pitchFamily="49" charset="0"/>
              </a:rPr>
              <a:t>%macro</a:t>
            </a:r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 pull_data(outdata, indata, start, end);</a:t>
            </a:r>
          </a:p>
          <a:p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  data &amp;</a:t>
            </a:r>
            <a:r>
              <a:rPr lang="en-GB" sz="1400">
                <a:solidFill>
                  <a:srgbClr val="008080"/>
                </a:solidFill>
                <a:latin typeface="Courier New" pitchFamily="49" charset="0"/>
              </a:rPr>
              <a:t>outdata.</a:t>
            </a:r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    set</a:t>
            </a:r>
          </a:p>
          <a:p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GB" sz="1400">
                <a:solidFill>
                  <a:srgbClr val="0000FF"/>
                </a:solidFill>
                <a:latin typeface="Courier New" pitchFamily="49" charset="0"/>
              </a:rPr>
              <a:t>%do</a:t>
            </a:r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 i = &amp;</a:t>
            </a:r>
            <a:r>
              <a:rPr lang="en-GB" sz="1400">
                <a:solidFill>
                  <a:srgbClr val="008080"/>
                </a:solidFill>
                <a:latin typeface="Courier New" pitchFamily="49" charset="0"/>
              </a:rPr>
              <a:t>start.</a:t>
            </a:r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400">
                <a:solidFill>
                  <a:srgbClr val="0000FF"/>
                </a:solidFill>
                <a:latin typeface="Courier New" pitchFamily="49" charset="0"/>
              </a:rPr>
              <a:t>%to</a:t>
            </a:r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 &amp;</a:t>
            </a:r>
            <a:r>
              <a:rPr lang="en-GB" sz="1400">
                <a:solidFill>
                  <a:srgbClr val="008080"/>
                </a:solidFill>
                <a:latin typeface="Courier New" pitchFamily="49" charset="0"/>
              </a:rPr>
              <a:t>end.</a:t>
            </a:r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        &amp;indata._&amp;i </a:t>
            </a:r>
          </a:p>
          <a:p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GB" sz="1400">
                <a:solidFill>
                  <a:srgbClr val="0000FF"/>
                </a:solidFill>
                <a:latin typeface="Courier New" pitchFamily="49" charset="0"/>
              </a:rPr>
              <a:t>%end</a:t>
            </a:r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    ;</a:t>
            </a:r>
          </a:p>
          <a:p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  run;</a:t>
            </a:r>
          </a:p>
          <a:p>
            <a:r>
              <a:rPr lang="en-GB" sz="1400" b="1">
                <a:solidFill>
                  <a:srgbClr val="000080"/>
                </a:solidFill>
                <a:latin typeface="Courier New" pitchFamily="49" charset="0"/>
              </a:rPr>
              <a:t>%mend</a:t>
            </a:r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endParaRPr lang="en-GB" sz="140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%</a:t>
            </a:r>
            <a:r>
              <a:rPr lang="en-GB" sz="1400" b="1" i="1">
                <a:solidFill>
                  <a:srgbClr val="000000"/>
                </a:solidFill>
                <a:latin typeface="Courier New" pitchFamily="49" charset="0"/>
              </a:rPr>
              <a:t>pull_data</a:t>
            </a:r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(dib_prep_basks, sample.dib_prep_basks, 				</a:t>
            </a:r>
            <a:r>
              <a:rPr lang="en-GB" sz="1400" b="1">
                <a:solidFill>
                  <a:srgbClr val="008080"/>
                </a:solidFill>
                <a:latin typeface="Courier New" pitchFamily="49" charset="0"/>
              </a:rPr>
              <a:t>200817</a:t>
            </a:r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1400" b="1">
                <a:solidFill>
                  <a:srgbClr val="008080"/>
                </a:solidFill>
                <a:latin typeface="Courier New" pitchFamily="49" charset="0"/>
              </a:rPr>
              <a:t>200819</a:t>
            </a:r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9705" name="Rectangle 8"/>
          <p:cNvSpPr>
            <a:spLocks noChangeArrowheads="1"/>
          </p:cNvSpPr>
          <p:nvPr/>
        </p:nvSpPr>
        <p:spPr bwMode="auto">
          <a:xfrm>
            <a:off x="792163" y="4684713"/>
            <a:ext cx="4572000" cy="136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400" b="1">
                <a:solidFill>
                  <a:srgbClr val="000080"/>
                </a:solidFill>
                <a:latin typeface="Courier New" pitchFamily="49" charset="0"/>
              </a:rPr>
              <a:t>data</a:t>
            </a:r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 dib_prep_basks;</a:t>
            </a:r>
          </a:p>
          <a:p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sz="1400">
                <a:solidFill>
                  <a:srgbClr val="0000FF"/>
                </a:solidFill>
                <a:latin typeface="Courier New" pitchFamily="49" charset="0"/>
              </a:rPr>
              <a:t>set</a:t>
            </a:r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 sample.dib_prep_basks_200817 </a:t>
            </a:r>
          </a:p>
          <a:p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      sample.dib_prep_basks_200818 </a:t>
            </a:r>
          </a:p>
          <a:p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      sample.dib_prep_basks_200819 </a:t>
            </a:r>
          </a:p>
          <a:p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      ;</a:t>
            </a:r>
          </a:p>
          <a:p>
            <a:r>
              <a:rPr lang="en-GB" sz="1400" b="1">
                <a:solidFill>
                  <a:srgbClr val="000080"/>
                </a:solidFill>
                <a:latin typeface="Courier New" pitchFamily="49" charset="0"/>
              </a:rPr>
              <a:t>run</a:t>
            </a:r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29706" name="AutoShape 9"/>
          <p:cNvSpPr>
            <a:spLocks noChangeArrowheads="1"/>
          </p:cNvSpPr>
          <p:nvPr/>
        </p:nvSpPr>
        <p:spPr bwMode="auto">
          <a:xfrm>
            <a:off x="2963863" y="4251325"/>
            <a:ext cx="392112" cy="3476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 flipH="1">
            <a:off x="2700338" y="2249488"/>
            <a:ext cx="3438525" cy="36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9708" name="Text Box 11"/>
          <p:cNvSpPr txBox="1">
            <a:spLocks noChangeArrowheads="1"/>
          </p:cNvSpPr>
          <p:nvPr/>
        </p:nvSpPr>
        <p:spPr bwMode="auto">
          <a:xfrm>
            <a:off x="6132513" y="1662113"/>
            <a:ext cx="2532062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/>
              <a:t>Note the lack of a semi colon at the end of the line</a:t>
            </a:r>
          </a:p>
        </p:txBody>
      </p:sp>
      <p:sp>
        <p:nvSpPr>
          <p:cNvPr id="29709" name="Text Box 12"/>
          <p:cNvSpPr txBox="1">
            <a:spLocks noChangeArrowheads="1"/>
          </p:cNvSpPr>
          <p:nvPr/>
        </p:nvSpPr>
        <p:spPr bwMode="auto">
          <a:xfrm>
            <a:off x="6159500" y="4287838"/>
            <a:ext cx="2532063" cy="1616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/>
              <a:t>Set multiple datasets together without having to specify each one individually</a:t>
            </a:r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 flipH="1">
            <a:off x="4643438" y="4832350"/>
            <a:ext cx="1477962" cy="18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9711" name="Text Box 14"/>
          <p:cNvSpPr txBox="1">
            <a:spLocks noChangeArrowheads="1"/>
          </p:cNvSpPr>
          <p:nvPr/>
        </p:nvSpPr>
        <p:spPr bwMode="auto">
          <a:xfrm>
            <a:off x="66675" y="6311900"/>
            <a:ext cx="2286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>
                <a:solidFill>
                  <a:schemeClr val="bg1"/>
                </a:solidFill>
              </a:rPr>
              <a:t>EG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 smtClean="0"/>
              <a:t>%do; %end; is not the same as a do; end; loop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Macros are used to write code</a:t>
            </a:r>
          </a:p>
          <a:p>
            <a:pPr lvl="1">
              <a:buFont typeface="Arial" pitchFamily="34" charset="0"/>
              <a:buChar char="•"/>
            </a:pPr>
            <a:r>
              <a:rPr lang="en-GB" sz="2000" dirty="0" smtClean="0"/>
              <a:t>a </a:t>
            </a:r>
            <a:r>
              <a:rPr lang="en-GB" sz="2000" b="1" dirty="0" smtClean="0"/>
              <a:t>%do; %end; </a:t>
            </a:r>
            <a:r>
              <a:rPr lang="en-GB" sz="2000" dirty="0" smtClean="0"/>
              <a:t>loop will allow you to generate multiple lines of code.</a:t>
            </a:r>
          </a:p>
          <a:p>
            <a:r>
              <a:rPr lang="en-GB" sz="2000" b="1" dirty="0" smtClean="0"/>
              <a:t>do; end; </a:t>
            </a:r>
            <a:r>
              <a:rPr lang="en-GB" sz="2000" dirty="0" smtClean="0"/>
              <a:t>performs an operation multiple times, but it does not generate multiple lines of code in the way the </a:t>
            </a:r>
            <a:r>
              <a:rPr lang="en-GB" sz="2000" b="1" dirty="0" smtClean="0"/>
              <a:t>%do; %end; </a:t>
            </a:r>
            <a:r>
              <a:rPr lang="en-GB" sz="2000" dirty="0" smtClean="0"/>
              <a:t>does. </a:t>
            </a:r>
          </a:p>
          <a:p>
            <a:r>
              <a:rPr lang="en-GB" sz="2000" dirty="0" smtClean="0"/>
              <a:t>Again </a:t>
            </a:r>
            <a:r>
              <a:rPr lang="en-GB" sz="2000" b="1" dirty="0" smtClean="0"/>
              <a:t>%do; %end; </a:t>
            </a:r>
            <a:r>
              <a:rPr lang="en-GB" sz="2000" dirty="0" smtClean="0"/>
              <a:t>must be placed inside a macro. </a:t>
            </a:r>
          </a:p>
        </p:txBody>
      </p:sp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74391AB1-CD8E-4353-81FB-316829B5762E}" type="slidenum">
              <a:rPr lang="en-GB" smtClean="0"/>
              <a:pPr/>
              <a:t>27</a:t>
            </a:fld>
            <a:endParaRPr lang="en-GB" smtClean="0"/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592138" y="1339850"/>
            <a:ext cx="1841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400" b="1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266700" y="1482725"/>
            <a:ext cx="8697913" cy="1870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endParaRPr lang="en-GB" sz="2000"/>
          </a:p>
          <a:p>
            <a:pPr>
              <a:spcBef>
                <a:spcPct val="40000"/>
              </a:spcBef>
            </a:pPr>
            <a:endParaRPr lang="en-GB" sz="2200" b="1" i="1">
              <a:solidFill>
                <a:srgbClr val="000000"/>
              </a:solidFill>
              <a:latin typeface="Courier New" pitchFamily="49" charset="0"/>
            </a:endParaRPr>
          </a:p>
          <a:p>
            <a:endParaRPr lang="en-GB" sz="2200"/>
          </a:p>
          <a:p>
            <a:endParaRPr lang="en-GB" sz="2200"/>
          </a:p>
          <a:p>
            <a:pPr>
              <a:buFontTx/>
              <a:buChar char="•"/>
            </a:pPr>
            <a:endParaRPr lang="en-GB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Carry out a loop while a condition is met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Will not process loop at all if condition is not met</a:t>
            </a:r>
          </a:p>
          <a:p>
            <a:r>
              <a:rPr lang="en-GB" dirty="0" smtClean="0"/>
              <a:t>Condition is evaluated at start of loop</a:t>
            </a:r>
          </a:p>
          <a:p>
            <a:pPr lvl="1"/>
            <a:r>
              <a:rPr lang="en-GB" dirty="0"/>
              <a:t>%do %while(&amp;a&lt;&amp;b);</a:t>
            </a:r>
          </a:p>
          <a:p>
            <a:pPr lvl="1"/>
            <a:r>
              <a:rPr lang="en-GB" dirty="0"/>
              <a:t>%do %while(%length(&amp;name)&gt;20</a:t>
            </a:r>
            <a:r>
              <a:rPr lang="en-GB" dirty="0" smtClean="0"/>
              <a:t>);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Carry out a loop until a condition is 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Will do loop at least once</a:t>
            </a:r>
          </a:p>
          <a:p>
            <a:r>
              <a:rPr lang="en-GB" dirty="0" smtClean="0"/>
              <a:t>Evaluates condition at the end of loop</a:t>
            </a:r>
          </a:p>
          <a:p>
            <a:pPr lvl="1"/>
            <a:r>
              <a:rPr lang="en-GB" dirty="0" smtClean="0"/>
              <a:t>%</a:t>
            </a:r>
            <a:r>
              <a:rPr lang="en-GB" dirty="0"/>
              <a:t>do %until(&amp;hold=no);</a:t>
            </a:r>
          </a:p>
          <a:p>
            <a:pPr lvl="1"/>
            <a:r>
              <a:rPr lang="en-GB" dirty="0"/>
              <a:t>%do %until(%index(&amp;</a:t>
            </a:r>
            <a:r>
              <a:rPr lang="en-GB" dirty="0" err="1"/>
              <a:t>source,&amp;excerpt</a:t>
            </a:r>
            <a:r>
              <a:rPr lang="en-GB" dirty="0"/>
              <a:t>)=0</a:t>
            </a:r>
            <a:r>
              <a:rPr lang="en-GB" dirty="0" smtClean="0"/>
              <a:t>);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1047750" eaLnBrk="1" hangingPunct="1"/>
            <a:r>
              <a:rPr lang="en-GB" dirty="0" smtClean="0"/>
              <a:t>What is a SAS Macro?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566863"/>
            <a:ext cx="8228012" cy="4525962"/>
          </a:xfrm>
        </p:spPr>
        <p:txBody>
          <a:bodyPr>
            <a:normAutofit lnSpcReduction="10000"/>
          </a:bodyPr>
          <a:lstStyle/>
          <a:p>
            <a:pPr marL="369888" indent="-369888" defTabSz="958850" eaLnBrk="1" hangingPunct="1">
              <a:spcBef>
                <a:spcPct val="50000"/>
              </a:spcBef>
            </a:pPr>
            <a:r>
              <a:rPr lang="en-GB" dirty="0" smtClean="0"/>
              <a:t>A macro is a way to automate processes in SAS</a:t>
            </a:r>
          </a:p>
          <a:p>
            <a:pPr marL="369888" indent="-369888" defTabSz="958850" eaLnBrk="1" hangingPunct="1">
              <a:spcBef>
                <a:spcPct val="50000"/>
              </a:spcBef>
            </a:pPr>
            <a:r>
              <a:rPr lang="en-GB" dirty="0" smtClean="0"/>
              <a:t>Macros can save time by giving you the opportunity to reuse the same code but with different variables</a:t>
            </a:r>
          </a:p>
          <a:p>
            <a:pPr marL="369888" indent="-369888" defTabSz="958850" eaLnBrk="1" hangingPunct="1">
              <a:spcBef>
                <a:spcPct val="50000"/>
              </a:spcBef>
            </a:pPr>
            <a:r>
              <a:rPr lang="en-GB" dirty="0" smtClean="0"/>
              <a:t>They can be used in and with any data step or proc step</a:t>
            </a:r>
          </a:p>
          <a:p>
            <a:pPr marL="369888" indent="-369888" defTabSz="958850" eaLnBrk="1" hangingPunct="1">
              <a:spcBef>
                <a:spcPct val="50000"/>
              </a:spcBef>
            </a:pPr>
            <a:r>
              <a:rPr lang="en-GB" dirty="0" smtClean="0"/>
              <a:t>You know it’s a macro when you see </a:t>
            </a:r>
            <a:r>
              <a:rPr lang="en-GB" dirty="0" smtClean="0">
                <a:solidFill>
                  <a:schemeClr val="hlink"/>
                </a:solidFill>
              </a:rPr>
              <a:t>%</a:t>
            </a:r>
            <a:r>
              <a:rPr lang="en-GB" dirty="0" smtClean="0"/>
              <a:t> or </a:t>
            </a:r>
            <a:r>
              <a:rPr lang="en-GB" dirty="0" smtClean="0">
                <a:solidFill>
                  <a:schemeClr val="hlink"/>
                </a:solidFill>
              </a:rPr>
              <a:t>&amp;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2143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fld id="{09318E51-B90E-469D-8BED-69716FD09475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6675" y="6311900"/>
            <a:ext cx="2286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>
                <a:solidFill>
                  <a:schemeClr val="bg1"/>
                </a:solidFill>
              </a:rPr>
              <a:t>EG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&amp; versus &amp;&amp; versus &amp;&amp;&amp;</a:t>
            </a: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600" dirty="0"/>
              <a:t>In Base SAS</a:t>
            </a:r>
          </a:p>
          <a:p>
            <a:pPr lvl="1"/>
            <a:r>
              <a:rPr lang="en-GB" sz="2200" dirty="0"/>
              <a:t>&amp;name refers to a macro variable called name</a:t>
            </a:r>
          </a:p>
          <a:p>
            <a:pPr lvl="1"/>
            <a:r>
              <a:rPr lang="en-GB" sz="2200" dirty="0"/>
              <a:t>&amp;&amp;name is scanned twice by macro processor</a:t>
            </a:r>
          </a:p>
          <a:p>
            <a:pPr lvl="1"/>
            <a:r>
              <a:rPr lang="en-GB" sz="2200" dirty="0"/>
              <a:t>&amp;&amp;&amp;name is treated as &amp;(&amp;name) </a:t>
            </a:r>
          </a:p>
          <a:p>
            <a:r>
              <a:rPr lang="en-GB" sz="2600" dirty="0"/>
              <a:t>If used in SCL – SAS/AF</a:t>
            </a:r>
          </a:p>
          <a:p>
            <a:pPr lvl="1"/>
            <a:r>
              <a:rPr lang="en-GB" sz="2200" dirty="0"/>
              <a:t>&amp;name tries to substitute SCL variable name, if it exists</a:t>
            </a:r>
          </a:p>
          <a:p>
            <a:pPr lvl="2"/>
            <a:r>
              <a:rPr lang="en-GB" dirty="0"/>
              <a:t>If it does not exist, then it looks for a macro variable called name</a:t>
            </a:r>
          </a:p>
          <a:p>
            <a:pPr lvl="1"/>
            <a:r>
              <a:rPr lang="en-GB" sz="2200" dirty="0"/>
              <a:t>&amp;&amp;name is useful since it doesn’t try to substitute an SCL variable even if one exists of that name, but uses the macro variable</a:t>
            </a:r>
          </a:p>
          <a:p>
            <a:pPr lvl="1"/>
            <a:r>
              <a:rPr lang="en-GB" sz="2200" dirty="0"/>
              <a:t>&amp;&amp;&amp;name works as in Base SAS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1047750" eaLnBrk="1" hangingPunct="1"/>
            <a:r>
              <a:rPr lang="en-GB" sz="3600" dirty="0" smtClean="0"/>
              <a:t>Complex Resolving – Multiple Ampersands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608013" y="1268413"/>
            <a:ext cx="7927975" cy="496887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spcBef>
                <a:spcPct val="50000"/>
              </a:spcBef>
            </a:pPr>
            <a:r>
              <a:rPr lang="en-GB" dirty="0" smtClean="0"/>
              <a:t>Sometimes you’ll want to use the value from one macro variable in order to use another macro variable to produce a result </a:t>
            </a:r>
          </a:p>
          <a:p>
            <a:pPr eaLnBrk="1" hangingPunct="1">
              <a:spcBef>
                <a:spcPct val="50000"/>
              </a:spcBef>
            </a:pPr>
            <a:r>
              <a:rPr lang="en-GB" dirty="0" smtClean="0">
                <a:solidFill>
                  <a:srgbClr val="FF9900"/>
                </a:solidFill>
              </a:rPr>
              <a:t>Example :</a:t>
            </a:r>
          </a:p>
          <a:p>
            <a:pPr eaLnBrk="1" hangingPunct="1">
              <a:spcBef>
                <a:spcPct val="50000"/>
              </a:spcBef>
            </a:pPr>
            <a:endParaRPr lang="en-GB" dirty="0" smtClean="0">
              <a:solidFill>
                <a:srgbClr val="FF9900"/>
              </a:solidFill>
            </a:endParaRPr>
          </a:p>
          <a:p>
            <a:pPr eaLnBrk="1" hangingPunct="1">
              <a:spcBef>
                <a:spcPct val="50000"/>
              </a:spcBef>
              <a:buNone/>
            </a:pPr>
            <a:endParaRPr lang="en-GB" dirty="0" smtClean="0">
              <a:solidFill>
                <a:srgbClr val="FF99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GB" dirty="0" smtClean="0"/>
              <a:t>Produce a line in the log for each macro variable using the cell number to return its value so the log reads:</a:t>
            </a:r>
          </a:p>
          <a:p>
            <a:pPr lvl="2" eaLnBrk="1" hangingPunct="1">
              <a:buFont typeface="Arial" pitchFamily="34" charset="0"/>
              <a:buNone/>
            </a:pP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cell number 1 is called : HH</a:t>
            </a:r>
          </a:p>
          <a:p>
            <a:pPr lvl="2" eaLnBrk="1" hangingPunct="1">
              <a:buFont typeface="Arial" pitchFamily="34" charset="0"/>
              <a:buNone/>
            </a:pP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cell number 2 is called : HM</a:t>
            </a:r>
          </a:p>
          <a:p>
            <a:pPr lvl="2" eaLnBrk="1" hangingPunct="1">
              <a:buFont typeface="Arial" pitchFamily="34" charset="0"/>
              <a:buNone/>
            </a:pP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cell number 3 is called : NN</a:t>
            </a:r>
            <a:endParaRPr lang="en-GB" dirty="0" smtClean="0"/>
          </a:p>
        </p:txBody>
      </p:sp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2143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1C89AADD-3D1F-463F-A255-98F9F3BC7C5A}" type="slidenum">
              <a:rPr lang="en-GB" smtClean="0"/>
              <a:pPr/>
              <a:t>31</a:t>
            </a:fld>
            <a:endParaRPr lang="en-GB" smtClean="0"/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1763688" y="2924944"/>
            <a:ext cx="2087513" cy="760208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%let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cell1 = HH;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%let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cell2 = HM;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%let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cell3 = NN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047750" eaLnBrk="1" hangingPunct="1"/>
            <a:r>
              <a:rPr lang="en-GB" sz="3600" dirty="0" smtClean="0"/>
              <a:t>Complex Resolving - Multiple Ampersands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608013" y="1268413"/>
            <a:ext cx="7927975" cy="496887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800" dirty="0" smtClean="0"/>
              <a:t>There are 3 rules:</a:t>
            </a:r>
          </a:p>
          <a:p>
            <a:pPr lvl="1" eaLnBrk="1" hangingPunct="1"/>
            <a:r>
              <a:rPr lang="en-GB" b="1" u="sng" dirty="0" smtClean="0"/>
              <a:t>Rule number 1:</a:t>
            </a:r>
            <a:r>
              <a:rPr lang="en-GB" dirty="0" smtClean="0"/>
              <a:t>  Two ampersands (&amp;&amp;) are replaced by one ampersand (&amp;)</a:t>
            </a:r>
          </a:p>
          <a:p>
            <a:pPr lvl="1" eaLnBrk="1" hangingPunct="1"/>
            <a:endParaRPr lang="en-GB" u="sng" dirty="0" smtClean="0"/>
          </a:p>
          <a:p>
            <a:pPr lvl="1" eaLnBrk="1" hangingPunct="1"/>
            <a:r>
              <a:rPr lang="en-GB" b="1" u="sng" dirty="0" smtClean="0"/>
              <a:t>Rule number 2:</a:t>
            </a:r>
            <a:r>
              <a:rPr lang="en-GB" dirty="0" smtClean="0"/>
              <a:t>  A single ampersand (&amp;) will be paired with the subsequent </a:t>
            </a:r>
            <a:r>
              <a:rPr lang="en-GB" dirty="0" err="1" smtClean="0"/>
              <a:t>fullstop</a:t>
            </a:r>
            <a:r>
              <a:rPr lang="en-GB" dirty="0" smtClean="0"/>
              <a:t> (.) and the contents of this string will be resolved as a macro variable</a:t>
            </a:r>
          </a:p>
          <a:p>
            <a:pPr lvl="2" eaLnBrk="1" hangingPunct="1"/>
            <a:r>
              <a:rPr lang="en-GB" dirty="0" err="1" smtClean="0"/>
              <a:t>Eg</a:t>
            </a:r>
            <a:r>
              <a:rPr lang="en-GB" dirty="0" smtClean="0"/>
              <a:t>: Where the code sees &amp;cell. it will replace it with the value of the macro variable called </a:t>
            </a:r>
            <a:r>
              <a:rPr lang="en-GB" i="1" dirty="0" smtClean="0"/>
              <a:t>cell</a:t>
            </a:r>
            <a:r>
              <a:rPr lang="en-GB" dirty="0" smtClean="0"/>
              <a:t>.</a:t>
            </a:r>
          </a:p>
          <a:p>
            <a:pPr lvl="1" eaLnBrk="1" hangingPunct="1"/>
            <a:endParaRPr lang="en-GB" u="sng" dirty="0" smtClean="0"/>
          </a:p>
          <a:p>
            <a:pPr lvl="1" eaLnBrk="1" hangingPunct="1"/>
            <a:r>
              <a:rPr lang="en-GB" b="1" u="sng" dirty="0" smtClean="0"/>
              <a:t>Rule number 3:</a:t>
            </a:r>
            <a:r>
              <a:rPr lang="en-GB" dirty="0" smtClean="0"/>
              <a:t>  SAS will go through the whole piece of code from start to finish applying these rules once in each instance.  It will then </a:t>
            </a:r>
            <a:r>
              <a:rPr lang="en-GB" u="sng" dirty="0" smtClean="0"/>
              <a:t>repeat</a:t>
            </a:r>
            <a:r>
              <a:rPr lang="en-GB" dirty="0" smtClean="0"/>
              <a:t> this process until all ampersands have been resolved.</a:t>
            </a:r>
            <a:endParaRPr lang="en-US" dirty="0" smtClean="0"/>
          </a:p>
        </p:txBody>
      </p:sp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2143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EA8FAF1-40DF-4179-87D6-AE7477A95EFE}" type="slidenum">
              <a:rPr lang="en-GB" smtClean="0"/>
              <a:pPr/>
              <a:t>32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1047750" eaLnBrk="1" hangingPunct="1"/>
            <a:r>
              <a:rPr lang="en-GB" dirty="0" smtClean="0"/>
              <a:t>Complex Resolving - Multiple Ampersands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sz="2400" dirty="0" smtClean="0"/>
              <a:t>Sometimes you’ll want to use the value from one macro variable in order use another macro variable to produce a result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sz="2400" dirty="0" smtClean="0">
                <a:solidFill>
                  <a:srgbClr val="FF9900"/>
                </a:solidFill>
              </a:rPr>
              <a:t>Example </a:t>
            </a:r>
          </a:p>
          <a:p>
            <a:endParaRPr lang="en-GB" sz="2400" dirty="0"/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8340AF6-8886-4AC0-B229-9F0965135F55}" type="slidenum">
              <a:rPr lang="en-GB" smtClean="0"/>
              <a:pPr/>
              <a:t>33</a:t>
            </a:fld>
            <a:endParaRPr lang="en-GB" dirty="0" smtClean="0"/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39552" y="3366219"/>
            <a:ext cx="5380038" cy="3159125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%let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cell1 = HH;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%let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cell2 = HM;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%let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cell3 = NN;</a:t>
            </a:r>
          </a:p>
          <a:p>
            <a:pPr eaLnBrk="0" hangingPunct="0">
              <a:spcBef>
                <a:spcPct val="5000"/>
              </a:spcBef>
            </a:pPr>
            <a:endParaRPr lang="en-U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5000"/>
              </a:spcBef>
            </a:pP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</a:rPr>
              <a:t>%macro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 b="1" i="1" dirty="0" err="1">
                <a:solidFill>
                  <a:srgbClr val="000000"/>
                </a:solidFill>
                <a:latin typeface="Courier New" pitchFamily="49" charset="0"/>
              </a:rPr>
              <a:t>print_cell_names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5000"/>
              </a:spcBef>
            </a:pPr>
            <a:endParaRPr lang="en-U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50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%do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index = 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%to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%put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cell number &amp;index. is called &amp;&amp;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</a:rPr>
              <a:t>cell&amp;index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..;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%end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;     </a:t>
            </a:r>
          </a:p>
          <a:p>
            <a:pPr eaLnBrk="0" hangingPunct="0">
              <a:spcBef>
                <a:spcPct val="5000"/>
              </a:spcBef>
            </a:pPr>
            <a:endParaRPr lang="en-U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5000"/>
              </a:spcBef>
            </a:pPr>
            <a:endParaRPr lang="en-US" sz="1200" b="1" dirty="0">
              <a:solidFill>
                <a:srgbClr val="000080"/>
              </a:solidFill>
              <a:latin typeface="Courier New" pitchFamily="49" charset="0"/>
            </a:endParaRPr>
          </a:p>
          <a:p>
            <a:pPr eaLnBrk="0" hangingPunct="0">
              <a:spcBef>
                <a:spcPct val="5000"/>
              </a:spcBef>
            </a:pPr>
            <a:endParaRPr lang="en-US" sz="1200" b="1" dirty="0">
              <a:solidFill>
                <a:srgbClr val="000080"/>
              </a:solidFill>
              <a:latin typeface="Courier New" pitchFamily="49" charset="0"/>
            </a:endParaRPr>
          </a:p>
          <a:p>
            <a:pPr eaLnBrk="0" hangingPunct="0">
              <a:spcBef>
                <a:spcPct val="5000"/>
              </a:spcBef>
            </a:pPr>
            <a:endParaRPr lang="en-US" sz="1200" b="1" dirty="0">
              <a:solidFill>
                <a:srgbClr val="000080"/>
              </a:solidFill>
              <a:latin typeface="Courier New" pitchFamily="49" charset="0"/>
            </a:endParaRPr>
          </a:p>
          <a:p>
            <a:pPr eaLnBrk="0" hangingPunct="0">
              <a:spcBef>
                <a:spcPct val="5000"/>
              </a:spcBef>
            </a:pP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</a:rPr>
              <a:t>%mend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5000"/>
              </a:spcBef>
            </a:pPr>
            <a:endParaRPr lang="en-U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50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%</a:t>
            </a:r>
            <a:r>
              <a:rPr lang="en-US" sz="1200" b="1" i="1" dirty="0" err="1">
                <a:solidFill>
                  <a:srgbClr val="000000"/>
                </a:solidFill>
                <a:latin typeface="Courier New" pitchFamily="49" charset="0"/>
              </a:rPr>
              <a:t>print_cell_names</a:t>
            </a:r>
            <a:endParaRPr lang="en-US" sz="1200" b="1" i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4211960" y="5238427"/>
            <a:ext cx="11779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&amp; cell 3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6012160" y="5068416"/>
            <a:ext cx="26574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b="1" dirty="0" smtClean="0">
                <a:solidFill>
                  <a:srgbClr val="008080"/>
                </a:solidFill>
              </a:rPr>
              <a:t>&amp;&amp; </a:t>
            </a:r>
            <a:r>
              <a:rPr lang="en-GB" sz="1400" b="1" dirty="0">
                <a:solidFill>
                  <a:srgbClr val="008080"/>
                </a:solidFill>
              </a:rPr>
              <a:t>resolves to &amp;</a:t>
            </a:r>
            <a:endParaRPr lang="en-US" sz="1400" b="1" dirty="0">
              <a:solidFill>
                <a:srgbClr val="008080"/>
              </a:solidFill>
            </a:endParaRPr>
          </a:p>
        </p:txBody>
      </p:sp>
      <p:sp>
        <p:nvSpPr>
          <p:cNvPr id="34824" name="Text Box 7"/>
          <p:cNvSpPr txBox="1">
            <a:spLocks noChangeArrowheads="1"/>
          </p:cNvSpPr>
          <p:nvPr/>
        </p:nvSpPr>
        <p:spPr bwMode="auto">
          <a:xfrm>
            <a:off x="6012160" y="5356448"/>
            <a:ext cx="26574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b="1" dirty="0" smtClean="0">
                <a:solidFill>
                  <a:srgbClr val="008080"/>
                </a:solidFill>
              </a:rPr>
              <a:t>&amp;index</a:t>
            </a:r>
            <a:r>
              <a:rPr lang="en-GB" sz="1400" b="1" dirty="0">
                <a:solidFill>
                  <a:srgbClr val="008080"/>
                </a:solidFill>
              </a:rPr>
              <a:t>. resolves to 3</a:t>
            </a:r>
            <a:endParaRPr lang="en-GB" sz="1000" b="1" dirty="0">
              <a:solidFill>
                <a:srgbClr val="008080"/>
              </a:solidFill>
            </a:endParaRPr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6084168" y="5857527"/>
            <a:ext cx="285273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b="1" dirty="0" smtClean="0">
                <a:solidFill>
                  <a:srgbClr val="008080"/>
                </a:solidFill>
              </a:rPr>
              <a:t>&amp;cell3</a:t>
            </a:r>
            <a:r>
              <a:rPr lang="en-GB" sz="1400" b="1" dirty="0">
                <a:solidFill>
                  <a:srgbClr val="008080"/>
                </a:solidFill>
              </a:rPr>
              <a:t>. resolves to NN</a:t>
            </a:r>
            <a:endParaRPr lang="en-US" sz="1200" b="1" dirty="0"/>
          </a:p>
        </p:txBody>
      </p:sp>
      <p:sp>
        <p:nvSpPr>
          <p:cNvPr id="34826" name="AutoShape 9"/>
          <p:cNvSpPr>
            <a:spLocks/>
          </p:cNvSpPr>
          <p:nvPr/>
        </p:nvSpPr>
        <p:spPr bwMode="auto">
          <a:xfrm rot="-5400000">
            <a:off x="4371404" y="4963666"/>
            <a:ext cx="69850" cy="187325"/>
          </a:xfrm>
          <a:prstGeom prst="leftBrace">
            <a:avLst>
              <a:gd name="adj1" fmla="val 2234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AutoShape 10"/>
          <p:cNvSpPr>
            <a:spLocks/>
          </p:cNvSpPr>
          <p:nvPr/>
        </p:nvSpPr>
        <p:spPr bwMode="auto">
          <a:xfrm rot="-5400000">
            <a:off x="5087839" y="4796754"/>
            <a:ext cx="69850" cy="525463"/>
          </a:xfrm>
          <a:prstGeom prst="leftBrace">
            <a:avLst>
              <a:gd name="adj1" fmla="val 626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AutoShape 11"/>
          <p:cNvSpPr>
            <a:spLocks/>
          </p:cNvSpPr>
          <p:nvPr/>
        </p:nvSpPr>
        <p:spPr bwMode="auto">
          <a:xfrm rot="-5400000">
            <a:off x="4616673" y="4905722"/>
            <a:ext cx="69850" cy="303212"/>
          </a:xfrm>
          <a:prstGeom prst="leftBrace">
            <a:avLst>
              <a:gd name="adj1" fmla="val 361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AutoShape 12"/>
          <p:cNvSpPr>
            <a:spLocks/>
          </p:cNvSpPr>
          <p:nvPr/>
        </p:nvSpPr>
        <p:spPr bwMode="auto">
          <a:xfrm rot="-5400000">
            <a:off x="4677594" y="5293666"/>
            <a:ext cx="93662" cy="703262"/>
          </a:xfrm>
          <a:prstGeom prst="leftBrace">
            <a:avLst>
              <a:gd name="adj1" fmla="val 6257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Text Box 13"/>
          <p:cNvSpPr txBox="1">
            <a:spLocks noChangeArrowheads="1"/>
          </p:cNvSpPr>
          <p:nvPr/>
        </p:nvSpPr>
        <p:spPr bwMode="auto">
          <a:xfrm>
            <a:off x="4572000" y="5886499"/>
            <a:ext cx="368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NN</a:t>
            </a:r>
            <a:endParaRPr lang="en-GB" sz="12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4831" name="Text Box 14"/>
          <p:cNvSpPr txBox="1">
            <a:spLocks noChangeArrowheads="1"/>
          </p:cNvSpPr>
          <p:nvPr/>
        </p:nvSpPr>
        <p:spPr bwMode="auto">
          <a:xfrm>
            <a:off x="66675" y="6311900"/>
            <a:ext cx="2286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>
                <a:solidFill>
                  <a:schemeClr val="bg1"/>
                </a:solidFill>
              </a:rPr>
              <a:t>EG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Deriving macro variables from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data steps</a:t>
            </a:r>
            <a:endParaRPr lang="en-GB" dirty="0"/>
          </a:p>
          <a:p>
            <a:pPr lvl="1"/>
            <a:r>
              <a:rPr lang="en-US" dirty="0"/>
              <a:t>Call </a:t>
            </a:r>
            <a:r>
              <a:rPr lang="en-US" dirty="0" err="1"/>
              <a:t>symput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symputx</a:t>
            </a:r>
            <a:endParaRPr lang="en-GB" dirty="0"/>
          </a:p>
          <a:p>
            <a:pPr lvl="1"/>
            <a:r>
              <a:rPr lang="en-US" dirty="0" err="1"/>
              <a:t>symget</a:t>
            </a:r>
            <a:endParaRPr lang="en-GB" dirty="0"/>
          </a:p>
          <a:p>
            <a:r>
              <a:rPr lang="en-US" dirty="0"/>
              <a:t>Using Proc SQL</a:t>
            </a:r>
            <a:endParaRPr lang="en-GB" dirty="0"/>
          </a:p>
          <a:p>
            <a:pPr lvl="1"/>
            <a:r>
              <a:rPr lang="en-US" dirty="0"/>
              <a:t>Select into :</a:t>
            </a:r>
            <a:r>
              <a:rPr lang="en-US" dirty="0" err="1"/>
              <a:t>var</a:t>
            </a:r>
            <a:endParaRPr lang="en-GB" dirty="0"/>
          </a:p>
          <a:p>
            <a:pPr lvl="1"/>
            <a:r>
              <a:rPr lang="en-US" dirty="0"/>
              <a:t>Separated </a:t>
            </a:r>
            <a:r>
              <a:rPr lang="en-US" dirty="0" smtClean="0"/>
              <a:t>by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Writing to macro variables from data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GB" dirty="0"/>
              <a:t>1          data _null_ ;</a:t>
            </a:r>
          </a:p>
          <a:p>
            <a:pPr>
              <a:buNone/>
            </a:pPr>
            <a:r>
              <a:rPr lang="en-GB" dirty="0"/>
              <a:t>2          	date=date() ;</a:t>
            </a:r>
          </a:p>
          <a:p>
            <a:pPr>
              <a:buNone/>
            </a:pPr>
            <a:r>
              <a:rPr lang="en-GB" dirty="0"/>
              <a:t>3          	</a:t>
            </a:r>
            <a:r>
              <a:rPr lang="en-GB" b="1" dirty="0"/>
              <a:t>call </a:t>
            </a:r>
            <a:r>
              <a:rPr lang="en-GB" b="1" dirty="0" err="1"/>
              <a:t>symput</a:t>
            </a:r>
            <a:r>
              <a:rPr lang="en-GB" dirty="0"/>
              <a:t>('</a:t>
            </a:r>
            <a:r>
              <a:rPr lang="en-GB" dirty="0" err="1"/>
              <a:t>title',put</a:t>
            </a:r>
            <a:r>
              <a:rPr lang="en-GB" dirty="0"/>
              <a:t>(</a:t>
            </a:r>
            <a:r>
              <a:rPr lang="en-GB" dirty="0" err="1"/>
              <a:t>date,worddate</a:t>
            </a:r>
            <a:r>
              <a:rPr lang="en-GB" dirty="0"/>
              <a:t>.)) ;</a:t>
            </a:r>
          </a:p>
          <a:p>
            <a:pPr>
              <a:buNone/>
            </a:pPr>
            <a:r>
              <a:rPr lang="en-GB" dirty="0"/>
              <a:t>4          run 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NOTE: DATA statement used (Total process time):</a:t>
            </a:r>
          </a:p>
          <a:p>
            <a:pPr>
              <a:buNone/>
            </a:pPr>
            <a:r>
              <a:rPr lang="en-GB" dirty="0"/>
              <a:t>      real time           0.00 seconds</a:t>
            </a:r>
          </a:p>
          <a:p>
            <a:pPr>
              <a:buNone/>
            </a:pPr>
            <a:r>
              <a:rPr lang="en-GB" dirty="0"/>
              <a:t>      </a:t>
            </a:r>
            <a:r>
              <a:rPr lang="en-GB" dirty="0" err="1"/>
              <a:t>cpu</a:t>
            </a:r>
            <a:r>
              <a:rPr lang="en-GB" dirty="0"/>
              <a:t> time            0.00 seconds</a:t>
            </a:r>
          </a:p>
          <a:p>
            <a:pPr>
              <a:buNone/>
            </a:pPr>
            <a:r>
              <a:rPr lang="en-GB" dirty="0"/>
              <a:t>      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5          %put title=&amp;title ;</a:t>
            </a:r>
          </a:p>
          <a:p>
            <a:pPr>
              <a:buNone/>
            </a:pPr>
            <a:r>
              <a:rPr lang="en-GB" dirty="0"/>
              <a:t>title= December 17, 2014</a:t>
            </a:r>
          </a:p>
          <a:p>
            <a:pPr>
              <a:buNone/>
            </a:pPr>
            <a:r>
              <a:rPr lang="en-GB" dirty="0"/>
              <a:t>6          title "&amp;title" ;</a:t>
            </a:r>
          </a:p>
          <a:p>
            <a:pPr>
              <a:buNone/>
            </a:pPr>
            <a:r>
              <a:rPr lang="en-GB" dirty="0"/>
              <a:t>7          proc print data=</a:t>
            </a:r>
            <a:r>
              <a:rPr lang="en-GB" dirty="0" err="1"/>
              <a:t>sashelp.class</a:t>
            </a:r>
            <a:r>
              <a:rPr lang="en-GB" dirty="0"/>
              <a:t> ;</a:t>
            </a:r>
          </a:p>
          <a:p>
            <a:pPr>
              <a:buNone/>
            </a:pPr>
            <a:r>
              <a:rPr lang="en-GB" dirty="0"/>
              <a:t>8          run 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07904" y="5733256"/>
            <a:ext cx="504056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Call </a:t>
            </a:r>
            <a:r>
              <a:rPr lang="en-GB" b="1" dirty="0" err="1" smtClean="0"/>
              <a:t>Symputx</a:t>
            </a:r>
            <a:r>
              <a:rPr lang="en-GB" b="1" dirty="0" smtClean="0"/>
              <a:t>() </a:t>
            </a:r>
            <a:r>
              <a:rPr lang="en-GB" dirty="0" smtClean="0"/>
              <a:t>trims the leading and trailing blanks before writing to macro variable.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Getting macro variables into data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400" dirty="0"/>
              <a:t>1          data _null_ ;</a:t>
            </a:r>
          </a:p>
          <a:p>
            <a:pPr>
              <a:buNone/>
            </a:pPr>
            <a:r>
              <a:rPr lang="en-GB" sz="2400" dirty="0"/>
              <a:t>2          	user=</a:t>
            </a:r>
            <a:r>
              <a:rPr lang="en-GB" sz="2400" b="1" dirty="0" err="1"/>
              <a:t>symget</a:t>
            </a:r>
            <a:r>
              <a:rPr lang="en-GB" sz="2400" dirty="0"/>
              <a:t>('_</a:t>
            </a:r>
            <a:r>
              <a:rPr lang="en-GB" sz="2400" dirty="0" err="1"/>
              <a:t>metauser</a:t>
            </a:r>
            <a:r>
              <a:rPr lang="en-GB" sz="2400" dirty="0"/>
              <a:t>') ;</a:t>
            </a:r>
          </a:p>
          <a:p>
            <a:pPr>
              <a:buNone/>
            </a:pPr>
            <a:r>
              <a:rPr lang="en-GB" sz="2400" dirty="0"/>
              <a:t>3          	info=</a:t>
            </a:r>
            <a:r>
              <a:rPr lang="en-GB" sz="2400" b="1" dirty="0"/>
              <a:t>resolve</a:t>
            </a:r>
            <a:r>
              <a:rPr lang="en-GB" sz="2400" dirty="0"/>
              <a:t>('We are running on &amp;_SASHOSTNAME') ;</a:t>
            </a:r>
          </a:p>
          <a:p>
            <a:pPr>
              <a:buNone/>
            </a:pPr>
            <a:r>
              <a:rPr lang="en-GB" sz="2400" dirty="0"/>
              <a:t>4          	put user= / info= ;</a:t>
            </a:r>
          </a:p>
          <a:p>
            <a:pPr>
              <a:buNone/>
            </a:pPr>
            <a:r>
              <a:rPr lang="en-GB" sz="2400" dirty="0"/>
              <a:t>5          run ;</a:t>
            </a:r>
          </a:p>
          <a:p>
            <a:pPr>
              <a:buNone/>
            </a:pPr>
            <a:endParaRPr lang="en-GB" sz="2400" dirty="0"/>
          </a:p>
          <a:p>
            <a:pPr>
              <a:buNone/>
            </a:pPr>
            <a:r>
              <a:rPr lang="en-GB" sz="2400" dirty="0"/>
              <a:t>user=</a:t>
            </a:r>
            <a:r>
              <a:rPr lang="en-GB" sz="2400" dirty="0" err="1"/>
              <a:t>pmason@CFSI</a:t>
            </a:r>
            <a:endParaRPr lang="en-GB" sz="2400" dirty="0"/>
          </a:p>
          <a:p>
            <a:pPr>
              <a:buNone/>
            </a:pPr>
            <a:r>
              <a:rPr lang="en-GB" sz="2400" dirty="0"/>
              <a:t>info=We are running on 'KH-PROD-</a:t>
            </a:r>
            <a:r>
              <a:rPr lang="en-GB" sz="2400" dirty="0" err="1"/>
              <a:t>GMAN.cfsi.local</a:t>
            </a:r>
            <a:r>
              <a:rPr lang="en-GB" sz="2400" dirty="0" smtClean="0"/>
              <a:t>'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1047750" eaLnBrk="1" hangingPunct="1"/>
            <a:r>
              <a:rPr lang="en-GB" dirty="0" smtClean="0"/>
              <a:t>Derive Macro Variables From Data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449263" y="1268413"/>
            <a:ext cx="8416925" cy="496887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spcBef>
                <a:spcPct val="50000"/>
              </a:spcBef>
            </a:pPr>
            <a:r>
              <a:rPr lang="en-GB" dirty="0" smtClean="0"/>
              <a:t>Although %LET is extremely simple to use, it’s not usually the most efficient way to work because it requires you to </a:t>
            </a:r>
            <a:r>
              <a:rPr lang="en-GB" b="1" dirty="0" smtClean="0"/>
              <a:t>hard code</a:t>
            </a:r>
            <a:r>
              <a:rPr lang="en-GB" dirty="0" smtClean="0"/>
              <a:t> the values into SAS</a:t>
            </a:r>
          </a:p>
          <a:p>
            <a:pPr eaLnBrk="1" hangingPunct="1">
              <a:spcBef>
                <a:spcPct val="50000"/>
              </a:spcBef>
            </a:pPr>
            <a:endParaRPr lang="en-GB" dirty="0" smtClean="0"/>
          </a:p>
          <a:p>
            <a:pPr eaLnBrk="1" hangingPunct="1">
              <a:spcBef>
                <a:spcPct val="50000"/>
              </a:spcBef>
            </a:pPr>
            <a:r>
              <a:rPr lang="en-GB" dirty="0" smtClean="0"/>
              <a:t>A much more efficient approach is let the macro variables be data driven</a:t>
            </a:r>
          </a:p>
          <a:p>
            <a:pPr eaLnBrk="1" hangingPunct="1">
              <a:spcBef>
                <a:spcPct val="50000"/>
              </a:spcBef>
            </a:pPr>
            <a:endParaRPr lang="en-GB" dirty="0" smtClean="0"/>
          </a:p>
          <a:p>
            <a:pPr eaLnBrk="1" hangingPunct="1">
              <a:spcBef>
                <a:spcPct val="50000"/>
              </a:spcBef>
            </a:pPr>
            <a:r>
              <a:rPr lang="en-GB" dirty="0" smtClean="0"/>
              <a:t>SAS offers two ways to generate data driven macro variables: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b="1" dirty="0" smtClean="0"/>
              <a:t>CALL SYMPUTX</a:t>
            </a:r>
            <a:r>
              <a:rPr lang="en-GB" dirty="0" smtClean="0"/>
              <a:t> which creates a macro variable (call </a:t>
            </a:r>
            <a:r>
              <a:rPr lang="en-GB" dirty="0" err="1" smtClean="0"/>
              <a:t>symput</a:t>
            </a:r>
            <a:r>
              <a:rPr lang="en-GB" dirty="0" smtClean="0"/>
              <a:t> in CV)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b="1" dirty="0" smtClean="0"/>
              <a:t>SYMGET</a:t>
            </a:r>
            <a:r>
              <a:rPr lang="en-GB" dirty="0" smtClean="0"/>
              <a:t> which retrieves a macro variables value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dirty="0" smtClean="0"/>
              <a:t>Both commands are populated at execution time</a:t>
            </a:r>
            <a:endParaRPr lang="en-GB" dirty="0" smtClean="0">
              <a:solidFill>
                <a:srgbClr val="FF9900"/>
              </a:solidFill>
            </a:endParaRPr>
          </a:p>
        </p:txBody>
      </p:sp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2143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BA1ABAB7-7641-481F-87A9-CC5DE2BC6DF0}" type="slidenum">
              <a:rPr lang="en-GB" smtClean="0"/>
              <a:pPr/>
              <a:t>37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1047750" eaLnBrk="1" hangingPunct="1"/>
            <a:r>
              <a:rPr lang="en-GB" dirty="0" smtClean="0"/>
              <a:t>CALL SYMPUTX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608013" y="1268413"/>
            <a:ext cx="7927975" cy="496887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dirty="0" smtClean="0"/>
              <a:t>Most common way that data driven macro variables are created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dirty="0" smtClean="0"/>
              <a:t>CALL SYMPUTX is </a:t>
            </a:r>
            <a:r>
              <a:rPr lang="en-GB" b="1" u="sng" dirty="0" smtClean="0"/>
              <a:t>new</a:t>
            </a:r>
            <a:r>
              <a:rPr lang="en-GB" dirty="0" smtClean="0"/>
              <a:t> to SAS Version 9.  In previous versions of SAS, only CALL SYMPUT is available.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dirty="0" smtClean="0"/>
              <a:t>SYMPUTX is more useful because it: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u="sng" dirty="0" smtClean="0"/>
              <a:t>automatically</a:t>
            </a:r>
            <a:r>
              <a:rPr lang="en-GB" dirty="0" smtClean="0"/>
              <a:t> trims leading and trailing spaces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u="sng" dirty="0" smtClean="0"/>
              <a:t>automatically </a:t>
            </a:r>
            <a:r>
              <a:rPr lang="en-GB" dirty="0" smtClean="0"/>
              <a:t>converts numeric variables to character using the BEST12. format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dirty="0" smtClean="0"/>
              <a:t>SYMPUTX is not backwards compatible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dirty="0" smtClean="0"/>
              <a:t>A maximum of 32,767 characters can be assigned to the receiving macro variable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dirty="0" smtClean="0"/>
              <a:t>Called from within a DATA STEP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dirty="0" smtClean="0"/>
              <a:t>Resulting macro variable can contain </a:t>
            </a:r>
            <a:r>
              <a:rPr lang="en-GB" b="1" u="sng" dirty="0" smtClean="0"/>
              <a:t>one and only one</a:t>
            </a:r>
            <a:r>
              <a:rPr lang="en-GB" dirty="0" smtClean="0"/>
              <a:t> value at a time</a:t>
            </a:r>
            <a:endParaRPr lang="en-GB" dirty="0" smtClean="0">
              <a:solidFill>
                <a:srgbClr val="FF9900"/>
              </a:solidFill>
            </a:endParaRPr>
          </a:p>
        </p:txBody>
      </p:sp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2143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679E27F-5993-4A50-82EC-2A5F23DBC8CC}" type="slidenum">
              <a:rPr lang="en-GB" smtClean="0"/>
              <a:pPr/>
              <a:t>38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CALL SYMPUTX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836117"/>
            <a:ext cx="8229600" cy="4525963"/>
          </a:xfrm>
        </p:spPr>
        <p:txBody>
          <a:bodyPr/>
          <a:lstStyle/>
          <a:p>
            <a:endParaRPr lang="en-GB"/>
          </a:p>
        </p:txBody>
      </p:sp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F742AFA4-4B4E-4639-94F7-BA458330BB4E}" type="slidenum">
              <a:rPr lang="en-GB" smtClean="0"/>
              <a:pPr/>
              <a:t>39</a:t>
            </a:fld>
            <a:endParaRPr lang="en-GB" smtClean="0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608013" y="1143967"/>
            <a:ext cx="79279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69875" indent="-269875">
              <a:lnSpc>
                <a:spcPct val="90000"/>
              </a:lnSpc>
              <a:spcBef>
                <a:spcPct val="50000"/>
              </a:spcBef>
              <a:spcAft>
                <a:spcPct val="20000"/>
              </a:spcAft>
              <a:buFont typeface="Arial" pitchFamily="34" charset="0"/>
              <a:buChar char="●"/>
            </a:pPr>
            <a:r>
              <a:rPr lang="en-GB" sz="2000"/>
              <a:t>The syntax is as follows:</a:t>
            </a:r>
          </a:p>
          <a:p>
            <a:pPr marL="712788" lvl="1" indent="-263525">
              <a:lnSpc>
                <a:spcPct val="90000"/>
              </a:lnSpc>
              <a:spcBef>
                <a:spcPct val="50000"/>
              </a:spcBef>
              <a:spcAft>
                <a:spcPct val="20000"/>
              </a:spcAft>
              <a:buFont typeface="Arial" pitchFamily="34" charset="0"/>
              <a:buNone/>
            </a:pPr>
            <a:r>
              <a:rPr lang="en-GB"/>
              <a:t>call symputx(&lt;macro_variable_name&gt;,&lt;dataset field&gt;)</a:t>
            </a:r>
          </a:p>
          <a:p>
            <a:pPr marL="269875" indent="-269875">
              <a:lnSpc>
                <a:spcPct val="90000"/>
              </a:lnSpc>
              <a:spcBef>
                <a:spcPct val="50000"/>
              </a:spcBef>
              <a:spcAft>
                <a:spcPct val="20000"/>
              </a:spcAft>
              <a:buFont typeface="Arial" pitchFamily="34" charset="0"/>
              <a:buChar char="●"/>
            </a:pPr>
            <a:r>
              <a:rPr lang="en-GB" sz="2000">
                <a:solidFill>
                  <a:srgbClr val="FF9900"/>
                </a:solidFill>
              </a:rPr>
              <a:t>Example  - Incorrect</a:t>
            </a: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1403350" y="2434605"/>
            <a:ext cx="6192838" cy="979487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49" charset="0"/>
              </a:rPr>
              <a:t>data</a:t>
            </a: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_null_</a:t>
            </a: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set</a:t>
            </a: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sample.dib_prep_stores_200607;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call</a:t>
            </a: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symputx(</a:t>
            </a:r>
            <a:r>
              <a:rPr lang="en-US" sz="1400">
                <a:solidFill>
                  <a:srgbClr val="800080"/>
                </a:solidFill>
                <a:latin typeface="Courier New" pitchFamily="49" charset="0"/>
              </a:rPr>
              <a:t>'store'</a:t>
            </a: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,dib_store_code);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49" charset="0"/>
              </a:rPr>
              <a:t>run</a:t>
            </a: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827088" y="3520455"/>
            <a:ext cx="77089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●"/>
            </a:pPr>
            <a:r>
              <a:rPr lang="en-US"/>
              <a:t>The store macro variable can contain only one value so SAS populates it with the last value in the dataset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spcAft>
                <a:spcPct val="20000"/>
              </a:spcAft>
              <a:buFont typeface="Arial" pitchFamily="34" charset="0"/>
              <a:buChar char="●"/>
            </a:pPr>
            <a:r>
              <a:rPr lang="en-GB" sz="2000">
                <a:solidFill>
                  <a:srgbClr val="FF9900"/>
                </a:solidFill>
              </a:rPr>
              <a:t>Example  - Correct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●"/>
            </a:pPr>
            <a:endParaRPr lang="en-US"/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1546225" y="4777755"/>
            <a:ext cx="6049963" cy="1203325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49" charset="0"/>
              </a:rPr>
              <a:t>data</a:t>
            </a: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_null_</a:t>
            </a: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set</a:t>
            </a: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sample.dib_prep_stores_200607;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call</a:t>
            </a: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symputx(</a:t>
            </a:r>
            <a:r>
              <a:rPr lang="en-US" sz="1400">
                <a:solidFill>
                  <a:srgbClr val="800080"/>
                </a:solidFill>
                <a:latin typeface="Courier New" pitchFamily="49" charset="0"/>
              </a:rPr>
              <a:t>'store'</a:t>
            </a: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,dib_store_code);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where</a:t>
            </a: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dib_store_name=</a:t>
            </a:r>
            <a:r>
              <a:rPr lang="en-US" sz="1400">
                <a:solidFill>
                  <a:srgbClr val="800080"/>
                </a:solidFill>
                <a:latin typeface="Courier New" pitchFamily="49" charset="0"/>
              </a:rPr>
              <a:t>'</a:t>
            </a:r>
            <a:r>
              <a:rPr lang="en-US" sz="1400">
                <a:latin typeface="Courier" pitchFamily="49" charset="0"/>
              </a:rPr>
              <a:t>STORE_E02_00001</a:t>
            </a:r>
            <a:r>
              <a:rPr lang="en-US" sz="1400">
                <a:solidFill>
                  <a:srgbClr val="800080"/>
                </a:solidFill>
                <a:latin typeface="Courier New" pitchFamily="49" charset="0"/>
              </a:rPr>
              <a:t>'</a:t>
            </a: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49" charset="0"/>
              </a:rPr>
              <a:t>run</a:t>
            </a: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39945" name="Rectangle 8"/>
          <p:cNvSpPr>
            <a:spLocks noChangeArrowheads="1"/>
          </p:cNvSpPr>
          <p:nvPr/>
        </p:nvSpPr>
        <p:spPr bwMode="auto">
          <a:xfrm>
            <a:off x="827088" y="5714380"/>
            <a:ext cx="77089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●"/>
            </a:pPr>
            <a:endParaRPr lang="en-US" dirty="0"/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●"/>
            </a:pPr>
            <a:r>
              <a:rPr lang="en-US" dirty="0"/>
              <a:t>Control the value stored within the macro variable by using either a WHERE clause or a SUBSETTING IF</a:t>
            </a:r>
          </a:p>
        </p:txBody>
      </p:sp>
      <p:sp>
        <p:nvSpPr>
          <p:cNvPr id="39946" name="Text Box 9"/>
          <p:cNvSpPr txBox="1">
            <a:spLocks noChangeArrowheads="1"/>
          </p:cNvSpPr>
          <p:nvPr/>
        </p:nvSpPr>
        <p:spPr bwMode="auto">
          <a:xfrm>
            <a:off x="66675" y="6311900"/>
            <a:ext cx="2286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>
                <a:solidFill>
                  <a:schemeClr val="bg1"/>
                </a:solidFill>
              </a:rPr>
              <a:t>EG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77838" y="1271588"/>
            <a:ext cx="8228012" cy="449262"/>
          </a:xfrm>
        </p:spPr>
        <p:txBody>
          <a:bodyPr>
            <a:normAutofit fontScale="92500" lnSpcReduction="20000"/>
          </a:bodyPr>
          <a:lstStyle/>
          <a:p>
            <a:pPr marL="369888" indent="-369888" defTabSz="95885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dirty="0" smtClean="0">
                <a:solidFill>
                  <a:srgbClr val="FF9900"/>
                </a:solidFill>
              </a:rPr>
              <a:t>Example – </a:t>
            </a:r>
            <a:r>
              <a:rPr lang="en-GB" sz="2400" b="1" dirty="0" smtClean="0">
                <a:solidFill>
                  <a:srgbClr val="FF9900"/>
                </a:solidFill>
              </a:rPr>
              <a:t>No Macro:</a:t>
            </a:r>
          </a:p>
        </p:txBody>
      </p:sp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2143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905953C3-C711-4EBA-A90E-6F1A2AEDA188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700088" y="1789113"/>
            <a:ext cx="7921625" cy="1665071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400" b="1" dirty="0">
                <a:solidFill>
                  <a:srgbClr val="000080"/>
                </a:solidFill>
                <a:latin typeface="Courier New" pitchFamily="49" charset="0"/>
              </a:rPr>
              <a:t>proc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data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=sample.dib_prep_products_200607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dib_prod_code_10=</a:t>
            </a:r>
            <a:r>
              <a:rPr lang="en-US" sz="1400" dirty="0">
                <a:solidFill>
                  <a:srgbClr val="800080"/>
                </a:solidFill>
                <a:latin typeface="Courier New" pitchFamily="49" charset="0"/>
              </a:rPr>
              <a:t>'CL00072'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 b="1" dirty="0">
                <a:solidFill>
                  <a:srgbClr val="000080"/>
                </a:solidFill>
                <a:latin typeface="Courier New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5000"/>
              </a:spcBef>
            </a:pP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5000"/>
              </a:spcBef>
            </a:pPr>
            <a:r>
              <a:rPr lang="en-US" sz="1400" b="1" dirty="0">
                <a:solidFill>
                  <a:srgbClr val="000080"/>
                </a:solidFill>
                <a:latin typeface="Courier New" pitchFamily="49" charset="0"/>
              </a:rPr>
              <a:t>proc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data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=sample.dib_prep_products_200607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dib_prod_code_10=</a:t>
            </a:r>
            <a:r>
              <a:rPr lang="en-US" sz="1400" dirty="0">
                <a:solidFill>
                  <a:srgbClr val="800080"/>
                </a:solidFill>
                <a:latin typeface="Courier New" pitchFamily="49" charset="0"/>
              </a:rPr>
              <a:t>'CL00103'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 b="1" dirty="0">
                <a:solidFill>
                  <a:srgbClr val="000080"/>
                </a:solidFill>
                <a:latin typeface="Courier New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6675" y="6311900"/>
            <a:ext cx="2286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>
                <a:solidFill>
                  <a:schemeClr val="bg1"/>
                </a:solidFill>
              </a:rPr>
              <a:t>EG Example</a:t>
            </a: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430213" y="4414838"/>
            <a:ext cx="8228012" cy="141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9888" indent="-369888" defTabSz="958850">
              <a:spcBef>
                <a:spcPct val="50000"/>
              </a:spcBef>
              <a:spcAft>
                <a:spcPct val="20000"/>
              </a:spcAft>
              <a:buFont typeface="Arial" pitchFamily="34" charset="0"/>
              <a:buChar char="●"/>
            </a:pPr>
            <a:r>
              <a:rPr lang="en-GB" sz="2000" dirty="0">
                <a:solidFill>
                  <a:srgbClr val="FF9900"/>
                </a:solidFill>
              </a:rPr>
              <a:t>Example - </a:t>
            </a:r>
            <a:r>
              <a:rPr lang="en-GB" sz="2400" b="1" dirty="0">
                <a:solidFill>
                  <a:srgbClr val="FF9900"/>
                </a:solidFill>
              </a:rPr>
              <a:t>With Macro:</a:t>
            </a:r>
          </a:p>
          <a:p>
            <a:pPr marL="369888" indent="-369888" defTabSz="958850">
              <a:spcBef>
                <a:spcPct val="50000"/>
              </a:spcBef>
              <a:spcAft>
                <a:spcPct val="20000"/>
              </a:spcAft>
              <a:buFont typeface="Arial" pitchFamily="34" charset="0"/>
              <a:buChar char="●"/>
            </a:pPr>
            <a:endParaRPr lang="en-GB" sz="2400" b="1" dirty="0">
              <a:solidFill>
                <a:srgbClr val="FF9900"/>
              </a:solidFill>
            </a:endParaRPr>
          </a:p>
          <a:p>
            <a:pPr marL="369888" indent="-369888" defTabSz="958850">
              <a:spcBef>
                <a:spcPct val="50000"/>
              </a:spcBef>
              <a:spcAft>
                <a:spcPct val="20000"/>
              </a:spcAft>
              <a:buFont typeface="Arial" pitchFamily="34" charset="0"/>
              <a:buChar char="●"/>
            </a:pPr>
            <a:endParaRPr lang="en-GB" sz="2000" dirty="0">
              <a:solidFill>
                <a:srgbClr val="FF9900"/>
              </a:solidFill>
            </a:endParaRPr>
          </a:p>
          <a:p>
            <a:pPr marL="369888" indent="-369888" defTabSz="958850">
              <a:spcBef>
                <a:spcPct val="50000"/>
              </a:spcBef>
              <a:spcAft>
                <a:spcPct val="20000"/>
              </a:spcAft>
              <a:buFont typeface="Arial" pitchFamily="34" charset="0"/>
              <a:buChar char="●"/>
            </a:pPr>
            <a:endParaRPr lang="en-GB" sz="2000" dirty="0">
              <a:solidFill>
                <a:srgbClr val="FF9900"/>
              </a:solidFill>
            </a:endParaRPr>
          </a:p>
          <a:p>
            <a:pPr marL="369888" indent="-369888" defTabSz="958850">
              <a:spcBef>
                <a:spcPct val="50000"/>
              </a:spcBef>
              <a:spcAft>
                <a:spcPct val="20000"/>
              </a:spcAft>
              <a:buFont typeface="Arial" pitchFamily="34" charset="0"/>
              <a:buNone/>
            </a:pPr>
            <a:endParaRPr lang="en-GB" sz="2000" dirty="0">
              <a:solidFill>
                <a:srgbClr val="FF9900"/>
              </a:solidFill>
            </a:endParaRPr>
          </a:p>
        </p:txBody>
      </p: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700088" y="4984750"/>
            <a:ext cx="7734300" cy="121264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%let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</a:rPr>
              <a:t>prod_code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=CL00072;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</a:rPr>
              <a:t>* %let </a:t>
            </a:r>
            <a:r>
              <a:rPr lang="en-US" sz="1400" dirty="0" err="1" smtClean="0">
                <a:solidFill>
                  <a:srgbClr val="00B050"/>
                </a:solidFill>
                <a:latin typeface="Courier New" pitchFamily="49" charset="0"/>
              </a:rPr>
              <a:t>prod_code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</a:rPr>
              <a:t>=CL00103;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 b="1" dirty="0" smtClean="0">
                <a:solidFill>
                  <a:srgbClr val="000080"/>
                </a:solidFill>
                <a:latin typeface="Courier New" pitchFamily="49" charset="0"/>
              </a:rPr>
              <a:t>proc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=sample.dib_prep_products_200607;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dib_prod_code_10=</a:t>
            </a:r>
            <a:r>
              <a:rPr lang="en-US" sz="1400" dirty="0">
                <a:solidFill>
                  <a:srgbClr val="800080"/>
                </a:solidFill>
                <a:latin typeface="Courier New" pitchFamily="49" charset="0"/>
              </a:rPr>
              <a:t>"&amp;</a:t>
            </a:r>
            <a:r>
              <a:rPr lang="en-US" sz="1400" dirty="0" err="1">
                <a:solidFill>
                  <a:srgbClr val="800080"/>
                </a:solidFill>
                <a:latin typeface="Courier New" pitchFamily="49" charset="0"/>
              </a:rPr>
              <a:t>prod_code</a:t>
            </a:r>
            <a:r>
              <a:rPr lang="en-US" sz="1400" dirty="0">
                <a:solidFill>
                  <a:srgbClr val="800080"/>
                </a:solidFill>
                <a:latin typeface="Courier New" pitchFamily="49" charset="0"/>
              </a:rPr>
              <a:t>."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 b="1" dirty="0">
                <a:solidFill>
                  <a:srgbClr val="000080"/>
                </a:solidFill>
                <a:latin typeface="Courier New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217488" y="311150"/>
            <a:ext cx="8785225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1047750">
              <a:lnSpc>
                <a:spcPct val="80000"/>
              </a:lnSpc>
            </a:pPr>
            <a:r>
              <a:rPr lang="en-GB" sz="2800" b="1" dirty="0"/>
              <a:t>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defTabSz="1047750" eaLnBrk="1" hangingPunct="1"/>
            <a:r>
              <a:rPr lang="en-GB" sz="2000" dirty="0" smtClean="0"/>
              <a:t>Generating Multiple Data Derived Macro Variables Simultaneously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>
          <a:xfrm>
            <a:off x="608013" y="1268413"/>
            <a:ext cx="7927975" cy="496887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spcBef>
                <a:spcPct val="50000"/>
              </a:spcBef>
            </a:pPr>
            <a:r>
              <a:rPr lang="en-GB" dirty="0" smtClean="0"/>
              <a:t>You can use the SAS Global Symbol table to store values so that you can use it as a type of look-up table</a:t>
            </a:r>
          </a:p>
          <a:p>
            <a:pPr eaLnBrk="1" hangingPunct="1">
              <a:spcBef>
                <a:spcPct val="50000"/>
              </a:spcBef>
            </a:pPr>
            <a:r>
              <a:rPr lang="en-GB" dirty="0" smtClean="0"/>
              <a:t>CALL SYMPUTX can be used in conjunction with concatenation to store multiple distinct values</a:t>
            </a:r>
          </a:p>
          <a:p>
            <a:pPr eaLnBrk="1" hangingPunct="1">
              <a:spcBef>
                <a:spcPct val="50000"/>
              </a:spcBef>
            </a:pPr>
            <a:r>
              <a:rPr lang="en-GB" dirty="0" smtClean="0"/>
              <a:t>This eliminates needs for joins and sorts</a:t>
            </a:r>
          </a:p>
          <a:p>
            <a:pPr eaLnBrk="1" hangingPunct="1">
              <a:spcBef>
                <a:spcPct val="50000"/>
              </a:spcBef>
            </a:pPr>
            <a:r>
              <a:rPr lang="en-GB" dirty="0" smtClean="0"/>
              <a:t>Uses RAM instead of I/O</a:t>
            </a:r>
          </a:p>
          <a:p>
            <a:pPr eaLnBrk="1" hangingPunct="1">
              <a:spcBef>
                <a:spcPct val="50000"/>
              </a:spcBef>
            </a:pPr>
            <a:r>
              <a:rPr lang="en-GB" dirty="0" smtClean="0"/>
              <a:t>Increases flexibility because macro variables can be used in a number of ways</a:t>
            </a:r>
          </a:p>
          <a:p>
            <a:pPr eaLnBrk="1" hangingPunct="1">
              <a:spcBef>
                <a:spcPct val="50000"/>
              </a:spcBef>
            </a:pPr>
            <a:r>
              <a:rPr lang="en-GB" dirty="0" smtClean="0"/>
              <a:t>Not </a:t>
            </a:r>
            <a:r>
              <a:rPr lang="en-GB" u="sng" dirty="0" smtClean="0"/>
              <a:t>always</a:t>
            </a:r>
            <a:r>
              <a:rPr lang="en-GB" dirty="0" smtClean="0"/>
              <a:t> appropriate – use common sense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dirty="0" smtClean="0">
                <a:solidFill>
                  <a:srgbClr val="FF9900"/>
                </a:solidFill>
              </a:rPr>
              <a:t>If you need to look up hundreds of thousands of values, then a Hash Object would be better</a:t>
            </a:r>
          </a:p>
        </p:txBody>
      </p:sp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2143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45828F8-A116-415B-A4B0-4D2ED64838A5}" type="slidenum">
              <a:rPr lang="en-GB" smtClean="0"/>
              <a:pPr/>
              <a:t>40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defTabSz="1047750" eaLnBrk="1" hangingPunct="1"/>
            <a:r>
              <a:rPr lang="en-GB" sz="2000" dirty="0" smtClean="0"/>
              <a:t>Generating Multiple Data Derived Macro Variables Simultaneously</a:t>
            </a:r>
          </a:p>
        </p:txBody>
      </p:sp>
      <p:sp>
        <p:nvSpPr>
          <p:cNvPr id="4199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GB" dirty="0" smtClean="0"/>
              <a:t>The syntax for generating multiple macro variables is as follows:</a:t>
            </a:r>
          </a:p>
          <a:p>
            <a:pPr eaLnBrk="1" hangingPunct="1">
              <a:spcBef>
                <a:spcPct val="50000"/>
              </a:spcBef>
            </a:pPr>
            <a:r>
              <a:rPr lang="en-GB" sz="1600" dirty="0" err="1" smtClean="0"/>
              <a:t>symputx</a:t>
            </a:r>
            <a:r>
              <a:rPr lang="en-GB" sz="1600" dirty="0" smtClean="0"/>
              <a:t>(cats(‘&lt;</a:t>
            </a:r>
            <a:r>
              <a:rPr lang="en-GB" sz="1600" dirty="0" err="1" smtClean="0"/>
              <a:t>name_for_macro_variable</a:t>
            </a:r>
            <a:r>
              <a:rPr lang="en-GB" sz="1600" dirty="0" smtClean="0"/>
              <a:t>&gt;’,&lt;</a:t>
            </a:r>
            <a:r>
              <a:rPr lang="en-GB" sz="1600" dirty="0" err="1" smtClean="0"/>
              <a:t>field_name_from_table_to_attach_to_macro_var</a:t>
            </a:r>
            <a:r>
              <a:rPr lang="en-GB" sz="1600" dirty="0" smtClean="0"/>
              <a:t>&gt;’),&lt;</a:t>
            </a:r>
            <a:r>
              <a:rPr lang="en-GB" sz="1600" dirty="0" err="1" smtClean="0"/>
              <a:t>value_to_assign_to_macro_var</a:t>
            </a:r>
            <a:r>
              <a:rPr lang="en-GB" sz="1600" dirty="0" smtClean="0"/>
              <a:t>&gt;)</a:t>
            </a:r>
          </a:p>
          <a:p>
            <a:pPr eaLnBrk="1" hangingPunct="1">
              <a:spcBef>
                <a:spcPct val="50000"/>
              </a:spcBef>
            </a:pPr>
            <a:r>
              <a:rPr lang="en-GB" dirty="0" smtClean="0">
                <a:solidFill>
                  <a:srgbClr val="FF9900"/>
                </a:solidFill>
              </a:rPr>
              <a:t>Example</a:t>
            </a:r>
          </a:p>
        </p:txBody>
      </p:sp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0AC7687C-ABB3-4FEF-AF6D-59ACB1BEBED7}" type="slidenum">
              <a:rPr lang="en-GB" smtClean="0"/>
              <a:pPr/>
              <a:t>41</a:t>
            </a:fld>
            <a:endParaRPr lang="en-GB" smtClean="0"/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900113" y="4023568"/>
            <a:ext cx="7635875" cy="123825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_null_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sample.dib_prep_stores_200607(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</a:rPr>
              <a:t>obs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call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</a:rPr>
              <a:t>symputx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(cats(</a:t>
            </a:r>
            <a:r>
              <a:rPr lang="en-US" sz="1200" dirty="0">
                <a:solidFill>
                  <a:srgbClr val="800080"/>
                </a:solidFill>
                <a:latin typeface="Courier New" pitchFamily="49" charset="0"/>
              </a:rPr>
              <a:t>'</a:t>
            </a: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</a:rPr>
              <a:t>store_name'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</a:rPr>
              <a:t>,dib_store_code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),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</a:rPr>
              <a:t>dib_store_name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eaLnBrk="0" hangingPunct="0">
              <a:spcBef>
                <a:spcPct val="5000"/>
              </a:spcBef>
            </a:pPr>
            <a:endParaRPr lang="en-U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5000"/>
              </a:spcBef>
            </a:pPr>
            <a:endParaRPr lang="en-U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5000"/>
              </a:spcBef>
            </a:pP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</a:rPr>
              <a:t>run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3644900" y="4823668"/>
            <a:ext cx="1909763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/>
              <a:t>Macro </a:t>
            </a:r>
            <a:r>
              <a:rPr lang="en-US" sz="1200" b="1" dirty="0" err="1"/>
              <a:t>var</a:t>
            </a:r>
            <a:r>
              <a:rPr lang="en-US" sz="1200" b="1" dirty="0"/>
              <a:t> name</a:t>
            </a:r>
          </a:p>
        </p:txBody>
      </p:sp>
      <p:sp>
        <p:nvSpPr>
          <p:cNvPr id="41991" name="AutoShape 6"/>
          <p:cNvSpPr>
            <a:spLocks/>
          </p:cNvSpPr>
          <p:nvPr/>
        </p:nvSpPr>
        <p:spPr bwMode="auto">
          <a:xfrm rot="5400000" flipH="1" flipV="1">
            <a:off x="4505326" y="3283792"/>
            <a:ext cx="158750" cy="2898775"/>
          </a:xfrm>
          <a:prstGeom prst="leftBrace">
            <a:avLst>
              <a:gd name="adj1" fmla="val 152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Line 7"/>
          <p:cNvSpPr>
            <a:spLocks noChangeShapeType="1"/>
          </p:cNvSpPr>
          <p:nvPr/>
        </p:nvSpPr>
        <p:spPr bwMode="auto">
          <a:xfrm flipH="1" flipV="1">
            <a:off x="5543550" y="4801443"/>
            <a:ext cx="330200" cy="1006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5510213" y="5919043"/>
            <a:ext cx="1582737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/>
              <a:t>Attach value to macro </a:t>
            </a:r>
            <a:r>
              <a:rPr lang="en-US" sz="1200" b="1" dirty="0" err="1"/>
              <a:t>var</a:t>
            </a:r>
            <a:r>
              <a:rPr lang="en-US" sz="1200" b="1" dirty="0"/>
              <a:t> name so that macro variable will be unique</a:t>
            </a:r>
          </a:p>
        </p:txBody>
      </p:sp>
      <p:sp>
        <p:nvSpPr>
          <p:cNvPr id="41994" name="AutoShape 9"/>
          <p:cNvSpPr>
            <a:spLocks/>
          </p:cNvSpPr>
          <p:nvPr/>
        </p:nvSpPr>
        <p:spPr bwMode="auto">
          <a:xfrm rot="5400000" flipH="1" flipV="1">
            <a:off x="6845300" y="4114056"/>
            <a:ext cx="155575" cy="1263650"/>
          </a:xfrm>
          <a:prstGeom prst="leftBrace">
            <a:avLst>
              <a:gd name="adj1" fmla="val 6768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6084888" y="4836368"/>
            <a:ext cx="15827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Value assigned to macro var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defTabSz="1047750" eaLnBrk="1" hangingPunct="1"/>
            <a:r>
              <a:rPr lang="en-GB" sz="2000" dirty="0" smtClean="0"/>
              <a:t>Generating Multiple Data Derived Macro Variables Simultaneously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608013" y="1268413"/>
            <a:ext cx="7927975" cy="496887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spcBef>
                <a:spcPct val="50000"/>
              </a:spcBef>
            </a:pPr>
            <a:r>
              <a:rPr lang="en-GB" dirty="0" smtClean="0">
                <a:solidFill>
                  <a:srgbClr val="FF9900"/>
                </a:solidFill>
              </a:rPr>
              <a:t>Results</a:t>
            </a:r>
          </a:p>
          <a:p>
            <a:pPr eaLnBrk="1" hangingPunct="1">
              <a:spcBef>
                <a:spcPct val="50000"/>
              </a:spcBef>
            </a:pPr>
            <a:endParaRPr lang="en-GB" dirty="0" smtClean="0"/>
          </a:p>
          <a:p>
            <a:pPr eaLnBrk="1" hangingPunct="1">
              <a:spcBef>
                <a:spcPct val="50000"/>
              </a:spcBef>
            </a:pPr>
            <a:endParaRPr lang="en-GB" dirty="0" smtClean="0"/>
          </a:p>
          <a:p>
            <a:pPr eaLnBrk="1" hangingPunct="1">
              <a:spcBef>
                <a:spcPct val="50000"/>
              </a:spcBef>
            </a:pPr>
            <a:endParaRPr lang="en-GB" dirty="0" smtClean="0"/>
          </a:p>
          <a:p>
            <a:pPr eaLnBrk="1" hangingPunct="1">
              <a:spcBef>
                <a:spcPct val="50000"/>
              </a:spcBef>
            </a:pPr>
            <a:endParaRPr lang="en-GB" dirty="0" smtClean="0"/>
          </a:p>
          <a:p>
            <a:pPr eaLnBrk="1" hangingPunct="1">
              <a:spcBef>
                <a:spcPct val="50000"/>
              </a:spcBef>
            </a:pPr>
            <a:endParaRPr lang="en-GB" dirty="0" smtClean="0"/>
          </a:p>
          <a:p>
            <a:pPr eaLnBrk="1" hangingPunct="1">
              <a:spcBef>
                <a:spcPct val="50000"/>
              </a:spcBef>
              <a:buNone/>
            </a:pPr>
            <a:endParaRPr lang="en-GB" dirty="0" smtClean="0"/>
          </a:p>
          <a:p>
            <a:pPr eaLnBrk="1" hangingPunct="1">
              <a:spcBef>
                <a:spcPct val="50000"/>
              </a:spcBef>
            </a:pPr>
            <a:r>
              <a:rPr lang="en-GB" dirty="0" smtClean="0"/>
              <a:t>Now you can obtain the store name for any table that contains store id </a:t>
            </a:r>
            <a:r>
              <a:rPr lang="en-GB" b="1" u="sng" dirty="0" smtClean="0"/>
              <a:t>without</a:t>
            </a:r>
            <a:r>
              <a:rPr lang="en-GB" dirty="0" smtClean="0"/>
              <a:t> having to open or join to the store table again</a:t>
            </a:r>
          </a:p>
        </p:txBody>
      </p:sp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2143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4D572DB-8BD1-44BD-8154-93545973FB95}" type="slidenum">
              <a:rPr lang="en-GB" smtClean="0"/>
              <a:pPr/>
              <a:t>42</a:t>
            </a:fld>
            <a:endParaRPr lang="en-GB" smtClean="0"/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1038225" y="2103438"/>
            <a:ext cx="7132638" cy="20066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GLOBAL STORE_NAMESTORE00001 STORE_E02_00001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GLOBAL STORE_NAMESTORE00002 STORE_W01_00002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GLOBAL STORE_NAMESTORE00003 STORE_E01_00003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GLOBAL STORE_NAMESTORE00004 STORE_E03_00004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GLOBAL STORE_NAMESTORE00006 STORE_S01_00006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GLOBAL STORE_NAMESTORE00007 STORE_W02_00007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GLOBAL STORE_NAMESTORE00008 STORE_N01_00008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GLOBAL STORE_NAMESTORE00011 STORE_W03_00011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GLOBAL STORE_NAMESTORE00013 STORE_N02_00013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GLOBAL STORE_NAMESTORE00015 STORE_E02_00015</a:t>
            </a:r>
          </a:p>
        </p:txBody>
      </p:sp>
      <p:sp>
        <p:nvSpPr>
          <p:cNvPr id="43014" name="AutoShape 5"/>
          <p:cNvSpPr>
            <a:spLocks/>
          </p:cNvSpPr>
          <p:nvPr/>
        </p:nvSpPr>
        <p:spPr bwMode="auto">
          <a:xfrm rot="5400000">
            <a:off x="2663825" y="1089025"/>
            <a:ext cx="144463" cy="1655763"/>
          </a:xfrm>
          <a:prstGeom prst="leftBrace">
            <a:avLst>
              <a:gd name="adj1" fmla="val 955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1981200" y="1570038"/>
            <a:ext cx="1582738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Macro var name</a:t>
            </a:r>
          </a:p>
        </p:txBody>
      </p:sp>
      <p:sp>
        <p:nvSpPr>
          <p:cNvPr id="43016" name="AutoShape 7"/>
          <p:cNvSpPr>
            <a:spLocks/>
          </p:cNvSpPr>
          <p:nvPr/>
        </p:nvSpPr>
        <p:spPr bwMode="auto">
          <a:xfrm>
            <a:off x="5219700" y="2133600"/>
            <a:ext cx="360363" cy="1905000"/>
          </a:xfrm>
          <a:prstGeom prst="rightBrace">
            <a:avLst>
              <a:gd name="adj1" fmla="val 4405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8"/>
          <p:cNvSpPr txBox="1">
            <a:spLocks noChangeArrowheads="1"/>
          </p:cNvSpPr>
          <p:nvPr/>
        </p:nvSpPr>
        <p:spPr bwMode="auto">
          <a:xfrm>
            <a:off x="5364163" y="2708275"/>
            <a:ext cx="1582737" cy="639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Values assigned </a:t>
            </a:r>
            <a:br>
              <a:rPr lang="en-US" sz="1200" b="1"/>
            </a:br>
            <a:r>
              <a:rPr lang="en-US" sz="1200" b="1"/>
              <a:t>to </a:t>
            </a:r>
            <a:br>
              <a:rPr lang="en-US" sz="1200" b="1"/>
            </a:br>
            <a:r>
              <a:rPr lang="en-US" sz="1200" b="1"/>
              <a:t>macro var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defTabSz="1047750" eaLnBrk="1" hangingPunct="1"/>
            <a:r>
              <a:rPr lang="en-GB" sz="2000" dirty="0" smtClean="0"/>
              <a:t>Retrieving Multiple Data Derived Macro Variables Simultaneously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1036638" y="1268413"/>
            <a:ext cx="7927975" cy="4968875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dirty="0" smtClean="0">
                <a:solidFill>
                  <a:srgbClr val="FF9900"/>
                </a:solidFill>
              </a:rPr>
              <a:t>Example</a:t>
            </a:r>
          </a:p>
          <a:p>
            <a:pPr eaLnBrk="1" hangingPunct="1">
              <a:spcBef>
                <a:spcPct val="50000"/>
              </a:spcBef>
              <a:buFont typeface="Arial" pitchFamily="34" charset="0"/>
              <a:buNone/>
            </a:pPr>
            <a:endParaRPr lang="en-GB" dirty="0" smtClean="0">
              <a:solidFill>
                <a:srgbClr val="FF9900"/>
              </a:solidFill>
            </a:endParaRPr>
          </a:p>
          <a:p>
            <a:pPr eaLnBrk="1" hangingPunct="1">
              <a:spcBef>
                <a:spcPct val="50000"/>
              </a:spcBef>
              <a:buNone/>
            </a:pPr>
            <a:endParaRPr lang="en-GB" dirty="0" smtClean="0">
              <a:solidFill>
                <a:srgbClr val="FF9900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GB" sz="5400" dirty="0" smtClean="0">
              <a:solidFill>
                <a:srgbClr val="FF99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GB" dirty="0" smtClean="0">
                <a:solidFill>
                  <a:srgbClr val="FF9900"/>
                </a:solidFill>
              </a:rPr>
              <a:t>Result</a:t>
            </a:r>
            <a:endParaRPr lang="en-GB" dirty="0" smtClean="0"/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2143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E8F58B4-627C-46BE-8602-D29C5CB851EB}" type="slidenum">
              <a:rPr lang="en-GB" smtClean="0"/>
              <a:pPr/>
              <a:t>43</a:t>
            </a:fld>
            <a:endParaRPr lang="en-GB" smtClean="0"/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1038225" y="1844675"/>
            <a:ext cx="6486525" cy="1622425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%let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 store_id=STORE00013;</a:t>
            </a:r>
          </a:p>
          <a:p>
            <a:pPr eaLnBrk="0" hangingPunct="0">
              <a:spcBef>
                <a:spcPct val="5000"/>
              </a:spcBef>
            </a:pPr>
            <a:endParaRPr lang="en-US" sz="12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5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49" charset="0"/>
              </a:rPr>
              <a:t>proc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 b="1">
                <a:solidFill>
                  <a:srgbClr val="000080"/>
                </a:solidFill>
                <a:latin typeface="Courier New" pitchFamily="49" charset="0"/>
              </a:rPr>
              <a:t>print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data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=sample.dib_prep_basks_200819;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	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where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 dib_store_code=</a:t>
            </a:r>
            <a:r>
              <a:rPr lang="en-US" sz="1200">
                <a:solidFill>
                  <a:srgbClr val="800080"/>
                </a:solidFill>
                <a:latin typeface="Courier New" pitchFamily="49" charset="0"/>
              </a:rPr>
              <a:t>"&amp;store_id."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	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var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 dib_basket_key dib_basket_spend dib_basket_quantity;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	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title1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>
                <a:solidFill>
                  <a:srgbClr val="800080"/>
                </a:solidFill>
                <a:latin typeface="Courier New" pitchFamily="49" charset="0"/>
              </a:rPr>
              <a:t>"Store ID: &amp;store_id."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	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title2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>
                <a:solidFill>
                  <a:srgbClr val="800080"/>
                </a:solidFill>
                <a:latin typeface="Courier New" pitchFamily="49" charset="0"/>
              </a:rPr>
              <a:t>"Store Name: &amp;&amp;store_name&amp;store_id.."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49" charset="0"/>
              </a:rPr>
              <a:t>run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1038225" y="4414838"/>
            <a:ext cx="4325938" cy="277812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GLOBAL STORE_NAMESTORE00013 STORE_N02_00013</a:t>
            </a:r>
          </a:p>
        </p:txBody>
      </p:sp>
      <p:sp>
        <p:nvSpPr>
          <p:cNvPr id="44039" name="AutoShape 6"/>
          <p:cNvSpPr>
            <a:spLocks/>
          </p:cNvSpPr>
          <p:nvPr/>
        </p:nvSpPr>
        <p:spPr bwMode="auto">
          <a:xfrm rot="5400000">
            <a:off x="4871244" y="2553494"/>
            <a:ext cx="336550" cy="1655762"/>
          </a:xfrm>
          <a:prstGeom prst="leftBrace">
            <a:avLst>
              <a:gd name="adj1" fmla="val 4099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Text Box 7"/>
          <p:cNvSpPr txBox="1">
            <a:spLocks noChangeArrowheads="1"/>
          </p:cNvSpPr>
          <p:nvPr/>
        </p:nvSpPr>
        <p:spPr bwMode="auto">
          <a:xfrm>
            <a:off x="3203575" y="3573463"/>
            <a:ext cx="2663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Look for “store_name” macro var and resolve using store_id</a:t>
            </a:r>
          </a:p>
        </p:txBody>
      </p:sp>
      <p:sp>
        <p:nvSpPr>
          <p:cNvPr id="44041" name="AutoShape 8"/>
          <p:cNvSpPr>
            <a:spLocks/>
          </p:cNvSpPr>
          <p:nvPr/>
        </p:nvSpPr>
        <p:spPr bwMode="auto">
          <a:xfrm rot="-5400000">
            <a:off x="2567782" y="3345656"/>
            <a:ext cx="336550" cy="1655763"/>
          </a:xfrm>
          <a:prstGeom prst="leftBrace">
            <a:avLst>
              <a:gd name="adj1" fmla="val 4099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Text Box 9"/>
          <p:cNvSpPr txBox="1">
            <a:spLocks noChangeArrowheads="1"/>
          </p:cNvSpPr>
          <p:nvPr/>
        </p:nvSpPr>
        <p:spPr bwMode="auto">
          <a:xfrm>
            <a:off x="1038225" y="5407025"/>
            <a:ext cx="6486525" cy="4699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Store ID: STORE00013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Store Name: STORE_N02_00013</a:t>
            </a:r>
          </a:p>
        </p:txBody>
      </p:sp>
      <p:sp>
        <p:nvSpPr>
          <p:cNvPr id="44043" name="Line 10"/>
          <p:cNvSpPr>
            <a:spLocks noChangeShapeType="1"/>
          </p:cNvSpPr>
          <p:nvPr/>
        </p:nvSpPr>
        <p:spPr bwMode="auto">
          <a:xfrm flipH="1">
            <a:off x="3563938" y="4797425"/>
            <a:ext cx="9366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044" name="Text Box 11"/>
          <p:cNvSpPr txBox="1">
            <a:spLocks noChangeArrowheads="1"/>
          </p:cNvSpPr>
          <p:nvPr/>
        </p:nvSpPr>
        <p:spPr bwMode="auto">
          <a:xfrm>
            <a:off x="4356100" y="4949825"/>
            <a:ext cx="2663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Store Name is returned without having to join to store table</a:t>
            </a:r>
          </a:p>
        </p:txBody>
      </p:sp>
      <p:sp>
        <p:nvSpPr>
          <p:cNvPr id="44045" name="Text Box 12"/>
          <p:cNvSpPr txBox="1">
            <a:spLocks noChangeArrowheads="1"/>
          </p:cNvSpPr>
          <p:nvPr/>
        </p:nvSpPr>
        <p:spPr bwMode="auto">
          <a:xfrm>
            <a:off x="66675" y="6311900"/>
            <a:ext cx="2286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>
                <a:solidFill>
                  <a:schemeClr val="bg1"/>
                </a:solidFill>
              </a:rPr>
              <a:t>EG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1047750" eaLnBrk="1" hangingPunct="1"/>
            <a:r>
              <a:rPr lang="en-GB" dirty="0" smtClean="0"/>
              <a:t>SYMGET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608013" y="1268413"/>
            <a:ext cx="7927975" cy="496887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GB" dirty="0" smtClean="0"/>
              <a:t>Is another way to retrieve values for macro variables from the Global Symbol table</a:t>
            </a:r>
          </a:p>
          <a:p>
            <a:pPr eaLnBrk="1" hangingPunct="1">
              <a:spcBef>
                <a:spcPct val="50000"/>
              </a:spcBef>
            </a:pPr>
            <a:r>
              <a:rPr lang="en-GB" dirty="0" smtClean="0"/>
              <a:t>Can be specified as either a character literal or a DATA STEP character expression</a:t>
            </a:r>
          </a:p>
          <a:p>
            <a:pPr eaLnBrk="1" hangingPunct="1">
              <a:spcBef>
                <a:spcPct val="50000"/>
              </a:spcBef>
            </a:pPr>
            <a:r>
              <a:rPr lang="en-GB" dirty="0" smtClean="0"/>
              <a:t>A DATA STEP variable created by SYMGET will automatically be 200 bytes long.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dirty="0" smtClean="0"/>
              <a:t>So make sure that you define the variable and its length in order to maximize efficiency</a:t>
            </a:r>
          </a:p>
        </p:txBody>
      </p:sp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2143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C43241D-3E48-4486-B84F-CD6D07728356}" type="slidenum">
              <a:rPr lang="en-GB" smtClean="0"/>
              <a:pPr/>
              <a:t>44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SYMGET</a:t>
            </a:r>
            <a:endParaRPr lang="en-US" dirty="0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/>
          <a:lstStyle/>
          <a:p>
            <a:pPr eaLnBrk="1" hangingPunct="1">
              <a:buNone/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87A8F33-630C-4E65-A2BC-AB8DDE5CCF9F}" type="slidenum">
              <a:rPr lang="en-GB" smtClean="0"/>
              <a:pPr/>
              <a:t>45</a:t>
            </a:fld>
            <a:endParaRPr lang="en-GB" smtClean="0"/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08013" y="1235794"/>
            <a:ext cx="7927975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69875" indent="-269875">
              <a:lnSpc>
                <a:spcPct val="90000"/>
              </a:lnSpc>
              <a:spcBef>
                <a:spcPct val="50000"/>
              </a:spcBef>
              <a:spcAft>
                <a:spcPct val="20000"/>
              </a:spcAft>
              <a:buFont typeface="Arial" pitchFamily="34" charset="0"/>
              <a:buChar char="●"/>
            </a:pPr>
            <a:r>
              <a:rPr lang="en-GB" sz="2000" dirty="0"/>
              <a:t>The syntax is as follows:</a:t>
            </a:r>
          </a:p>
          <a:p>
            <a:pPr marL="269875" indent="-269875">
              <a:lnSpc>
                <a:spcPct val="90000"/>
              </a:lnSpc>
              <a:spcBef>
                <a:spcPct val="50000"/>
              </a:spcBef>
              <a:spcAft>
                <a:spcPct val="20000"/>
              </a:spcAft>
              <a:buFont typeface="Arial" pitchFamily="34" charset="0"/>
              <a:buChar char="●"/>
            </a:pPr>
            <a:r>
              <a:rPr lang="en-GB" sz="2000" dirty="0"/>
              <a:t>&lt;Variable&gt;=</a:t>
            </a:r>
            <a:r>
              <a:rPr lang="en-GB" sz="2000" dirty="0" err="1"/>
              <a:t>symget</a:t>
            </a:r>
            <a:r>
              <a:rPr lang="en-GB" sz="2000" dirty="0"/>
              <a:t>(&lt;</a:t>
            </a:r>
            <a:r>
              <a:rPr lang="en-GB" sz="2000" dirty="0" err="1"/>
              <a:t>macro_variable_name</a:t>
            </a:r>
            <a:r>
              <a:rPr lang="en-GB" sz="2000" dirty="0"/>
              <a:t>&gt;);</a:t>
            </a:r>
          </a:p>
          <a:p>
            <a:pPr marL="269875" indent="-269875">
              <a:lnSpc>
                <a:spcPct val="90000"/>
              </a:lnSpc>
              <a:spcBef>
                <a:spcPct val="50000"/>
              </a:spcBef>
              <a:spcAft>
                <a:spcPct val="20000"/>
              </a:spcAft>
              <a:buFont typeface="Arial" pitchFamily="34" charset="0"/>
              <a:buChar char="●"/>
            </a:pPr>
            <a:r>
              <a:rPr lang="en-GB" sz="2000" dirty="0">
                <a:solidFill>
                  <a:srgbClr val="FF9900"/>
                </a:solidFill>
              </a:rPr>
              <a:t>Example</a:t>
            </a: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1042988" y="2604219"/>
            <a:ext cx="6381750" cy="1430337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49" charset="0"/>
              </a:rPr>
              <a:t>data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 work.stores;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retain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 store dib_store_code;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set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 sample.dib_prep_basks_200819;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attrib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 store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length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200">
                <a:solidFill>
                  <a:srgbClr val="008080"/>
                </a:solidFill>
                <a:latin typeface="Courier New" pitchFamily="49" charset="0"/>
              </a:rPr>
              <a:t>$35.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where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 dib_store_code in (</a:t>
            </a:r>
            <a:r>
              <a:rPr lang="en-US" sz="1200">
                <a:solidFill>
                  <a:srgbClr val="800080"/>
                </a:solidFill>
                <a:latin typeface="Courier New" pitchFamily="49" charset="0"/>
              </a:rPr>
              <a:t>'STORE00013'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,</a:t>
            </a:r>
            <a:r>
              <a:rPr lang="en-US" sz="1200">
                <a:solidFill>
                  <a:srgbClr val="800080"/>
                </a:solidFill>
                <a:latin typeface="Courier New" pitchFamily="49" charset="0"/>
              </a:rPr>
              <a:t>'STORE00001'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	store=symget(</a:t>
            </a:r>
            <a:r>
              <a:rPr lang="en-US" sz="1200">
                <a:solidFill>
                  <a:srgbClr val="800080"/>
                </a:solidFill>
                <a:latin typeface="Courier New" pitchFamily="49" charset="0"/>
              </a:rPr>
              <a:t>'store_name'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||left(dib_store_code));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 b="1">
                <a:solidFill>
                  <a:srgbClr val="000080"/>
                </a:solidFill>
                <a:latin typeface="Courier New" pitchFamily="49" charset="0"/>
              </a:rPr>
              <a:t>run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46087" name="Line 6"/>
          <p:cNvSpPr>
            <a:spLocks noChangeShapeType="1"/>
          </p:cNvSpPr>
          <p:nvPr/>
        </p:nvSpPr>
        <p:spPr bwMode="auto">
          <a:xfrm flipV="1">
            <a:off x="3635375" y="2413719"/>
            <a:ext cx="151288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088" name="Text Box 7"/>
          <p:cNvSpPr txBox="1">
            <a:spLocks noChangeArrowheads="1"/>
          </p:cNvSpPr>
          <p:nvPr/>
        </p:nvSpPr>
        <p:spPr bwMode="auto">
          <a:xfrm>
            <a:off x="5148263" y="2172419"/>
            <a:ext cx="33877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Put store and store code fields first so easier to QA</a:t>
            </a:r>
          </a:p>
        </p:txBody>
      </p:sp>
      <p:sp>
        <p:nvSpPr>
          <p:cNvPr id="46089" name="Line 8"/>
          <p:cNvSpPr>
            <a:spLocks noChangeShapeType="1"/>
          </p:cNvSpPr>
          <p:nvPr/>
        </p:nvSpPr>
        <p:spPr bwMode="auto">
          <a:xfrm>
            <a:off x="4495800" y="3324944"/>
            <a:ext cx="2020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090" name="Text Box 9"/>
          <p:cNvSpPr txBox="1">
            <a:spLocks noChangeArrowheads="1"/>
          </p:cNvSpPr>
          <p:nvPr/>
        </p:nvSpPr>
        <p:spPr bwMode="auto">
          <a:xfrm>
            <a:off x="6516216" y="3154362"/>
            <a:ext cx="30511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/>
              <a:t>Assign length to store field</a:t>
            </a:r>
          </a:p>
        </p:txBody>
      </p:sp>
      <p:sp>
        <p:nvSpPr>
          <p:cNvPr id="46091" name="AutoShape 10"/>
          <p:cNvSpPr>
            <a:spLocks/>
          </p:cNvSpPr>
          <p:nvPr/>
        </p:nvSpPr>
        <p:spPr bwMode="auto">
          <a:xfrm rot="-5400000">
            <a:off x="4404519" y="2335138"/>
            <a:ext cx="403225" cy="3532187"/>
          </a:xfrm>
          <a:prstGeom prst="leftBrace">
            <a:avLst>
              <a:gd name="adj1" fmla="val 7299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Text Box 11"/>
          <p:cNvSpPr txBox="1">
            <a:spLocks noChangeArrowheads="1"/>
          </p:cNvSpPr>
          <p:nvPr/>
        </p:nvSpPr>
        <p:spPr bwMode="auto">
          <a:xfrm>
            <a:off x="2816225" y="4475881"/>
            <a:ext cx="3556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Populate the store field with the store name using the Global Symbol Table</a:t>
            </a:r>
          </a:p>
        </p:txBody>
      </p:sp>
      <p:sp>
        <p:nvSpPr>
          <p:cNvPr id="46093" name="Text Box 12"/>
          <p:cNvSpPr txBox="1">
            <a:spLocks noChangeArrowheads="1"/>
          </p:cNvSpPr>
          <p:nvPr/>
        </p:nvSpPr>
        <p:spPr bwMode="auto">
          <a:xfrm>
            <a:off x="822325" y="5123581"/>
            <a:ext cx="4325938" cy="277813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GLOBAL STORE_NAMESTORE00013 STORE_N02_00013</a:t>
            </a:r>
          </a:p>
        </p:txBody>
      </p:sp>
      <p:sp>
        <p:nvSpPr>
          <p:cNvPr id="46094" name="Text Box 13"/>
          <p:cNvSpPr txBox="1">
            <a:spLocks noChangeArrowheads="1"/>
          </p:cNvSpPr>
          <p:nvPr/>
        </p:nvSpPr>
        <p:spPr bwMode="auto">
          <a:xfrm>
            <a:off x="1258888" y="5774456"/>
            <a:ext cx="4325937" cy="661988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STORE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DIB_STORE_CODE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STORE_N02_00013	STORE00013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STORE_E02_00001	STORE00001</a:t>
            </a:r>
          </a:p>
        </p:txBody>
      </p:sp>
      <p:sp>
        <p:nvSpPr>
          <p:cNvPr id="46095" name="Line 14"/>
          <p:cNvSpPr>
            <a:spLocks noChangeShapeType="1"/>
          </p:cNvSpPr>
          <p:nvPr/>
        </p:nvSpPr>
        <p:spPr bwMode="auto">
          <a:xfrm flipV="1">
            <a:off x="5584825" y="5558556"/>
            <a:ext cx="550863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096" name="Text Box 15"/>
          <p:cNvSpPr txBox="1">
            <a:spLocks noChangeArrowheads="1"/>
          </p:cNvSpPr>
          <p:nvPr/>
        </p:nvSpPr>
        <p:spPr bwMode="auto">
          <a:xfrm>
            <a:off x="6135688" y="5147394"/>
            <a:ext cx="2779712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Now every dib_store_code in the baskets table will have the store name associated with it </a:t>
            </a:r>
            <a:r>
              <a:rPr lang="en-US" sz="1200" b="1" u="sng"/>
              <a:t>without</a:t>
            </a:r>
            <a:r>
              <a:rPr lang="en-US" sz="1200" b="1"/>
              <a:t> having to join to the store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Deriving macro variables from data using proc </a:t>
            </a:r>
            <a:r>
              <a:rPr lang="en-GB" sz="28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sql</a:t>
            </a:r>
            <a:endParaRPr lang="en-GB" sz="2800" b="1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BA306971-C13E-406B-99D6-568AAB8EB10D}" type="slidenum">
              <a:rPr lang="en-GB" smtClean="0"/>
              <a:pPr/>
              <a:t>46</a:t>
            </a:fld>
            <a:endParaRPr lang="en-GB" smtClean="0"/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592138" y="1531391"/>
            <a:ext cx="1841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400" b="1"/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179388" y="1368425"/>
            <a:ext cx="8964612" cy="1096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GB" sz="2200"/>
          </a:p>
          <a:p>
            <a:endParaRPr lang="en-GB" sz="2200"/>
          </a:p>
          <a:p>
            <a:pPr>
              <a:buFontTx/>
              <a:buChar char="•"/>
            </a:pPr>
            <a:endParaRPr lang="en-GB" sz="2200"/>
          </a:p>
        </p:txBody>
      </p:sp>
      <p:sp>
        <p:nvSpPr>
          <p:cNvPr id="48135" name="Text Box 6"/>
          <p:cNvSpPr txBox="1">
            <a:spLocks noChangeArrowheads="1"/>
          </p:cNvSpPr>
          <p:nvPr/>
        </p:nvSpPr>
        <p:spPr bwMode="auto">
          <a:xfrm>
            <a:off x="328613" y="1423466"/>
            <a:ext cx="75215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Sabon" charset="0"/>
                <a:cs typeface="Times New Roman" pitchFamily="18" charset="0"/>
              </a:rPr>
              <a:t>PROC SQL can be used to create Macro variables from datasets</a:t>
            </a:r>
            <a:r>
              <a:rPr lang="en-GB" sz="1400" b="1" dirty="0"/>
              <a:t> </a:t>
            </a:r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539552" y="2036365"/>
            <a:ext cx="4310063" cy="11588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en-GB" sz="1400" b="1" dirty="0">
                <a:solidFill>
                  <a:srgbClr val="000080"/>
                </a:solidFill>
                <a:latin typeface="Courier New" pitchFamily="49" charset="0"/>
              </a:rPr>
              <a:t>proc </a:t>
            </a:r>
            <a:r>
              <a:rPr lang="en-GB" sz="1400" b="1" dirty="0" err="1">
                <a:solidFill>
                  <a:srgbClr val="000080"/>
                </a:solidFill>
                <a:latin typeface="Courier New" pitchFamily="49" charset="0"/>
              </a:rPr>
              <a:t>sql</a:t>
            </a:r>
            <a:r>
              <a:rPr lang="en-GB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urier New" pitchFamily="49" charset="0"/>
              </a:rPr>
              <a:t>noprint</a:t>
            </a:r>
            <a:r>
              <a:rPr lang="en-GB" sz="1400" dirty="0">
                <a:solidFill>
                  <a:srgbClr val="000000"/>
                </a:solidFill>
                <a:latin typeface="Courier New" pitchFamily="49" charset="0"/>
              </a:rPr>
              <a:t> 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latin typeface="Courier New" pitchFamily="49" charset="0"/>
              </a:rPr>
              <a:t>select</a:t>
            </a:r>
            <a:r>
              <a:rPr lang="en-GB" sz="1400" dirty="0">
                <a:solidFill>
                  <a:srgbClr val="000000"/>
                </a:solidFill>
                <a:latin typeface="Courier New" pitchFamily="49" charset="0"/>
              </a:rPr>
              <a:t> count(*), sum(sales)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latin typeface="Courier New" pitchFamily="49" charset="0"/>
              </a:rPr>
              <a:t>into</a:t>
            </a:r>
            <a:r>
              <a:rPr lang="en-GB" sz="1400" dirty="0">
                <a:solidFill>
                  <a:srgbClr val="000000"/>
                </a:solidFill>
                <a:latin typeface="Courier New" pitchFamily="49" charset="0"/>
              </a:rPr>
              <a:t>   :</a:t>
            </a:r>
            <a:r>
              <a:rPr lang="en-GB" sz="1400" dirty="0" err="1">
                <a:solidFill>
                  <a:srgbClr val="000000"/>
                </a:solidFill>
                <a:latin typeface="Courier New" pitchFamily="49" charset="0"/>
              </a:rPr>
              <a:t>numobs</a:t>
            </a:r>
            <a:r>
              <a:rPr lang="en-GB" sz="1400" dirty="0">
                <a:solidFill>
                  <a:srgbClr val="000000"/>
                </a:solidFill>
                <a:latin typeface="Courier New" pitchFamily="49" charset="0"/>
              </a:rPr>
              <a:t>, :</a:t>
            </a:r>
            <a:r>
              <a:rPr lang="en-GB" sz="1400" dirty="0" err="1">
                <a:solidFill>
                  <a:srgbClr val="000000"/>
                </a:solidFill>
                <a:latin typeface="Courier New" pitchFamily="49" charset="0"/>
              </a:rPr>
              <a:t>tot_sales</a:t>
            </a:r>
            <a:endParaRPr lang="en-GB" sz="14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latin typeface="Courier New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latin typeface="Courier New" pitchFamily="49" charset="0"/>
              </a:rPr>
              <a:t> table1;</a:t>
            </a:r>
          </a:p>
          <a:p>
            <a:r>
              <a:rPr lang="en-GB" sz="1400" b="1" dirty="0">
                <a:solidFill>
                  <a:srgbClr val="000080"/>
                </a:solidFill>
                <a:latin typeface="Courier New" pitchFamily="49" charset="0"/>
              </a:rPr>
              <a:t>quit</a:t>
            </a:r>
            <a:r>
              <a:rPr lang="en-GB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48137" name="Text Box 8"/>
          <p:cNvSpPr txBox="1">
            <a:spLocks noChangeArrowheads="1"/>
          </p:cNvSpPr>
          <p:nvPr/>
        </p:nvSpPr>
        <p:spPr bwMode="auto">
          <a:xfrm>
            <a:off x="355600" y="3190329"/>
            <a:ext cx="8601075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>
                <a:solidFill>
                  <a:srgbClr val="000000"/>
                </a:solidFill>
                <a:latin typeface="Sabon" charset="0"/>
                <a:cs typeface="Times New Roman" pitchFamily="18" charset="0"/>
              </a:rPr>
              <a:t>However, there are more efficient ways to do the above using a datastep; a more useful application is to use it to read in the contents of an entire column of data. </a:t>
            </a:r>
          </a:p>
        </p:txBody>
      </p:sp>
      <p:sp>
        <p:nvSpPr>
          <p:cNvPr id="48138" name="Text Box 9"/>
          <p:cNvSpPr txBox="1">
            <a:spLocks noChangeArrowheads="1"/>
          </p:cNvSpPr>
          <p:nvPr/>
        </p:nvSpPr>
        <p:spPr bwMode="auto">
          <a:xfrm>
            <a:off x="3321050" y="4293641"/>
            <a:ext cx="5341938" cy="9461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en-GB" sz="1400" b="1">
                <a:solidFill>
                  <a:srgbClr val="000080"/>
                </a:solidFill>
                <a:latin typeface="Courier New" pitchFamily="49" charset="0"/>
              </a:rPr>
              <a:t>proc</a:t>
            </a:r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400" b="1">
                <a:solidFill>
                  <a:srgbClr val="000080"/>
                </a:solidFill>
                <a:latin typeface="Courier New" pitchFamily="49" charset="0"/>
              </a:rPr>
              <a:t>sql</a:t>
            </a:r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400">
                <a:solidFill>
                  <a:srgbClr val="0000FF"/>
                </a:solidFill>
                <a:latin typeface="Courier New" pitchFamily="49" charset="0"/>
              </a:rPr>
              <a:t>noprint</a:t>
            </a:r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 ;</a:t>
            </a:r>
          </a:p>
          <a:p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sz="1400">
                <a:solidFill>
                  <a:srgbClr val="0000FF"/>
                </a:solidFill>
                <a:latin typeface="Courier New" pitchFamily="49" charset="0"/>
              </a:rPr>
              <a:t>select</a:t>
            </a:r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 weekno </a:t>
            </a:r>
            <a:r>
              <a:rPr lang="en-GB" sz="1400">
                <a:solidFill>
                  <a:srgbClr val="0000FF"/>
                </a:solidFill>
                <a:latin typeface="Courier New" pitchFamily="49" charset="0"/>
              </a:rPr>
              <a:t>into</a:t>
            </a:r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 :weeklist separated </a:t>
            </a:r>
            <a:r>
              <a:rPr lang="en-GB" sz="1400">
                <a:solidFill>
                  <a:srgbClr val="0000FF"/>
                </a:solidFill>
                <a:latin typeface="Courier New" pitchFamily="49" charset="0"/>
              </a:rPr>
              <a:t>by</a:t>
            </a:r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400">
                <a:solidFill>
                  <a:srgbClr val="800080"/>
                </a:solidFill>
                <a:latin typeface="Courier New" pitchFamily="49" charset="0"/>
              </a:rPr>
              <a:t>","</a:t>
            </a:r>
            <a:endParaRPr lang="en-GB" sz="140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sz="1400">
                <a:solidFill>
                  <a:srgbClr val="0000FF"/>
                </a:solidFill>
                <a:latin typeface="Courier New" pitchFamily="49" charset="0"/>
              </a:rPr>
              <a:t>from</a:t>
            </a:r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 table1;</a:t>
            </a:r>
          </a:p>
          <a:p>
            <a:r>
              <a:rPr lang="en-GB" sz="1400" b="1">
                <a:solidFill>
                  <a:srgbClr val="000080"/>
                </a:solidFill>
                <a:latin typeface="Courier New" pitchFamily="49" charset="0"/>
              </a:rPr>
              <a:t>quit</a:t>
            </a:r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48139" name="Rectangle 10"/>
          <p:cNvSpPr>
            <a:spLocks noChangeArrowheads="1"/>
          </p:cNvSpPr>
          <p:nvPr/>
        </p:nvSpPr>
        <p:spPr bwMode="auto">
          <a:xfrm>
            <a:off x="441325" y="5463629"/>
            <a:ext cx="847725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Then you can just refer to the macro variable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&amp;</a:t>
            </a:r>
            <a:r>
              <a:rPr lang="en-GB" sz="2000" b="1" dirty="0" err="1">
                <a:solidFill>
                  <a:srgbClr val="008080"/>
                </a:solidFill>
                <a:latin typeface="Courier New" pitchFamily="49" charset="0"/>
              </a:rPr>
              <a:t>weeklist</a:t>
            </a:r>
            <a:r>
              <a:rPr lang="en-GB" sz="2000" b="1" dirty="0">
                <a:solidFill>
                  <a:srgbClr val="008080"/>
                </a:solidFill>
                <a:latin typeface="Courier New" pitchFamily="49" charset="0"/>
              </a:rPr>
              <a:t>.</a:t>
            </a:r>
            <a:r>
              <a:rPr lang="en-GB" sz="2000" dirty="0">
                <a:solidFill>
                  <a:srgbClr val="000000"/>
                </a:solidFill>
              </a:rPr>
              <a:t> instead of having to type </a:t>
            </a:r>
            <a:r>
              <a:rPr lang="en-GB" sz="2000" b="1" dirty="0">
                <a:solidFill>
                  <a:srgbClr val="008080"/>
                </a:solidFill>
                <a:latin typeface="Courier New" pitchFamily="49" charset="0"/>
              </a:rPr>
              <a:t>200901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>
                <a:solidFill>
                  <a:srgbClr val="008080"/>
                </a:solidFill>
                <a:latin typeface="Courier New" pitchFamily="49" charset="0"/>
              </a:rPr>
              <a:t>200902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,</a:t>
            </a:r>
            <a:r>
              <a:rPr lang="en-GB" sz="2000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48140" name="Line 11"/>
          <p:cNvSpPr>
            <a:spLocks noChangeShapeType="1"/>
          </p:cNvSpPr>
          <p:nvPr/>
        </p:nvSpPr>
        <p:spPr bwMode="auto">
          <a:xfrm flipV="1">
            <a:off x="2935288" y="4712741"/>
            <a:ext cx="650875" cy="5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8141" name="Text Box 12"/>
          <p:cNvSpPr txBox="1">
            <a:spLocks noChangeArrowheads="1"/>
          </p:cNvSpPr>
          <p:nvPr/>
        </p:nvSpPr>
        <p:spPr bwMode="auto">
          <a:xfrm>
            <a:off x="282575" y="4333329"/>
            <a:ext cx="2557463" cy="1069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GB" sz="1600"/>
              <a:t>If weekno were a character variable then you would write </a:t>
            </a:r>
          </a:p>
          <a:p>
            <a:pPr algn="r"/>
            <a:r>
              <a:rPr lang="en-GB" sz="1600"/>
              <a:t>“select </a:t>
            </a:r>
            <a:r>
              <a:rPr lang="en-GB" sz="1600" b="1"/>
              <a:t>quote</a:t>
            </a:r>
            <a:r>
              <a:rPr lang="en-GB" sz="1600"/>
              <a:t>(weekno)”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1047750" eaLnBrk="1" hangingPunct="1"/>
            <a:r>
              <a:rPr lang="en-GB" dirty="0" smtClean="0"/>
              <a:t>Debugging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>
          <a:xfrm>
            <a:off x="608013" y="1268413"/>
            <a:ext cx="7927975" cy="496887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GB" dirty="0" smtClean="0"/>
              <a:t>Two techniques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dirty="0" smtClean="0"/>
              <a:t>See all variables in the Symbol Table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dirty="0" smtClean="0"/>
              <a:t>See how variables are resolved when a macro program executes</a:t>
            </a:r>
          </a:p>
          <a:p>
            <a:pPr eaLnBrk="1" hangingPunct="1">
              <a:spcBef>
                <a:spcPct val="50000"/>
              </a:spcBef>
            </a:pPr>
            <a:r>
              <a:rPr lang="en-GB" dirty="0" smtClean="0"/>
              <a:t>Results are printed to the SAS Log</a:t>
            </a:r>
          </a:p>
        </p:txBody>
      </p:sp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2143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15A75085-7A9A-4FB4-8E6D-D6D63E1FA18F}" type="slidenum">
              <a:rPr lang="en-GB" smtClean="0"/>
              <a:pPr/>
              <a:t>47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defTabSz="1047750" eaLnBrk="1" hangingPunct="1"/>
            <a:r>
              <a:rPr lang="en-GB" sz="2800" dirty="0" smtClean="0"/>
              <a:t>Debugging – View Macro Variables in Symbol Table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>
          <a:xfrm>
            <a:off x="608013" y="1268413"/>
            <a:ext cx="7927975" cy="496887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GB" dirty="0" smtClean="0"/>
              <a:t>First Technique Review - %put &lt;some text&gt; &lt;</a:t>
            </a:r>
            <a:r>
              <a:rPr lang="en-GB" dirty="0" err="1" smtClean="0"/>
              <a:t>macro_variable</a:t>
            </a:r>
            <a:r>
              <a:rPr lang="en-GB" dirty="0" smtClean="0"/>
              <a:t>&gt;;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dirty="0" smtClean="0"/>
              <a:t>Resolved after execution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dirty="0" smtClean="0"/>
              <a:t>Shows value for a specific macro variable</a:t>
            </a:r>
          </a:p>
          <a:p>
            <a:pPr lvl="1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GB" dirty="0" smtClean="0">
                <a:solidFill>
                  <a:srgbClr val="FF9900"/>
                </a:solidFill>
              </a:rPr>
              <a:t>Example</a:t>
            </a:r>
          </a:p>
          <a:p>
            <a:pPr lvl="1" eaLnBrk="1" hangingPunct="1">
              <a:spcBef>
                <a:spcPct val="50000"/>
              </a:spcBef>
            </a:pPr>
            <a:endParaRPr lang="en-GB" dirty="0" smtClean="0"/>
          </a:p>
        </p:txBody>
      </p:sp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2143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E6F0B79-13A0-4802-818A-E8F86746E1B7}" type="slidenum">
              <a:rPr lang="en-GB" smtClean="0"/>
              <a:pPr/>
              <a:t>48</a:t>
            </a:fld>
            <a:endParaRPr lang="en-GB" smtClean="0"/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1619250" y="4912320"/>
            <a:ext cx="4325938" cy="531812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%let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store=STORE00013;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%put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store is &amp;store;</a:t>
            </a:r>
          </a:p>
        </p:txBody>
      </p:sp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2771775" y="5777507"/>
            <a:ext cx="4325938" cy="531813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SAS LOG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store is STORE00013</a:t>
            </a:r>
          </a:p>
        </p:txBody>
      </p:sp>
      <p:sp>
        <p:nvSpPr>
          <p:cNvPr id="51207" name="Line 6"/>
          <p:cNvSpPr>
            <a:spLocks noChangeShapeType="1"/>
          </p:cNvSpPr>
          <p:nvPr/>
        </p:nvSpPr>
        <p:spPr bwMode="auto">
          <a:xfrm>
            <a:off x="3132138" y="5382220"/>
            <a:ext cx="0" cy="395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defTabSz="1047750" eaLnBrk="1" hangingPunct="1"/>
            <a:r>
              <a:rPr lang="en-GB" sz="2800" dirty="0" smtClean="0"/>
              <a:t>Debugging – View Macro Variables in Symbol Table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608013" y="1268413"/>
            <a:ext cx="7927975" cy="496887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GB" dirty="0" smtClean="0"/>
              <a:t>%put _user_;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dirty="0" smtClean="0"/>
              <a:t>Resolved after execution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dirty="0" smtClean="0"/>
              <a:t>Shows value of </a:t>
            </a:r>
            <a:r>
              <a:rPr lang="en-GB" u="sng" dirty="0" smtClean="0"/>
              <a:t>user-defined</a:t>
            </a:r>
            <a:r>
              <a:rPr lang="en-GB" dirty="0" smtClean="0"/>
              <a:t> global macro variables in your session</a:t>
            </a:r>
          </a:p>
          <a:p>
            <a:pPr lvl="1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GB" dirty="0" smtClean="0">
                <a:solidFill>
                  <a:srgbClr val="FF9900"/>
                </a:solidFill>
              </a:rPr>
              <a:t>Example</a:t>
            </a:r>
          </a:p>
          <a:p>
            <a:pPr lvl="1" eaLnBrk="1" hangingPunct="1">
              <a:spcBef>
                <a:spcPct val="50000"/>
              </a:spcBef>
            </a:pPr>
            <a:endParaRPr lang="en-GB" dirty="0" smtClean="0"/>
          </a:p>
        </p:txBody>
      </p:sp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2143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CD5A7DE-808D-4543-9115-A91D58AFF2D4}" type="slidenum">
              <a:rPr lang="en-GB" smtClean="0"/>
              <a:pPr/>
              <a:t>49</a:t>
            </a:fld>
            <a:endParaRPr lang="en-GB" smtClean="0"/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1187450" y="3068638"/>
            <a:ext cx="7129463" cy="123825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_null_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sample.dib_prep_stores_200607(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</a:rPr>
              <a:t>obs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200" b="1" dirty="0">
                <a:solidFill>
                  <a:srgbClr val="008080"/>
                </a:solidFill>
                <a:latin typeface="Courier New" pitchFamily="49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call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</a:rPr>
              <a:t>symputx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(cats(</a:t>
            </a:r>
            <a:r>
              <a:rPr lang="en-US" sz="1200" dirty="0">
                <a:solidFill>
                  <a:srgbClr val="800080"/>
                </a:solidFill>
                <a:latin typeface="Courier New" pitchFamily="49" charset="0"/>
              </a:rPr>
              <a:t>'</a:t>
            </a: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</a:rPr>
              <a:t>store_name'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</a:rPr>
              <a:t>,dib_store_code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),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</a:rPr>
              <a:t>dib_store_name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</a:rPr>
              <a:t>run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5000"/>
              </a:spcBef>
            </a:pPr>
            <a:endParaRPr lang="en-U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5000"/>
              </a:spcBef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%put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_user_;</a:t>
            </a:r>
          </a:p>
        </p:txBody>
      </p:sp>
      <p:sp>
        <p:nvSpPr>
          <p:cNvPr id="52230" name="Text Box 5"/>
          <p:cNvSpPr txBox="1">
            <a:spLocks noChangeArrowheads="1"/>
          </p:cNvSpPr>
          <p:nvPr/>
        </p:nvSpPr>
        <p:spPr bwMode="auto">
          <a:xfrm>
            <a:off x="1187450" y="4508500"/>
            <a:ext cx="7129463" cy="1430338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SAS LOG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GLOBAL STORE_NAMESTORE00001 STORE_E02_00001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GLOBAL STORE_NAMESTORE00002 STORE_W01_00002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GLOBAL STORE_NAMESTORE00003 STORE_E01_00003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GLOBAL STORE_NAMESTORE00004 STORE_E03_00004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GLOBAL STORE_NAMESTORE00006 STORE_S01_00006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GLOBAL STORE STORE00013</a:t>
            </a:r>
          </a:p>
        </p:txBody>
      </p:sp>
      <p:sp>
        <p:nvSpPr>
          <p:cNvPr id="52231" name="Line 6"/>
          <p:cNvSpPr>
            <a:spLocks noChangeShapeType="1"/>
          </p:cNvSpPr>
          <p:nvPr/>
        </p:nvSpPr>
        <p:spPr bwMode="auto">
          <a:xfrm>
            <a:off x="3419475" y="5805488"/>
            <a:ext cx="2160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2232" name="Text Box 7"/>
          <p:cNvSpPr txBox="1">
            <a:spLocks noChangeArrowheads="1"/>
          </p:cNvSpPr>
          <p:nvPr/>
        </p:nvSpPr>
        <p:spPr bwMode="auto">
          <a:xfrm>
            <a:off x="5508625" y="5300663"/>
            <a:ext cx="3051175" cy="639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Even previously defined macro vars are displayed with the %put _user_ command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Macro Variables –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%</a:t>
            </a:r>
            <a:r>
              <a:rPr lang="en-US" dirty="0" smtClean="0"/>
              <a:t>let</a:t>
            </a:r>
          </a:p>
          <a:p>
            <a:pPr lvl="3"/>
            <a:r>
              <a:rPr lang="en-US" dirty="0" smtClean="0"/>
              <a:t>Assign a macro variable</a:t>
            </a:r>
            <a:endParaRPr lang="en-GB" dirty="0"/>
          </a:p>
          <a:p>
            <a:pPr lvl="2"/>
            <a:r>
              <a:rPr lang="en-US" dirty="0"/>
              <a:t>&amp;</a:t>
            </a:r>
            <a:endParaRPr lang="en-GB" dirty="0"/>
          </a:p>
          <a:p>
            <a:pPr lvl="3"/>
            <a:r>
              <a:rPr lang="en-US" dirty="0" smtClean="0"/>
              <a:t>Reference a macro variable</a:t>
            </a:r>
          </a:p>
          <a:p>
            <a:pPr lvl="3"/>
            <a:r>
              <a:rPr lang="en-US" dirty="0" smtClean="0"/>
              <a:t>The dot gets gobbled up</a:t>
            </a:r>
          </a:p>
          <a:p>
            <a:pPr lvl="4"/>
            <a:r>
              <a:rPr lang="en-US" dirty="0" smtClean="0"/>
              <a:t>&amp;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vs. &amp;var.</a:t>
            </a:r>
            <a:endParaRPr lang="en-GB" dirty="0"/>
          </a:p>
          <a:p>
            <a:pPr lvl="3"/>
            <a:r>
              <a:rPr lang="en-US" dirty="0" smtClean="0"/>
              <a:t>Be careful of what quotes you use</a:t>
            </a:r>
          </a:p>
          <a:p>
            <a:pPr lvl="4"/>
            <a:r>
              <a:rPr lang="en-US" dirty="0" smtClean="0"/>
              <a:t>“&amp;</a:t>
            </a:r>
            <a:r>
              <a:rPr lang="en-US" dirty="0" err="1"/>
              <a:t>var</a:t>
            </a:r>
            <a:r>
              <a:rPr lang="en-US" dirty="0"/>
              <a:t>” vs. ‘&amp;</a:t>
            </a:r>
            <a:r>
              <a:rPr lang="en-US" dirty="0" err="1"/>
              <a:t>var</a:t>
            </a:r>
            <a:r>
              <a:rPr lang="en-US" dirty="0" smtClean="0"/>
              <a:t>’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85225" cy="1008063"/>
          </a:xfrm>
        </p:spPr>
        <p:txBody>
          <a:bodyPr>
            <a:noAutofit/>
          </a:bodyPr>
          <a:lstStyle/>
          <a:p>
            <a:pPr defTabSz="1047750" eaLnBrk="1" hangingPunct="1"/>
            <a:r>
              <a:rPr lang="en-GB" sz="2000" dirty="0" smtClean="0"/>
              <a:t>Debugging – View Macro Variable Resolution Within A Macro Program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>
          <a:xfrm>
            <a:off x="608013" y="1008063"/>
            <a:ext cx="7927975" cy="518477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dirty="0" smtClean="0"/>
              <a:t>Macro programs offer 3 debugging techniques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dirty="0" smtClean="0"/>
              <a:t>SYMBOLGEN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sz="1600" dirty="0" smtClean="0"/>
              <a:t>Shows value of macro variables for program and for a specific loop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dirty="0" smtClean="0"/>
              <a:t>MPRINT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sz="1600" dirty="0" smtClean="0"/>
              <a:t>Shows all code and fully resolved statements and values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dirty="0" smtClean="0"/>
              <a:t>MLOGIC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sz="1600" dirty="0" smtClean="0"/>
              <a:t>Shows logic within code and how macro variables were used within conditional statements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dirty="0" smtClean="0"/>
              <a:t>These are session options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dirty="0" smtClean="0"/>
              <a:t>Turn on: options </a:t>
            </a:r>
            <a:r>
              <a:rPr lang="en-GB" dirty="0" err="1" smtClean="0"/>
              <a:t>symbolgen</a:t>
            </a:r>
            <a:r>
              <a:rPr lang="en-GB" dirty="0" smtClean="0"/>
              <a:t> </a:t>
            </a:r>
            <a:r>
              <a:rPr lang="en-GB" dirty="0" err="1" smtClean="0"/>
              <a:t>mprint</a:t>
            </a:r>
            <a:r>
              <a:rPr lang="en-GB" dirty="0" smtClean="0"/>
              <a:t> </a:t>
            </a:r>
            <a:r>
              <a:rPr lang="en-GB" dirty="0" err="1" smtClean="0"/>
              <a:t>mlogic</a:t>
            </a:r>
            <a:r>
              <a:rPr lang="en-GB" dirty="0" smtClean="0"/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dirty="0" smtClean="0"/>
              <a:t>Turn off: options </a:t>
            </a:r>
            <a:r>
              <a:rPr lang="en-GB" dirty="0" err="1" smtClean="0"/>
              <a:t>nosymbolgen</a:t>
            </a:r>
            <a:r>
              <a:rPr lang="en-GB" dirty="0" smtClean="0"/>
              <a:t> </a:t>
            </a:r>
            <a:r>
              <a:rPr lang="en-GB" dirty="0" err="1" smtClean="0"/>
              <a:t>nomprint</a:t>
            </a:r>
            <a:r>
              <a:rPr lang="en-GB" dirty="0" smtClean="0"/>
              <a:t> </a:t>
            </a:r>
            <a:r>
              <a:rPr lang="en-GB" dirty="0" err="1" smtClean="0"/>
              <a:t>nomlogic</a:t>
            </a:r>
            <a:r>
              <a:rPr lang="en-GB" dirty="0" smtClean="0"/>
              <a:t>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dirty="0" smtClean="0"/>
              <a:t>Results can be verbose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dirty="0" smtClean="0"/>
              <a:t>Results are printed for every macro variable used for that macro program</a:t>
            </a:r>
          </a:p>
        </p:txBody>
      </p:sp>
      <p:sp>
        <p:nvSpPr>
          <p:cNvPr id="5325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2143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71175F15-45E4-4EDC-BB33-A81B5858ED72}" type="slidenum">
              <a:rPr lang="en-GB" smtClean="0"/>
              <a:pPr/>
              <a:t>50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defTabSz="1047750" eaLnBrk="1" hangingPunct="1"/>
            <a:r>
              <a:rPr lang="en-GB" sz="2000" dirty="0" smtClean="0"/>
              <a:t>Debugging – View Macro Variable Resolution Within A Macro Program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>
          <a:xfrm>
            <a:off x="608013" y="1268413"/>
            <a:ext cx="7927975" cy="496887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GB" sz="1800" dirty="0" smtClean="0">
                <a:solidFill>
                  <a:srgbClr val="FF9900"/>
                </a:solidFill>
              </a:rPr>
              <a:t>Example</a:t>
            </a:r>
          </a:p>
        </p:txBody>
      </p:sp>
      <p:sp>
        <p:nvSpPr>
          <p:cNvPr id="5427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2143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4090EC6-ECEB-4B8E-91A2-C7A595585917}" type="slidenum">
              <a:rPr lang="en-GB" smtClean="0"/>
              <a:pPr/>
              <a:t>51</a:t>
            </a:fld>
            <a:endParaRPr lang="en-GB" smtClean="0"/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608013" y="1868488"/>
            <a:ext cx="7129462" cy="34417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options</a:t>
            </a: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symbolgen mprint mlogic;</a:t>
            </a:r>
          </a:p>
          <a:p>
            <a:pPr eaLnBrk="0" hangingPunct="0">
              <a:spcBef>
                <a:spcPct val="5000"/>
              </a:spcBef>
            </a:pPr>
            <a:endParaRPr lang="en-US" sz="14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5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49" charset="0"/>
              </a:rPr>
              <a:t>%macro</a:t>
            </a: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stats_while(datasets);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%let</a:t>
            </a: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i=1;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%let</a:t>
            </a: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dsn=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%scan</a:t>
            </a: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(&amp;datasets,1);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%do</a:t>
            </a: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%while</a:t>
            </a: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(&amp;dsn ne );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		title </a:t>
            </a:r>
            <a:r>
              <a:rPr lang="en-US" sz="1400">
                <a:solidFill>
                  <a:srgbClr val="800080"/>
                </a:solidFill>
                <a:latin typeface="Courier New" pitchFamily="49" charset="0"/>
              </a:rPr>
              <a:t>"SAMPLE.%upcase(&amp;dsn)"</a:t>
            </a: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		proc means data=</a:t>
            </a:r>
            <a:r>
              <a:rPr lang="en-US" sz="1400">
                <a:solidFill>
                  <a:srgbClr val="008080"/>
                </a:solidFill>
                <a:latin typeface="Courier New" pitchFamily="49" charset="0"/>
              </a:rPr>
              <a:t>sample.</a:t>
            </a: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&amp;dsn n;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		run;</a:t>
            </a:r>
          </a:p>
          <a:p>
            <a:pPr eaLnBrk="0" hangingPunct="0">
              <a:spcBef>
                <a:spcPct val="5000"/>
              </a:spcBef>
            </a:pPr>
            <a:endParaRPr lang="en-US" sz="14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500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%let</a:t>
            </a: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i=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%eval</a:t>
            </a: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(&amp;i+1);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%let</a:t>
            </a: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dsn=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%scan</a:t>
            </a: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(&amp;datasets,&amp;i);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%end</a:t>
            </a: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 b="1">
                <a:solidFill>
                  <a:srgbClr val="000080"/>
                </a:solidFill>
                <a:latin typeface="Courier New" pitchFamily="49" charset="0"/>
              </a:rPr>
              <a:t>%mend</a:t>
            </a: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stats_while;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%</a:t>
            </a:r>
            <a:r>
              <a:rPr lang="en-US" sz="1400" b="1" i="1">
                <a:solidFill>
                  <a:srgbClr val="000000"/>
                </a:solidFill>
                <a:latin typeface="Courier New" pitchFamily="49" charset="0"/>
              </a:rPr>
              <a:t>stats_while</a:t>
            </a: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(dib_prep_stores_200607 dib_prep_products_200607)</a:t>
            </a:r>
          </a:p>
        </p:txBody>
      </p:sp>
      <p:sp>
        <p:nvSpPr>
          <p:cNvPr id="54278" name="Line 5"/>
          <p:cNvSpPr>
            <a:spLocks noChangeShapeType="1"/>
          </p:cNvSpPr>
          <p:nvPr/>
        </p:nvSpPr>
        <p:spPr bwMode="auto">
          <a:xfrm>
            <a:off x="4140200" y="20605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4279" name="Text Box 6"/>
          <p:cNvSpPr txBox="1">
            <a:spLocks noChangeArrowheads="1"/>
          </p:cNvSpPr>
          <p:nvPr/>
        </p:nvSpPr>
        <p:spPr bwMode="auto">
          <a:xfrm>
            <a:off x="5292725" y="1922463"/>
            <a:ext cx="30511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Debugging options turned on</a:t>
            </a:r>
          </a:p>
        </p:txBody>
      </p:sp>
      <p:sp>
        <p:nvSpPr>
          <p:cNvPr id="54280" name="Text Box 7"/>
          <p:cNvSpPr txBox="1">
            <a:spLocks noChangeArrowheads="1"/>
          </p:cNvSpPr>
          <p:nvPr/>
        </p:nvSpPr>
        <p:spPr bwMode="auto">
          <a:xfrm>
            <a:off x="66675" y="6311900"/>
            <a:ext cx="2286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>
                <a:solidFill>
                  <a:schemeClr val="bg1"/>
                </a:solidFill>
              </a:rPr>
              <a:t>EG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defTabSz="1047750" eaLnBrk="1" hangingPunct="1"/>
            <a:r>
              <a:rPr lang="en-GB" sz="2000" dirty="0" smtClean="0"/>
              <a:t>Debugging – View Macro Variable Resolution Within A Macro Program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>
          <a:xfrm>
            <a:off x="608013" y="1556469"/>
            <a:ext cx="7927975" cy="496887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GB" sz="1800" dirty="0" smtClean="0">
                <a:solidFill>
                  <a:srgbClr val="FF9900"/>
                </a:solidFill>
              </a:rPr>
              <a:t>Results – 1</a:t>
            </a:r>
            <a:r>
              <a:rPr lang="en-GB" sz="1800" baseline="30000" dirty="0" smtClean="0">
                <a:solidFill>
                  <a:srgbClr val="FF9900"/>
                </a:solidFill>
              </a:rPr>
              <a:t>st</a:t>
            </a:r>
            <a:r>
              <a:rPr lang="en-GB" sz="1800" dirty="0" smtClean="0">
                <a:solidFill>
                  <a:srgbClr val="FF9900"/>
                </a:solidFill>
              </a:rPr>
              <a:t> loop</a:t>
            </a:r>
          </a:p>
        </p:txBody>
      </p:sp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2143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2D01CC74-C7D9-43AD-BCA1-AFA524D730E9}" type="slidenum">
              <a:rPr lang="en-GB" smtClean="0"/>
              <a:pPr/>
              <a:t>52</a:t>
            </a:fld>
            <a:endParaRPr lang="en-GB" smtClean="0"/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608013" y="2156544"/>
            <a:ext cx="7129462" cy="427355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MLOGIC(STATS_WHILE):  Beginning execution.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MLOGIC(STATS_WHILE):  Parameter DATASETS has value dib_prep_stores_200607 dib_prep_products_200607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MLOGIC(STATS_WHILE):  %LET (variable name is I)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MLOGIC(STATS_WHILE):  %LET (variable name is DSN)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SYMBOLGEN:  Macro variable DATASETS resolves to dib_prep_stores_200607 dib_prep_products_200607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SYMBOLGEN:  Macro variable DSN resolves to dib_prep_stores_200607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MLOGIC(STATS_WHILE):  %DO %WHILE(&amp;dsn ne) loop beginning; condition is TRUE.  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SYMBOLGEN:  Macro variable DSN resolves to dib_prep_stores_200607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MPRINT(STATS_WHILE):   title "SAMPLE.DIB_PREP_STORES_200607";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SYMBOLGEN:  Macro variable DSN resolves to dib_prep_stores_200607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MPRINT(STATS_WHILE):   proc means data=sample.dib_prep_stores_200607 n;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MPRINT(STATS_WHILE):   run;</a:t>
            </a:r>
          </a:p>
          <a:p>
            <a:pPr eaLnBrk="0" hangingPunct="0">
              <a:spcBef>
                <a:spcPct val="5000"/>
              </a:spcBef>
            </a:pPr>
            <a:endParaRPr lang="en-US" sz="12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NOTE: There were 761 observations read from the data set SAMPLE.DIB_PREP_STORES_200607.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NOTE: The PROCEDURE MEANS printed page 1.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NOTE: PROCEDURE MEANS used (Total process time):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      real time           0.01 seconds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      cpu time            0.01 seconds</a:t>
            </a:r>
            <a:endParaRPr lang="en-US" sz="1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5302" name="Line 5"/>
          <p:cNvSpPr>
            <a:spLocks noChangeShapeType="1"/>
          </p:cNvSpPr>
          <p:nvPr/>
        </p:nvSpPr>
        <p:spPr bwMode="auto">
          <a:xfrm flipV="1">
            <a:off x="4548188" y="1418356"/>
            <a:ext cx="936625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5303" name="Text Box 6"/>
          <p:cNvSpPr txBox="1">
            <a:spLocks noChangeArrowheads="1"/>
          </p:cNvSpPr>
          <p:nvPr/>
        </p:nvSpPr>
        <p:spPr bwMode="auto">
          <a:xfrm>
            <a:off x="5484813" y="1281831"/>
            <a:ext cx="30511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/>
              <a:t>Indicates start of macro program</a:t>
            </a:r>
          </a:p>
        </p:txBody>
      </p:sp>
      <p:sp>
        <p:nvSpPr>
          <p:cNvPr id="55304" name="Text Box 7"/>
          <p:cNvSpPr txBox="1">
            <a:spLocks noChangeArrowheads="1"/>
          </p:cNvSpPr>
          <p:nvPr/>
        </p:nvSpPr>
        <p:spPr bwMode="auto">
          <a:xfrm>
            <a:off x="6915150" y="3331294"/>
            <a:ext cx="20494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Value of dsn macro var for this loop</a:t>
            </a:r>
          </a:p>
        </p:txBody>
      </p:sp>
      <p:sp>
        <p:nvSpPr>
          <p:cNvPr id="55305" name="Line 8"/>
          <p:cNvSpPr>
            <a:spLocks noChangeShapeType="1"/>
          </p:cNvSpPr>
          <p:nvPr/>
        </p:nvSpPr>
        <p:spPr bwMode="auto">
          <a:xfrm>
            <a:off x="6732588" y="3572594"/>
            <a:ext cx="182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5306" name="Text Box 9"/>
          <p:cNvSpPr txBox="1">
            <a:spLocks noChangeArrowheads="1"/>
          </p:cNvSpPr>
          <p:nvPr/>
        </p:nvSpPr>
        <p:spPr bwMode="auto">
          <a:xfrm>
            <a:off x="6554788" y="4123456"/>
            <a:ext cx="20494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Fully resolved value for statement</a:t>
            </a:r>
          </a:p>
        </p:txBody>
      </p:sp>
      <p:sp>
        <p:nvSpPr>
          <p:cNvPr id="55307" name="Line 10"/>
          <p:cNvSpPr>
            <a:spLocks noChangeShapeType="1"/>
          </p:cNvSpPr>
          <p:nvPr/>
        </p:nvSpPr>
        <p:spPr bwMode="auto">
          <a:xfrm>
            <a:off x="6372225" y="4364756"/>
            <a:ext cx="182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5308" name="Text Box 11"/>
          <p:cNvSpPr txBox="1">
            <a:spLocks noChangeArrowheads="1"/>
          </p:cNvSpPr>
          <p:nvPr/>
        </p:nvSpPr>
        <p:spPr bwMode="auto">
          <a:xfrm>
            <a:off x="6486525" y="5517281"/>
            <a:ext cx="20494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Run time results for this loop</a:t>
            </a:r>
          </a:p>
        </p:txBody>
      </p:sp>
      <p:sp>
        <p:nvSpPr>
          <p:cNvPr id="55309" name="AutoShape 12"/>
          <p:cNvSpPr>
            <a:spLocks/>
          </p:cNvSpPr>
          <p:nvPr/>
        </p:nvSpPr>
        <p:spPr bwMode="auto">
          <a:xfrm>
            <a:off x="6011863" y="5156919"/>
            <a:ext cx="360362" cy="1223962"/>
          </a:xfrm>
          <a:prstGeom prst="rightBrace">
            <a:avLst>
              <a:gd name="adj1" fmla="val 283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defTabSz="1047750" eaLnBrk="1" hangingPunct="1"/>
            <a:r>
              <a:rPr lang="en-GB" sz="2000" dirty="0" smtClean="0"/>
              <a:t>Debugging – View Macro Variable Resolution Within A Macro Program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>
          <a:xfrm>
            <a:off x="608013" y="1268413"/>
            <a:ext cx="7927975" cy="496887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GB" sz="1800" dirty="0" smtClean="0">
                <a:solidFill>
                  <a:srgbClr val="FF9900"/>
                </a:solidFill>
              </a:rPr>
              <a:t>Results – 2</a:t>
            </a:r>
            <a:r>
              <a:rPr lang="en-GB" sz="1800" baseline="30000" dirty="0" smtClean="0">
                <a:solidFill>
                  <a:srgbClr val="FF9900"/>
                </a:solidFill>
              </a:rPr>
              <a:t>nd</a:t>
            </a:r>
            <a:r>
              <a:rPr lang="en-GB" sz="1800" dirty="0" smtClean="0">
                <a:solidFill>
                  <a:srgbClr val="FF9900"/>
                </a:solidFill>
              </a:rPr>
              <a:t> loop</a:t>
            </a:r>
          </a:p>
        </p:txBody>
      </p:sp>
      <p:sp>
        <p:nvSpPr>
          <p:cNvPr id="5632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2143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F4CD353C-E18F-4E83-86E5-B452BB9D8F0D}" type="slidenum">
              <a:rPr lang="en-GB" smtClean="0"/>
              <a:pPr/>
              <a:t>53</a:t>
            </a:fld>
            <a:endParaRPr lang="en-GB" smtClean="0"/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608013" y="1700213"/>
            <a:ext cx="7129462" cy="4475162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MLOGIC(STATS_WHILE):  %LET (variable name is I)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SYMBOLGEN:  Macro variable I resolves to 1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MLOGIC(STATS_WHILE):  %LET (variable name is DSN)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SYMBOLGEN:  Macro variable DATASETS resolves to dib_prep_stores_200607 dib_prep_products_200607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SYMBOLGEN:  Macro variable I resolves to 2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SYMBOLGEN:  Macro variable DSN resolves to dib_prep_products_200607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MLOGIC(STATS_WHILE):  %DO %WHILE(&amp;dsn ne) condition is TRUE; loop will  iterate again.</a:t>
            </a:r>
          </a:p>
          <a:p>
            <a:pPr eaLnBrk="0" hangingPunct="0">
              <a:spcBef>
                <a:spcPct val="5000"/>
              </a:spcBef>
            </a:pPr>
            <a:endParaRPr lang="en-US" sz="12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SYMBOLGEN:  Macro variable DSN resolves to dib_prep_products_200607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MPRINT(STATS_WHILE):   title "SAMPLE.DIB_PREP_PRODUCTS_200607";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SYMBOLGEN:  Macro variable DSN resolves to dib_prep_products_200607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MPRINT(STATS_WHILE):   proc means data=sample.dib_prep_products_200607 n;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MPRINT(STATS_WHILE):   run;</a:t>
            </a:r>
          </a:p>
          <a:p>
            <a:pPr eaLnBrk="0" hangingPunct="0">
              <a:spcBef>
                <a:spcPct val="5000"/>
              </a:spcBef>
            </a:pPr>
            <a:endParaRPr lang="en-US" sz="12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NOTE: PROCEDURE MEANS used (Total process time):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      real time           0.01 seconds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      cpu time            0.02 seconds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      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NOTE: There were 4997 observations read from the data set SAMPLE.DIB_PREP_PRODUCTS_200607.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NOTE: The PROCEDURE MEANS printed page 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defTabSz="1047750" eaLnBrk="1" hangingPunct="1"/>
            <a:r>
              <a:rPr lang="en-GB" sz="2000" dirty="0" smtClean="0"/>
              <a:t>Debugging – View Macro Variable Resolution Within A Macro Program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>
          <a:xfrm>
            <a:off x="608013" y="1268413"/>
            <a:ext cx="7927975" cy="496887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GB" sz="1800" dirty="0" smtClean="0">
                <a:solidFill>
                  <a:srgbClr val="FF9900"/>
                </a:solidFill>
              </a:rPr>
              <a:t>Results – End</a:t>
            </a:r>
          </a:p>
        </p:txBody>
      </p:sp>
      <p:sp>
        <p:nvSpPr>
          <p:cNvPr id="5734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2143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80761714-A795-49B3-8C0B-EB8CF61A4AEB}" type="slidenum">
              <a:rPr lang="en-GB" smtClean="0"/>
              <a:pPr/>
              <a:t>54</a:t>
            </a:fld>
            <a:endParaRPr lang="en-GB" smtClean="0"/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608013" y="1868488"/>
            <a:ext cx="7927975" cy="1804987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MLOGIC(STATS_WHILE):  %LET (variable name is I)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SYMBOLGEN:  Macro variable I resolves to 2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MLOGIC(STATS_WHILE):  %LET (variable name is DSN)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SYMBOLGEN:  Macro variable DATASETS resolves to dib_prep_stores_200607 dib_prep_products_200607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SYMBOLGEN:  Macro variable I resolves to 3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SYMBOLGEN:  Macro variable DSN resolves to 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MLOGIC(STATS_WHILE):  %DO %WHILE() condition is FALSE; loop will not iterate again.</a:t>
            </a:r>
          </a:p>
          <a:p>
            <a:pPr eaLnBrk="0" hangingPunct="0">
              <a:spcBef>
                <a:spcPct val="500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MLOGIC(STATS_WHILE):  Ending execution.</a:t>
            </a:r>
          </a:p>
        </p:txBody>
      </p:sp>
      <p:sp>
        <p:nvSpPr>
          <p:cNvPr id="57350" name="Line 5"/>
          <p:cNvSpPr>
            <a:spLocks noChangeShapeType="1"/>
          </p:cNvSpPr>
          <p:nvPr/>
        </p:nvSpPr>
        <p:spPr bwMode="auto">
          <a:xfrm>
            <a:off x="4356100" y="3573463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51" name="Text Box 6"/>
          <p:cNvSpPr txBox="1">
            <a:spLocks noChangeArrowheads="1"/>
          </p:cNvSpPr>
          <p:nvPr/>
        </p:nvSpPr>
        <p:spPr bwMode="auto">
          <a:xfrm>
            <a:off x="5913438" y="3370263"/>
            <a:ext cx="30511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Indicates end of macro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Things to be aware 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macro statements can </a:t>
            </a:r>
            <a:r>
              <a:rPr lang="en-US" dirty="0"/>
              <a:t>be used in open </a:t>
            </a:r>
            <a:r>
              <a:rPr lang="en-US" dirty="0" smtClean="0"/>
              <a:t>code and some cant</a:t>
            </a:r>
          </a:p>
          <a:p>
            <a:pPr lvl="1"/>
            <a:r>
              <a:rPr lang="en-US" b="1" dirty="0" smtClean="0"/>
              <a:t>%let </a:t>
            </a:r>
            <a:r>
              <a:rPr lang="en-US" dirty="0" smtClean="0"/>
              <a:t>is OK, </a:t>
            </a:r>
            <a:r>
              <a:rPr lang="en-US" b="1" dirty="0" smtClean="0"/>
              <a:t>%if </a:t>
            </a:r>
            <a:r>
              <a:rPr lang="en-US" dirty="0" smtClean="0"/>
              <a:t>is not OK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AutoNum type="arabicPeriod" startAt="2"/>
            </a:pPr>
            <a:r>
              <a:rPr lang="en-GB" dirty="0" smtClean="0"/>
              <a:t>Advanced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Some different ways to use Call Execute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05000"/>
            <a:ext cx="7953375" cy="39719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000" dirty="0"/>
              <a:t>Builds SAS code which is run after the current data step completes</a:t>
            </a:r>
          </a:p>
          <a:p>
            <a:pPr>
              <a:lnSpc>
                <a:spcPct val="80000"/>
              </a:lnSpc>
            </a:pPr>
            <a:r>
              <a:rPr lang="en-GB" sz="2000" dirty="0"/>
              <a:t>useful for: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building macro definitions</a:t>
            </a:r>
          </a:p>
          <a:p>
            <a:pPr lvl="1">
              <a:lnSpc>
                <a:spcPct val="80000"/>
              </a:lnSpc>
            </a:pPr>
            <a:endParaRPr lang="en-GB" sz="1800" dirty="0"/>
          </a:p>
          <a:p>
            <a:pPr lvl="1">
              <a:lnSpc>
                <a:spcPct val="80000"/>
              </a:lnSpc>
            </a:pPr>
            <a:endParaRPr lang="en-GB" sz="1800" dirty="0"/>
          </a:p>
          <a:p>
            <a:pPr lvl="1">
              <a:lnSpc>
                <a:spcPct val="80000"/>
              </a:lnSpc>
            </a:pPr>
            <a:r>
              <a:rPr lang="en-GB" sz="1800" dirty="0"/>
              <a:t>Building macro invocations</a:t>
            </a:r>
          </a:p>
          <a:p>
            <a:pPr lvl="1">
              <a:lnSpc>
                <a:spcPct val="80000"/>
              </a:lnSpc>
            </a:pPr>
            <a:endParaRPr lang="en-GB" sz="1800" dirty="0"/>
          </a:p>
          <a:p>
            <a:pPr lvl="2">
              <a:lnSpc>
                <a:spcPct val="80000"/>
              </a:lnSpc>
            </a:pPr>
            <a:endParaRPr lang="en-GB" sz="1600" dirty="0"/>
          </a:p>
          <a:p>
            <a:pPr lvl="1">
              <a:lnSpc>
                <a:spcPct val="80000"/>
              </a:lnSpc>
            </a:pPr>
            <a:r>
              <a:rPr lang="en-GB" sz="1800" dirty="0"/>
              <a:t>Building data step code</a:t>
            </a:r>
          </a:p>
          <a:p>
            <a:pPr lvl="1">
              <a:lnSpc>
                <a:spcPct val="80000"/>
              </a:lnSpc>
            </a:pPr>
            <a:endParaRPr lang="en-GB" sz="1800" dirty="0"/>
          </a:p>
          <a:p>
            <a:pPr lvl="1">
              <a:lnSpc>
                <a:spcPct val="80000"/>
              </a:lnSpc>
            </a:pPr>
            <a:endParaRPr lang="en-GB" sz="1800" dirty="0"/>
          </a:p>
          <a:p>
            <a:pPr lvl="1">
              <a:lnSpc>
                <a:spcPct val="80000"/>
              </a:lnSpc>
            </a:pPr>
            <a:r>
              <a:rPr lang="en-GB" sz="1800" dirty="0"/>
              <a:t>Passing data step values to macros as parameters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395536" y="2886521"/>
            <a:ext cx="8674100" cy="398463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50800" tIns="50800" rIns="50800" bIns="508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GB" sz="2000" b="1" dirty="0">
                <a:solidFill>
                  <a:schemeClr val="tx2"/>
                </a:solidFill>
                <a:latin typeface="Courier New" pitchFamily="49" charset="0"/>
              </a:rPr>
              <a:t>Call execute('%macro </a:t>
            </a:r>
            <a:r>
              <a:rPr lang="en-GB" sz="2000" b="1" dirty="0" err="1">
                <a:solidFill>
                  <a:schemeClr val="tx2"/>
                </a:solidFill>
                <a:latin typeface="Courier New" pitchFamily="49" charset="0"/>
              </a:rPr>
              <a:t>runit</a:t>
            </a:r>
            <a:r>
              <a:rPr lang="en-GB" sz="2000" b="1" dirty="0">
                <a:solidFill>
                  <a:schemeClr val="tx2"/>
                </a:solidFill>
                <a:latin typeface="Courier New" pitchFamily="49" charset="0"/>
              </a:rPr>
              <a:t>;%let this=that;%mend </a:t>
            </a:r>
            <a:r>
              <a:rPr lang="en-GB" sz="2000" b="1" dirty="0" err="1">
                <a:solidFill>
                  <a:schemeClr val="tx2"/>
                </a:solidFill>
                <a:latin typeface="Courier New" pitchFamily="49" charset="0"/>
              </a:rPr>
              <a:t>runit</a:t>
            </a:r>
            <a:r>
              <a:rPr lang="en-GB" sz="2000" b="1" dirty="0">
                <a:solidFill>
                  <a:schemeClr val="tx2"/>
                </a:solidFill>
                <a:latin typeface="Courier New" pitchFamily="49" charset="0"/>
              </a:rPr>
              <a:t>’);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395536" y="3626222"/>
            <a:ext cx="6984776" cy="338041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lIns="50800" tIns="50800" rIns="50800" bIns="508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GB" b="1">
                <a:solidFill>
                  <a:schemeClr val="tx2"/>
                </a:solidFill>
                <a:latin typeface="Courier New" pitchFamily="49" charset="0"/>
              </a:rPr>
              <a:t>Call execute(‘%runit’) ;</a:t>
            </a:r>
            <a:endParaRPr lang="en-GB" b="1">
              <a:latin typeface="Courier New" pitchFamily="49" charset="0"/>
            </a:endParaRPr>
          </a:p>
        </p:txBody>
      </p:sp>
      <p:sp>
        <p:nvSpPr>
          <p:cNvPr id="271366" name="Text Box 6"/>
          <p:cNvSpPr txBox="1">
            <a:spLocks noChangeArrowheads="1"/>
          </p:cNvSpPr>
          <p:nvPr/>
        </p:nvSpPr>
        <p:spPr bwMode="auto">
          <a:xfrm>
            <a:off x="395537" y="4490318"/>
            <a:ext cx="6984776" cy="338041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lIns="50800" tIns="50800" rIns="50800" bIns="508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GB" b="1">
                <a:solidFill>
                  <a:schemeClr val="tx2"/>
                </a:solidFill>
                <a:latin typeface="Courier New" pitchFamily="49" charset="0"/>
              </a:rPr>
              <a:t>Call execute(‘data _null_;x=1;run;’) ;</a:t>
            </a:r>
            <a:endParaRPr lang="en-GB" b="1">
              <a:latin typeface="Courier New" pitchFamily="49" charset="0"/>
            </a:endParaRPr>
          </a:p>
        </p:txBody>
      </p:sp>
      <p:sp>
        <p:nvSpPr>
          <p:cNvPr id="271367" name="Text Box 7"/>
          <p:cNvSpPr txBox="1">
            <a:spLocks noChangeArrowheads="1"/>
          </p:cNvSpPr>
          <p:nvPr/>
        </p:nvSpPr>
        <p:spPr bwMode="auto">
          <a:xfrm>
            <a:off x="395536" y="5301208"/>
            <a:ext cx="6997700" cy="898964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lIns="50800" tIns="50800" rIns="50800" bIns="508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GB" sz="2000" b="1" dirty="0">
                <a:solidFill>
                  <a:schemeClr val="tx2"/>
                </a:solidFill>
                <a:latin typeface="Courier New" pitchFamily="49" charset="0"/>
              </a:rPr>
              <a:t>Data _null_ ;</a:t>
            </a:r>
          </a:p>
          <a:p>
            <a:pPr eaLnBrk="0" hangingPunct="0">
              <a:lnSpc>
                <a:spcPct val="85000"/>
              </a:lnSpc>
            </a:pPr>
            <a:r>
              <a:rPr lang="en-GB" sz="2000" b="1" dirty="0">
                <a:solidFill>
                  <a:schemeClr val="tx2"/>
                </a:solidFill>
                <a:latin typeface="Courier New" pitchFamily="49" charset="0"/>
              </a:rPr>
              <a:t>  set info ;</a:t>
            </a:r>
          </a:p>
          <a:p>
            <a:pPr eaLnBrk="0" hangingPunct="0">
              <a:lnSpc>
                <a:spcPct val="85000"/>
              </a:lnSpc>
            </a:pPr>
            <a:r>
              <a:rPr lang="en-GB" sz="2000" b="1" dirty="0">
                <a:solidFill>
                  <a:schemeClr val="tx2"/>
                </a:solidFill>
                <a:latin typeface="Courier New" pitchFamily="49" charset="0"/>
              </a:rPr>
              <a:t>  call execute(‘%invoice(‘!!customer!!’);’) </a:t>
            </a:r>
            <a:r>
              <a:rPr lang="en-GB" sz="2000" b="1" dirty="0" smtClean="0">
                <a:solidFill>
                  <a:schemeClr val="tx2"/>
                </a:solidFill>
                <a:latin typeface="Courier New" pitchFamily="49" charset="0"/>
              </a:rPr>
              <a:t>;</a:t>
            </a:r>
            <a:endParaRPr lang="en-GB" sz="2000" b="1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Syntax of RESOLVE() function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2492375"/>
            <a:ext cx="7953375" cy="3598863"/>
          </a:xfrm>
        </p:spPr>
        <p:txBody>
          <a:bodyPr/>
          <a:lstStyle/>
          <a:p>
            <a:r>
              <a:rPr lang="en-GB"/>
              <a:t>Resolves the value of a text expression during DATA step execution</a:t>
            </a:r>
          </a:p>
          <a:p>
            <a:pPr lvl="1"/>
            <a:r>
              <a:rPr lang="en-GB"/>
              <a:t>Resolve() works with a macro variable or macro invocation at data step execution time</a:t>
            </a:r>
          </a:p>
          <a:p>
            <a:pPr lvl="1"/>
            <a:r>
              <a:rPr lang="en-GB"/>
              <a:t>Argument must be in single quotes, otherwise it will be resolved before the data step is run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838201" y="1773238"/>
            <a:ext cx="2509663" cy="58477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tIns="152400" bIns="15240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SAS Monospace" pitchFamily="49" charset="0"/>
              </a:rPr>
              <a:t>RESOLVE</a:t>
            </a:r>
            <a:r>
              <a:rPr lang="en-GB" dirty="0">
                <a:solidFill>
                  <a:schemeClr val="tx2"/>
                </a:solidFill>
                <a:latin typeface="SAS Monospace" pitchFamily="49" charset="0"/>
              </a:rPr>
              <a:t>(</a:t>
            </a:r>
            <a:r>
              <a:rPr lang="en-GB" i="1" dirty="0">
                <a:solidFill>
                  <a:schemeClr val="tx2"/>
                </a:solidFill>
                <a:latin typeface="SAS Monospace" pitchFamily="49" charset="0"/>
              </a:rPr>
              <a:t>argument</a:t>
            </a:r>
            <a:r>
              <a:rPr lang="en-GB" dirty="0">
                <a:latin typeface="SAS Monospace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/>
              <a:t>Resolving macro expressions at data step execution time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905000"/>
            <a:ext cx="7953375" cy="4476328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800" dirty="0"/>
              <a:t>Why use resolve()?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useful for passing macro values in to data step at data step execution time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Accepts a wider range of arguments than </a:t>
            </a:r>
            <a:r>
              <a:rPr lang="en-GB" sz="2400" dirty="0" err="1"/>
              <a:t>symget</a:t>
            </a:r>
            <a:endParaRPr lang="en-GB" sz="2400" dirty="0"/>
          </a:p>
          <a:p>
            <a:pPr lvl="2">
              <a:lnSpc>
                <a:spcPct val="80000"/>
              </a:lnSpc>
            </a:pPr>
            <a:r>
              <a:rPr lang="en-GB" sz="2000" dirty="0"/>
              <a:t>Can resolve macro variables or macro programs</a:t>
            </a:r>
          </a:p>
          <a:p>
            <a:pPr lvl="2">
              <a:lnSpc>
                <a:spcPct val="80000"/>
              </a:lnSpc>
            </a:pPr>
            <a:endParaRPr lang="en-GB" sz="2000" dirty="0"/>
          </a:p>
          <a:p>
            <a:pPr lvl="2">
              <a:lnSpc>
                <a:spcPct val="80000"/>
              </a:lnSpc>
            </a:pPr>
            <a:endParaRPr lang="en-GB" sz="2000" dirty="0"/>
          </a:p>
          <a:p>
            <a:pPr lvl="2">
              <a:lnSpc>
                <a:spcPct val="80000"/>
              </a:lnSpc>
            </a:pPr>
            <a:endParaRPr lang="en-GB" sz="2000" dirty="0"/>
          </a:p>
          <a:p>
            <a:pPr lvl="2">
              <a:lnSpc>
                <a:spcPct val="80000"/>
              </a:lnSpc>
            </a:pPr>
            <a:r>
              <a:rPr lang="en-GB" sz="2000" dirty="0"/>
              <a:t>Can resolve more than one macro variable at once</a:t>
            </a:r>
          </a:p>
          <a:p>
            <a:pPr lvl="1">
              <a:lnSpc>
                <a:spcPct val="80000"/>
              </a:lnSpc>
            </a:pPr>
            <a:endParaRPr lang="en-GB" sz="2400" dirty="0"/>
          </a:p>
          <a:p>
            <a:pPr lvl="1">
              <a:lnSpc>
                <a:spcPct val="80000"/>
              </a:lnSpc>
            </a:pPr>
            <a:endParaRPr lang="en-GB" sz="2400" dirty="0"/>
          </a:p>
          <a:p>
            <a:pPr lvl="1">
              <a:lnSpc>
                <a:spcPct val="80000"/>
              </a:lnSpc>
            </a:pPr>
            <a:r>
              <a:rPr lang="en-GB" sz="2400" dirty="0"/>
              <a:t>Can return different values at each iteration of the data </a:t>
            </a:r>
            <a:r>
              <a:rPr lang="en-GB" sz="2400" dirty="0" smtClean="0"/>
              <a:t>step</a:t>
            </a:r>
            <a:endParaRPr lang="en-GB" sz="2400" dirty="0"/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600200" y="3716338"/>
            <a:ext cx="4521200" cy="57349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lIns="50800" tIns="50800" rIns="50800" bIns="508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GB" b="1" dirty="0">
                <a:solidFill>
                  <a:schemeClr val="tx2"/>
                </a:solidFill>
                <a:latin typeface="Courier New" pitchFamily="49" charset="0"/>
              </a:rPr>
              <a:t>X=resolve(‘&amp;name’) ;</a:t>
            </a:r>
          </a:p>
          <a:p>
            <a:pPr eaLnBrk="0" hangingPunct="0">
              <a:lnSpc>
                <a:spcPct val="85000"/>
              </a:lnSpc>
            </a:pPr>
            <a:r>
              <a:rPr lang="en-GB" b="1" dirty="0">
                <a:solidFill>
                  <a:schemeClr val="tx2"/>
                </a:solidFill>
                <a:latin typeface="Courier New" pitchFamily="49" charset="0"/>
              </a:rPr>
              <a:t>Y=resolve(‘%</a:t>
            </a:r>
            <a:r>
              <a:rPr lang="en-GB" b="1" dirty="0" err="1">
                <a:solidFill>
                  <a:schemeClr val="tx2"/>
                </a:solidFill>
                <a:latin typeface="Courier New" pitchFamily="49" charset="0"/>
              </a:rPr>
              <a:t>get_name</a:t>
            </a:r>
            <a:r>
              <a:rPr lang="en-GB" b="1" dirty="0">
                <a:solidFill>
                  <a:schemeClr val="tx2"/>
                </a:solidFill>
                <a:latin typeface="Courier New" pitchFamily="49" charset="0"/>
              </a:rPr>
              <a:t>’) ;</a:t>
            </a:r>
            <a:endParaRPr lang="en-GB" b="1" dirty="0">
              <a:latin typeface="Courier New" pitchFamily="49" charset="0"/>
            </a:endParaRPr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1600200" y="5013325"/>
            <a:ext cx="4555976" cy="338041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lIns="50800" tIns="50800" rIns="50800" bIns="508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GB" b="1" dirty="0">
                <a:solidFill>
                  <a:schemeClr val="tx2"/>
                </a:solidFill>
                <a:latin typeface="Courier New" pitchFamily="49" charset="0"/>
              </a:rPr>
              <a:t>Z=resolve(‘&amp;first &amp;last’) ;</a:t>
            </a:r>
            <a:endParaRPr lang="en-GB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Assigning Macro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888" indent="-369888" defTabSz="958850" eaLnBrk="1" hangingPunct="1">
              <a:spcBef>
                <a:spcPct val="50000"/>
              </a:spcBef>
            </a:pPr>
            <a:r>
              <a:rPr lang="en-GB" dirty="0" smtClean="0"/>
              <a:t>The simplest way to assign a value to a macro variable is </a:t>
            </a:r>
            <a:r>
              <a:rPr lang="en-GB" b="1" dirty="0" smtClean="0">
                <a:solidFill>
                  <a:srgbClr val="FF0000"/>
                </a:solidFill>
              </a:rPr>
              <a:t>%LET</a:t>
            </a:r>
          </a:p>
          <a:p>
            <a:pPr marL="369888" indent="-369888" defTabSz="958850" eaLnBrk="1" hangingPunct="1">
              <a:spcBef>
                <a:spcPct val="50000"/>
              </a:spcBef>
            </a:pPr>
            <a:r>
              <a:rPr lang="en-GB" dirty="0" smtClean="0"/>
              <a:t>The syntax is as follows:</a:t>
            </a:r>
          </a:p>
          <a:p>
            <a:pPr marL="369888" indent="-369888" defTabSz="958850" eaLnBrk="1" hangingPunct="1">
              <a:spcBef>
                <a:spcPct val="50000"/>
              </a:spcBef>
            </a:pPr>
            <a:endParaRPr lang="en-GB" sz="600" dirty="0" smtClean="0"/>
          </a:p>
          <a:p>
            <a:pPr marL="769938" lvl="1" indent="-369888" defTabSz="958850">
              <a:spcBef>
                <a:spcPct val="50000"/>
              </a:spcBef>
              <a:buNone/>
            </a:pPr>
            <a:r>
              <a:rPr lang="en-GB" dirty="0" smtClean="0"/>
              <a:t>%let </a:t>
            </a:r>
            <a:r>
              <a:rPr lang="en-GB" dirty="0" err="1" smtClean="0"/>
              <a:t>prod_code</a:t>
            </a:r>
            <a:r>
              <a:rPr lang="en-GB" dirty="0" smtClean="0"/>
              <a:t> = CL00072;</a:t>
            </a:r>
          </a:p>
          <a:p>
            <a:pPr marL="369888" indent="-369888" defTabSz="958850" eaLnBrk="1" hangingPunct="1">
              <a:spcBef>
                <a:spcPct val="50000"/>
              </a:spcBef>
            </a:pPr>
            <a:r>
              <a:rPr lang="en-GB" dirty="0" smtClean="0"/>
              <a:t>You then use an ampersand when referencing the variable: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Macro 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Global</a:t>
            </a:r>
            <a:r>
              <a:rPr lang="en-US" dirty="0"/>
              <a:t> Symbol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Holds macro variables available throughout all of SAS session.</a:t>
            </a:r>
            <a:endParaRPr lang="en-GB" dirty="0"/>
          </a:p>
          <a:p>
            <a:r>
              <a:rPr lang="en-US" b="1" dirty="0"/>
              <a:t>Local</a:t>
            </a:r>
            <a:r>
              <a:rPr lang="en-US" dirty="0"/>
              <a:t> Symbol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Holds macro variables only available within the currently executing macro program.</a:t>
            </a:r>
            <a:endParaRPr lang="en-GB" dirty="0"/>
          </a:p>
          <a:p>
            <a:r>
              <a:rPr lang="en-GB" dirty="0" smtClean="0"/>
              <a:t>Automatic Macro Variables</a:t>
            </a:r>
          </a:p>
          <a:p>
            <a:pPr lvl="1"/>
            <a:r>
              <a:rPr lang="en-GB" dirty="0" smtClean="0"/>
              <a:t>Created and populated by SAS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Macro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%put to show macro variables</a:t>
            </a:r>
          </a:p>
          <a:p>
            <a:pPr lvl="1"/>
            <a:r>
              <a:rPr lang="en-GB" dirty="0" smtClean="0"/>
              <a:t>_all_ = all macro variables</a:t>
            </a:r>
          </a:p>
          <a:p>
            <a:pPr lvl="1"/>
            <a:r>
              <a:rPr lang="en-GB" dirty="0" smtClean="0"/>
              <a:t>_automatic_ = automatically created by SAS</a:t>
            </a:r>
          </a:p>
          <a:p>
            <a:pPr lvl="1"/>
            <a:r>
              <a:rPr lang="en-GB" dirty="0" smtClean="0"/>
              <a:t>_global_ = all global macro variables</a:t>
            </a:r>
          </a:p>
          <a:p>
            <a:pPr lvl="1"/>
            <a:r>
              <a:rPr lang="en-GB" dirty="0" smtClean="0"/>
              <a:t>_local_ = all local macro variables in context</a:t>
            </a:r>
          </a:p>
          <a:p>
            <a:pPr lvl="1"/>
            <a:r>
              <a:rPr lang="en-GB" dirty="0" smtClean="0"/>
              <a:t>_user_ = all local &amp; global macro variables created by the user.</a:t>
            </a:r>
            <a:endParaRPr lang="en-GB" dirty="0"/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8218487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Some useful return codes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&amp;syserr … Procs, Data steps</a:t>
            </a:r>
          </a:p>
          <a:p>
            <a:pPr lvl="1"/>
            <a:r>
              <a:rPr lang="en-GB"/>
              <a:t>Re-assign before use in SYMGET()</a:t>
            </a:r>
          </a:p>
          <a:p>
            <a:r>
              <a:rPr lang="en-GB"/>
              <a:t>&amp;sysfilrc … Filename statements</a:t>
            </a:r>
          </a:p>
          <a:p>
            <a:r>
              <a:rPr lang="en-GB"/>
              <a:t>&amp;syslibrc … Libname statements</a:t>
            </a:r>
          </a:p>
          <a:p>
            <a:r>
              <a:rPr lang="en-GB"/>
              <a:t>&amp;sysrc … System commands</a:t>
            </a:r>
          </a:p>
          <a:p>
            <a:pPr lvl="1"/>
            <a:r>
              <a:rPr lang="en-GB"/>
              <a:t>Need XSYNC option set</a:t>
            </a:r>
          </a:p>
          <a:p>
            <a:r>
              <a:rPr lang="en-GB"/>
              <a:t>Return code from Libname(), Filename(), System()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for %SYSFUNC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000" dirty="0"/>
              <a:t>Execute SAS functions or user-written functions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	function is the name of the function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	format is a SAS format to apply to the results.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 err="1"/>
              <a:t>Qsysfunc</a:t>
            </a:r>
            <a:r>
              <a:rPr lang="en-GB" sz="2000" dirty="0"/>
              <a:t> is the same as </a:t>
            </a:r>
            <a:r>
              <a:rPr lang="en-GB" sz="2000" dirty="0" err="1"/>
              <a:t>Sysfunc</a:t>
            </a:r>
            <a:r>
              <a:rPr lang="en-GB" sz="2000" dirty="0"/>
              <a:t> except it masks the same characters as the %NRBQUOTE function, i.e.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	&amp; % ' " ( ) + - * / &lt; &gt; = ¬ ^ ~ ; , blank AND OR NOT EQ NE LE LT GE GT</a:t>
            </a: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1600200" y="358140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sz="2800">
              <a:latin typeface="Arial" pitchFamily="34" charset="0"/>
            </a:endParaRPr>
          </a:p>
        </p:txBody>
      </p:sp>
      <p:sp>
        <p:nvSpPr>
          <p:cNvPr id="347141" name="Rectangle 5"/>
          <p:cNvSpPr>
            <a:spLocks noChangeArrowheads="1"/>
          </p:cNvSpPr>
          <p:nvPr/>
        </p:nvSpPr>
        <p:spPr bwMode="auto">
          <a:xfrm>
            <a:off x="685800" y="2636912"/>
            <a:ext cx="6481261" cy="61555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tIns="152400" bIns="152400">
            <a:spAutoFit/>
          </a:bodyPr>
          <a:lstStyle/>
          <a:p>
            <a:pPr eaLnBrk="0" hangingPunct="0"/>
            <a:r>
              <a:rPr lang="en-US" sz="2000" b="1" dirty="0">
                <a:latin typeface="SAS Monospace" pitchFamily="49" charset="0"/>
              </a:rPr>
              <a:t>%SYSFUNC</a:t>
            </a:r>
            <a:r>
              <a:rPr lang="en-US" sz="2000" dirty="0">
                <a:latin typeface="SAS Monospace" pitchFamily="49" charset="0"/>
              </a:rPr>
              <a:t> (</a:t>
            </a:r>
            <a:r>
              <a:rPr lang="en-US" sz="2000" i="1" dirty="0">
                <a:latin typeface="SAS Monospace" pitchFamily="49" charset="0"/>
              </a:rPr>
              <a:t>function</a:t>
            </a:r>
            <a:r>
              <a:rPr lang="en-US" sz="2000" dirty="0">
                <a:latin typeface="SAS Monospace" pitchFamily="49" charset="0"/>
              </a:rPr>
              <a:t>(</a:t>
            </a:r>
            <a:r>
              <a:rPr lang="en-US" sz="2000" i="1" dirty="0">
                <a:latin typeface="SAS Monospace" pitchFamily="49" charset="0"/>
              </a:rPr>
              <a:t>argument(s)</a:t>
            </a:r>
            <a:r>
              <a:rPr lang="en-US" sz="2000" dirty="0">
                <a:latin typeface="SAS Monospace" pitchFamily="49" charset="0"/>
              </a:rPr>
              <a:t>)&lt;,</a:t>
            </a:r>
            <a:r>
              <a:rPr lang="en-US" sz="2000" i="1" dirty="0">
                <a:latin typeface="SAS Monospace" pitchFamily="49" charset="0"/>
              </a:rPr>
              <a:t>format</a:t>
            </a:r>
            <a:r>
              <a:rPr lang="en-US" sz="2000" dirty="0">
                <a:latin typeface="SAS Monospace" pitchFamily="49" charset="0"/>
              </a:rPr>
              <a:t>&gt;)</a:t>
            </a:r>
            <a:endParaRPr lang="en-GB" sz="2000" dirty="0">
              <a:latin typeface="SAS Monospace" pitchFamily="49" charset="0"/>
            </a:endParaRP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1600200" y="358140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sz="2800">
              <a:latin typeface="Arial" pitchFamily="34" charset="0"/>
            </a:endParaRPr>
          </a:p>
        </p:txBody>
      </p:sp>
      <p:sp>
        <p:nvSpPr>
          <p:cNvPr id="347143" name="Rectangle 7"/>
          <p:cNvSpPr>
            <a:spLocks noChangeArrowheads="1"/>
          </p:cNvSpPr>
          <p:nvPr/>
        </p:nvSpPr>
        <p:spPr bwMode="auto">
          <a:xfrm>
            <a:off x="684213" y="3510905"/>
            <a:ext cx="6633547" cy="61555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tIns="152400" bIns="152400">
            <a:spAutoFit/>
          </a:bodyPr>
          <a:lstStyle/>
          <a:p>
            <a:pPr eaLnBrk="0" hangingPunct="0"/>
            <a:r>
              <a:rPr lang="en-US" sz="2000" b="1" dirty="0">
                <a:latin typeface="SAS Monospace" pitchFamily="49" charset="0"/>
              </a:rPr>
              <a:t>%QSYSFUNC</a:t>
            </a:r>
            <a:r>
              <a:rPr lang="en-US" sz="2000" dirty="0">
                <a:latin typeface="SAS Monospace" pitchFamily="49" charset="0"/>
              </a:rPr>
              <a:t> (</a:t>
            </a:r>
            <a:r>
              <a:rPr lang="en-US" sz="2000" i="1" dirty="0">
                <a:latin typeface="SAS Monospace" pitchFamily="49" charset="0"/>
              </a:rPr>
              <a:t>function</a:t>
            </a:r>
            <a:r>
              <a:rPr lang="en-US" sz="2000" dirty="0">
                <a:latin typeface="SAS Monospace" pitchFamily="49" charset="0"/>
              </a:rPr>
              <a:t>(</a:t>
            </a:r>
            <a:r>
              <a:rPr lang="en-US" sz="2000" i="1" dirty="0">
                <a:latin typeface="SAS Monospace" pitchFamily="49" charset="0"/>
              </a:rPr>
              <a:t>argument(s)</a:t>
            </a:r>
            <a:r>
              <a:rPr lang="en-US" sz="2000" dirty="0">
                <a:latin typeface="SAS Monospace" pitchFamily="49" charset="0"/>
              </a:rPr>
              <a:t>)&lt;,</a:t>
            </a:r>
            <a:r>
              <a:rPr lang="en-US" sz="2000" i="1" dirty="0">
                <a:latin typeface="SAS Monospace" pitchFamily="49" charset="0"/>
              </a:rPr>
              <a:t>format</a:t>
            </a:r>
            <a:r>
              <a:rPr lang="en-US" sz="2000" dirty="0">
                <a:latin typeface="SAS Monospace" pitchFamily="49" charset="0"/>
              </a:rPr>
              <a:t>&gt;)</a:t>
            </a:r>
            <a:endParaRPr lang="en-GB" sz="2000" dirty="0">
              <a:latin typeface="SAS Monospac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Putting dates into Titles and Footnotes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/>
              <a:t>Putting a date into a title</a:t>
            </a:r>
          </a:p>
          <a:p>
            <a:endParaRPr lang="en-GB"/>
          </a:p>
          <a:p>
            <a:endParaRPr lang="en-GB"/>
          </a:p>
          <a:p>
            <a:r>
              <a:rPr lang="en-GB"/>
              <a:t>To make more sense of it we can use the format parameter</a:t>
            </a:r>
          </a:p>
          <a:p>
            <a:endParaRPr lang="en-GB"/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755650" y="2474094"/>
            <a:ext cx="6529388" cy="4508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50800" tIns="50800" rIns="50800" bIns="508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GB" b="1" dirty="0">
                <a:latin typeface="Courier New" pitchFamily="49" charset="0"/>
              </a:rPr>
              <a:t>Title "Today is %</a:t>
            </a:r>
            <a:r>
              <a:rPr lang="en-GB" b="1" dirty="0" err="1">
                <a:latin typeface="Courier New" pitchFamily="49" charset="0"/>
              </a:rPr>
              <a:t>sysfunc</a:t>
            </a:r>
            <a:r>
              <a:rPr lang="en-GB" b="1" dirty="0">
                <a:latin typeface="Courier New" pitchFamily="49" charset="0"/>
              </a:rPr>
              <a:t>(date())" ;</a:t>
            </a:r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788988" y="4797152"/>
            <a:ext cx="7454900" cy="398462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50800" tIns="50800" rIns="50800" bIns="508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GB" sz="2000" b="1" dirty="0">
                <a:latin typeface="Courier New" pitchFamily="49" charset="0"/>
              </a:rPr>
              <a:t>Footnote "Today is %</a:t>
            </a:r>
            <a:r>
              <a:rPr lang="en-GB" sz="2000" b="1" dirty="0" err="1">
                <a:latin typeface="Courier New" pitchFamily="49" charset="0"/>
              </a:rPr>
              <a:t>sysfunc</a:t>
            </a:r>
            <a:r>
              <a:rPr lang="en-GB" sz="2000" b="1" dirty="0">
                <a:latin typeface="Courier New" pitchFamily="49" charset="0"/>
              </a:rPr>
              <a:t>(date(),</a:t>
            </a:r>
            <a:r>
              <a:rPr lang="en-GB" sz="2000" b="1" dirty="0" err="1">
                <a:latin typeface="Courier New" pitchFamily="49" charset="0"/>
              </a:rPr>
              <a:t>worddate</a:t>
            </a:r>
            <a:r>
              <a:rPr lang="en-GB" sz="2000" b="1" dirty="0">
                <a:latin typeface="Courier New" pitchFamily="49" charset="0"/>
              </a:rPr>
              <a:t>.)" ;</a:t>
            </a:r>
          </a:p>
        </p:txBody>
      </p:sp>
      <p:sp>
        <p:nvSpPr>
          <p:cNvPr id="225286" name="Text Box 6"/>
          <p:cNvSpPr txBox="1">
            <a:spLocks noChangeArrowheads="1"/>
          </p:cNvSpPr>
          <p:nvPr/>
        </p:nvSpPr>
        <p:spPr bwMode="auto">
          <a:xfrm>
            <a:off x="8078788" y="6553200"/>
            <a:ext cx="1065212" cy="3048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1400" b="1">
                <a:latin typeface="Times New Roman" pitchFamily="18" charset="0"/>
              </a:rPr>
              <a:t>REVISION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Functions that can be used with %</a:t>
            </a:r>
            <a:r>
              <a:rPr lang="en-GB" sz="3600" dirty="0" err="1"/>
              <a:t>sysfunc</a:t>
            </a:r>
            <a:endParaRPr lang="en-GB" sz="3600" dirty="0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000"/>
              <a:t>Some functions that are available</a:t>
            </a:r>
          </a:p>
          <a:p>
            <a:pPr lvl="1">
              <a:lnSpc>
                <a:spcPct val="80000"/>
              </a:lnSpc>
            </a:pPr>
            <a:r>
              <a:rPr lang="en-GB" sz="1800"/>
              <a:t>Time, Date &amp; datetime</a:t>
            </a:r>
          </a:p>
          <a:p>
            <a:pPr lvl="2">
              <a:lnSpc>
                <a:spcPct val="80000"/>
              </a:lnSpc>
            </a:pPr>
            <a:r>
              <a:rPr lang="en-GB" sz="1600"/>
              <a:t>Date &amp; time values</a:t>
            </a:r>
          </a:p>
          <a:p>
            <a:pPr lvl="1">
              <a:lnSpc>
                <a:spcPct val="80000"/>
              </a:lnSpc>
            </a:pPr>
            <a:r>
              <a:rPr lang="en-GB" sz="1800"/>
              <a:t>Putn, putc, inputn, inputc</a:t>
            </a:r>
          </a:p>
          <a:p>
            <a:pPr lvl="2">
              <a:lnSpc>
                <a:spcPct val="80000"/>
              </a:lnSpc>
            </a:pPr>
            <a:r>
              <a:rPr lang="en-GB" sz="1600"/>
              <a:t>Combination of values with formats</a:t>
            </a:r>
          </a:p>
          <a:p>
            <a:pPr lvl="1">
              <a:lnSpc>
                <a:spcPct val="80000"/>
              </a:lnSpc>
            </a:pPr>
            <a:r>
              <a:rPr lang="en-GB" sz="1800"/>
              <a:t>Exist, fexist</a:t>
            </a:r>
          </a:p>
          <a:p>
            <a:pPr lvl="2">
              <a:lnSpc>
                <a:spcPct val="80000"/>
              </a:lnSpc>
            </a:pPr>
            <a:r>
              <a:rPr lang="en-GB" sz="1600"/>
              <a:t>Existence of files/datasets</a:t>
            </a:r>
          </a:p>
          <a:p>
            <a:pPr lvl="1">
              <a:lnSpc>
                <a:spcPct val="80000"/>
              </a:lnSpc>
            </a:pPr>
            <a:r>
              <a:rPr lang="en-GB" sz="1800"/>
              <a:t>Open, close, attrn, attrc</a:t>
            </a:r>
          </a:p>
          <a:p>
            <a:pPr lvl="2">
              <a:lnSpc>
                <a:spcPct val="80000"/>
              </a:lnSpc>
            </a:pPr>
            <a:r>
              <a:rPr lang="en-GB" sz="1600"/>
              <a:t>Sas dataset I/O</a:t>
            </a:r>
          </a:p>
          <a:p>
            <a:pPr lvl="1">
              <a:lnSpc>
                <a:spcPct val="80000"/>
              </a:lnSpc>
            </a:pPr>
            <a:r>
              <a:rPr lang="en-GB" sz="1800"/>
              <a:t>Intck, intnx</a:t>
            </a:r>
          </a:p>
          <a:p>
            <a:pPr lvl="2">
              <a:lnSpc>
                <a:spcPct val="80000"/>
              </a:lnSpc>
            </a:pPr>
            <a:r>
              <a:rPr lang="en-GB" sz="1600"/>
              <a:t>Increments &amp; counts datetime intervals</a:t>
            </a:r>
          </a:p>
          <a:p>
            <a:pPr lvl="1">
              <a:lnSpc>
                <a:spcPct val="80000"/>
              </a:lnSpc>
            </a:pPr>
            <a:r>
              <a:rPr lang="en-GB" sz="1800"/>
              <a:t>Pathname</a:t>
            </a:r>
          </a:p>
          <a:p>
            <a:pPr lvl="2">
              <a:lnSpc>
                <a:spcPct val="80000"/>
              </a:lnSpc>
            </a:pPr>
            <a:r>
              <a:rPr lang="en-GB" sz="1600"/>
              <a:t>Gets physical file assignments</a:t>
            </a:r>
          </a:p>
          <a:p>
            <a:pPr lvl="1">
              <a:lnSpc>
                <a:spcPct val="80000"/>
              </a:lnSpc>
            </a:pPr>
            <a:r>
              <a:rPr lang="en-GB" sz="1800"/>
              <a:t>Log, min, max, sum</a:t>
            </a:r>
          </a:p>
          <a:p>
            <a:pPr lvl="2">
              <a:lnSpc>
                <a:spcPct val="80000"/>
              </a:lnSpc>
            </a:pPr>
            <a:r>
              <a:rPr lang="en-GB" sz="1600"/>
              <a:t>Mathematical functions</a:t>
            </a:r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87900" y="1905000"/>
            <a:ext cx="4356100" cy="41862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000" dirty="0"/>
              <a:t>Some functions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    which are not available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DIF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DIM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HBOUND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IORCMSG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INPUT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LAG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LBOUND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MISSING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PUT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RESOLVE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SYMGET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All Variable Information Functions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Multiple functions in one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Multiple functions can be done in one statement</a:t>
            </a:r>
          </a:p>
          <a:p>
            <a:r>
              <a:rPr lang="en-GB" dirty="0" smtClean="0"/>
              <a:t>You might try this…</a:t>
            </a:r>
          </a:p>
          <a:p>
            <a:pPr lvl="1"/>
            <a:r>
              <a:rPr lang="en-GB" dirty="0" smtClean="0"/>
              <a:t>%let name=%</a:t>
            </a:r>
            <a:r>
              <a:rPr lang="en-GB" dirty="0" err="1" smtClean="0"/>
              <a:t>sysfunc</a:t>
            </a:r>
            <a:r>
              <a:rPr lang="en-GB" dirty="0" smtClean="0"/>
              <a:t>(hour(</a:t>
            </a:r>
            <a:r>
              <a:rPr lang="en-GB" dirty="0" err="1" smtClean="0"/>
              <a:t>timepart</a:t>
            </a:r>
            <a:r>
              <a:rPr lang="en-GB" dirty="0" smtClean="0"/>
              <a:t>(</a:t>
            </a:r>
            <a:r>
              <a:rPr lang="en-GB" dirty="0" err="1" smtClean="0"/>
              <a:t>datetime</a:t>
            </a:r>
            <a:r>
              <a:rPr lang="en-GB" dirty="0" smtClean="0"/>
              <a:t>())) ;</a:t>
            </a:r>
          </a:p>
          <a:p>
            <a:r>
              <a:rPr lang="en-GB" dirty="0" smtClean="0"/>
              <a:t>But you need a %</a:t>
            </a:r>
            <a:r>
              <a:rPr lang="en-GB" dirty="0" err="1" smtClean="0"/>
              <a:t>sysfunc</a:t>
            </a:r>
            <a:r>
              <a:rPr lang="en-GB" dirty="0" smtClean="0"/>
              <a:t> for each function used, so it should be</a:t>
            </a:r>
          </a:p>
          <a:p>
            <a:pPr marL="742950" lvl="2" indent="-342900"/>
            <a:r>
              <a:rPr lang="en-GB" sz="2000" dirty="0" smtClean="0"/>
              <a:t>%let name=%</a:t>
            </a:r>
            <a:r>
              <a:rPr lang="en-GB" sz="2000" dirty="0" err="1" smtClean="0"/>
              <a:t>sysfunc</a:t>
            </a:r>
            <a:r>
              <a:rPr lang="en-GB" sz="2000" dirty="0" smtClean="0"/>
              <a:t>(hour(%</a:t>
            </a:r>
            <a:r>
              <a:rPr lang="en-GB" sz="2000" dirty="0" err="1" smtClean="0"/>
              <a:t>sysfunc</a:t>
            </a:r>
            <a:r>
              <a:rPr lang="en-GB" sz="2000" dirty="0" smtClean="0"/>
              <a:t>(</a:t>
            </a:r>
            <a:r>
              <a:rPr lang="en-GB" sz="2000" dirty="0" err="1" smtClean="0"/>
              <a:t>timepart</a:t>
            </a:r>
            <a:r>
              <a:rPr lang="en-GB" sz="2000" dirty="0" smtClean="0"/>
              <a:t>(%</a:t>
            </a:r>
            <a:r>
              <a:rPr lang="en-GB" sz="2000" dirty="0" err="1" smtClean="0"/>
              <a:t>sysfunc</a:t>
            </a:r>
            <a:r>
              <a:rPr lang="en-GB" sz="2000" dirty="0" smtClean="0"/>
              <a:t>(</a:t>
            </a:r>
            <a:r>
              <a:rPr lang="en-GB" sz="2000" dirty="0" err="1" smtClean="0"/>
              <a:t>datetime</a:t>
            </a:r>
            <a:r>
              <a:rPr lang="en-GB" sz="2000" dirty="0" smtClean="0"/>
              <a:t>()))))) ;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Creating macro variable from Data Set variables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Using %</a:t>
            </a:r>
            <a:r>
              <a:rPr lang="en-GB" dirty="0" err="1"/>
              <a:t>sysfunc</a:t>
            </a:r>
            <a:r>
              <a:rPr lang="en-GB" dirty="0"/>
              <a:t> you can  do dataset I/O in the macro environment.</a:t>
            </a:r>
          </a:p>
          <a:p>
            <a:r>
              <a:rPr lang="en-GB" dirty="0"/>
              <a:t>When getting a variable value from dataset it is assigned a macro variable</a:t>
            </a:r>
          </a:p>
          <a:p>
            <a:r>
              <a:rPr lang="en-GB" dirty="0"/>
              <a:t>The Set() function therefore assigns all variables to macro variables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GB" sz="2000" dirty="0">
                <a:latin typeface="Courier New" pitchFamily="49" charset="0"/>
              </a:rPr>
              <a:t>%let </a:t>
            </a:r>
            <a:r>
              <a:rPr lang="en-GB" sz="2000" dirty="0" err="1">
                <a:latin typeface="Courier New" pitchFamily="49" charset="0"/>
              </a:rPr>
              <a:t>dsid</a:t>
            </a:r>
            <a:r>
              <a:rPr lang="en-GB" sz="2000" dirty="0">
                <a:latin typeface="Courier New" pitchFamily="49" charset="0"/>
              </a:rPr>
              <a:t>=%</a:t>
            </a:r>
            <a:r>
              <a:rPr lang="en-GB" sz="2000" dirty="0" err="1">
                <a:latin typeface="Courier New" pitchFamily="49" charset="0"/>
              </a:rPr>
              <a:t>sysfunc</a:t>
            </a:r>
            <a:r>
              <a:rPr lang="en-GB" sz="2000" dirty="0">
                <a:latin typeface="Courier New" pitchFamily="49" charset="0"/>
              </a:rPr>
              <a:t>(open(</a:t>
            </a:r>
            <a:r>
              <a:rPr lang="en-GB" sz="2000" dirty="0" err="1">
                <a:latin typeface="Courier New" pitchFamily="49" charset="0"/>
              </a:rPr>
              <a:t>sasuser.houses,i</a:t>
            </a:r>
            <a:r>
              <a:rPr lang="en-GB" sz="2000" dirty="0">
                <a:latin typeface="Courier New" pitchFamily="49" charset="0"/>
              </a:rPr>
              <a:t>)) 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GB" sz="2000" dirty="0">
                <a:latin typeface="Courier New" pitchFamily="49" charset="0"/>
              </a:rPr>
              <a:t>%</a:t>
            </a:r>
            <a:r>
              <a:rPr lang="en-GB" sz="2000" dirty="0" err="1">
                <a:latin typeface="Courier New" pitchFamily="49" charset="0"/>
              </a:rPr>
              <a:t>syscall</a:t>
            </a:r>
            <a:r>
              <a:rPr lang="en-GB" sz="2000" dirty="0">
                <a:latin typeface="Courier New" pitchFamily="49" charset="0"/>
              </a:rPr>
              <a:t> set(</a:t>
            </a:r>
            <a:r>
              <a:rPr lang="en-GB" sz="2000" dirty="0" err="1">
                <a:latin typeface="Courier New" pitchFamily="49" charset="0"/>
              </a:rPr>
              <a:t>dsid</a:t>
            </a:r>
            <a:r>
              <a:rPr lang="en-GB" sz="2000" dirty="0">
                <a:latin typeface="Courier New" pitchFamily="49" charset="0"/>
              </a:rPr>
              <a:t>) 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GB" sz="2000" dirty="0">
                <a:latin typeface="Courier New" pitchFamily="49" charset="0"/>
              </a:rPr>
              <a:t>%let </a:t>
            </a:r>
            <a:r>
              <a:rPr lang="en-GB" sz="2000" dirty="0" err="1">
                <a:latin typeface="Courier New" pitchFamily="49" charset="0"/>
              </a:rPr>
              <a:t>rc</a:t>
            </a:r>
            <a:r>
              <a:rPr lang="en-GB" sz="2000" dirty="0">
                <a:latin typeface="Courier New" pitchFamily="49" charset="0"/>
              </a:rPr>
              <a:t>=%</a:t>
            </a:r>
            <a:r>
              <a:rPr lang="en-GB" sz="2000" dirty="0" err="1">
                <a:latin typeface="Courier New" pitchFamily="49" charset="0"/>
              </a:rPr>
              <a:t>sysfunc</a:t>
            </a:r>
            <a:r>
              <a:rPr lang="en-GB" sz="2000" dirty="0">
                <a:latin typeface="Courier New" pitchFamily="49" charset="0"/>
              </a:rPr>
              <a:t>(fetch(&amp;</a:t>
            </a:r>
            <a:r>
              <a:rPr lang="en-GB" sz="2000" dirty="0" err="1">
                <a:latin typeface="Courier New" pitchFamily="49" charset="0"/>
              </a:rPr>
              <a:t>dsid</a:t>
            </a:r>
            <a:r>
              <a:rPr lang="en-GB" sz="2000" dirty="0">
                <a:latin typeface="Courier New" pitchFamily="49" charset="0"/>
              </a:rPr>
              <a:t>)) 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GB" sz="2000" dirty="0">
                <a:latin typeface="Courier New" pitchFamily="49" charset="0"/>
              </a:rPr>
              <a:t>%let </a:t>
            </a:r>
            <a:r>
              <a:rPr lang="en-GB" sz="2000" dirty="0" err="1">
                <a:latin typeface="Courier New" pitchFamily="49" charset="0"/>
              </a:rPr>
              <a:t>rc</a:t>
            </a:r>
            <a:r>
              <a:rPr lang="en-GB" sz="2000" dirty="0">
                <a:latin typeface="Courier New" pitchFamily="49" charset="0"/>
              </a:rPr>
              <a:t>=%</a:t>
            </a:r>
            <a:r>
              <a:rPr lang="en-GB" sz="2000" dirty="0" err="1">
                <a:latin typeface="Courier New" pitchFamily="49" charset="0"/>
              </a:rPr>
              <a:t>sysfunc</a:t>
            </a:r>
            <a:r>
              <a:rPr lang="en-GB" sz="2000" dirty="0">
                <a:latin typeface="Courier New" pitchFamily="49" charset="0"/>
              </a:rPr>
              <a:t>(close(&amp;</a:t>
            </a:r>
            <a:r>
              <a:rPr lang="en-GB" sz="2000" dirty="0" err="1">
                <a:latin typeface="Courier New" pitchFamily="49" charset="0"/>
              </a:rPr>
              <a:t>dsid</a:t>
            </a:r>
            <a:r>
              <a:rPr lang="en-GB" sz="2000" dirty="0">
                <a:latin typeface="Courier New" pitchFamily="49" charset="0"/>
              </a:rPr>
              <a:t>)) 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GB" sz="2000" dirty="0">
                <a:latin typeface="Courier New" pitchFamily="49" charset="0"/>
              </a:rPr>
              <a:t>%put _all_ ;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Counting words in an expression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GB" dirty="0"/>
              <a:t>Here is one of the best ways to count words in an expression</a:t>
            </a:r>
          </a:p>
          <a:p>
            <a:pPr marL="396875" lvl="1" indent="-282575"/>
            <a:r>
              <a:rPr lang="en-GB" dirty="0"/>
              <a:t>Uses </a:t>
            </a:r>
            <a:r>
              <a:rPr lang="en-GB" dirty="0" err="1"/>
              <a:t>compbl</a:t>
            </a:r>
            <a:r>
              <a:rPr lang="en-GB" dirty="0"/>
              <a:t> to compress blanks so there is one between each word</a:t>
            </a:r>
          </a:p>
          <a:p>
            <a:pPr marL="396875" lvl="1" indent="-282575"/>
            <a:r>
              <a:rPr lang="en-GB" dirty="0"/>
              <a:t>Uses compress to eliminate all other letters.</a:t>
            </a:r>
          </a:p>
        </p:txBody>
      </p:sp>
      <p:sp>
        <p:nvSpPr>
          <p:cNvPr id="856068" name="Text Box 4"/>
          <p:cNvSpPr txBox="1">
            <a:spLocks noChangeArrowheads="1"/>
          </p:cNvSpPr>
          <p:nvPr/>
        </p:nvSpPr>
        <p:spPr bwMode="auto">
          <a:xfrm>
            <a:off x="304800" y="4365104"/>
            <a:ext cx="8537575" cy="16954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50800" tIns="50800" rIns="50800" bIns="508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%let 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longword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=this is a very 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very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   long word;</a:t>
            </a:r>
          </a:p>
          <a:p>
            <a:pPr eaLnBrk="0" hangingPunct="0">
              <a:lnSpc>
                <a:spcPct val="85000"/>
              </a:lnSpc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%let 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numword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=%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eval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(%length(</a:t>
            </a:r>
          </a:p>
          <a:p>
            <a:pPr eaLnBrk="0" hangingPunct="0">
              <a:lnSpc>
                <a:spcPct val="85000"/>
              </a:lnSpc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  %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sysfunc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compbl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(&amp;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longword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)))-</a:t>
            </a:r>
          </a:p>
          <a:p>
            <a:pPr eaLnBrk="0" hangingPunct="0">
              <a:lnSpc>
                <a:spcPct val="85000"/>
              </a:lnSpc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  %length(%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sysfunc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(compress(&amp;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longword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)))+1);</a:t>
            </a:r>
          </a:p>
          <a:p>
            <a:pPr eaLnBrk="0" hangingPunct="0">
              <a:lnSpc>
                <a:spcPct val="85000"/>
              </a:lnSpc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%put &gt;&amp;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numword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&lt;;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Determine if a dataset exists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can detect if a dataset exists and do something if it does, and something else if it doesn’t.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987824" y="3573016"/>
            <a:ext cx="5444119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b="1" dirty="0"/>
              <a:t>%macro </a:t>
            </a:r>
            <a:r>
              <a:rPr lang="en-GB" b="1" i="1" dirty="0"/>
              <a:t>test ;</a:t>
            </a:r>
          </a:p>
          <a:p>
            <a:r>
              <a:rPr lang="en-GB" dirty="0"/>
              <a:t>	%if %</a:t>
            </a:r>
            <a:r>
              <a:rPr lang="en-GB" dirty="0" err="1"/>
              <a:t>sysfunc</a:t>
            </a:r>
            <a:r>
              <a:rPr lang="en-GB" dirty="0"/>
              <a:t>(exist(</a:t>
            </a:r>
            <a:r>
              <a:rPr lang="en-GB" dirty="0" err="1"/>
              <a:t>sashelp.class</a:t>
            </a:r>
            <a:r>
              <a:rPr lang="en-GB" dirty="0"/>
              <a:t>)) %then %do ;</a:t>
            </a:r>
          </a:p>
          <a:p>
            <a:r>
              <a:rPr lang="en-GB" dirty="0"/>
              <a:t>		proc print data=</a:t>
            </a:r>
            <a:r>
              <a:rPr lang="en-GB" dirty="0" err="1"/>
              <a:t>sashelp.class</a:t>
            </a:r>
            <a:r>
              <a:rPr lang="en-GB" dirty="0"/>
              <a:t> ;</a:t>
            </a:r>
          </a:p>
          <a:p>
            <a:r>
              <a:rPr lang="en-GB" dirty="0"/>
              <a:t>		run ;</a:t>
            </a:r>
          </a:p>
          <a:p>
            <a:r>
              <a:rPr lang="en-GB" dirty="0"/>
              <a:t>		%end ;</a:t>
            </a:r>
          </a:p>
          <a:p>
            <a:r>
              <a:rPr lang="en-GB" dirty="0"/>
              <a:t>	%else </a:t>
            </a:r>
          </a:p>
          <a:p>
            <a:r>
              <a:rPr lang="en-GB" dirty="0"/>
              <a:t>		%put </a:t>
            </a:r>
            <a:r>
              <a:rPr lang="en-GB" dirty="0" err="1"/>
              <a:t>sashelp.class</a:t>
            </a:r>
            <a:r>
              <a:rPr lang="en-GB" dirty="0"/>
              <a:t> does not exist. ;</a:t>
            </a:r>
          </a:p>
          <a:p>
            <a:r>
              <a:rPr lang="en-GB" b="1" dirty="0"/>
              <a:t>%mend test ;</a:t>
            </a:r>
          </a:p>
          <a:p>
            <a:r>
              <a:rPr lang="en-GB" dirty="0"/>
              <a:t>%</a:t>
            </a:r>
            <a:r>
              <a:rPr lang="en-GB" b="1" i="1" dirty="0"/>
              <a:t>test </a:t>
            </a:r>
            <a:r>
              <a:rPr lang="en-GB" b="1" i="1" dirty="0" smtClean="0"/>
              <a:t>;</a:t>
            </a:r>
            <a:endParaRPr lang="en-GB" b="1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1047750" eaLnBrk="1" hangingPunct="1"/>
            <a:r>
              <a:rPr lang="en-GB" dirty="0" smtClean="0"/>
              <a:t>How %let works with &amp;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608013" y="1268413"/>
            <a:ext cx="7927975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dirty="0" smtClean="0"/>
              <a:t>If you create a macro variable called “cell”;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dirty="0" smtClean="0"/>
              <a:t>%let cell=7;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dirty="0" smtClean="0"/>
              <a:t>Anytime after this in your code, &amp;cell. will be replaced by 7</a:t>
            </a:r>
            <a:endParaRPr lang="en-GB" dirty="0" smtClean="0">
              <a:solidFill>
                <a:srgbClr val="FF99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Arial" pitchFamily="34" charset="0"/>
              <a:buNone/>
            </a:pPr>
            <a:endParaRPr lang="en-GB" dirty="0" smtClean="0">
              <a:solidFill>
                <a:srgbClr val="FF99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Arial" pitchFamily="34" charset="0"/>
              <a:buNone/>
            </a:pPr>
            <a:r>
              <a:rPr lang="en-GB" dirty="0" smtClean="0">
                <a:solidFill>
                  <a:srgbClr val="FF9900"/>
                </a:solidFill>
              </a:rPr>
              <a:t>Example</a:t>
            </a:r>
            <a:endParaRPr lang="en-GB" dirty="0" smtClean="0"/>
          </a:p>
        </p:txBody>
      </p:sp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2143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BE1F6EC-0B4A-429A-A89C-7564867506B4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10245" name="Line 6"/>
          <p:cNvSpPr>
            <a:spLocks noChangeShapeType="1"/>
          </p:cNvSpPr>
          <p:nvPr/>
        </p:nvSpPr>
        <p:spPr bwMode="auto">
          <a:xfrm>
            <a:off x="3278188" y="4667250"/>
            <a:ext cx="0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66675" y="6311900"/>
            <a:ext cx="2286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>
                <a:solidFill>
                  <a:schemeClr val="bg1"/>
                </a:solidFill>
              </a:rPr>
              <a:t>EG Example</a:t>
            </a:r>
          </a:p>
        </p:txBody>
      </p:sp>
      <p:sp>
        <p:nvSpPr>
          <p:cNvPr id="10247" name="Text Box 8"/>
          <p:cNvSpPr txBox="1">
            <a:spLocks noChangeArrowheads="1"/>
          </p:cNvSpPr>
          <p:nvPr/>
        </p:nvSpPr>
        <p:spPr bwMode="auto">
          <a:xfrm>
            <a:off x="1147763" y="3516313"/>
            <a:ext cx="6005512" cy="1139825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%let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prod_code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=CL00072;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 b="1" dirty="0">
                <a:solidFill>
                  <a:srgbClr val="000080"/>
                </a:solidFill>
                <a:latin typeface="Courier New" pitchFamily="49" charset="0"/>
              </a:rPr>
              <a:t>proc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=sample.dib_prep_products_200607;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dib_prod_code_10=</a:t>
            </a:r>
            <a:r>
              <a:rPr lang="en-US" sz="1400" dirty="0">
                <a:solidFill>
                  <a:srgbClr val="800080"/>
                </a:solidFill>
                <a:latin typeface="Courier New" pitchFamily="49" charset="0"/>
              </a:rPr>
              <a:t>"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</a:rPr>
              <a:t>&amp;</a:t>
            </a:r>
            <a:r>
              <a:rPr lang="en-US" sz="1400" b="1" dirty="0" err="1">
                <a:solidFill>
                  <a:srgbClr val="800080"/>
                </a:solidFill>
                <a:latin typeface="Courier New" pitchFamily="49" charset="0"/>
              </a:rPr>
              <a:t>prod_code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</a:rPr>
              <a:t>.</a:t>
            </a:r>
            <a:r>
              <a:rPr lang="en-US" sz="1400" dirty="0">
                <a:solidFill>
                  <a:srgbClr val="800080"/>
                </a:solidFill>
                <a:latin typeface="Courier New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 b="1" dirty="0">
                <a:solidFill>
                  <a:srgbClr val="000080"/>
                </a:solidFill>
                <a:latin typeface="Courier New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5000"/>
              </a:spcBef>
            </a:pPr>
            <a:endParaRPr lang="en-US" sz="10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248" name="Text Box 9"/>
          <p:cNvSpPr txBox="1">
            <a:spLocks noChangeArrowheads="1"/>
          </p:cNvSpPr>
          <p:nvPr/>
        </p:nvSpPr>
        <p:spPr bwMode="auto">
          <a:xfrm>
            <a:off x="2238375" y="5110163"/>
            <a:ext cx="6005513" cy="915987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400" b="1" dirty="0">
                <a:solidFill>
                  <a:srgbClr val="000080"/>
                </a:solidFill>
                <a:latin typeface="Courier New" pitchFamily="49" charset="0"/>
              </a:rPr>
              <a:t>proc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=sample.dib_prep_products_200607;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dib_prod_code_10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400" dirty="0" smtClean="0">
                <a:solidFill>
                  <a:srgbClr val="800080"/>
                </a:solidFill>
                <a:latin typeface="Courier New" pitchFamily="49" charset="0"/>
              </a:rPr>
              <a:t>“</a:t>
            </a:r>
            <a:r>
              <a:rPr lang="en-US" sz="1400" b="1" dirty="0" smtClean="0">
                <a:solidFill>
                  <a:srgbClr val="800080"/>
                </a:solidFill>
                <a:latin typeface="Courier New" pitchFamily="49" charset="0"/>
              </a:rPr>
              <a:t>CL00072</a:t>
            </a:r>
            <a:r>
              <a:rPr lang="en-US" sz="1400" dirty="0">
                <a:solidFill>
                  <a:srgbClr val="800080"/>
                </a:solidFill>
                <a:latin typeface="Courier New" pitchFamily="49" charset="0"/>
              </a:rPr>
              <a:t>”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 b="1" dirty="0">
                <a:solidFill>
                  <a:srgbClr val="000080"/>
                </a:solidFill>
                <a:latin typeface="Courier New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5000"/>
              </a:spcBef>
            </a:pPr>
            <a:endParaRPr lang="en-US" sz="1000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values from a table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Open a dataset with a where clause applied</a:t>
            </a:r>
          </a:p>
          <a:p>
            <a:r>
              <a:rPr lang="en-GB" sz="2400" dirty="0" smtClean="0"/>
              <a:t>Fetch a row</a:t>
            </a:r>
          </a:p>
          <a:p>
            <a:r>
              <a:rPr lang="en-GB" sz="2400" dirty="0" smtClean="0"/>
              <a:t>If found then return the value, otherwise return “unknown”</a:t>
            </a:r>
          </a:p>
          <a:p>
            <a:r>
              <a:rPr lang="en-GB" sz="2400" dirty="0" smtClean="0"/>
              <a:t>Close the dataset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5668" y="3640956"/>
            <a:ext cx="819275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%macro </a:t>
            </a:r>
            <a:r>
              <a:rPr lang="en-GB" dirty="0" err="1"/>
              <a:t>how_old</a:t>
            </a:r>
            <a:r>
              <a:rPr lang="en-GB" dirty="0"/>
              <a:t>(name) ;</a:t>
            </a:r>
          </a:p>
          <a:p>
            <a:r>
              <a:rPr lang="en-GB" dirty="0"/>
              <a:t>	%let </a:t>
            </a:r>
            <a:r>
              <a:rPr lang="en-GB" dirty="0" err="1"/>
              <a:t>dsid</a:t>
            </a:r>
            <a:r>
              <a:rPr lang="en-GB" dirty="0"/>
              <a:t>=%</a:t>
            </a:r>
            <a:r>
              <a:rPr lang="en-GB" dirty="0" err="1"/>
              <a:t>sysfunc</a:t>
            </a:r>
            <a:r>
              <a:rPr lang="en-GB" dirty="0"/>
              <a:t>(</a:t>
            </a:r>
            <a:r>
              <a:rPr lang="en-GB" b="1" dirty="0"/>
              <a:t>open</a:t>
            </a:r>
            <a:r>
              <a:rPr lang="en-GB" dirty="0"/>
              <a:t>(</a:t>
            </a:r>
            <a:r>
              <a:rPr lang="en-GB" dirty="0" err="1"/>
              <a:t>sashelp.class</a:t>
            </a:r>
            <a:r>
              <a:rPr lang="en-GB" dirty="0"/>
              <a:t>(where=(name="&amp;name")))) ;</a:t>
            </a:r>
          </a:p>
          <a:p>
            <a:r>
              <a:rPr lang="en-GB" dirty="0"/>
              <a:t>	%let </a:t>
            </a:r>
            <a:r>
              <a:rPr lang="en-GB" dirty="0" err="1"/>
              <a:t>rc</a:t>
            </a:r>
            <a:r>
              <a:rPr lang="en-GB" dirty="0"/>
              <a:t>=%</a:t>
            </a:r>
            <a:r>
              <a:rPr lang="en-GB" dirty="0" err="1"/>
              <a:t>sysfunc</a:t>
            </a:r>
            <a:r>
              <a:rPr lang="en-GB" dirty="0"/>
              <a:t>(</a:t>
            </a:r>
            <a:r>
              <a:rPr lang="en-GB" b="1" dirty="0"/>
              <a:t>fetch</a:t>
            </a:r>
            <a:r>
              <a:rPr lang="en-GB" dirty="0"/>
              <a:t>(&amp;</a:t>
            </a:r>
            <a:r>
              <a:rPr lang="en-GB" dirty="0" err="1"/>
              <a:t>dsid</a:t>
            </a:r>
            <a:r>
              <a:rPr lang="en-GB" dirty="0"/>
              <a:t>)) ;</a:t>
            </a:r>
          </a:p>
          <a:p>
            <a:r>
              <a:rPr lang="en-GB" dirty="0"/>
              <a:t>	%if &amp;</a:t>
            </a:r>
            <a:r>
              <a:rPr lang="en-GB" dirty="0" err="1"/>
              <a:t>rc</a:t>
            </a:r>
            <a:r>
              <a:rPr lang="en-GB" dirty="0"/>
              <a:t>=0 %then %</a:t>
            </a:r>
            <a:r>
              <a:rPr lang="en-GB" dirty="0" err="1"/>
              <a:t>sysfunc</a:t>
            </a:r>
            <a:r>
              <a:rPr lang="en-GB" dirty="0"/>
              <a:t>(</a:t>
            </a:r>
            <a:r>
              <a:rPr lang="en-GB" b="1" dirty="0" err="1"/>
              <a:t>getvarn</a:t>
            </a:r>
            <a:r>
              <a:rPr lang="en-GB" dirty="0"/>
              <a:t>(&amp;</a:t>
            </a:r>
            <a:r>
              <a:rPr lang="en-GB" dirty="0" err="1"/>
              <a:t>dsid,%sysfunc</a:t>
            </a:r>
            <a:r>
              <a:rPr lang="en-GB" dirty="0"/>
              <a:t>(</a:t>
            </a:r>
            <a:r>
              <a:rPr lang="en-GB" dirty="0" err="1"/>
              <a:t>varnum</a:t>
            </a:r>
            <a:r>
              <a:rPr lang="en-GB" dirty="0"/>
              <a:t>(&amp;</a:t>
            </a:r>
            <a:r>
              <a:rPr lang="en-GB" dirty="0" err="1"/>
              <a:t>dsid,age</a:t>
            </a:r>
            <a:r>
              <a:rPr lang="en-GB" dirty="0"/>
              <a:t>)))) ;</a:t>
            </a:r>
          </a:p>
          <a:p>
            <a:r>
              <a:rPr lang="en-GB" dirty="0"/>
              <a:t>	%else </a:t>
            </a:r>
            <a:r>
              <a:rPr lang="en-GB" dirty="0" smtClean="0"/>
              <a:t>unknown </a:t>
            </a:r>
            <a:r>
              <a:rPr lang="en-GB" dirty="0"/>
              <a:t>;</a:t>
            </a:r>
          </a:p>
          <a:p>
            <a:r>
              <a:rPr lang="en-GB" dirty="0"/>
              <a:t>	%let </a:t>
            </a:r>
            <a:r>
              <a:rPr lang="en-GB" dirty="0" err="1"/>
              <a:t>dsid</a:t>
            </a:r>
            <a:r>
              <a:rPr lang="en-GB" dirty="0"/>
              <a:t>=%</a:t>
            </a:r>
            <a:r>
              <a:rPr lang="en-GB" dirty="0" err="1"/>
              <a:t>sysfunc</a:t>
            </a:r>
            <a:r>
              <a:rPr lang="en-GB" dirty="0"/>
              <a:t>(</a:t>
            </a:r>
            <a:r>
              <a:rPr lang="en-GB" b="1" dirty="0"/>
              <a:t>close</a:t>
            </a:r>
            <a:r>
              <a:rPr lang="en-GB" dirty="0"/>
              <a:t>(&amp;</a:t>
            </a:r>
            <a:r>
              <a:rPr lang="en-GB" dirty="0" err="1"/>
              <a:t>dsid</a:t>
            </a:r>
            <a:r>
              <a:rPr lang="en-GB" dirty="0"/>
              <a:t>)) ;</a:t>
            </a:r>
          </a:p>
          <a:p>
            <a:r>
              <a:rPr lang="en-GB" dirty="0"/>
              <a:t>%mend </a:t>
            </a:r>
            <a:r>
              <a:rPr lang="en-GB" dirty="0" err="1"/>
              <a:t>how_old</a:t>
            </a:r>
            <a:r>
              <a:rPr lang="en-GB" dirty="0"/>
              <a:t> ;</a:t>
            </a:r>
          </a:p>
          <a:p>
            <a:r>
              <a:rPr lang="en-GB" dirty="0"/>
              <a:t>%put Alfred is %</a:t>
            </a:r>
            <a:r>
              <a:rPr lang="en-GB" dirty="0" err="1"/>
              <a:t>how_old</a:t>
            </a:r>
            <a:r>
              <a:rPr lang="en-GB" dirty="0"/>
              <a:t>(Alfred) </a:t>
            </a:r>
            <a:r>
              <a:rPr lang="en-GB" dirty="0" smtClean="0"/>
              <a:t>;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6237312"/>
            <a:ext cx="12380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Alfred is </a:t>
            </a:r>
            <a:r>
              <a:rPr lang="en-GB" dirty="0" smtClean="0"/>
              <a:t>14</a:t>
            </a:r>
            <a:endParaRPr lang="en-GB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Get attributes from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Open dataset</a:t>
            </a:r>
          </a:p>
          <a:p>
            <a:r>
              <a:rPr lang="en-GB" sz="2800" dirty="0" smtClean="0"/>
              <a:t>Use the </a:t>
            </a:r>
            <a:r>
              <a:rPr lang="en-GB" sz="2800" dirty="0" err="1" smtClean="0"/>
              <a:t>attrn</a:t>
            </a:r>
            <a:r>
              <a:rPr lang="en-GB" sz="2800" dirty="0" smtClean="0"/>
              <a:t> function to return the number of observations</a:t>
            </a:r>
          </a:p>
          <a:p>
            <a:r>
              <a:rPr lang="en-GB" sz="2800" dirty="0" smtClean="0"/>
              <a:t>Close dataset</a:t>
            </a:r>
            <a:endParaRPr lang="en-GB" sz="2800" dirty="0"/>
          </a:p>
          <a:p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077072"/>
            <a:ext cx="6650795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%macro </a:t>
            </a:r>
            <a:r>
              <a:rPr lang="en-GB" dirty="0" err="1"/>
              <a:t>number_of_rows</a:t>
            </a:r>
            <a:r>
              <a:rPr lang="en-GB" dirty="0"/>
              <a:t>(dataset) ;</a:t>
            </a:r>
          </a:p>
          <a:p>
            <a:r>
              <a:rPr lang="en-GB" dirty="0"/>
              <a:t>	%let </a:t>
            </a:r>
            <a:r>
              <a:rPr lang="en-GB" dirty="0" err="1"/>
              <a:t>dsid</a:t>
            </a:r>
            <a:r>
              <a:rPr lang="en-GB" dirty="0"/>
              <a:t>=%</a:t>
            </a:r>
            <a:r>
              <a:rPr lang="en-GB" dirty="0" err="1"/>
              <a:t>sysfunc</a:t>
            </a:r>
            <a:r>
              <a:rPr lang="en-GB" dirty="0"/>
              <a:t>(</a:t>
            </a:r>
            <a:r>
              <a:rPr lang="en-GB" b="1" dirty="0"/>
              <a:t>open</a:t>
            </a:r>
            <a:r>
              <a:rPr lang="en-GB" dirty="0"/>
              <a:t>(&amp;dataset)) ;</a:t>
            </a:r>
          </a:p>
          <a:p>
            <a:r>
              <a:rPr lang="en-GB" dirty="0"/>
              <a:t>	%</a:t>
            </a:r>
            <a:r>
              <a:rPr lang="en-GB" dirty="0" err="1"/>
              <a:t>sysfunc</a:t>
            </a:r>
            <a:r>
              <a:rPr lang="en-GB" dirty="0"/>
              <a:t>(</a:t>
            </a:r>
            <a:r>
              <a:rPr lang="en-GB" b="1" dirty="0" err="1"/>
              <a:t>attrn</a:t>
            </a:r>
            <a:r>
              <a:rPr lang="en-GB" dirty="0"/>
              <a:t>(&amp;</a:t>
            </a:r>
            <a:r>
              <a:rPr lang="en-GB" dirty="0" err="1"/>
              <a:t>dsid,</a:t>
            </a:r>
            <a:r>
              <a:rPr lang="en-GB" b="1" i="1" dirty="0" err="1"/>
              <a:t>nobs</a:t>
            </a:r>
            <a:r>
              <a:rPr lang="en-GB" dirty="0"/>
              <a:t>))</a:t>
            </a:r>
          </a:p>
          <a:p>
            <a:r>
              <a:rPr lang="en-GB" dirty="0"/>
              <a:t>	%let </a:t>
            </a:r>
            <a:r>
              <a:rPr lang="en-GB" dirty="0" err="1"/>
              <a:t>dsid</a:t>
            </a:r>
            <a:r>
              <a:rPr lang="en-GB" dirty="0"/>
              <a:t>=%</a:t>
            </a:r>
            <a:r>
              <a:rPr lang="en-GB" dirty="0" err="1"/>
              <a:t>sysfunc</a:t>
            </a:r>
            <a:r>
              <a:rPr lang="en-GB" dirty="0"/>
              <a:t>(</a:t>
            </a:r>
            <a:r>
              <a:rPr lang="en-GB" b="1" dirty="0"/>
              <a:t>close</a:t>
            </a:r>
            <a:r>
              <a:rPr lang="en-GB" dirty="0"/>
              <a:t>(&amp;</a:t>
            </a:r>
            <a:r>
              <a:rPr lang="en-GB" dirty="0" err="1"/>
              <a:t>dsid</a:t>
            </a:r>
            <a:r>
              <a:rPr lang="en-GB" dirty="0"/>
              <a:t>)) ;</a:t>
            </a:r>
          </a:p>
          <a:p>
            <a:r>
              <a:rPr lang="en-GB" dirty="0"/>
              <a:t>%mend </a:t>
            </a:r>
            <a:r>
              <a:rPr lang="en-GB" dirty="0" err="1"/>
              <a:t>number_of_rows</a:t>
            </a:r>
            <a:r>
              <a:rPr lang="en-GB" dirty="0"/>
              <a:t> ;</a:t>
            </a:r>
          </a:p>
          <a:p>
            <a:r>
              <a:rPr lang="en-GB" dirty="0"/>
              <a:t>%put </a:t>
            </a:r>
            <a:r>
              <a:rPr lang="en-GB" dirty="0" err="1"/>
              <a:t>sashelp.prdsale</a:t>
            </a:r>
            <a:r>
              <a:rPr lang="en-GB" dirty="0"/>
              <a:t> has %</a:t>
            </a:r>
            <a:r>
              <a:rPr lang="en-GB" dirty="0" err="1"/>
              <a:t>number_of_rows</a:t>
            </a:r>
            <a:r>
              <a:rPr lang="en-GB" dirty="0"/>
              <a:t>(</a:t>
            </a:r>
            <a:r>
              <a:rPr lang="en-GB" dirty="0" err="1"/>
              <a:t>sashelp.prdsale</a:t>
            </a:r>
            <a:r>
              <a:rPr lang="en-GB" dirty="0"/>
              <a:t>) rows. </a:t>
            </a:r>
            <a:r>
              <a:rPr lang="en-GB" dirty="0" smtClean="0"/>
              <a:t>;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6165304"/>
            <a:ext cx="30907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err="1"/>
              <a:t>sashelp.prdsale</a:t>
            </a:r>
            <a:r>
              <a:rPr lang="en-GB" dirty="0"/>
              <a:t> has 1440 rows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Character quoting/masking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318769"/>
            <a:ext cx="9144000" cy="3566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/>
              <a:t>Using %SUPERQ when you want to ignore macro functionality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%SUPERQ is the only macro function which prevents resolution of </a:t>
            </a:r>
            <a:r>
              <a:rPr lang="en-GB" dirty="0" smtClean="0"/>
              <a:t>all macro </a:t>
            </a:r>
            <a:r>
              <a:rPr lang="en-GB" dirty="0"/>
              <a:t>variables</a:t>
            </a:r>
          </a:p>
          <a:p>
            <a:pPr lvl="1"/>
            <a:r>
              <a:rPr lang="en-GB" dirty="0"/>
              <a:t>Only accepts the name of a macro variable, without ampersand</a:t>
            </a:r>
          </a:p>
          <a:p>
            <a:pPr lvl="1"/>
            <a:r>
              <a:rPr lang="en-GB" dirty="0"/>
              <a:t>Takes a “picture” of the macro variable contents</a:t>
            </a:r>
          </a:p>
          <a:p>
            <a:pPr lvl="1"/>
            <a:r>
              <a:rPr lang="en-GB" dirty="0"/>
              <a:t>Does not do any resolution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/>
              <a:t>Example of masking all macro resolution using %SUPERQ</a:t>
            </a:r>
          </a:p>
        </p:txBody>
      </p:sp>
      <p:sp>
        <p:nvSpPr>
          <p:cNvPr id="266243" name="AutoShape 3"/>
          <p:cNvSpPr>
            <a:spLocks noChangeArrowheads="1"/>
          </p:cNvSpPr>
          <p:nvPr/>
        </p:nvSpPr>
        <p:spPr bwMode="auto">
          <a:xfrm rot="5400000">
            <a:off x="5947569" y="2329656"/>
            <a:ext cx="1279525" cy="1439863"/>
          </a:xfrm>
          <a:custGeom>
            <a:avLst/>
            <a:gdLst>
              <a:gd name="G0" fmla="+- 15597 0 0"/>
              <a:gd name="G1" fmla="+- 3857 0 0"/>
              <a:gd name="G2" fmla="+- 12158 0 3857"/>
              <a:gd name="G3" fmla="+- G2 0 3857"/>
              <a:gd name="G4" fmla="*/ G3 32768 32059"/>
              <a:gd name="G5" fmla="*/ G4 1 2"/>
              <a:gd name="G6" fmla="+- 21600 0 15597"/>
              <a:gd name="G7" fmla="*/ G6 3857 6079"/>
              <a:gd name="G8" fmla="+- G7 15597 0"/>
              <a:gd name="T0" fmla="*/ 15597 w 21600"/>
              <a:gd name="T1" fmla="*/ 0 h 21600"/>
              <a:gd name="T2" fmla="*/ 15597 w 21600"/>
              <a:gd name="T3" fmla="*/ 12158 h 21600"/>
              <a:gd name="T4" fmla="*/ 2271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597" y="0"/>
                </a:lnTo>
                <a:lnTo>
                  <a:pt x="15597" y="3857"/>
                </a:lnTo>
                <a:lnTo>
                  <a:pt x="12427" y="3857"/>
                </a:lnTo>
                <a:cubicBezTo>
                  <a:pt x="5564" y="3857"/>
                  <a:pt x="0" y="7573"/>
                  <a:pt x="0" y="12158"/>
                </a:cubicBezTo>
                <a:lnTo>
                  <a:pt x="0" y="21600"/>
                </a:lnTo>
                <a:lnTo>
                  <a:pt x="4542" y="21600"/>
                </a:lnTo>
                <a:lnTo>
                  <a:pt x="4542" y="12158"/>
                </a:lnTo>
                <a:cubicBezTo>
                  <a:pt x="4542" y="10028"/>
                  <a:pt x="8072" y="8301"/>
                  <a:pt x="12427" y="8301"/>
                </a:cubicBezTo>
                <a:lnTo>
                  <a:pt x="15597" y="8301"/>
                </a:lnTo>
                <a:lnTo>
                  <a:pt x="15597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 eaLnBrk="0" hangingPunct="0"/>
            <a:endParaRPr lang="en-US">
              <a:latin typeface="Arial" pitchFamily="34" charset="0"/>
            </a:endParaRPr>
          </a:p>
        </p:txBody>
      </p:sp>
      <p:sp>
        <p:nvSpPr>
          <p:cNvPr id="266244" name="AutoShape 4"/>
          <p:cNvSpPr>
            <a:spLocks noChangeArrowheads="1"/>
          </p:cNvSpPr>
          <p:nvPr/>
        </p:nvSpPr>
        <p:spPr bwMode="auto">
          <a:xfrm rot="5400000">
            <a:off x="8191500" y="4810125"/>
            <a:ext cx="838200" cy="762000"/>
          </a:xfrm>
          <a:custGeom>
            <a:avLst/>
            <a:gdLst>
              <a:gd name="G0" fmla="+- 15828 0 0"/>
              <a:gd name="G1" fmla="+- 4510 0 0"/>
              <a:gd name="G2" fmla="+- 12158 0 4510"/>
              <a:gd name="G3" fmla="+- G2 0 4510"/>
              <a:gd name="G4" fmla="*/ G3 32768 32059"/>
              <a:gd name="G5" fmla="*/ G4 1 2"/>
              <a:gd name="G6" fmla="+- 21600 0 15828"/>
              <a:gd name="G7" fmla="*/ G6 4510 6079"/>
              <a:gd name="G8" fmla="+- G7 15828 0"/>
              <a:gd name="T0" fmla="*/ 15828 w 21600"/>
              <a:gd name="T1" fmla="*/ 0 h 21600"/>
              <a:gd name="T2" fmla="*/ 15828 w 21600"/>
              <a:gd name="T3" fmla="*/ 12158 h 21600"/>
              <a:gd name="T4" fmla="*/ 1604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828" y="0"/>
                </a:lnTo>
                <a:lnTo>
                  <a:pt x="15828" y="4510"/>
                </a:lnTo>
                <a:lnTo>
                  <a:pt x="12427" y="4510"/>
                </a:lnTo>
                <a:cubicBezTo>
                  <a:pt x="5564" y="4510"/>
                  <a:pt x="0" y="7934"/>
                  <a:pt x="0" y="12158"/>
                </a:cubicBezTo>
                <a:lnTo>
                  <a:pt x="0" y="21600"/>
                </a:lnTo>
                <a:lnTo>
                  <a:pt x="3207" y="21600"/>
                </a:lnTo>
                <a:lnTo>
                  <a:pt x="3207" y="12158"/>
                </a:lnTo>
                <a:cubicBezTo>
                  <a:pt x="3207" y="9667"/>
                  <a:pt x="7335" y="7648"/>
                  <a:pt x="12427" y="7648"/>
                </a:cubicBezTo>
                <a:lnTo>
                  <a:pt x="15828" y="7648"/>
                </a:lnTo>
                <a:lnTo>
                  <a:pt x="15828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 eaLnBrk="0" hangingPunct="0"/>
            <a:endParaRPr lang="en-US">
              <a:latin typeface="Arial" pitchFamily="34" charset="0"/>
            </a:endParaRPr>
          </a:p>
        </p:txBody>
      </p:sp>
      <p:sp>
        <p:nvSpPr>
          <p:cNvPr id="266245" name="Text Box 5"/>
          <p:cNvSpPr txBox="1">
            <a:spLocks noChangeArrowheads="1"/>
          </p:cNvSpPr>
          <p:nvPr/>
        </p:nvSpPr>
        <p:spPr bwMode="auto">
          <a:xfrm>
            <a:off x="228600" y="1724025"/>
            <a:ext cx="5626100" cy="1692275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50800" tIns="50800" rIns="50800" bIns="508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GB" sz="2000" b="1">
                <a:latin typeface="Courier New" pitchFamily="49" charset="0"/>
              </a:rPr>
              <a:t>data _null_;</a:t>
            </a:r>
          </a:p>
          <a:p>
            <a:pPr eaLnBrk="0" hangingPunct="0">
              <a:lnSpc>
                <a:spcPct val="85000"/>
              </a:lnSpc>
            </a:pPr>
            <a:r>
              <a:rPr lang="en-GB" sz="2000" b="1">
                <a:latin typeface="Courier New" pitchFamily="49" charset="0"/>
              </a:rPr>
              <a:t>   call symput('mv1','Smith&amp;Jones');</a:t>
            </a:r>
          </a:p>
          <a:p>
            <a:pPr eaLnBrk="0" hangingPunct="0">
              <a:lnSpc>
                <a:spcPct val="85000"/>
              </a:lnSpc>
            </a:pPr>
            <a:r>
              <a:rPr lang="en-GB" sz="2000" b="1">
                <a:latin typeface="Courier New" pitchFamily="49" charset="0"/>
              </a:rPr>
              <a:t>   call symput('mv2','%macro abc;');</a:t>
            </a:r>
          </a:p>
          <a:p>
            <a:pPr eaLnBrk="0" hangingPunct="0">
              <a:lnSpc>
                <a:spcPct val="85000"/>
              </a:lnSpc>
            </a:pPr>
            <a:r>
              <a:rPr lang="en-GB" sz="2000" b="1">
                <a:latin typeface="Courier New" pitchFamily="49" charset="0"/>
              </a:rPr>
              <a:t>run;</a:t>
            </a:r>
          </a:p>
          <a:p>
            <a:pPr eaLnBrk="0" hangingPunct="0">
              <a:lnSpc>
                <a:spcPct val="85000"/>
              </a:lnSpc>
            </a:pPr>
            <a:r>
              <a:rPr lang="en-GB" sz="2000" b="1">
                <a:latin typeface="Courier New" pitchFamily="49" charset="0"/>
              </a:rPr>
              <a:t>%put Macro variable TESTMV1 is &amp;mv1;</a:t>
            </a:r>
          </a:p>
          <a:p>
            <a:pPr eaLnBrk="0" hangingPunct="0">
              <a:lnSpc>
                <a:spcPct val="85000"/>
              </a:lnSpc>
            </a:pPr>
            <a:r>
              <a:rPr lang="en-GB" sz="2000" b="1">
                <a:latin typeface="Courier New" pitchFamily="49" charset="0"/>
              </a:rPr>
              <a:t>%put Macro variable TESTMV2 is &amp;mv2;</a:t>
            </a:r>
          </a:p>
        </p:txBody>
      </p:sp>
      <p:sp>
        <p:nvSpPr>
          <p:cNvPr id="266246" name="Text Box 6"/>
          <p:cNvSpPr txBox="1">
            <a:spLocks noChangeArrowheads="1"/>
          </p:cNvSpPr>
          <p:nvPr/>
        </p:nvSpPr>
        <p:spPr bwMode="auto">
          <a:xfrm>
            <a:off x="1828800" y="3705225"/>
            <a:ext cx="7086600" cy="6286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tIns="50800" bIns="50800">
            <a:spAutoFit/>
          </a:bodyPr>
          <a:lstStyle/>
          <a:p>
            <a:pPr eaLnBrk="0" hangingPunct="0"/>
            <a:r>
              <a:rPr lang="en-GB" sz="1600" b="1">
                <a:latin typeface="SAS Monospace" pitchFamily="49" charset="0"/>
              </a:rPr>
              <a:t>WARNING: Apparent symbolic reference JONES not resolved.</a:t>
            </a:r>
          </a:p>
          <a:p>
            <a:pPr eaLnBrk="0" hangingPunct="0"/>
            <a:r>
              <a:rPr lang="en-GB" sz="1600" b="1">
                <a:latin typeface="SAS Monospace" pitchFamily="49" charset="0"/>
              </a:rPr>
              <a:t>ERROR: Open code statement recursion detected.</a:t>
            </a:r>
          </a:p>
        </p:txBody>
      </p:sp>
      <p:sp>
        <p:nvSpPr>
          <p:cNvPr id="266247" name="Text Box 7"/>
          <p:cNvSpPr txBox="1">
            <a:spLocks noChangeArrowheads="1"/>
          </p:cNvSpPr>
          <p:nvPr/>
        </p:nvSpPr>
        <p:spPr bwMode="auto">
          <a:xfrm>
            <a:off x="152400" y="4543425"/>
            <a:ext cx="8172450" cy="7620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50800" tIns="50800" rIns="50800" bIns="508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GB" b="1">
                <a:latin typeface="Courier New" pitchFamily="49" charset="0"/>
              </a:rPr>
              <a:t>%put Macro variable TESTMV1 is %superq(mv1);</a:t>
            </a:r>
          </a:p>
          <a:p>
            <a:pPr eaLnBrk="0" hangingPunct="0">
              <a:lnSpc>
                <a:spcPct val="85000"/>
              </a:lnSpc>
            </a:pPr>
            <a:r>
              <a:rPr lang="en-GB" b="1">
                <a:latin typeface="Courier New" pitchFamily="49" charset="0"/>
              </a:rPr>
              <a:t>%put Macro variable TESTMV2 is %superq(mv2);</a:t>
            </a:r>
          </a:p>
        </p:txBody>
      </p:sp>
      <p:sp>
        <p:nvSpPr>
          <p:cNvPr id="266248" name="Text Box 8"/>
          <p:cNvSpPr txBox="1">
            <a:spLocks noChangeArrowheads="1"/>
          </p:cNvSpPr>
          <p:nvPr/>
        </p:nvSpPr>
        <p:spPr bwMode="auto">
          <a:xfrm>
            <a:off x="4191000" y="5610225"/>
            <a:ext cx="4745038" cy="555625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tIns="50800" bIns="508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GB" sz="1600" b="1">
                <a:latin typeface="SAS Monospace" pitchFamily="49" charset="0"/>
              </a:rPr>
              <a:t>Macro variable TESTMV1 is Smith&amp;Jones</a:t>
            </a:r>
          </a:p>
          <a:p>
            <a:pPr eaLnBrk="0" hangingPunct="0">
              <a:lnSpc>
                <a:spcPct val="85000"/>
              </a:lnSpc>
            </a:pPr>
            <a:r>
              <a:rPr lang="en-GB" sz="1600" b="1">
                <a:latin typeface="SAS Monospace" pitchFamily="49" charset="0"/>
              </a:rPr>
              <a:t>Macro variable TESTMV2 is %macro abc;</a:t>
            </a: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%unquote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Quoting </a:t>
            </a:r>
            <a:r>
              <a:rPr lang="en-GB" u="sng" dirty="0" smtClean="0"/>
              <a:t>removes</a:t>
            </a:r>
            <a:r>
              <a:rPr lang="en-GB" dirty="0" smtClean="0"/>
              <a:t> the meaning of special characters</a:t>
            </a:r>
          </a:p>
          <a:p>
            <a:r>
              <a:rPr lang="en-GB" dirty="0" err="1" smtClean="0"/>
              <a:t>Unquoting</a:t>
            </a:r>
            <a:r>
              <a:rPr lang="en-GB" dirty="0" smtClean="0"/>
              <a:t> </a:t>
            </a:r>
            <a:r>
              <a:rPr lang="en-GB" u="sng" dirty="0" smtClean="0"/>
              <a:t>restores</a:t>
            </a:r>
            <a:r>
              <a:rPr lang="en-GB" dirty="0" smtClean="0"/>
              <a:t> the meaning of special characters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437112"/>
            <a:ext cx="453650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%let val = aaa ; </a:t>
            </a:r>
          </a:p>
          <a:p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%let testval = %str(%'&amp;val%') ; </a:t>
            </a:r>
          </a:p>
          <a:p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data _null_ ; </a:t>
            </a:r>
          </a:p>
          <a:p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    val = &amp;testval ; </a:t>
            </a:r>
          </a:p>
          <a:p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    put 'VAL =' val ; </a:t>
            </a:r>
          </a:p>
          <a:p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run;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4941168"/>
            <a:ext cx="453650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%let val = aaa ; </a:t>
            </a:r>
          </a:p>
          <a:p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%let testval = %str(%'&amp;val%') ; </a:t>
            </a:r>
          </a:p>
          <a:p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data _null_ ; </a:t>
            </a:r>
          </a:p>
          <a:p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    val =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%unquote(&amp;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testval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 ; </a:t>
            </a:r>
          </a:p>
          <a:p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    put 'VAL =' val ; </a:t>
            </a:r>
          </a:p>
          <a:p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run;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 rot="741488">
            <a:off x="3244488" y="5274202"/>
            <a:ext cx="1148003" cy="50405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functions in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Fileexist</a:t>
            </a:r>
            <a:endParaRPr lang="en-GB" dirty="0"/>
          </a:p>
          <a:p>
            <a:r>
              <a:rPr lang="en-US" dirty="0" err="1"/>
              <a:t>Fopen</a:t>
            </a:r>
            <a:r>
              <a:rPr lang="en-US" dirty="0"/>
              <a:t>, </a:t>
            </a:r>
            <a:r>
              <a:rPr lang="en-US" dirty="0" err="1"/>
              <a:t>fclose</a:t>
            </a:r>
            <a:endParaRPr lang="en-GB" dirty="0"/>
          </a:p>
          <a:p>
            <a:r>
              <a:rPr lang="en-US" dirty="0" err="1"/>
              <a:t>Fread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Directory functions in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Filename function allocates a </a:t>
            </a:r>
            <a:r>
              <a:rPr lang="en-GB" dirty="0" err="1" smtClean="0"/>
              <a:t>fileref</a:t>
            </a:r>
            <a:r>
              <a:rPr lang="en-GB" dirty="0" smtClean="0"/>
              <a:t> pointing to a directory</a:t>
            </a:r>
          </a:p>
          <a:p>
            <a:r>
              <a:rPr lang="en-GB" dirty="0" err="1" smtClean="0"/>
              <a:t>Dopen</a:t>
            </a:r>
            <a:r>
              <a:rPr lang="en-GB" dirty="0" smtClean="0"/>
              <a:t> open the directory</a:t>
            </a:r>
          </a:p>
          <a:p>
            <a:r>
              <a:rPr lang="en-GB" dirty="0" err="1" smtClean="0"/>
              <a:t>Dnum</a:t>
            </a:r>
            <a:r>
              <a:rPr lang="en-GB" dirty="0" smtClean="0"/>
              <a:t> tells you how many items are in it</a:t>
            </a:r>
          </a:p>
          <a:p>
            <a:r>
              <a:rPr lang="en-GB" dirty="0" err="1" smtClean="0"/>
              <a:t>Dclose</a:t>
            </a:r>
            <a:r>
              <a:rPr lang="en-GB" dirty="0" smtClean="0"/>
              <a:t> closes the directory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4653136"/>
            <a:ext cx="5836854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%let path=c:\;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%let dir=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my_dir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%let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=%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sysfunc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dir,&amp;path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)) 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%let did=%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sysfunc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dopen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(&amp;dir)) 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%let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memcount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=%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sysfunc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dnum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(&amp;did)) 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%put There are &amp;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memcount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items in &amp;path 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%let did=%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sysfunc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dclose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(&amp;did)) ;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err="1"/>
              <a:t>Parmbuff</a:t>
            </a:r>
            <a:endParaRPr lang="en-GB" dirty="0"/>
          </a:p>
          <a:p>
            <a:pPr lvl="2"/>
            <a:r>
              <a:rPr lang="en-US" dirty="0"/>
              <a:t>%</a:t>
            </a:r>
            <a:r>
              <a:rPr lang="en-US" dirty="0" err="1"/>
              <a:t>goto</a:t>
            </a:r>
            <a:r>
              <a:rPr lang="en-US" dirty="0"/>
              <a:t> and %label:</a:t>
            </a:r>
            <a:endParaRPr lang="en-GB" dirty="0"/>
          </a:p>
          <a:p>
            <a:pPr lvl="2"/>
            <a:r>
              <a:rPr lang="en-US" dirty="0"/>
              <a:t>%</a:t>
            </a:r>
            <a:r>
              <a:rPr lang="en-US" dirty="0" err="1"/>
              <a:t>sysget</a:t>
            </a:r>
            <a:endParaRPr lang="en-GB" dirty="0"/>
          </a:p>
          <a:p>
            <a:pPr lvl="2"/>
            <a:r>
              <a:rPr lang="en-US" dirty="0"/>
              <a:t>%</a:t>
            </a:r>
            <a:r>
              <a:rPr lang="en-US" dirty="0" err="1"/>
              <a:t>sysexec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Unspecified macro parameters</a:t>
            </a:r>
          </a:p>
        </p:txBody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GB"/>
              <a:t>Example</a:t>
            </a:r>
          </a:p>
          <a:p>
            <a:pPr marL="0" indent="0"/>
            <a:endParaRPr lang="en-GB"/>
          </a:p>
          <a:p>
            <a:pPr marL="0" indent="0"/>
            <a:endParaRPr lang="en-GB"/>
          </a:p>
          <a:p>
            <a:pPr marL="0" indent="0"/>
            <a:endParaRPr lang="en-GB"/>
          </a:p>
          <a:p>
            <a:pPr marL="396875" lvl="1" indent="-282575"/>
            <a:endParaRPr lang="en-GB">
              <a:solidFill>
                <a:schemeClr val="tx2"/>
              </a:solidFill>
            </a:endParaRPr>
          </a:p>
          <a:p>
            <a:pPr marL="396875" lvl="1" indent="-282575"/>
            <a:r>
              <a:rPr lang="en-GB"/>
              <a:t>Produces the following output</a:t>
            </a:r>
          </a:p>
        </p:txBody>
      </p:sp>
      <p:sp>
        <p:nvSpPr>
          <p:cNvPr id="849924" name="Text Box 4"/>
          <p:cNvSpPr txBox="1">
            <a:spLocks noChangeArrowheads="1"/>
          </p:cNvSpPr>
          <p:nvPr/>
        </p:nvSpPr>
        <p:spPr bwMode="auto">
          <a:xfrm>
            <a:off x="685800" y="2492375"/>
            <a:ext cx="7807325" cy="13843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50800" tIns="50800" rIns="50800" bIns="508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GB" sz="2400" b="1">
                <a:solidFill>
                  <a:srgbClr val="000000"/>
                </a:solidFill>
                <a:latin typeface="Courier New" pitchFamily="49" charset="0"/>
              </a:rPr>
              <a:t>%macro sales(a,type=) / parmbuff ;</a:t>
            </a:r>
          </a:p>
          <a:p>
            <a:pPr eaLnBrk="0" hangingPunct="0">
              <a:lnSpc>
                <a:spcPct val="85000"/>
              </a:lnSpc>
            </a:pPr>
            <a:r>
              <a:rPr lang="en-GB" sz="2400" b="1">
                <a:solidFill>
                  <a:srgbClr val="000000"/>
                </a:solidFill>
                <a:latin typeface="Courier New" pitchFamily="49" charset="0"/>
              </a:rPr>
              <a:t>  %put a=&amp;a type=&amp;type syspbuff=&amp;syspbuff;</a:t>
            </a:r>
          </a:p>
          <a:p>
            <a:pPr eaLnBrk="0" hangingPunct="0">
              <a:lnSpc>
                <a:spcPct val="85000"/>
              </a:lnSpc>
            </a:pPr>
            <a:r>
              <a:rPr lang="en-GB" sz="2400" b="1">
                <a:solidFill>
                  <a:srgbClr val="000000"/>
                </a:solidFill>
                <a:latin typeface="Courier New" pitchFamily="49" charset="0"/>
              </a:rPr>
              <a:t>%mend sales ;</a:t>
            </a:r>
          </a:p>
          <a:p>
            <a:pPr eaLnBrk="0" hangingPunct="0">
              <a:lnSpc>
                <a:spcPct val="85000"/>
              </a:lnSpc>
            </a:pPr>
            <a:r>
              <a:rPr lang="en-GB" sz="2400" b="1">
                <a:solidFill>
                  <a:srgbClr val="000000"/>
                </a:solidFill>
                <a:latin typeface="Courier New" pitchFamily="49" charset="0"/>
              </a:rPr>
              <a:t>%sales(car,red green blue,type=10) ;</a:t>
            </a:r>
          </a:p>
        </p:txBody>
      </p:sp>
      <p:sp>
        <p:nvSpPr>
          <p:cNvPr id="849925" name="Text Box 5"/>
          <p:cNvSpPr txBox="1">
            <a:spLocks noChangeArrowheads="1"/>
          </p:cNvSpPr>
          <p:nvPr/>
        </p:nvSpPr>
        <p:spPr bwMode="auto">
          <a:xfrm>
            <a:off x="685800" y="5013325"/>
            <a:ext cx="6375400" cy="384175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tIns="50800" bIns="50800">
            <a:spAutoFit/>
          </a:bodyPr>
          <a:lstStyle/>
          <a:p>
            <a:pPr eaLnBrk="0" hangingPunct="0"/>
            <a:r>
              <a:rPr lang="en-GB" sz="1600" b="1" dirty="0">
                <a:solidFill>
                  <a:srgbClr val="000000"/>
                </a:solidFill>
                <a:latin typeface="SAS Monospace" pitchFamily="49" charset="0"/>
              </a:rPr>
              <a:t>a=car type=10 </a:t>
            </a:r>
            <a:r>
              <a:rPr lang="en-GB" sz="1600" b="1" dirty="0" err="1">
                <a:solidFill>
                  <a:srgbClr val="000000"/>
                </a:solidFill>
                <a:latin typeface="SAS Monospace" pitchFamily="49" charset="0"/>
              </a:rPr>
              <a:t>syspbuff</a:t>
            </a:r>
            <a:r>
              <a:rPr lang="en-GB" sz="1600" b="1" dirty="0">
                <a:solidFill>
                  <a:srgbClr val="000000"/>
                </a:solidFill>
                <a:latin typeface="SAS Monospace" pitchFamily="49" charset="0"/>
              </a:rPr>
              <a:t>=(</a:t>
            </a:r>
            <a:r>
              <a:rPr lang="en-GB" sz="1600" b="1" dirty="0" err="1">
                <a:solidFill>
                  <a:srgbClr val="000000"/>
                </a:solidFill>
                <a:latin typeface="SAS Monospace" pitchFamily="49" charset="0"/>
              </a:rPr>
              <a:t>car,red</a:t>
            </a:r>
            <a:r>
              <a:rPr lang="en-GB" sz="1600" b="1" dirty="0">
                <a:solidFill>
                  <a:srgbClr val="000000"/>
                </a:solidFill>
                <a:latin typeface="SAS Monospace" pitchFamily="49" charset="0"/>
              </a:rPr>
              <a:t> green </a:t>
            </a:r>
            <a:r>
              <a:rPr lang="en-GB" sz="1600" b="1" dirty="0" err="1">
                <a:solidFill>
                  <a:srgbClr val="000000"/>
                </a:solidFill>
                <a:latin typeface="SAS Monospace" pitchFamily="49" charset="0"/>
              </a:rPr>
              <a:t>blue,type</a:t>
            </a:r>
            <a:r>
              <a:rPr lang="en-GB" sz="1600" b="1" dirty="0">
                <a:solidFill>
                  <a:srgbClr val="000000"/>
                </a:solidFill>
                <a:latin typeface="SAS Monospace" pitchFamily="49" charset="0"/>
              </a:rPr>
              <a:t>=10)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1047750" eaLnBrk="1" hangingPunct="1"/>
            <a:r>
              <a:rPr lang="en-GB" dirty="0" smtClean="0"/>
              <a:t>The %LET Statement – Rules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477838" y="1252538"/>
            <a:ext cx="8228012" cy="582612"/>
          </a:xfrm>
        </p:spPr>
        <p:txBody>
          <a:bodyPr/>
          <a:lstStyle/>
          <a:p>
            <a:pPr marL="369888" indent="-369888" defTabSz="958850" eaLnBrk="1" hangingPunct="1">
              <a:spcBef>
                <a:spcPct val="50000"/>
              </a:spcBef>
            </a:pPr>
            <a:r>
              <a:rPr lang="en-GB" dirty="0" smtClean="0">
                <a:solidFill>
                  <a:srgbClr val="FF9900"/>
                </a:solidFill>
              </a:rPr>
              <a:t> Occurs Outside of a DATA or PROC Step:</a:t>
            </a:r>
          </a:p>
        </p:txBody>
      </p:sp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2143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F9F2950F-F305-4387-AA25-0BAA4E33F5A3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971550" y="1822450"/>
            <a:ext cx="6913563" cy="141605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%let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num_obs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=100;</a:t>
            </a:r>
          </a:p>
          <a:p>
            <a:pPr eaLnBrk="0" hangingPunct="0">
              <a:spcBef>
                <a:spcPct val="5000"/>
              </a:spcBef>
            </a:pP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5000"/>
              </a:spcBef>
            </a:pPr>
            <a:r>
              <a:rPr lang="en-US" sz="1400" b="1" dirty="0">
                <a:solidFill>
                  <a:srgbClr val="000080"/>
                </a:solidFill>
                <a:latin typeface="Courier New" pitchFamily="49" charset="0"/>
              </a:rPr>
              <a:t>proc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=sample.dib_prep_stores_200607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	(keep=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dib_store_code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dib_store_name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dib_store_region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obs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&amp;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</a:rPr>
              <a:t>num_obs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noobs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 b="1" dirty="0">
                <a:solidFill>
                  <a:srgbClr val="000080"/>
                </a:solidFill>
                <a:latin typeface="Courier New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66675" y="6311900"/>
            <a:ext cx="2286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>
                <a:solidFill>
                  <a:schemeClr val="bg1"/>
                </a:solidFill>
              </a:rPr>
              <a:t>EG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Syntax of %GOTO and %label: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65400"/>
            <a:ext cx="7848600" cy="375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400"/>
              <a:t>Branches macro processing to the specified label</a:t>
            </a:r>
          </a:p>
          <a:p>
            <a:pPr lvl="1">
              <a:lnSpc>
                <a:spcPct val="80000"/>
              </a:lnSpc>
            </a:pPr>
            <a:r>
              <a:rPr lang="en-GB" sz="2000"/>
              <a:t>Can be a shortcut method of coding, but generally not good practice to use</a:t>
            </a:r>
          </a:p>
          <a:p>
            <a:pPr lvl="2">
              <a:lnSpc>
                <a:spcPct val="80000"/>
              </a:lnSpc>
            </a:pPr>
            <a:r>
              <a:rPr lang="en-GB" sz="1800"/>
              <a:t>Can produce spaghetti code</a:t>
            </a:r>
          </a:p>
          <a:p>
            <a:pPr lvl="1">
              <a:lnSpc>
                <a:spcPct val="80000"/>
              </a:lnSpc>
            </a:pPr>
            <a:r>
              <a:rPr lang="en-GB" sz="2000"/>
              <a:t>Label can be either an actual label or a macro variable or invocation which resolves to a macro label</a:t>
            </a:r>
          </a:p>
          <a:p>
            <a:pPr lvl="1">
              <a:lnSpc>
                <a:spcPct val="80000"/>
              </a:lnSpc>
            </a:pPr>
            <a:endParaRPr lang="en-GB" sz="2000"/>
          </a:p>
          <a:p>
            <a:pPr lvl="1">
              <a:lnSpc>
                <a:spcPct val="80000"/>
              </a:lnSpc>
            </a:pPr>
            <a:endParaRPr lang="en-GB" sz="2000"/>
          </a:p>
          <a:p>
            <a:pPr lvl="1">
              <a:lnSpc>
                <a:spcPct val="80000"/>
              </a:lnSpc>
            </a:pPr>
            <a:endParaRPr lang="en-GB" sz="2000"/>
          </a:p>
          <a:p>
            <a:pPr lvl="1">
              <a:lnSpc>
                <a:spcPct val="80000"/>
              </a:lnSpc>
              <a:buFontTx/>
              <a:buNone/>
            </a:pPr>
            <a:r>
              <a:rPr lang="en-GB" sz="2000"/>
              <a:t>Defines a label which can be used in a %GOTO statement</a:t>
            </a:r>
          </a:p>
          <a:p>
            <a:pPr lvl="1">
              <a:lnSpc>
                <a:spcPct val="80000"/>
              </a:lnSpc>
            </a:pPr>
            <a:r>
              <a:rPr lang="en-GB" sz="2000"/>
              <a:t>Labels are defined using “%name:” followed by a macro statement, text expression or constant text</a:t>
            </a:r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1043608" y="1700213"/>
            <a:ext cx="2880320" cy="58477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tIns="152400" bIns="152400">
            <a:spAutoFit/>
          </a:bodyPr>
          <a:lstStyle/>
          <a:p>
            <a:pPr eaLnBrk="0" hangingPunct="0"/>
            <a:r>
              <a:rPr lang="en-GB" b="1" dirty="0">
                <a:latin typeface="Arial" pitchFamily="34" charset="0"/>
              </a:rPr>
              <a:t>%GOTO</a:t>
            </a:r>
            <a:r>
              <a:rPr lang="en-GB" dirty="0">
                <a:latin typeface="Arial" pitchFamily="34" charset="0"/>
              </a:rPr>
              <a:t> </a:t>
            </a:r>
            <a:r>
              <a:rPr lang="en-GB" i="1" dirty="0">
                <a:latin typeface="Arial" pitchFamily="34" charset="0"/>
              </a:rPr>
              <a:t>label</a:t>
            </a:r>
            <a:r>
              <a:rPr lang="en-GB" dirty="0">
                <a:latin typeface="Arial" pitchFamily="34" charset="0"/>
              </a:rPr>
              <a:t>;</a:t>
            </a:r>
          </a:p>
        </p:txBody>
      </p:sp>
      <p:sp>
        <p:nvSpPr>
          <p:cNvPr id="241669" name="Text Box 5"/>
          <p:cNvSpPr txBox="1">
            <a:spLocks noChangeArrowheads="1"/>
          </p:cNvSpPr>
          <p:nvPr/>
        </p:nvSpPr>
        <p:spPr bwMode="auto">
          <a:xfrm>
            <a:off x="1071563" y="4343400"/>
            <a:ext cx="2924175" cy="58477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tIns="152400" bIns="152400">
            <a:spAutoFit/>
          </a:bodyPr>
          <a:lstStyle/>
          <a:p>
            <a:pPr eaLnBrk="0" hangingPunct="0"/>
            <a:r>
              <a:rPr lang="en-GB" b="1">
                <a:latin typeface="Arial" pitchFamily="34" charset="0"/>
              </a:rPr>
              <a:t>%label: macro-text</a:t>
            </a: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Ways to use %GOTO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905000"/>
            <a:ext cx="7953375" cy="4953000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GB" sz="2000"/>
              <a:t>If we have the following label definitions…</a:t>
            </a:r>
          </a:p>
          <a:p>
            <a:pPr lvl="1">
              <a:lnSpc>
                <a:spcPct val="80000"/>
              </a:lnSpc>
            </a:pPr>
            <a:endParaRPr lang="en-GB" sz="2000"/>
          </a:p>
          <a:p>
            <a:pPr lvl="1">
              <a:lnSpc>
                <a:spcPct val="80000"/>
              </a:lnSpc>
            </a:pPr>
            <a:endParaRPr lang="en-GB" sz="2000"/>
          </a:p>
          <a:p>
            <a:pPr lvl="1">
              <a:lnSpc>
                <a:spcPct val="80000"/>
              </a:lnSpc>
            </a:pPr>
            <a:endParaRPr lang="en-GB" sz="2000"/>
          </a:p>
          <a:p>
            <a:pPr lvl="1">
              <a:lnSpc>
                <a:spcPct val="80000"/>
              </a:lnSpc>
            </a:pPr>
            <a:endParaRPr lang="en-GB" sz="2000"/>
          </a:p>
          <a:p>
            <a:pPr lvl="1">
              <a:lnSpc>
                <a:spcPct val="80000"/>
              </a:lnSpc>
            </a:pPr>
            <a:r>
              <a:rPr lang="en-GB" sz="2000"/>
              <a:t>Then we can go to it like this …</a:t>
            </a:r>
          </a:p>
          <a:p>
            <a:pPr lvl="2">
              <a:lnSpc>
                <a:spcPct val="80000"/>
              </a:lnSpc>
            </a:pPr>
            <a:endParaRPr lang="en-GB" sz="1800"/>
          </a:p>
          <a:p>
            <a:pPr lvl="2">
              <a:lnSpc>
                <a:spcPct val="80000"/>
              </a:lnSpc>
            </a:pPr>
            <a:endParaRPr lang="en-GB" sz="1800"/>
          </a:p>
          <a:p>
            <a:pPr lvl="1">
              <a:lnSpc>
                <a:spcPct val="80000"/>
              </a:lnSpc>
            </a:pPr>
            <a:r>
              <a:rPr lang="en-GB" sz="2000"/>
              <a:t>Or this …</a:t>
            </a:r>
          </a:p>
          <a:p>
            <a:pPr lvl="1">
              <a:lnSpc>
                <a:spcPct val="80000"/>
              </a:lnSpc>
            </a:pPr>
            <a:endParaRPr lang="en-GB" sz="2000"/>
          </a:p>
          <a:p>
            <a:pPr lvl="1">
              <a:lnSpc>
                <a:spcPct val="80000"/>
              </a:lnSpc>
            </a:pPr>
            <a:endParaRPr lang="en-GB" sz="2000"/>
          </a:p>
          <a:p>
            <a:pPr lvl="1">
              <a:lnSpc>
                <a:spcPct val="80000"/>
              </a:lnSpc>
            </a:pPr>
            <a:r>
              <a:rPr lang="en-GB" sz="2000"/>
              <a:t> 					Or this …</a:t>
            </a:r>
          </a:p>
          <a:p>
            <a:pPr lvl="1">
              <a:lnSpc>
                <a:spcPct val="80000"/>
              </a:lnSpc>
            </a:pPr>
            <a:endParaRPr lang="en-GB" sz="2000"/>
          </a:p>
          <a:p>
            <a:pPr lvl="1">
              <a:lnSpc>
                <a:spcPct val="80000"/>
              </a:lnSpc>
            </a:pPr>
            <a:endParaRPr lang="en-GB" sz="2000"/>
          </a:p>
          <a:p>
            <a:pPr lvl="1">
              <a:lnSpc>
                <a:spcPct val="80000"/>
              </a:lnSpc>
            </a:pPr>
            <a:r>
              <a:rPr lang="en-GB" sz="2000"/>
              <a:t> </a:t>
            </a:r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755650" y="2276475"/>
            <a:ext cx="3236463" cy="819327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50800" tIns="50800" rIns="50800" bIns="508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GB" b="1" dirty="0">
                <a:solidFill>
                  <a:schemeClr val="tx2"/>
                </a:solidFill>
                <a:latin typeface="SAS Monospace" pitchFamily="49" charset="0"/>
              </a:rPr>
              <a:t>%lab1: %let this=that ;</a:t>
            </a:r>
          </a:p>
          <a:p>
            <a:pPr eaLnBrk="0" hangingPunct="0">
              <a:lnSpc>
                <a:spcPct val="85000"/>
              </a:lnSpc>
            </a:pPr>
            <a:r>
              <a:rPr lang="en-GB" b="1" dirty="0">
                <a:solidFill>
                  <a:schemeClr val="tx2"/>
                </a:solidFill>
                <a:latin typeface="SAS Monospace" pitchFamily="49" charset="0"/>
              </a:rPr>
              <a:t>%lab2: %mend ;</a:t>
            </a:r>
          </a:p>
          <a:p>
            <a:pPr eaLnBrk="0" hangingPunct="0">
              <a:lnSpc>
                <a:spcPct val="85000"/>
              </a:lnSpc>
            </a:pPr>
            <a:r>
              <a:rPr lang="en-GB" b="1" dirty="0">
                <a:solidFill>
                  <a:schemeClr val="tx2"/>
                </a:solidFill>
                <a:latin typeface="SAS Monospace" pitchFamily="49" charset="0"/>
              </a:rPr>
              <a:t>%lab3: x=x+2 ;</a:t>
            </a:r>
            <a:endParaRPr lang="en-GB" b="1" dirty="0">
              <a:latin typeface="SAS Monospace" pitchFamily="49" charset="0"/>
            </a:endParaRPr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762000" y="3789363"/>
            <a:ext cx="1737655" cy="348429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50800" tIns="50800" rIns="50800" bIns="508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GB" b="1" dirty="0">
                <a:solidFill>
                  <a:schemeClr val="tx2"/>
                </a:solidFill>
                <a:latin typeface="SAS Monospace" pitchFamily="49" charset="0"/>
              </a:rPr>
              <a:t>%</a:t>
            </a:r>
            <a:r>
              <a:rPr lang="en-GB" b="1" dirty="0" err="1">
                <a:solidFill>
                  <a:schemeClr val="tx2"/>
                </a:solidFill>
                <a:latin typeface="SAS Monospace" pitchFamily="49" charset="0"/>
              </a:rPr>
              <a:t>goto</a:t>
            </a:r>
            <a:r>
              <a:rPr lang="en-GB" b="1" dirty="0">
                <a:solidFill>
                  <a:schemeClr val="tx2"/>
                </a:solidFill>
                <a:latin typeface="SAS Monospace" pitchFamily="49" charset="0"/>
              </a:rPr>
              <a:t> lab1 ;</a:t>
            </a:r>
            <a:endParaRPr lang="en-GB" b="1" dirty="0">
              <a:latin typeface="SAS Monospace" pitchFamily="49" charset="0"/>
            </a:endParaRPr>
          </a:p>
        </p:txBody>
      </p:sp>
      <p:sp>
        <p:nvSpPr>
          <p:cNvPr id="243718" name="Text Box 6"/>
          <p:cNvSpPr txBox="1">
            <a:spLocks noChangeArrowheads="1"/>
          </p:cNvSpPr>
          <p:nvPr/>
        </p:nvSpPr>
        <p:spPr bwMode="auto">
          <a:xfrm>
            <a:off x="762000" y="4754563"/>
            <a:ext cx="2010166" cy="583878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50800" tIns="50800" rIns="50800" bIns="508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GB" b="1" dirty="0">
                <a:solidFill>
                  <a:schemeClr val="tx2"/>
                </a:solidFill>
                <a:latin typeface="SAS Monospace" pitchFamily="49" charset="0"/>
              </a:rPr>
              <a:t>%let lab=lab2;</a:t>
            </a:r>
          </a:p>
          <a:p>
            <a:pPr eaLnBrk="0" hangingPunct="0">
              <a:lnSpc>
                <a:spcPct val="85000"/>
              </a:lnSpc>
            </a:pPr>
            <a:r>
              <a:rPr lang="en-GB" b="1" dirty="0">
                <a:solidFill>
                  <a:schemeClr val="tx2"/>
                </a:solidFill>
                <a:latin typeface="SAS Monospace" pitchFamily="49" charset="0"/>
              </a:rPr>
              <a:t>%</a:t>
            </a:r>
            <a:r>
              <a:rPr lang="en-GB" b="1" dirty="0" err="1">
                <a:solidFill>
                  <a:schemeClr val="tx2"/>
                </a:solidFill>
                <a:latin typeface="SAS Monospace" pitchFamily="49" charset="0"/>
              </a:rPr>
              <a:t>goto</a:t>
            </a:r>
            <a:r>
              <a:rPr lang="en-GB" b="1" dirty="0">
                <a:solidFill>
                  <a:schemeClr val="tx2"/>
                </a:solidFill>
                <a:latin typeface="SAS Monospace" pitchFamily="49" charset="0"/>
              </a:rPr>
              <a:t> &amp;lab;</a:t>
            </a:r>
            <a:endParaRPr lang="en-GB" b="1" dirty="0">
              <a:latin typeface="SAS Monospace" pitchFamily="49" charset="0"/>
            </a:endParaRPr>
          </a:p>
        </p:txBody>
      </p:sp>
      <p:sp>
        <p:nvSpPr>
          <p:cNvPr id="243719" name="Text Box 7"/>
          <p:cNvSpPr txBox="1">
            <a:spLocks noChangeArrowheads="1"/>
          </p:cNvSpPr>
          <p:nvPr/>
        </p:nvSpPr>
        <p:spPr bwMode="auto">
          <a:xfrm>
            <a:off x="6324600" y="4876800"/>
            <a:ext cx="1737655" cy="1054776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50800" tIns="50800" rIns="50800" bIns="508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GB" b="1" dirty="0">
                <a:solidFill>
                  <a:schemeClr val="tx2"/>
                </a:solidFill>
                <a:latin typeface="SAS Monospace" pitchFamily="49" charset="0"/>
              </a:rPr>
              <a:t>%macro lab ;</a:t>
            </a:r>
          </a:p>
          <a:p>
            <a:pPr eaLnBrk="0" hangingPunct="0">
              <a:lnSpc>
                <a:spcPct val="85000"/>
              </a:lnSpc>
            </a:pPr>
            <a:r>
              <a:rPr lang="en-GB" b="1" dirty="0">
                <a:solidFill>
                  <a:schemeClr val="tx2"/>
                </a:solidFill>
                <a:latin typeface="SAS Monospace" pitchFamily="49" charset="0"/>
              </a:rPr>
              <a:t>  lab2 </a:t>
            </a:r>
          </a:p>
          <a:p>
            <a:pPr eaLnBrk="0" hangingPunct="0">
              <a:lnSpc>
                <a:spcPct val="85000"/>
              </a:lnSpc>
            </a:pPr>
            <a:r>
              <a:rPr lang="en-GB" b="1" dirty="0">
                <a:solidFill>
                  <a:schemeClr val="tx2"/>
                </a:solidFill>
                <a:latin typeface="SAS Monospace" pitchFamily="49" charset="0"/>
              </a:rPr>
              <a:t>%mend lab ;</a:t>
            </a:r>
          </a:p>
          <a:p>
            <a:pPr eaLnBrk="0" hangingPunct="0">
              <a:lnSpc>
                <a:spcPct val="85000"/>
              </a:lnSpc>
            </a:pPr>
            <a:r>
              <a:rPr lang="en-GB" b="1" dirty="0">
                <a:solidFill>
                  <a:schemeClr val="tx2"/>
                </a:solidFill>
                <a:latin typeface="SAS Monospace" pitchFamily="49" charset="0"/>
              </a:rPr>
              <a:t>%</a:t>
            </a:r>
            <a:r>
              <a:rPr lang="en-GB" b="1" dirty="0" err="1">
                <a:solidFill>
                  <a:schemeClr val="tx2"/>
                </a:solidFill>
                <a:latin typeface="SAS Monospace" pitchFamily="49" charset="0"/>
              </a:rPr>
              <a:t>goto</a:t>
            </a:r>
            <a:r>
              <a:rPr lang="en-GB" b="1" dirty="0">
                <a:solidFill>
                  <a:schemeClr val="tx2"/>
                </a:solidFill>
                <a:latin typeface="SAS Monospace" pitchFamily="49" charset="0"/>
              </a:rPr>
              <a:t> %lab ;</a:t>
            </a:r>
            <a:endParaRPr lang="en-GB" b="1" dirty="0">
              <a:latin typeface="SAS Monospace" pitchFamily="49" charset="0"/>
            </a:endParaRPr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environment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Open a command windows and enter </a:t>
            </a:r>
            <a:r>
              <a:rPr lang="en-GB" b="1" dirty="0" smtClean="0"/>
              <a:t>set</a:t>
            </a:r>
            <a:endParaRPr lang="en-GB" dirty="0" smtClean="0"/>
          </a:p>
          <a:p>
            <a:r>
              <a:rPr lang="en-GB" dirty="0" smtClean="0"/>
              <a:t>This shows all the currently defined environment variables</a:t>
            </a:r>
          </a:p>
          <a:p>
            <a:pPr>
              <a:buNone/>
            </a:pPr>
            <a:r>
              <a:rPr lang="en-GB" sz="1600" dirty="0">
                <a:latin typeface="SAS Monospace" pitchFamily="49" charset="0"/>
              </a:rPr>
              <a:t>1          %put We have %</a:t>
            </a:r>
            <a:r>
              <a:rPr lang="en-GB" sz="1600" dirty="0" err="1">
                <a:latin typeface="SAS Monospace" pitchFamily="49" charset="0"/>
              </a:rPr>
              <a:t>sysget</a:t>
            </a:r>
            <a:r>
              <a:rPr lang="en-GB" sz="1600" dirty="0">
                <a:latin typeface="SAS Monospace" pitchFamily="49" charset="0"/>
              </a:rPr>
              <a:t>(</a:t>
            </a:r>
            <a:r>
              <a:rPr lang="en-GB" sz="1600" dirty="0" err="1">
                <a:latin typeface="SAS Monospace" pitchFamily="49" charset="0"/>
              </a:rPr>
              <a:t>number_of_processors</a:t>
            </a:r>
            <a:r>
              <a:rPr lang="en-GB" sz="1600" dirty="0">
                <a:latin typeface="SAS Monospace" pitchFamily="49" charset="0"/>
              </a:rPr>
              <a:t>) processors on this %</a:t>
            </a:r>
            <a:r>
              <a:rPr lang="en-GB" sz="1600" dirty="0" err="1">
                <a:latin typeface="SAS Monospace" pitchFamily="49" charset="0"/>
              </a:rPr>
              <a:t>sysget</a:t>
            </a:r>
            <a:r>
              <a:rPr lang="en-GB" sz="1600" dirty="0">
                <a:latin typeface="SAS Monospace" pitchFamily="49" charset="0"/>
              </a:rPr>
              <a:t>(</a:t>
            </a:r>
            <a:r>
              <a:rPr lang="en-GB" sz="1600" dirty="0" err="1">
                <a:latin typeface="SAS Monospace" pitchFamily="49" charset="0"/>
              </a:rPr>
              <a:t>computername</a:t>
            </a:r>
            <a:r>
              <a:rPr lang="en-GB" sz="1600" dirty="0">
                <a:latin typeface="SAS Monospace" pitchFamily="49" charset="0"/>
              </a:rPr>
              <a:t>)</a:t>
            </a:r>
          </a:p>
          <a:p>
            <a:pPr>
              <a:buNone/>
            </a:pPr>
            <a:r>
              <a:rPr lang="en-GB" sz="1600" dirty="0">
                <a:latin typeface="SAS Monospace" pitchFamily="49" charset="0"/>
              </a:rPr>
              <a:t>1        ! ;</a:t>
            </a:r>
          </a:p>
          <a:p>
            <a:pPr>
              <a:buNone/>
            </a:pPr>
            <a:r>
              <a:rPr lang="en-GB" sz="1600" dirty="0">
                <a:latin typeface="SAS Monospace" pitchFamily="49" charset="0"/>
              </a:rPr>
              <a:t>We have 16 processors on this KH-PROD-GNODE3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%</a:t>
            </a:r>
            <a:r>
              <a:rPr lang="en-GB" dirty="0" err="1" smtClean="0"/>
              <a:t>sysexec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Run operating system commands from macro environment</a:t>
            </a:r>
          </a:p>
          <a:p>
            <a:r>
              <a:rPr lang="en-GB" dirty="0" smtClean="0"/>
              <a:t>Same as the X command, but commands shouldn’t be in quotes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>
                <a:latin typeface="Courier"/>
              </a:rPr>
              <a:t>%</a:t>
            </a:r>
            <a:r>
              <a:rPr lang="en-GB" dirty="0" err="1" smtClean="0">
                <a:latin typeface="Courier"/>
              </a:rPr>
              <a:t>sysexec</a:t>
            </a:r>
            <a:r>
              <a:rPr lang="en-GB" dirty="0" smtClean="0">
                <a:latin typeface="Courier"/>
              </a:rPr>
              <a:t> del myfile.txt ;</a:t>
            </a:r>
            <a:endParaRPr lang="en-GB" dirty="0">
              <a:latin typeface="Courier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Macro Search Path</a:t>
            </a:r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When a macro is invoked (e.g. %myreport) SAS searches for it in these places in this sequence:</a:t>
            </a:r>
          </a:p>
          <a:p>
            <a:pPr>
              <a:lnSpc>
                <a:spcPct val="90000"/>
              </a:lnSpc>
            </a:pPr>
            <a:endParaRPr lang="en-GB" sz="2400"/>
          </a:p>
          <a:p>
            <a:pPr>
              <a:lnSpc>
                <a:spcPct val="90000"/>
              </a:lnSpc>
            </a:pPr>
            <a:r>
              <a:rPr lang="en-GB" sz="2400"/>
              <a:t>Work.Sasmacr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	Standard macros compiled in the current SAS session are stored here</a:t>
            </a:r>
          </a:p>
          <a:p>
            <a:pPr>
              <a:lnSpc>
                <a:spcPct val="90000"/>
              </a:lnSpc>
            </a:pPr>
            <a:r>
              <a:rPr lang="en-GB" sz="2400"/>
              <a:t>Compiled Stored Macros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	This is searched if options are set appropriately</a:t>
            </a:r>
          </a:p>
          <a:p>
            <a:pPr>
              <a:lnSpc>
                <a:spcPct val="90000"/>
              </a:lnSpc>
            </a:pPr>
            <a:r>
              <a:rPr lang="en-GB" sz="2400"/>
              <a:t>Autocall Macros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	This is defined in SAS config file and can be modified using options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Stored Compiled macros</a:t>
            </a: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800" dirty="0"/>
              <a:t>How to create a stored compiled macro</a:t>
            </a:r>
          </a:p>
          <a:p>
            <a:pPr>
              <a:lnSpc>
                <a:spcPct val="80000"/>
              </a:lnSpc>
            </a:pPr>
            <a:endParaRPr lang="en-GB" sz="2800" dirty="0"/>
          </a:p>
          <a:p>
            <a:pPr>
              <a:lnSpc>
                <a:spcPct val="80000"/>
              </a:lnSpc>
            </a:pPr>
            <a:endParaRPr lang="en-GB" sz="2800" dirty="0"/>
          </a:p>
          <a:p>
            <a:pPr>
              <a:lnSpc>
                <a:spcPct val="80000"/>
              </a:lnSpc>
            </a:pPr>
            <a:endParaRPr lang="en-GB" sz="2800" dirty="0"/>
          </a:p>
          <a:p>
            <a:pPr>
              <a:lnSpc>
                <a:spcPct val="80000"/>
              </a:lnSpc>
            </a:pPr>
            <a:endParaRPr lang="en-GB" sz="2800" dirty="0"/>
          </a:p>
          <a:p>
            <a:pPr>
              <a:lnSpc>
                <a:spcPct val="80000"/>
              </a:lnSpc>
            </a:pPr>
            <a:endParaRPr lang="en-GB" sz="2800" dirty="0"/>
          </a:p>
          <a:p>
            <a:pPr>
              <a:lnSpc>
                <a:spcPct val="80000"/>
              </a:lnSpc>
            </a:pPr>
            <a:r>
              <a:rPr lang="en-GB" sz="2800" dirty="0"/>
              <a:t>Advantages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Saves compile time when macro is used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More secure since source code is not kept with executable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09600" y="2708275"/>
            <a:ext cx="6529388" cy="13843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50800" tIns="50800" rIns="50800" bIns="508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GB" b="1">
                <a:solidFill>
                  <a:schemeClr val="tx2"/>
                </a:solidFill>
                <a:latin typeface="Courier New" pitchFamily="49" charset="0"/>
              </a:rPr>
              <a:t>options mstored sasmstore=sasuser ;</a:t>
            </a:r>
          </a:p>
          <a:p>
            <a:pPr eaLnBrk="0" hangingPunct="0">
              <a:lnSpc>
                <a:spcPct val="85000"/>
              </a:lnSpc>
            </a:pPr>
            <a:r>
              <a:rPr lang="en-GB" b="1">
                <a:solidFill>
                  <a:schemeClr val="tx2"/>
                </a:solidFill>
                <a:latin typeface="Courier New" pitchFamily="49" charset="0"/>
              </a:rPr>
              <a:t>%macro test / store ;</a:t>
            </a:r>
          </a:p>
          <a:p>
            <a:pPr eaLnBrk="0" hangingPunct="0">
              <a:lnSpc>
                <a:spcPct val="85000"/>
              </a:lnSpc>
            </a:pPr>
            <a:r>
              <a:rPr lang="en-GB" b="1">
                <a:solidFill>
                  <a:schemeClr val="tx2"/>
                </a:solidFill>
                <a:latin typeface="Courier New" pitchFamily="49" charset="0"/>
              </a:rPr>
              <a:t>  %put This was stored away ;</a:t>
            </a:r>
          </a:p>
          <a:p>
            <a:pPr eaLnBrk="0" hangingPunct="0">
              <a:lnSpc>
                <a:spcPct val="85000"/>
              </a:lnSpc>
            </a:pPr>
            <a:r>
              <a:rPr lang="en-GB" b="1">
                <a:solidFill>
                  <a:schemeClr val="tx2"/>
                </a:solidFill>
                <a:latin typeface="Courier New" pitchFamily="49" charset="0"/>
              </a:rPr>
              <a:t>%mend test ;</a:t>
            </a:r>
            <a:endParaRPr lang="en-GB" b="1">
              <a:latin typeface="Courier New" pitchFamily="49" charset="0"/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078788" y="6553200"/>
            <a:ext cx="1065212" cy="3048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1400" b="1">
                <a:latin typeface="Times New Roman" pitchFamily="18" charset="0"/>
              </a:rPr>
              <a:t>REVISION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800" dirty="0"/>
              <a:t>Writing generated macro code for analysis</a:t>
            </a:r>
            <a:endParaRPr lang="en-US" sz="3800" dirty="0"/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/>
              <a:t>Causes code generated by macros to be written to an external file.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File can’t be accessed until the SAS session has ended</a:t>
            </a:r>
          </a:p>
          <a:p>
            <a:pPr>
              <a:lnSpc>
                <a:spcPct val="80000"/>
              </a:lnSpc>
            </a:pPr>
            <a:r>
              <a:rPr lang="en-GB" sz="2600" dirty="0"/>
              <a:t>Write code generated by macros to an external file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GB" sz="2200" dirty="0">
                <a:solidFill>
                  <a:srgbClr val="0000FF"/>
                </a:solidFill>
              </a:rPr>
              <a:t>OPTIONS </a:t>
            </a:r>
            <a:r>
              <a:rPr lang="en-GB" sz="2200" dirty="0" smtClean="0">
                <a:solidFill>
                  <a:srgbClr val="0000FF"/>
                </a:solidFill>
              </a:rPr>
              <a:t>MFILE MPRINT </a:t>
            </a:r>
            <a:r>
              <a:rPr lang="en-GB" sz="2200" dirty="0">
                <a:solidFill>
                  <a:srgbClr val="0000FF"/>
                </a:solidFill>
              </a:rPr>
              <a:t>;</a:t>
            </a:r>
            <a:br>
              <a:rPr lang="en-GB" sz="2200" dirty="0">
                <a:solidFill>
                  <a:srgbClr val="0000FF"/>
                </a:solidFill>
              </a:rPr>
            </a:br>
            <a:r>
              <a:rPr lang="en-GB" sz="2200" dirty="0">
                <a:solidFill>
                  <a:srgbClr val="0000FF"/>
                </a:solidFill>
              </a:rPr>
              <a:t>FILENAME MPRINT 'c:\macro.sas' ;</a:t>
            </a:r>
          </a:p>
          <a:p>
            <a:pPr>
              <a:lnSpc>
                <a:spcPct val="80000"/>
              </a:lnSpc>
            </a:pPr>
            <a:r>
              <a:rPr lang="en-GB" sz="2600" dirty="0" smtClean="0"/>
              <a:t>Very </a:t>
            </a:r>
            <a:r>
              <a:rPr lang="en-GB" sz="2600" dirty="0"/>
              <a:t>useful for complex macros with many loops and multi-ampersands</a:t>
            </a:r>
          </a:p>
          <a:p>
            <a:pPr>
              <a:lnSpc>
                <a:spcPct val="80000"/>
              </a:lnSpc>
            </a:pPr>
            <a:r>
              <a:rPr lang="en-GB" sz="2600" dirty="0"/>
              <a:t>You can then run the code generated through data step debugger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1047750" eaLnBrk="1" hangingPunct="1"/>
            <a:r>
              <a:rPr lang="en-GB" dirty="0" smtClean="0"/>
              <a:t>Good Coding Practice Rules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>
          <a:xfrm>
            <a:off x="477838" y="1109663"/>
            <a:ext cx="8228012" cy="4525962"/>
          </a:xfrm>
        </p:spPr>
        <p:txBody>
          <a:bodyPr/>
          <a:lstStyle/>
          <a:p>
            <a:pPr marL="369888" indent="-369888" defTabSz="958850" eaLnBrk="1" hangingPunct="1">
              <a:spcBef>
                <a:spcPct val="50000"/>
              </a:spcBef>
            </a:pPr>
            <a:r>
              <a:rPr lang="en-GB" sz="1800" dirty="0" smtClean="0"/>
              <a:t>Always use a header that includes the title of your code, service line, date, and who wrote the code</a:t>
            </a:r>
            <a:endParaRPr lang="en-GB" sz="1800" b="1" dirty="0" smtClean="0"/>
          </a:p>
          <a:p>
            <a:pPr marL="369888" indent="-369888" defTabSz="958850" eaLnBrk="1" hangingPunct="1">
              <a:spcBef>
                <a:spcPct val="50000"/>
              </a:spcBef>
            </a:pPr>
            <a:r>
              <a:rPr lang="en-GB" sz="1800" dirty="0" smtClean="0"/>
              <a:t>Define system options at the TOP of the code</a:t>
            </a:r>
          </a:p>
          <a:p>
            <a:pPr marL="369888" indent="-369888" defTabSz="958850" eaLnBrk="1" hangingPunct="1">
              <a:spcBef>
                <a:spcPct val="50000"/>
              </a:spcBef>
            </a:pPr>
            <a:r>
              <a:rPr lang="en-GB" sz="1800" dirty="0" smtClean="0"/>
              <a:t>Define all simple macro variables (e.g., %let) at the TOP of the code</a:t>
            </a:r>
          </a:p>
          <a:p>
            <a:pPr marL="741363" lvl="1" indent="-182563" defTabSz="958850" eaLnBrk="1" hangingPunct="1">
              <a:spcBef>
                <a:spcPct val="50000"/>
              </a:spcBef>
            </a:pPr>
            <a:r>
              <a:rPr lang="en-GB" sz="1600" dirty="0" smtClean="0"/>
              <a:t> When you want to reset values for macro variables it’s easier to do if you </a:t>
            </a:r>
            <a:r>
              <a:rPr lang="en-GB" sz="1600" u="sng" dirty="0" smtClean="0"/>
              <a:t>don’t</a:t>
            </a:r>
            <a:r>
              <a:rPr lang="en-GB" sz="1600" dirty="0" smtClean="0"/>
              <a:t> have to hunt through the code for them</a:t>
            </a:r>
          </a:p>
          <a:p>
            <a:pPr marL="369888" indent="-369888" defTabSz="958850" eaLnBrk="1" hangingPunct="1">
              <a:spcBef>
                <a:spcPct val="50000"/>
              </a:spcBef>
            </a:pPr>
            <a:r>
              <a:rPr lang="en-GB" sz="1800" dirty="0" smtClean="0"/>
              <a:t>Define all </a:t>
            </a:r>
            <a:r>
              <a:rPr lang="en-GB" sz="1800" dirty="0" err="1" smtClean="0"/>
              <a:t>libnames</a:t>
            </a:r>
            <a:r>
              <a:rPr lang="en-GB" sz="1800" dirty="0" smtClean="0"/>
              <a:t> and directories at the TOP of the code</a:t>
            </a:r>
          </a:p>
          <a:p>
            <a:pPr marL="369888" indent="-369888" defTabSz="958850" eaLnBrk="1" hangingPunct="1">
              <a:spcBef>
                <a:spcPct val="50000"/>
              </a:spcBef>
            </a:pPr>
            <a:r>
              <a:rPr lang="en-GB" sz="1800" dirty="0" smtClean="0"/>
              <a:t>Use </a:t>
            </a:r>
            <a:r>
              <a:rPr lang="en-GB" sz="1800" b="1" dirty="0" smtClean="0"/>
              <a:t>indentation</a:t>
            </a:r>
            <a:r>
              <a:rPr lang="en-GB" sz="1800" dirty="0" smtClean="0"/>
              <a:t> especially when using conditional logic</a:t>
            </a:r>
          </a:p>
          <a:p>
            <a:pPr marL="369888" indent="-369888" defTabSz="958850" eaLnBrk="1" hangingPunct="1">
              <a:spcBef>
                <a:spcPct val="50000"/>
              </a:spcBef>
            </a:pPr>
            <a:r>
              <a:rPr lang="en-GB" sz="1800" dirty="0" smtClean="0"/>
              <a:t>Use comments and </a:t>
            </a:r>
            <a:r>
              <a:rPr lang="en-GB" sz="1800" u="sng" dirty="0" smtClean="0"/>
              <a:t>make</a:t>
            </a:r>
            <a:r>
              <a:rPr lang="en-GB" sz="1800" dirty="0" smtClean="0"/>
              <a:t> </a:t>
            </a:r>
            <a:r>
              <a:rPr lang="en-GB" sz="1800" u="sng" dirty="0" smtClean="0"/>
              <a:t>them</a:t>
            </a:r>
            <a:r>
              <a:rPr lang="en-GB" sz="1800" dirty="0" smtClean="0"/>
              <a:t> </a:t>
            </a:r>
            <a:r>
              <a:rPr lang="en-GB" sz="1800" u="sng" dirty="0" smtClean="0"/>
              <a:t>relevant</a:t>
            </a:r>
            <a:r>
              <a:rPr lang="en-GB" sz="1800" dirty="0" smtClean="0"/>
              <a:t> throughout your code</a:t>
            </a:r>
          </a:p>
          <a:p>
            <a:pPr marL="369888" indent="-369888" defTabSz="958850" eaLnBrk="1" hangingPunct="1">
              <a:spcBef>
                <a:spcPct val="50000"/>
              </a:spcBef>
            </a:pPr>
            <a:r>
              <a:rPr lang="en-GB" sz="1800" dirty="0" smtClean="0"/>
              <a:t>Break your code up with numbered comments</a:t>
            </a:r>
          </a:p>
          <a:p>
            <a:pPr marL="369888" indent="-369888" defTabSz="958850" eaLnBrk="1" hangingPunct="1">
              <a:spcBef>
                <a:spcPct val="50000"/>
              </a:spcBef>
            </a:pPr>
            <a:r>
              <a:rPr lang="en-GB" sz="1800" dirty="0" smtClean="0"/>
              <a:t>Put a numbered title on everything you output to the </a:t>
            </a:r>
            <a:r>
              <a:rPr lang="en-GB" sz="1800" dirty="0" err="1" smtClean="0"/>
              <a:t>lst</a:t>
            </a:r>
            <a:endParaRPr lang="en-GB" sz="1800" dirty="0" smtClean="0"/>
          </a:p>
          <a:p>
            <a:pPr marL="741363" lvl="1" indent="-182563" defTabSz="958850" eaLnBrk="1" hangingPunct="1">
              <a:spcBef>
                <a:spcPct val="50000"/>
              </a:spcBef>
            </a:pPr>
            <a:r>
              <a:rPr lang="en-GB" sz="1600" dirty="0" smtClean="0"/>
              <a:t>This is a massive help for QA</a:t>
            </a:r>
          </a:p>
        </p:txBody>
      </p:sp>
      <p:sp>
        <p:nvSpPr>
          <p:cNvPr id="604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2143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0356227-CA12-4F36-8858-1226E6731BA6}" type="slidenum">
              <a:rPr lang="en-GB" smtClean="0"/>
              <a:pPr/>
              <a:t>87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80425" cy="1008063"/>
          </a:xfrm>
        </p:spPr>
        <p:txBody>
          <a:bodyPr>
            <a:normAutofit/>
          </a:bodyPr>
          <a:lstStyle/>
          <a:p>
            <a:pPr defTabSz="1047750" eaLnBrk="1" hangingPunct="1"/>
            <a:r>
              <a:rPr lang="en-GB" dirty="0" smtClean="0"/>
              <a:t>Good Coding Practice Example</a:t>
            </a:r>
          </a:p>
        </p:txBody>
      </p:sp>
      <p:sp>
        <p:nvSpPr>
          <p:cNvPr id="6144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2143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fld id="{C28EA18D-8181-48EC-B31B-950BDDDBCB7F}" type="slidenum">
              <a:rPr lang="en-GB" smtClean="0"/>
              <a:pPr/>
              <a:t>88</a:t>
            </a:fld>
            <a:endParaRPr lang="en-GB" smtClean="0"/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228600" y="914549"/>
            <a:ext cx="8669338" cy="5538787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  <a:tabLst>
                <a:tab pos="447675" algn="l"/>
                <a:tab pos="1257300" algn="l"/>
                <a:tab pos="1343025" algn="l"/>
                <a:tab pos="3228975" algn="l"/>
              </a:tabLst>
            </a:pPr>
            <a:r>
              <a:rPr lang="en-US" sz="1000" dirty="0">
                <a:solidFill>
                  <a:srgbClr val="008000"/>
                </a:solidFill>
                <a:latin typeface="Courier New" pitchFamily="49" charset="0"/>
              </a:rPr>
              <a:t>/**************************************************************************************</a:t>
            </a:r>
          </a:p>
          <a:p>
            <a:pPr eaLnBrk="0" hangingPunct="0">
              <a:spcBef>
                <a:spcPct val="5000"/>
              </a:spcBef>
              <a:tabLst>
                <a:tab pos="447675" algn="l"/>
                <a:tab pos="1257300" algn="l"/>
                <a:tab pos="1343025" algn="l"/>
                <a:tab pos="3228975" algn="l"/>
              </a:tabLst>
            </a:pPr>
            <a:r>
              <a:rPr lang="en-US" sz="1000" dirty="0">
                <a:solidFill>
                  <a:srgbClr val="008000"/>
                </a:solidFill>
                <a:latin typeface="Courier New" pitchFamily="49" charset="0"/>
              </a:rPr>
              <a:t>* Program name				: </a:t>
            </a:r>
            <a:r>
              <a:rPr lang="en-US" sz="1000" dirty="0" err="1">
                <a:solidFill>
                  <a:srgbClr val="008000"/>
                </a:solidFill>
                <a:latin typeface="Courier New" pitchFamily="49" charset="0"/>
              </a:rPr>
              <a:t>items_and_products</a:t>
            </a:r>
            <a:endParaRPr lang="en-US" sz="1000" dirty="0">
              <a:solidFill>
                <a:srgbClr val="008000"/>
              </a:solidFill>
              <a:latin typeface="Courier New" pitchFamily="49" charset="0"/>
            </a:endParaRPr>
          </a:p>
          <a:p>
            <a:pPr eaLnBrk="0" hangingPunct="0">
              <a:spcBef>
                <a:spcPct val="5000"/>
              </a:spcBef>
              <a:tabLst>
                <a:tab pos="447675" algn="l"/>
                <a:tab pos="1257300" algn="l"/>
                <a:tab pos="1343025" algn="l"/>
                <a:tab pos="3228975" algn="l"/>
              </a:tabLst>
            </a:pPr>
            <a:r>
              <a:rPr lang="en-US" sz="1000" dirty="0">
                <a:solidFill>
                  <a:srgbClr val="008000"/>
                </a:solidFill>
                <a:latin typeface="Courier New" pitchFamily="49" charset="0"/>
              </a:rPr>
              <a:t>* Service line				: TSC</a:t>
            </a:r>
          </a:p>
          <a:p>
            <a:pPr eaLnBrk="0" hangingPunct="0">
              <a:spcBef>
                <a:spcPct val="5000"/>
              </a:spcBef>
              <a:tabLst>
                <a:tab pos="447675" algn="l"/>
                <a:tab pos="1257300" algn="l"/>
                <a:tab pos="1343025" algn="l"/>
                <a:tab pos="3228975" algn="l"/>
              </a:tabLst>
            </a:pPr>
            <a:r>
              <a:rPr lang="en-US" sz="1000" dirty="0">
                <a:solidFill>
                  <a:srgbClr val="008000"/>
                </a:solidFill>
                <a:latin typeface="Courier New" pitchFamily="49" charset="0"/>
              </a:rPr>
              <a:t>* Date				</a:t>
            </a:r>
            <a:r>
              <a:rPr lang="en-US" sz="1000" dirty="0" smtClean="0">
                <a:solidFill>
                  <a:srgbClr val="008000"/>
                </a:solidFill>
                <a:latin typeface="Courier New" pitchFamily="49" charset="0"/>
              </a:rPr>
              <a:t>: </a:t>
            </a:r>
            <a:r>
              <a:rPr lang="en-US" sz="1000" dirty="0">
                <a:solidFill>
                  <a:srgbClr val="008000"/>
                </a:solidFill>
                <a:latin typeface="Courier New" pitchFamily="49" charset="0"/>
              </a:rPr>
              <a:t>April 4, 2009</a:t>
            </a:r>
          </a:p>
          <a:p>
            <a:pPr eaLnBrk="0" hangingPunct="0">
              <a:spcBef>
                <a:spcPct val="5000"/>
              </a:spcBef>
              <a:tabLst>
                <a:tab pos="447675" algn="l"/>
                <a:tab pos="1257300" algn="l"/>
                <a:tab pos="1343025" algn="l"/>
                <a:tab pos="3228975" algn="l"/>
              </a:tabLst>
            </a:pPr>
            <a:r>
              <a:rPr lang="en-US" sz="1000" dirty="0">
                <a:solidFill>
                  <a:srgbClr val="008000"/>
                </a:solidFill>
                <a:latin typeface="Courier New" pitchFamily="49" charset="0"/>
              </a:rPr>
              <a:t>* Produced by				: </a:t>
            </a:r>
            <a:r>
              <a:rPr lang="en-US" sz="1000" dirty="0" err="1">
                <a:solidFill>
                  <a:srgbClr val="008000"/>
                </a:solidFill>
                <a:latin typeface="Courier New" pitchFamily="49" charset="0"/>
              </a:rPr>
              <a:t>Kaddie</a:t>
            </a:r>
            <a:r>
              <a:rPr lang="en-US" sz="1000" dirty="0">
                <a:solidFill>
                  <a:srgbClr val="008000"/>
                </a:solidFill>
                <a:latin typeface="Courier New" pitchFamily="49" charset="0"/>
              </a:rPr>
              <a:t> Abdul</a:t>
            </a:r>
          </a:p>
          <a:p>
            <a:pPr eaLnBrk="0" hangingPunct="0">
              <a:spcBef>
                <a:spcPct val="5000"/>
              </a:spcBef>
              <a:tabLst>
                <a:tab pos="447675" algn="l"/>
                <a:tab pos="1257300" algn="l"/>
                <a:tab pos="1343025" algn="l"/>
                <a:tab pos="3228975" algn="l"/>
              </a:tabLst>
            </a:pPr>
            <a:r>
              <a:rPr lang="en-US" sz="1000" dirty="0">
                <a:solidFill>
                  <a:srgbClr val="008000"/>
                </a:solidFill>
                <a:latin typeface="Courier New" pitchFamily="49" charset="0"/>
              </a:rPr>
              <a:t>***************************************************************************************/</a:t>
            </a:r>
            <a:endParaRPr lang="en-US" sz="10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5000"/>
              </a:spcBef>
              <a:tabLst>
                <a:tab pos="447675" algn="l"/>
                <a:tab pos="1257300" algn="l"/>
                <a:tab pos="1343025" algn="l"/>
                <a:tab pos="3228975" algn="l"/>
              </a:tabLst>
            </a:pPr>
            <a:endParaRPr lang="en-US" sz="10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5000"/>
              </a:spcBef>
              <a:tabLst>
                <a:tab pos="447675" algn="l"/>
                <a:tab pos="1257300" algn="l"/>
                <a:tab pos="1343025" algn="l"/>
                <a:tab pos="3228975" algn="l"/>
              </a:tabLst>
            </a:pPr>
            <a:r>
              <a:rPr lang="en-US" sz="1000" dirty="0">
                <a:solidFill>
                  <a:srgbClr val="0000FF"/>
                </a:solidFill>
                <a:latin typeface="Courier New" pitchFamily="49" charset="0"/>
              </a:rPr>
              <a:t>options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itchFamily="49" charset="0"/>
              </a:rPr>
              <a:t>symbolgen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itchFamily="49" charset="0"/>
              </a:rPr>
              <a:t>mprint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itchFamily="49" charset="0"/>
              </a:rPr>
              <a:t>mlogic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5000"/>
              </a:spcBef>
              <a:tabLst>
                <a:tab pos="447675" algn="l"/>
                <a:tab pos="1257300" algn="l"/>
                <a:tab pos="1343025" algn="l"/>
                <a:tab pos="3228975" algn="l"/>
              </a:tabLst>
            </a:pPr>
            <a:endParaRPr lang="en-US" sz="10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5000"/>
              </a:spcBef>
              <a:tabLst>
                <a:tab pos="447675" algn="l"/>
                <a:tab pos="1257300" algn="l"/>
                <a:tab pos="1343025" algn="l"/>
                <a:tab pos="3228975" algn="l"/>
              </a:tabLst>
            </a:pPr>
            <a:r>
              <a:rPr lang="en-US" sz="1000" dirty="0" err="1">
                <a:solidFill>
                  <a:srgbClr val="0000FF"/>
                </a:solidFill>
                <a:latin typeface="Courier New" pitchFamily="49" charset="0"/>
              </a:rPr>
              <a:t>libname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 sample	</a:t>
            </a:r>
            <a:r>
              <a:rPr lang="en-US" sz="1000" dirty="0">
                <a:solidFill>
                  <a:srgbClr val="800080"/>
                </a:solidFill>
                <a:latin typeface="Courier New" pitchFamily="49" charset="0"/>
              </a:rPr>
              <a:t>'/</a:t>
            </a:r>
            <a:r>
              <a:rPr lang="en-US" sz="1000" dirty="0" err="1">
                <a:solidFill>
                  <a:srgbClr val="800080"/>
                </a:solidFill>
                <a:latin typeface="Courier New" pitchFamily="49" charset="0"/>
              </a:rPr>
              <a:t>sas_training</a:t>
            </a:r>
            <a:r>
              <a:rPr lang="en-US" sz="1000" dirty="0">
                <a:solidFill>
                  <a:srgbClr val="800080"/>
                </a:solidFill>
                <a:latin typeface="Courier New" pitchFamily="49" charset="0"/>
              </a:rPr>
              <a:t>/training/</a:t>
            </a:r>
            <a:r>
              <a:rPr lang="en-US" sz="1000" dirty="0" err="1">
                <a:solidFill>
                  <a:srgbClr val="800080"/>
                </a:solidFill>
                <a:latin typeface="Courier New" pitchFamily="49" charset="0"/>
              </a:rPr>
              <a:t>ref_data</a:t>
            </a:r>
            <a:r>
              <a:rPr lang="en-US" sz="1000" dirty="0">
                <a:solidFill>
                  <a:srgbClr val="800080"/>
                </a:solidFill>
                <a:latin typeface="Courier New" pitchFamily="49" charset="0"/>
              </a:rPr>
              <a:t>/</a:t>
            </a:r>
            <a:r>
              <a:rPr lang="en-US" sz="1000" dirty="0" err="1">
                <a:solidFill>
                  <a:srgbClr val="800080"/>
                </a:solidFill>
                <a:latin typeface="Courier New" pitchFamily="49" charset="0"/>
              </a:rPr>
              <a:t>dib_sample_data</a:t>
            </a:r>
            <a:r>
              <a:rPr lang="en-US" sz="1000" dirty="0">
                <a:solidFill>
                  <a:srgbClr val="800080"/>
                </a:solidFill>
                <a:latin typeface="Courier New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5000"/>
              </a:spcBef>
              <a:tabLst>
                <a:tab pos="447675" algn="l"/>
                <a:tab pos="1257300" algn="l"/>
                <a:tab pos="1343025" algn="l"/>
                <a:tab pos="3228975" algn="l"/>
              </a:tabLst>
            </a:pPr>
            <a:r>
              <a:rPr lang="en-US" sz="1000" dirty="0">
                <a:solidFill>
                  <a:srgbClr val="0000FF"/>
                </a:solidFill>
                <a:latin typeface="Courier New" pitchFamily="49" charset="0"/>
              </a:rPr>
              <a:t>filename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itchFamily="49" charset="0"/>
              </a:rPr>
              <a:t>myfile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000" dirty="0">
                <a:solidFill>
                  <a:srgbClr val="800080"/>
                </a:solidFill>
                <a:latin typeface="Courier New" pitchFamily="49" charset="0"/>
              </a:rPr>
              <a:t>'/</a:t>
            </a:r>
            <a:r>
              <a:rPr lang="en-US" sz="1000" dirty="0" err="1">
                <a:solidFill>
                  <a:srgbClr val="800080"/>
                </a:solidFill>
                <a:latin typeface="Courier New" pitchFamily="49" charset="0"/>
              </a:rPr>
              <a:t>sastraining</a:t>
            </a:r>
            <a:r>
              <a:rPr lang="en-US" sz="1000" dirty="0">
                <a:solidFill>
                  <a:srgbClr val="800080"/>
                </a:solidFill>
                <a:latin typeface="Courier New" pitchFamily="49" charset="0"/>
              </a:rPr>
              <a:t>/introduction/</a:t>
            </a:r>
            <a:r>
              <a:rPr lang="en-US" sz="1000" dirty="0" err="1">
                <a:solidFill>
                  <a:srgbClr val="800080"/>
                </a:solidFill>
                <a:latin typeface="Courier New" pitchFamily="49" charset="0"/>
              </a:rPr>
              <a:t>kaddiea</a:t>
            </a:r>
            <a:r>
              <a:rPr lang="en-US" sz="1000" dirty="0">
                <a:solidFill>
                  <a:srgbClr val="800080"/>
                </a:solidFill>
                <a:latin typeface="Courier New" pitchFamily="49" charset="0"/>
              </a:rPr>
              <a:t>/</a:t>
            </a:r>
            <a:r>
              <a:rPr lang="en-US" sz="1000" dirty="0" err="1">
                <a:solidFill>
                  <a:srgbClr val="800080"/>
                </a:solidFill>
                <a:latin typeface="Courier New" pitchFamily="49" charset="0"/>
              </a:rPr>
              <a:t>csv</a:t>
            </a:r>
            <a:r>
              <a:rPr lang="en-US" sz="1000" dirty="0">
                <a:solidFill>
                  <a:srgbClr val="800080"/>
                </a:solidFill>
                <a:latin typeface="Courier New" pitchFamily="49" charset="0"/>
              </a:rPr>
              <a:t>/myfile.csv'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5000"/>
              </a:spcBef>
              <a:tabLst>
                <a:tab pos="447675" algn="l"/>
                <a:tab pos="1257300" algn="l"/>
                <a:tab pos="1343025" algn="l"/>
                <a:tab pos="3228975" algn="l"/>
              </a:tabLst>
            </a:pPr>
            <a:endParaRPr lang="en-US" sz="10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5000"/>
              </a:spcBef>
              <a:tabLst>
                <a:tab pos="447675" algn="l"/>
                <a:tab pos="1257300" algn="l"/>
                <a:tab pos="1343025" algn="l"/>
                <a:tab pos="3228975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%</a:t>
            </a:r>
            <a:r>
              <a:rPr lang="en-US" sz="1000" dirty="0">
                <a:solidFill>
                  <a:srgbClr val="008000"/>
                </a:solidFill>
                <a:latin typeface="Courier New" pitchFamily="49" charset="0"/>
              </a:rPr>
              <a:t>* Define date that will be used by basket steps;</a:t>
            </a:r>
            <a:endParaRPr lang="en-US" sz="10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5000"/>
              </a:spcBef>
              <a:tabLst>
                <a:tab pos="447675" algn="l"/>
                <a:tab pos="1257300" algn="l"/>
                <a:tab pos="1343025" algn="l"/>
                <a:tab pos="3228975" algn="l"/>
              </a:tabLst>
            </a:pPr>
            <a:r>
              <a:rPr lang="en-US" sz="1000" dirty="0">
                <a:solidFill>
                  <a:srgbClr val="0000FF"/>
                </a:solidFill>
                <a:latin typeface="Courier New" pitchFamily="49" charset="0"/>
              </a:rPr>
              <a:t>%let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 date = 15NOV2008;</a:t>
            </a:r>
          </a:p>
          <a:p>
            <a:pPr eaLnBrk="0" hangingPunct="0">
              <a:spcBef>
                <a:spcPct val="5000"/>
              </a:spcBef>
              <a:tabLst>
                <a:tab pos="447675" algn="l"/>
                <a:tab pos="1257300" algn="l"/>
                <a:tab pos="1343025" algn="l"/>
                <a:tab pos="3228975" algn="l"/>
              </a:tabLst>
            </a:pPr>
            <a:endParaRPr lang="en-US" sz="10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5000"/>
              </a:spcBef>
              <a:tabLst>
                <a:tab pos="447675" algn="l"/>
                <a:tab pos="1257300" algn="l"/>
                <a:tab pos="1343025" algn="l"/>
                <a:tab pos="3228975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%</a:t>
            </a:r>
            <a:r>
              <a:rPr lang="en-US" sz="1000" dirty="0">
                <a:solidFill>
                  <a:srgbClr val="008000"/>
                </a:solidFill>
                <a:latin typeface="Courier New" pitchFamily="49" charset="0"/>
              </a:rPr>
              <a:t>* Name of file for basket output;</a:t>
            </a:r>
            <a:endParaRPr lang="en-US" sz="10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5000"/>
              </a:spcBef>
              <a:tabLst>
                <a:tab pos="447675" algn="l"/>
                <a:tab pos="1257300" algn="l"/>
                <a:tab pos="1343025" algn="l"/>
                <a:tab pos="3228975" algn="l"/>
              </a:tabLst>
            </a:pPr>
            <a:r>
              <a:rPr lang="en-US" sz="1000" dirty="0">
                <a:solidFill>
                  <a:srgbClr val="0000FF"/>
                </a:solidFill>
                <a:latin typeface="Courier New" pitchFamily="49" charset="0"/>
              </a:rPr>
              <a:t>%let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 file = GIVE_IT_A_NAME.CSV;</a:t>
            </a:r>
          </a:p>
          <a:p>
            <a:pPr eaLnBrk="0" hangingPunct="0">
              <a:spcBef>
                <a:spcPct val="5000"/>
              </a:spcBef>
              <a:tabLst>
                <a:tab pos="447675" algn="l"/>
                <a:tab pos="1257300" algn="l"/>
                <a:tab pos="1343025" algn="l"/>
                <a:tab pos="3228975" algn="l"/>
              </a:tabLst>
            </a:pPr>
            <a:endParaRPr lang="en-US" sz="10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5000"/>
              </a:spcBef>
              <a:tabLst>
                <a:tab pos="447675" algn="l"/>
                <a:tab pos="1257300" algn="l"/>
                <a:tab pos="1343025" algn="l"/>
                <a:tab pos="3228975" algn="l"/>
              </a:tabLst>
            </a:pPr>
            <a:r>
              <a:rPr lang="en-US" sz="1000" dirty="0">
                <a:solidFill>
                  <a:srgbClr val="008000"/>
                </a:solidFill>
                <a:latin typeface="Courier New" pitchFamily="49" charset="0"/>
              </a:rPr>
              <a:t>* 01 - Added product names and descriptions to GLOBAL SYMBOL table;</a:t>
            </a:r>
            <a:endParaRPr lang="en-US" sz="10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5000"/>
              </a:spcBef>
              <a:tabLst>
                <a:tab pos="447675" algn="l"/>
                <a:tab pos="1257300" algn="l"/>
                <a:tab pos="1343025" algn="l"/>
                <a:tab pos="3228975" algn="l"/>
              </a:tabLst>
            </a:pPr>
            <a:r>
              <a:rPr lang="en-US" sz="1000" b="1" dirty="0">
                <a:solidFill>
                  <a:srgbClr val="000080"/>
                </a:solidFill>
                <a:latin typeface="Courier New" pitchFamily="49" charset="0"/>
              </a:rPr>
              <a:t>data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urier New" pitchFamily="49" charset="0"/>
              </a:rPr>
              <a:t>_null_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5000"/>
              </a:spcBef>
              <a:tabLst>
                <a:tab pos="447675" algn="l"/>
                <a:tab pos="1257300" algn="l"/>
                <a:tab pos="1343025" algn="l"/>
                <a:tab pos="3228975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000" dirty="0">
                <a:solidFill>
                  <a:srgbClr val="0000FF"/>
                </a:solidFill>
                <a:latin typeface="Courier New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 sample.dib_prep_products_200607;</a:t>
            </a:r>
          </a:p>
          <a:p>
            <a:pPr eaLnBrk="0" hangingPunct="0">
              <a:spcBef>
                <a:spcPct val="5000"/>
              </a:spcBef>
              <a:tabLst>
                <a:tab pos="447675" algn="l"/>
                <a:tab pos="1257300" algn="l"/>
                <a:tab pos="1343025" algn="l"/>
                <a:tab pos="3228975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000" dirty="0">
                <a:solidFill>
                  <a:srgbClr val="0000FF"/>
                </a:solidFill>
                <a:latin typeface="Courier New" pitchFamily="49" charset="0"/>
              </a:rPr>
              <a:t>call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itchFamily="49" charset="0"/>
              </a:rPr>
              <a:t>symputx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(cats(</a:t>
            </a:r>
            <a:r>
              <a:rPr lang="en-US" sz="1000" dirty="0">
                <a:solidFill>
                  <a:srgbClr val="800080"/>
                </a:solidFill>
                <a:latin typeface="Courier New" pitchFamily="49" charset="0"/>
              </a:rPr>
              <a:t>'</a:t>
            </a:r>
            <a:r>
              <a:rPr lang="en-US" sz="1000" dirty="0" err="1">
                <a:solidFill>
                  <a:srgbClr val="800080"/>
                </a:solidFill>
                <a:latin typeface="Courier New" pitchFamily="49" charset="0"/>
              </a:rPr>
              <a:t>prod_name'</a:t>
            </a:r>
            <a:r>
              <a:rPr lang="en-US" sz="1000" dirty="0" err="1">
                <a:solidFill>
                  <a:srgbClr val="000000"/>
                </a:solidFill>
                <a:latin typeface="Courier New" pitchFamily="49" charset="0"/>
              </a:rPr>
              <a:t>,dib_prod_code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),</a:t>
            </a:r>
            <a:r>
              <a:rPr lang="en-US" sz="1000" dirty="0" err="1">
                <a:solidFill>
                  <a:srgbClr val="000000"/>
                </a:solidFill>
                <a:latin typeface="Courier New" pitchFamily="49" charset="0"/>
              </a:rPr>
              <a:t>dib_prod_desc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eaLnBrk="0" hangingPunct="0">
              <a:spcBef>
                <a:spcPct val="5000"/>
              </a:spcBef>
              <a:tabLst>
                <a:tab pos="447675" algn="l"/>
                <a:tab pos="1257300" algn="l"/>
                <a:tab pos="1343025" algn="l"/>
                <a:tab pos="3228975" algn="l"/>
              </a:tabLst>
            </a:pPr>
            <a:r>
              <a:rPr lang="en-US" sz="1000" b="1" dirty="0">
                <a:solidFill>
                  <a:srgbClr val="000080"/>
                </a:solidFill>
                <a:latin typeface="Courier New" pitchFamily="49" charset="0"/>
              </a:rPr>
              <a:t>run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5000"/>
              </a:spcBef>
              <a:tabLst>
                <a:tab pos="447675" algn="l"/>
                <a:tab pos="1257300" algn="l"/>
                <a:tab pos="1343025" algn="l"/>
                <a:tab pos="3228975" algn="l"/>
              </a:tabLst>
            </a:pPr>
            <a:endParaRPr lang="en-US" sz="10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5000"/>
              </a:spcBef>
              <a:tabLst>
                <a:tab pos="447675" algn="l"/>
                <a:tab pos="1257300" algn="l"/>
                <a:tab pos="1343025" algn="l"/>
                <a:tab pos="3228975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%</a:t>
            </a:r>
            <a:r>
              <a:rPr lang="en-US" sz="1000" dirty="0">
                <a:solidFill>
                  <a:srgbClr val="008000"/>
                </a:solidFill>
                <a:latin typeface="Courier New" pitchFamily="49" charset="0"/>
              </a:rPr>
              <a:t>* 02 - Assign product descriptions to values in ITEMS tables;</a:t>
            </a:r>
            <a:endParaRPr lang="en-US" sz="10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5000"/>
              </a:spcBef>
              <a:tabLst>
                <a:tab pos="447675" algn="l"/>
                <a:tab pos="1257300" algn="l"/>
                <a:tab pos="1343025" algn="l"/>
                <a:tab pos="3228975" algn="l"/>
              </a:tabLst>
            </a:pPr>
            <a:r>
              <a:rPr lang="en-US" sz="1000" b="1" dirty="0">
                <a:solidFill>
                  <a:srgbClr val="000080"/>
                </a:solidFill>
                <a:latin typeface="Courier New" pitchFamily="49" charset="0"/>
              </a:rPr>
              <a:t>%macro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itchFamily="49" charset="0"/>
              </a:rPr>
              <a:t>product_names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(table = );</a:t>
            </a:r>
          </a:p>
          <a:p>
            <a:pPr eaLnBrk="0" hangingPunct="0">
              <a:spcBef>
                <a:spcPct val="5000"/>
              </a:spcBef>
              <a:tabLst>
                <a:tab pos="447675" algn="l"/>
                <a:tab pos="1257300" algn="l"/>
                <a:tab pos="1343025" algn="l"/>
                <a:tab pos="3228975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	data </a:t>
            </a:r>
            <a:r>
              <a:rPr lang="en-US" sz="1000" dirty="0" err="1">
                <a:solidFill>
                  <a:srgbClr val="000000"/>
                </a:solidFill>
                <a:latin typeface="Courier New" pitchFamily="49" charset="0"/>
              </a:rPr>
              <a:t>work.item_products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5000"/>
              </a:spcBef>
              <a:tabLst>
                <a:tab pos="447675" algn="l"/>
                <a:tab pos="1257300" algn="l"/>
                <a:tab pos="1343025" algn="l"/>
                <a:tab pos="3228975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		retain </a:t>
            </a:r>
            <a:r>
              <a:rPr lang="en-US" sz="1000" dirty="0" err="1">
                <a:solidFill>
                  <a:srgbClr val="000000"/>
                </a:solidFill>
                <a:latin typeface="Courier New" pitchFamily="49" charset="0"/>
              </a:rPr>
              <a:t>dib_basket_key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itchFamily="49" charset="0"/>
              </a:rPr>
              <a:t>dib_prod_code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 product;</a:t>
            </a:r>
          </a:p>
          <a:p>
            <a:pPr eaLnBrk="0" hangingPunct="0">
              <a:spcBef>
                <a:spcPct val="5000"/>
              </a:spcBef>
              <a:tabLst>
                <a:tab pos="447675" algn="l"/>
                <a:tab pos="1257300" algn="l"/>
                <a:tab pos="1343025" algn="l"/>
                <a:tab pos="3228975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		set </a:t>
            </a:r>
            <a:r>
              <a:rPr lang="en-US" sz="1000" dirty="0" err="1">
                <a:solidFill>
                  <a:srgbClr val="008080"/>
                </a:solidFill>
                <a:latin typeface="Courier New" pitchFamily="49" charset="0"/>
              </a:rPr>
              <a:t>sample.</a:t>
            </a:r>
            <a:r>
              <a:rPr lang="en-US" sz="1000" dirty="0" err="1">
                <a:solidFill>
                  <a:srgbClr val="000000"/>
                </a:solidFill>
                <a:latin typeface="Courier New" pitchFamily="49" charset="0"/>
              </a:rPr>
              <a:t>&amp;table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 (keep = </a:t>
            </a:r>
            <a:r>
              <a:rPr lang="en-US" sz="1000" dirty="0" err="1">
                <a:solidFill>
                  <a:srgbClr val="000000"/>
                </a:solidFill>
                <a:latin typeface="Courier New" pitchFamily="49" charset="0"/>
              </a:rPr>
              <a:t>dib_basket_key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itchFamily="49" charset="0"/>
              </a:rPr>
              <a:t>dib_prod_code</a:t>
            </a:r>
            <a:endParaRPr lang="en-US" sz="10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5000"/>
              </a:spcBef>
              <a:tabLst>
                <a:tab pos="447675" algn="l"/>
                <a:tab pos="1257300" algn="l"/>
                <a:tab pos="1343025" algn="l"/>
                <a:tab pos="3228975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				</a:t>
            </a:r>
            <a:r>
              <a:rPr lang="en-US" sz="1000" dirty="0" err="1">
                <a:solidFill>
                  <a:srgbClr val="000000"/>
                </a:solidFill>
                <a:latin typeface="Courier New" pitchFamily="49" charset="0"/>
              </a:rPr>
              <a:t>dib_quantity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itchFamily="49" charset="0"/>
              </a:rPr>
              <a:t>dib_spend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eaLnBrk="0" hangingPunct="0">
              <a:spcBef>
                <a:spcPct val="5000"/>
              </a:spcBef>
              <a:tabLst>
                <a:tab pos="447675" algn="l"/>
                <a:tab pos="1257300" algn="l"/>
                <a:tab pos="1343025" algn="l"/>
                <a:tab pos="3228975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		attrib product length = </a:t>
            </a:r>
            <a:r>
              <a:rPr lang="en-US" sz="1000" dirty="0">
                <a:solidFill>
                  <a:srgbClr val="008080"/>
                </a:solidFill>
                <a:latin typeface="Courier New" pitchFamily="49" charset="0"/>
              </a:rPr>
              <a:t>$100.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5000"/>
              </a:spcBef>
              <a:tabLst>
                <a:tab pos="447675" algn="l"/>
                <a:tab pos="1257300" algn="l"/>
                <a:tab pos="1343025" algn="l"/>
                <a:tab pos="3228975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		product = </a:t>
            </a:r>
            <a:r>
              <a:rPr lang="en-US" sz="1000" dirty="0" err="1">
                <a:solidFill>
                  <a:srgbClr val="000000"/>
                </a:solidFill>
                <a:latin typeface="Courier New" pitchFamily="49" charset="0"/>
              </a:rPr>
              <a:t>symget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000" dirty="0">
                <a:solidFill>
                  <a:srgbClr val="800080"/>
                </a:solidFill>
                <a:latin typeface="Courier New" pitchFamily="49" charset="0"/>
              </a:rPr>
              <a:t>'</a:t>
            </a:r>
            <a:r>
              <a:rPr lang="en-US" sz="1000" dirty="0" err="1">
                <a:solidFill>
                  <a:srgbClr val="800080"/>
                </a:solidFill>
                <a:latin typeface="Courier New" pitchFamily="49" charset="0"/>
              </a:rPr>
              <a:t>prod_name</a:t>
            </a:r>
            <a:r>
              <a:rPr lang="en-US" sz="1000" dirty="0">
                <a:solidFill>
                  <a:srgbClr val="800080"/>
                </a:solidFill>
                <a:latin typeface="Courier New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||left(</a:t>
            </a:r>
            <a:r>
              <a:rPr lang="en-US" sz="1000" dirty="0" err="1">
                <a:solidFill>
                  <a:srgbClr val="000000"/>
                </a:solidFill>
                <a:latin typeface="Courier New" pitchFamily="49" charset="0"/>
              </a:rPr>
              <a:t>dib_prod_code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));</a:t>
            </a:r>
          </a:p>
          <a:p>
            <a:pPr eaLnBrk="0" hangingPunct="0">
              <a:spcBef>
                <a:spcPct val="5000"/>
              </a:spcBef>
              <a:tabLst>
                <a:tab pos="447675" algn="l"/>
                <a:tab pos="1257300" algn="l"/>
                <a:tab pos="1343025" algn="l"/>
                <a:tab pos="3228975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	run;</a:t>
            </a:r>
          </a:p>
          <a:p>
            <a:pPr eaLnBrk="0" hangingPunct="0">
              <a:spcBef>
                <a:spcPct val="5000"/>
              </a:spcBef>
              <a:tabLst>
                <a:tab pos="447675" algn="l"/>
                <a:tab pos="1257300" algn="l"/>
                <a:tab pos="1343025" algn="l"/>
                <a:tab pos="3228975" algn="l"/>
              </a:tabLst>
            </a:pPr>
            <a:r>
              <a:rPr lang="en-US" sz="1000" b="1" dirty="0">
                <a:solidFill>
                  <a:srgbClr val="000080"/>
                </a:solidFill>
                <a:latin typeface="Courier New" pitchFamily="49" charset="0"/>
              </a:rPr>
              <a:t>%mend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itchFamily="49" charset="0"/>
              </a:rPr>
              <a:t>product_names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61445" name="Line 4"/>
          <p:cNvSpPr>
            <a:spLocks noChangeShapeType="1"/>
          </p:cNvSpPr>
          <p:nvPr/>
        </p:nvSpPr>
        <p:spPr bwMode="auto">
          <a:xfrm>
            <a:off x="2895600" y="2011363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1446" name="Text Box 5"/>
          <p:cNvSpPr txBox="1">
            <a:spLocks noChangeArrowheads="1"/>
          </p:cNvSpPr>
          <p:nvPr/>
        </p:nvSpPr>
        <p:spPr bwMode="auto">
          <a:xfrm>
            <a:off x="4541838" y="1871663"/>
            <a:ext cx="305117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/>
              <a:t>System options</a:t>
            </a:r>
          </a:p>
        </p:txBody>
      </p:sp>
      <p:sp>
        <p:nvSpPr>
          <p:cNvPr id="61447" name="AutoShape 6"/>
          <p:cNvSpPr>
            <a:spLocks/>
          </p:cNvSpPr>
          <p:nvPr/>
        </p:nvSpPr>
        <p:spPr bwMode="auto">
          <a:xfrm>
            <a:off x="6096000" y="2273300"/>
            <a:ext cx="254000" cy="1358900"/>
          </a:xfrm>
          <a:prstGeom prst="rightBrace">
            <a:avLst>
              <a:gd name="adj1" fmla="val 445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Text Box 7"/>
          <p:cNvSpPr txBox="1">
            <a:spLocks noChangeArrowheads="1"/>
          </p:cNvSpPr>
          <p:nvPr/>
        </p:nvSpPr>
        <p:spPr bwMode="auto">
          <a:xfrm>
            <a:off x="6535738" y="2798763"/>
            <a:ext cx="14382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/>
              <a:t>LIBNAMES, %LET, etc. defined here</a:t>
            </a:r>
          </a:p>
        </p:txBody>
      </p:sp>
      <p:sp>
        <p:nvSpPr>
          <p:cNvPr id="61449" name="Line 8"/>
          <p:cNvSpPr>
            <a:spLocks noChangeShapeType="1"/>
          </p:cNvSpPr>
          <p:nvPr/>
        </p:nvSpPr>
        <p:spPr bwMode="auto">
          <a:xfrm>
            <a:off x="4127500" y="2806700"/>
            <a:ext cx="5080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1450" name="Text Box 9"/>
          <p:cNvSpPr txBox="1">
            <a:spLocks noChangeArrowheads="1"/>
          </p:cNvSpPr>
          <p:nvPr/>
        </p:nvSpPr>
        <p:spPr bwMode="auto">
          <a:xfrm>
            <a:off x="4649788" y="2963863"/>
            <a:ext cx="1387475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/>
              <a:t>Comments describe how object will be used</a:t>
            </a:r>
          </a:p>
        </p:txBody>
      </p:sp>
      <p:sp>
        <p:nvSpPr>
          <p:cNvPr id="61451" name="Text Box 10"/>
          <p:cNvSpPr txBox="1">
            <a:spLocks noChangeArrowheads="1"/>
          </p:cNvSpPr>
          <p:nvPr/>
        </p:nvSpPr>
        <p:spPr bwMode="auto">
          <a:xfrm>
            <a:off x="274638" y="5253038"/>
            <a:ext cx="1387475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 b="1"/>
              <a:t>Indentation</a:t>
            </a:r>
          </a:p>
          <a:p>
            <a:r>
              <a:rPr lang="en-US" sz="1000" b="1"/>
              <a:t>makes code</a:t>
            </a:r>
          </a:p>
          <a:p>
            <a:r>
              <a:rPr lang="en-US" sz="1000" b="1"/>
              <a:t>easier to read</a:t>
            </a:r>
          </a:p>
        </p:txBody>
      </p:sp>
      <p:sp>
        <p:nvSpPr>
          <p:cNvPr id="61452" name="AutoShape 11"/>
          <p:cNvSpPr>
            <a:spLocks/>
          </p:cNvSpPr>
          <p:nvPr/>
        </p:nvSpPr>
        <p:spPr bwMode="auto">
          <a:xfrm>
            <a:off x="7137400" y="825500"/>
            <a:ext cx="228600" cy="825500"/>
          </a:xfrm>
          <a:prstGeom prst="rightBrace">
            <a:avLst>
              <a:gd name="adj1" fmla="val 300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Text Box 12"/>
          <p:cNvSpPr txBox="1">
            <a:spLocks noChangeArrowheads="1"/>
          </p:cNvSpPr>
          <p:nvPr/>
        </p:nvSpPr>
        <p:spPr bwMode="auto">
          <a:xfrm>
            <a:off x="7399338" y="1084263"/>
            <a:ext cx="143827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/>
              <a:t>Header </a:t>
            </a:r>
          </a:p>
        </p:txBody>
      </p:sp>
      <p:sp>
        <p:nvSpPr>
          <p:cNvPr id="14" name="Left Brace 13"/>
          <p:cNvSpPr/>
          <p:nvPr/>
        </p:nvSpPr>
        <p:spPr>
          <a:xfrm>
            <a:off x="1187624" y="5085184"/>
            <a:ext cx="216024" cy="79208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Cabot Macros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Some examples of our macros demonstrating some macro programming techniques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1047750" eaLnBrk="1" hangingPunct="1"/>
            <a:r>
              <a:rPr lang="en-GB" dirty="0" smtClean="0"/>
              <a:t>The %LET Statement – Rules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77838" y="1109663"/>
            <a:ext cx="8228012" cy="4525962"/>
          </a:xfrm>
        </p:spPr>
        <p:txBody>
          <a:bodyPr/>
          <a:lstStyle/>
          <a:p>
            <a:pPr marL="369888" indent="-369888" defTabSz="958850" eaLnBrk="1" hangingPunct="1">
              <a:spcBef>
                <a:spcPct val="50000"/>
              </a:spcBef>
            </a:pPr>
            <a:r>
              <a:rPr lang="en-GB" dirty="0" smtClean="0">
                <a:solidFill>
                  <a:srgbClr val="FF9900"/>
                </a:solidFill>
              </a:rPr>
              <a:t> Numeric values stored as strings:</a:t>
            </a:r>
            <a:endParaRPr lang="en-GB" dirty="0" smtClean="0">
              <a:cs typeface="Arial" pitchFamily="34" charset="0"/>
            </a:endParaRP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2143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CE085581-B3E9-4342-A50B-993988085C15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971550" y="1628775"/>
            <a:ext cx="6840538" cy="1427163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%let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week_number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=200818;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 b="1" dirty="0">
                <a:solidFill>
                  <a:srgbClr val="000080"/>
                </a:solidFill>
                <a:latin typeface="Courier New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work.baskets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sample.dib_prep_baskets</a:t>
            </a: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50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		(keep=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dib_basket_key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dib_basket_quantity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dib_week_number_character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</a:rPr>
              <a:t>"&amp;</a:t>
            </a:r>
            <a:r>
              <a:rPr lang="en-US" sz="1400" b="1" dirty="0" err="1">
                <a:solidFill>
                  <a:srgbClr val="800080"/>
                </a:solidFill>
                <a:latin typeface="Courier New" pitchFamily="49" charset="0"/>
              </a:rPr>
              <a:t>week_number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</a:rPr>
              <a:t>."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 b="1" dirty="0">
                <a:solidFill>
                  <a:srgbClr val="000080"/>
                </a:solidFill>
                <a:latin typeface="Courier New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971550" y="4041775"/>
            <a:ext cx="6840538" cy="1651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%let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qty=10;</a:t>
            </a:r>
          </a:p>
          <a:p>
            <a:pPr eaLnBrk="0" hangingPunct="0">
              <a:spcBef>
                <a:spcPct val="5000"/>
              </a:spcBef>
            </a:pP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5000"/>
              </a:spcBef>
            </a:pPr>
            <a:r>
              <a:rPr lang="en-US" sz="1400" b="1" dirty="0">
                <a:solidFill>
                  <a:srgbClr val="000080"/>
                </a:solidFill>
                <a:latin typeface="Courier New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work.baskets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sample.dib_prep_basks_200818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		(keep=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dib_basket_key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dib_basket_quantity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dib_basket_quantity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&amp;qty.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5000"/>
              </a:spcBef>
            </a:pPr>
            <a:r>
              <a:rPr lang="en-US" sz="1400" b="1" dirty="0">
                <a:solidFill>
                  <a:srgbClr val="000080"/>
                </a:solidFill>
                <a:latin typeface="Courier New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3635375" y="3500438"/>
            <a:ext cx="10810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OR</a:t>
            </a: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7956550" y="5084763"/>
            <a:ext cx="1008063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hlink"/>
                </a:solidFill>
              </a:rPr>
              <a:t>No Quotes</a:t>
            </a:r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7956550" y="2595563"/>
            <a:ext cx="10080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hlink"/>
                </a:solidFill>
              </a:rPr>
              <a:t>Quotes</a:t>
            </a:r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>
            <a:off x="6516688" y="2738438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5292725" y="5300663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300" name="Text Box 11"/>
          <p:cNvSpPr txBox="1">
            <a:spLocks noChangeArrowheads="1"/>
          </p:cNvSpPr>
          <p:nvPr/>
        </p:nvSpPr>
        <p:spPr bwMode="auto">
          <a:xfrm>
            <a:off x="66675" y="6311900"/>
            <a:ext cx="2286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>
                <a:solidFill>
                  <a:schemeClr val="bg1"/>
                </a:solidFill>
              </a:rPr>
              <a:t>EG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nobs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If dataset exists then </a:t>
            </a:r>
          </a:p>
          <a:p>
            <a:pPr lvl="1"/>
            <a:r>
              <a:rPr lang="en-GB" sz="2000" dirty="0" smtClean="0"/>
              <a:t>Open dataset</a:t>
            </a:r>
          </a:p>
          <a:p>
            <a:pPr lvl="1"/>
            <a:r>
              <a:rPr lang="en-GB" sz="2000" dirty="0" smtClean="0"/>
              <a:t>Return the number of observations </a:t>
            </a:r>
          </a:p>
          <a:p>
            <a:pPr lvl="1"/>
            <a:r>
              <a:rPr lang="en-GB" sz="2000" dirty="0" smtClean="0"/>
              <a:t>Close dataset</a:t>
            </a:r>
          </a:p>
          <a:p>
            <a:r>
              <a:rPr lang="en-GB" sz="2000" dirty="0" smtClean="0"/>
              <a:t>If it doesn’t exist then</a:t>
            </a:r>
          </a:p>
          <a:p>
            <a:pPr lvl="1"/>
            <a:r>
              <a:rPr lang="en-GB" sz="2000" dirty="0" smtClean="0"/>
              <a:t>Return a dot</a:t>
            </a:r>
            <a:endParaRPr lang="en-GB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483768" y="4005064"/>
            <a:ext cx="6128601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SAS Monospace" pitchFamily="49" charset="0"/>
              </a:rPr>
              <a:t>%macro </a:t>
            </a:r>
            <a:r>
              <a:rPr lang="en-GB" dirty="0" err="1" smtClean="0">
                <a:latin typeface="SAS Monospace" pitchFamily="49" charset="0"/>
              </a:rPr>
              <a:t>nobs</a:t>
            </a:r>
            <a:r>
              <a:rPr lang="en-GB" dirty="0" smtClean="0">
                <a:latin typeface="SAS Monospace" pitchFamily="49" charset="0"/>
              </a:rPr>
              <a:t>(</a:t>
            </a:r>
            <a:r>
              <a:rPr lang="en-GB" dirty="0" err="1" smtClean="0">
                <a:latin typeface="SAS Monospace" pitchFamily="49" charset="0"/>
              </a:rPr>
              <a:t>dset</a:t>
            </a:r>
            <a:r>
              <a:rPr lang="en-GB" dirty="0" smtClean="0">
                <a:latin typeface="SAS Monospace" pitchFamily="49" charset="0"/>
              </a:rPr>
              <a:t>) ;</a:t>
            </a:r>
          </a:p>
          <a:p>
            <a:r>
              <a:rPr lang="en-GB" dirty="0" smtClean="0">
                <a:latin typeface="SAS Monospace" pitchFamily="49" charset="0"/>
              </a:rPr>
              <a:t>   %if %</a:t>
            </a:r>
            <a:r>
              <a:rPr lang="en-GB" dirty="0" err="1" smtClean="0">
                <a:latin typeface="SAS Monospace" pitchFamily="49" charset="0"/>
              </a:rPr>
              <a:t>sysfunc</a:t>
            </a:r>
            <a:r>
              <a:rPr lang="en-GB" dirty="0" smtClean="0">
                <a:latin typeface="SAS Monospace" pitchFamily="49" charset="0"/>
              </a:rPr>
              <a:t>(exist(&amp;</a:t>
            </a:r>
            <a:r>
              <a:rPr lang="en-GB" dirty="0" err="1" smtClean="0">
                <a:latin typeface="SAS Monospace" pitchFamily="49" charset="0"/>
              </a:rPr>
              <a:t>dset</a:t>
            </a:r>
            <a:r>
              <a:rPr lang="en-GB" dirty="0" smtClean="0">
                <a:latin typeface="SAS Monospace" pitchFamily="49" charset="0"/>
              </a:rPr>
              <a:t>)) %then %do ;</a:t>
            </a:r>
          </a:p>
          <a:p>
            <a:r>
              <a:rPr lang="en-GB" dirty="0" smtClean="0">
                <a:latin typeface="SAS Monospace" pitchFamily="49" charset="0"/>
              </a:rPr>
              <a:t>      %let _</a:t>
            </a:r>
            <a:r>
              <a:rPr lang="en-GB" dirty="0" err="1" smtClean="0">
                <a:latin typeface="SAS Monospace" pitchFamily="49" charset="0"/>
              </a:rPr>
              <a:t>dsid</a:t>
            </a:r>
            <a:r>
              <a:rPr lang="en-GB" dirty="0" smtClean="0">
                <a:latin typeface="SAS Monospace" pitchFamily="49" charset="0"/>
              </a:rPr>
              <a:t>=%</a:t>
            </a:r>
            <a:r>
              <a:rPr lang="en-GB" dirty="0" err="1" smtClean="0">
                <a:latin typeface="SAS Monospace" pitchFamily="49" charset="0"/>
              </a:rPr>
              <a:t>sysfunc</a:t>
            </a:r>
            <a:r>
              <a:rPr lang="en-GB" dirty="0" smtClean="0">
                <a:latin typeface="SAS Monospace" pitchFamily="49" charset="0"/>
              </a:rPr>
              <a:t>(open(&amp;</a:t>
            </a:r>
            <a:r>
              <a:rPr lang="en-GB" dirty="0" err="1" smtClean="0">
                <a:latin typeface="SAS Monospace" pitchFamily="49" charset="0"/>
              </a:rPr>
              <a:t>dset</a:t>
            </a:r>
            <a:r>
              <a:rPr lang="en-GB" dirty="0" smtClean="0">
                <a:latin typeface="SAS Monospace" pitchFamily="49" charset="0"/>
              </a:rPr>
              <a:t>)) ;</a:t>
            </a:r>
          </a:p>
          <a:p>
            <a:r>
              <a:rPr lang="en-GB" dirty="0" smtClean="0">
                <a:latin typeface="SAS Monospace" pitchFamily="49" charset="0"/>
              </a:rPr>
              <a:t>      %</a:t>
            </a:r>
            <a:r>
              <a:rPr lang="en-GB" dirty="0" err="1" smtClean="0">
                <a:latin typeface="SAS Monospace" pitchFamily="49" charset="0"/>
              </a:rPr>
              <a:t>sysfunc</a:t>
            </a:r>
            <a:r>
              <a:rPr lang="en-GB" dirty="0" smtClean="0">
                <a:latin typeface="SAS Monospace" pitchFamily="49" charset="0"/>
              </a:rPr>
              <a:t>(</a:t>
            </a:r>
            <a:r>
              <a:rPr lang="en-GB" dirty="0" err="1" smtClean="0">
                <a:latin typeface="SAS Monospace" pitchFamily="49" charset="0"/>
              </a:rPr>
              <a:t>attrn</a:t>
            </a:r>
            <a:r>
              <a:rPr lang="en-GB" dirty="0" smtClean="0">
                <a:latin typeface="SAS Monospace" pitchFamily="49" charset="0"/>
              </a:rPr>
              <a:t>(&amp;_</a:t>
            </a:r>
            <a:r>
              <a:rPr lang="en-GB" dirty="0" err="1" smtClean="0">
                <a:latin typeface="SAS Monospace" pitchFamily="49" charset="0"/>
              </a:rPr>
              <a:t>dsid,nlobs</a:t>
            </a:r>
            <a:r>
              <a:rPr lang="en-GB" dirty="0" smtClean="0">
                <a:latin typeface="SAS Monospace" pitchFamily="49" charset="0"/>
              </a:rPr>
              <a:t>))</a:t>
            </a:r>
          </a:p>
          <a:p>
            <a:r>
              <a:rPr lang="en-GB" dirty="0" smtClean="0">
                <a:latin typeface="SAS Monospace" pitchFamily="49" charset="0"/>
              </a:rPr>
              <a:t>      %let _</a:t>
            </a:r>
            <a:r>
              <a:rPr lang="en-GB" dirty="0" err="1" smtClean="0">
                <a:latin typeface="SAS Monospace" pitchFamily="49" charset="0"/>
              </a:rPr>
              <a:t>dsid</a:t>
            </a:r>
            <a:r>
              <a:rPr lang="en-GB" dirty="0" smtClean="0">
                <a:latin typeface="SAS Monospace" pitchFamily="49" charset="0"/>
              </a:rPr>
              <a:t>=%</a:t>
            </a:r>
            <a:r>
              <a:rPr lang="en-GB" dirty="0" err="1" smtClean="0">
                <a:latin typeface="SAS Monospace" pitchFamily="49" charset="0"/>
              </a:rPr>
              <a:t>sysfunc</a:t>
            </a:r>
            <a:r>
              <a:rPr lang="en-GB" dirty="0" smtClean="0">
                <a:latin typeface="SAS Monospace" pitchFamily="49" charset="0"/>
              </a:rPr>
              <a:t>(close(&amp;_</a:t>
            </a:r>
            <a:r>
              <a:rPr lang="en-GB" dirty="0" err="1" smtClean="0">
                <a:latin typeface="SAS Monospace" pitchFamily="49" charset="0"/>
              </a:rPr>
              <a:t>dsid</a:t>
            </a:r>
            <a:r>
              <a:rPr lang="en-GB" dirty="0" smtClean="0">
                <a:latin typeface="SAS Monospace" pitchFamily="49" charset="0"/>
              </a:rPr>
              <a:t>)) ;</a:t>
            </a:r>
          </a:p>
          <a:p>
            <a:r>
              <a:rPr lang="en-GB" dirty="0" smtClean="0">
                <a:latin typeface="SAS Monospace" pitchFamily="49" charset="0"/>
              </a:rPr>
              <a:t>      %end ;</a:t>
            </a:r>
          </a:p>
          <a:p>
            <a:r>
              <a:rPr lang="en-GB" dirty="0" smtClean="0">
                <a:latin typeface="SAS Monospace" pitchFamily="49" charset="0"/>
              </a:rPr>
              <a:t>   %else . ;</a:t>
            </a:r>
          </a:p>
          <a:p>
            <a:r>
              <a:rPr lang="en-GB" dirty="0" smtClean="0">
                <a:latin typeface="SAS Monospace" pitchFamily="49" charset="0"/>
              </a:rPr>
              <a:t>%mend </a:t>
            </a:r>
            <a:r>
              <a:rPr lang="en-GB" dirty="0" err="1" smtClean="0">
                <a:latin typeface="SAS Monospace" pitchFamily="49" charset="0"/>
              </a:rPr>
              <a:t>nobs</a:t>
            </a:r>
            <a:r>
              <a:rPr lang="en-GB" dirty="0" smtClean="0">
                <a:latin typeface="SAS Monospace" pitchFamily="49" charset="0"/>
              </a:rPr>
              <a:t> ;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1 positional and 1 keyword parameter</a:t>
            </a:r>
          </a:p>
          <a:p>
            <a:r>
              <a:rPr lang="en-GB" sz="2400" dirty="0" smtClean="0"/>
              <a:t>Creates global macro variable so it can be used elsewhere</a:t>
            </a:r>
          </a:p>
          <a:p>
            <a:r>
              <a:rPr lang="en-GB" sz="2400" dirty="0" smtClean="0"/>
              <a:t>Calls </a:t>
            </a:r>
            <a:r>
              <a:rPr lang="en-GB" sz="2400" i="1" dirty="0" err="1" smtClean="0"/>
              <a:t>keylengths</a:t>
            </a:r>
            <a:r>
              <a:rPr lang="en-GB" sz="2400" dirty="0" smtClean="0"/>
              <a:t> macro program to define variables and their lengths.</a:t>
            </a:r>
          </a:p>
          <a:p>
            <a:r>
              <a:rPr lang="en-GB" sz="2400" dirty="0" err="1" smtClean="0"/>
              <a:t>Superq</a:t>
            </a:r>
            <a:r>
              <a:rPr lang="en-GB" sz="2400" dirty="0" smtClean="0"/>
              <a:t> used to use the exact value passed in for </a:t>
            </a:r>
            <a:r>
              <a:rPr lang="en-GB" sz="2400" i="1" dirty="0" err="1" smtClean="0"/>
              <a:t>dsets</a:t>
            </a:r>
            <a:r>
              <a:rPr lang="en-GB" sz="2400" dirty="0" smtClean="0"/>
              <a:t> without an macro resolution</a:t>
            </a:r>
          </a:p>
          <a:p>
            <a:r>
              <a:rPr lang="en-GB" sz="2400" dirty="0" smtClean="0"/>
              <a:t>Data step variables are assigned values from macro variables.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7784" y="4725144"/>
            <a:ext cx="6401561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%macro set(</a:t>
            </a:r>
            <a:r>
              <a:rPr lang="en-GB" dirty="0" err="1" smtClean="0"/>
              <a:t>dsets,getVars</a:t>
            </a:r>
            <a:r>
              <a:rPr lang="en-GB" dirty="0" smtClean="0"/>
              <a:t>=0) ;</a:t>
            </a:r>
          </a:p>
          <a:p>
            <a:r>
              <a:rPr lang="en-GB" dirty="0" smtClean="0"/>
              <a:t>   %global </a:t>
            </a:r>
            <a:r>
              <a:rPr lang="en-GB" dirty="0" err="1" smtClean="0"/>
              <a:t>keep_set_dsets</a:t>
            </a:r>
            <a:r>
              <a:rPr lang="en-GB" dirty="0" smtClean="0"/>
              <a:t> ;</a:t>
            </a:r>
          </a:p>
          <a:p>
            <a:r>
              <a:rPr lang="en-GB" dirty="0" smtClean="0"/>
              <a:t>   %let </a:t>
            </a:r>
            <a:r>
              <a:rPr lang="en-GB" dirty="0" err="1" smtClean="0"/>
              <a:t>keep_set_dsets</a:t>
            </a:r>
            <a:r>
              <a:rPr lang="en-GB" dirty="0" smtClean="0"/>
              <a:t>=&amp;</a:t>
            </a:r>
            <a:r>
              <a:rPr lang="en-GB" dirty="0" err="1" smtClean="0"/>
              <a:t>dsets</a:t>
            </a:r>
            <a:r>
              <a:rPr lang="en-GB" dirty="0" smtClean="0"/>
              <a:t> ;</a:t>
            </a:r>
          </a:p>
          <a:p>
            <a:r>
              <a:rPr lang="en-GB" dirty="0" smtClean="0"/>
              <a:t>   length %</a:t>
            </a:r>
            <a:r>
              <a:rPr lang="en-GB" dirty="0" err="1" smtClean="0"/>
              <a:t>keyLengths</a:t>
            </a:r>
            <a:r>
              <a:rPr lang="en-GB" dirty="0" smtClean="0"/>
              <a:t> ;</a:t>
            </a:r>
          </a:p>
          <a:p>
            <a:r>
              <a:rPr lang="en-GB" dirty="0" smtClean="0"/>
              <a:t>   format </a:t>
            </a:r>
            <a:r>
              <a:rPr lang="en-GB" dirty="0" err="1" smtClean="0"/>
              <a:t>outcomeDate</a:t>
            </a:r>
            <a:r>
              <a:rPr lang="en-GB" dirty="0" smtClean="0"/>
              <a:t> date9. ;</a:t>
            </a:r>
          </a:p>
          <a:p>
            <a:r>
              <a:rPr lang="en-GB" dirty="0" smtClean="0"/>
              <a:t>   set %</a:t>
            </a:r>
            <a:r>
              <a:rPr lang="en-GB" dirty="0" err="1" smtClean="0"/>
              <a:t>superq</a:t>
            </a:r>
            <a:r>
              <a:rPr lang="en-GB" dirty="0" smtClean="0"/>
              <a:t>(</a:t>
            </a:r>
            <a:r>
              <a:rPr lang="en-GB" dirty="0" err="1" smtClean="0"/>
              <a:t>dsets</a:t>
            </a:r>
            <a:r>
              <a:rPr lang="en-GB" dirty="0" smtClean="0"/>
              <a:t>) ;</a:t>
            </a:r>
          </a:p>
          <a:p>
            <a:r>
              <a:rPr lang="en-GB" dirty="0" smtClean="0"/>
              <a:t>   </a:t>
            </a:r>
            <a:r>
              <a:rPr lang="en-GB" dirty="0" err="1" smtClean="0"/>
              <a:t>strategyName</a:t>
            </a:r>
            <a:r>
              <a:rPr lang="en-GB" dirty="0" smtClean="0"/>
              <a:t>="&amp;</a:t>
            </a:r>
            <a:r>
              <a:rPr lang="en-GB" dirty="0" err="1" smtClean="0"/>
              <a:t>strategyName</a:t>
            </a:r>
            <a:r>
              <a:rPr lang="en-GB" dirty="0" smtClean="0"/>
              <a:t>" ;	</a:t>
            </a:r>
            <a:r>
              <a:rPr lang="en-GB" dirty="0" err="1" smtClean="0"/>
              <a:t>outcomeDate</a:t>
            </a:r>
            <a:r>
              <a:rPr lang="en-GB" dirty="0" smtClean="0"/>
              <a:t>=&amp;</a:t>
            </a:r>
            <a:r>
              <a:rPr lang="en-GB" dirty="0" err="1" smtClean="0"/>
              <a:t>run_date</a:t>
            </a:r>
            <a:r>
              <a:rPr lang="en-GB" dirty="0" smtClean="0"/>
              <a:t> ;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If </a:t>
            </a:r>
            <a:r>
              <a:rPr lang="en-GB" sz="2400" dirty="0" err="1" smtClean="0"/>
              <a:t>getvars</a:t>
            </a:r>
            <a:r>
              <a:rPr lang="en-GB" sz="2400" dirty="0" smtClean="0"/>
              <a:t> is </a:t>
            </a:r>
            <a:r>
              <a:rPr lang="en-GB" sz="2400" dirty="0" err="1" smtClean="0"/>
              <a:t>specifed</a:t>
            </a:r>
            <a:r>
              <a:rPr lang="en-GB" sz="2400" dirty="0" smtClean="0"/>
              <a:t> as 1 then it does indexed reads against several tables to get variables</a:t>
            </a:r>
          </a:p>
          <a:p>
            <a:r>
              <a:rPr lang="en-GB" sz="2400" dirty="0" err="1" smtClean="0"/>
              <a:t>Sysrc</a:t>
            </a:r>
            <a:r>
              <a:rPr lang="en-GB" sz="2400" dirty="0" smtClean="0"/>
              <a:t> is used with a mnemonic to return a return code that can be compared more clearly.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7776864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%if &amp;</a:t>
            </a:r>
            <a:r>
              <a:rPr lang="en-GB" sz="1400" dirty="0" err="1" smtClean="0"/>
              <a:t>getVars</a:t>
            </a:r>
            <a:r>
              <a:rPr lang="en-GB" sz="1400" dirty="0" smtClean="0"/>
              <a:t> %then %do ;</a:t>
            </a:r>
          </a:p>
          <a:p>
            <a:r>
              <a:rPr lang="en-GB" sz="1400" dirty="0" smtClean="0"/>
              <a:t>      set </a:t>
            </a:r>
            <a:r>
              <a:rPr lang="en-GB" sz="1400" dirty="0" err="1" smtClean="0"/>
              <a:t>cabot.customerAccount</a:t>
            </a:r>
            <a:r>
              <a:rPr lang="en-GB" sz="1400" dirty="0" smtClean="0"/>
              <a:t>(keep=</a:t>
            </a:r>
            <a:r>
              <a:rPr lang="en-GB" sz="1400" dirty="0" err="1" smtClean="0"/>
              <a:t>customerAccountKey</a:t>
            </a:r>
            <a:r>
              <a:rPr lang="en-GB" sz="1400" dirty="0" smtClean="0"/>
              <a:t> </a:t>
            </a:r>
            <a:r>
              <a:rPr lang="en-GB" sz="1400" dirty="0" err="1" smtClean="0"/>
              <a:t>customerAccountID</a:t>
            </a:r>
            <a:r>
              <a:rPr lang="en-GB" sz="1400" dirty="0" smtClean="0"/>
              <a:t> </a:t>
            </a:r>
            <a:r>
              <a:rPr lang="en-GB" sz="1400" dirty="0" err="1" smtClean="0"/>
              <a:t>accountKey</a:t>
            </a:r>
            <a:r>
              <a:rPr lang="en-GB" sz="1400" dirty="0" smtClean="0"/>
              <a:t> </a:t>
            </a:r>
          </a:p>
          <a:p>
            <a:r>
              <a:rPr lang="en-GB" sz="1400" dirty="0"/>
              <a:t> </a:t>
            </a:r>
            <a:r>
              <a:rPr lang="en-GB" sz="1400" dirty="0" smtClean="0"/>
              <a:t>        </a:t>
            </a:r>
            <a:r>
              <a:rPr lang="en-GB" sz="1400" dirty="0" err="1" smtClean="0"/>
              <a:t>customerKey</a:t>
            </a:r>
            <a:r>
              <a:rPr lang="en-GB" sz="1400" dirty="0" smtClean="0"/>
              <a:t> </a:t>
            </a:r>
            <a:r>
              <a:rPr lang="en-GB" sz="1400" dirty="0" err="1" smtClean="0"/>
              <a:t>DepartmentKey</a:t>
            </a:r>
            <a:r>
              <a:rPr lang="en-GB" sz="1400" dirty="0" smtClean="0"/>
              <a:t> </a:t>
            </a:r>
            <a:r>
              <a:rPr lang="en-GB" sz="1400" dirty="0" err="1" smtClean="0"/>
              <a:t>customerAccountPositionDesc</a:t>
            </a:r>
            <a:endParaRPr lang="en-GB" sz="1400" dirty="0" smtClean="0"/>
          </a:p>
          <a:p>
            <a:r>
              <a:rPr lang="en-GB" sz="1400" dirty="0"/>
              <a:t> </a:t>
            </a:r>
            <a:r>
              <a:rPr lang="en-GB" sz="1400" dirty="0" smtClean="0"/>
              <a:t>        rename=</a:t>
            </a:r>
            <a:r>
              <a:rPr lang="en-GB" sz="1400" dirty="0" err="1" smtClean="0"/>
              <a:t>customerAccountPositionDesc</a:t>
            </a:r>
            <a:r>
              <a:rPr lang="en-GB" sz="1400" dirty="0" smtClean="0"/>
              <a:t>=</a:t>
            </a:r>
            <a:r>
              <a:rPr lang="en-GB" sz="1400" dirty="0" err="1" smtClean="0"/>
              <a:t>customerAccountPosition</a:t>
            </a:r>
            <a:r>
              <a:rPr lang="en-GB" sz="1400" dirty="0" smtClean="0"/>
              <a:t>) </a:t>
            </a:r>
          </a:p>
          <a:p>
            <a:r>
              <a:rPr lang="en-GB" sz="1400" dirty="0"/>
              <a:t> </a:t>
            </a:r>
            <a:r>
              <a:rPr lang="en-GB" sz="1400" dirty="0" smtClean="0"/>
              <a:t>        key=</a:t>
            </a:r>
            <a:r>
              <a:rPr lang="en-GB" sz="1400" dirty="0" err="1" smtClean="0"/>
              <a:t>customerAccountID</a:t>
            </a:r>
            <a:r>
              <a:rPr lang="en-GB" sz="1400" dirty="0" smtClean="0"/>
              <a:t> ;</a:t>
            </a:r>
          </a:p>
          <a:p>
            <a:r>
              <a:rPr lang="en-GB" sz="1400" dirty="0" smtClean="0"/>
              <a:t>      if _</a:t>
            </a:r>
            <a:r>
              <a:rPr lang="en-GB" sz="1400" dirty="0" err="1" smtClean="0"/>
              <a:t>iorc</a:t>
            </a:r>
            <a:r>
              <a:rPr lang="en-GB" sz="1400" dirty="0" smtClean="0"/>
              <a:t>_=%</a:t>
            </a:r>
            <a:r>
              <a:rPr lang="en-GB" sz="1400" dirty="0" err="1" smtClean="0"/>
              <a:t>sysrc</a:t>
            </a:r>
            <a:r>
              <a:rPr lang="en-GB" sz="1400" dirty="0" smtClean="0"/>
              <a:t>(_</a:t>
            </a:r>
            <a:r>
              <a:rPr lang="en-GB" sz="1400" dirty="0" err="1" smtClean="0"/>
              <a:t>dsenom</a:t>
            </a:r>
            <a:r>
              <a:rPr lang="en-GB" sz="1400" dirty="0" smtClean="0"/>
              <a:t>) then _error_=0 ;</a:t>
            </a:r>
          </a:p>
          <a:p>
            <a:r>
              <a:rPr lang="en-GB" sz="1400" dirty="0" smtClean="0"/>
              <a:t>      department=put(</a:t>
            </a:r>
            <a:r>
              <a:rPr lang="en-GB" sz="1400" dirty="0" err="1" smtClean="0"/>
              <a:t>departmentKey,departmentDescription</a:t>
            </a:r>
            <a:r>
              <a:rPr lang="en-GB" sz="1400" dirty="0" smtClean="0"/>
              <a:t>.) ;</a:t>
            </a:r>
          </a:p>
          <a:p>
            <a:r>
              <a:rPr lang="en-GB" sz="1400" dirty="0" smtClean="0"/>
              <a:t>      set </a:t>
            </a:r>
            <a:r>
              <a:rPr lang="en-GB" sz="1400" dirty="0" err="1" smtClean="0"/>
              <a:t>cabot.customer</a:t>
            </a:r>
            <a:r>
              <a:rPr lang="en-GB" sz="1400" dirty="0" smtClean="0"/>
              <a:t>(keep=</a:t>
            </a:r>
            <a:r>
              <a:rPr lang="en-GB" sz="1400" dirty="0" err="1" smtClean="0"/>
              <a:t>customerKey</a:t>
            </a:r>
            <a:r>
              <a:rPr lang="en-GB" sz="1400" dirty="0" smtClean="0"/>
              <a:t> </a:t>
            </a:r>
            <a:r>
              <a:rPr lang="en-GB" sz="1400" dirty="0" err="1" smtClean="0"/>
              <a:t>customerID</a:t>
            </a:r>
            <a:r>
              <a:rPr lang="en-GB" sz="1400" dirty="0" smtClean="0"/>
              <a:t> </a:t>
            </a:r>
            <a:r>
              <a:rPr lang="en-GB" sz="1400" dirty="0" err="1" smtClean="0"/>
              <a:t>customerStatusKey</a:t>
            </a:r>
            <a:r>
              <a:rPr lang="en-GB" sz="1400" dirty="0" smtClean="0"/>
              <a:t>) key=</a:t>
            </a:r>
            <a:r>
              <a:rPr lang="en-GB" sz="1400" dirty="0" err="1" smtClean="0"/>
              <a:t>customerKey</a:t>
            </a:r>
            <a:r>
              <a:rPr lang="en-GB" sz="1400" dirty="0" smtClean="0"/>
              <a:t> ;</a:t>
            </a:r>
          </a:p>
          <a:p>
            <a:r>
              <a:rPr lang="en-GB" sz="1400" dirty="0" smtClean="0"/>
              <a:t>      if _</a:t>
            </a:r>
            <a:r>
              <a:rPr lang="en-GB" sz="1400" dirty="0" err="1" smtClean="0"/>
              <a:t>iorc</a:t>
            </a:r>
            <a:r>
              <a:rPr lang="en-GB" sz="1400" dirty="0" smtClean="0"/>
              <a:t>_=%</a:t>
            </a:r>
            <a:r>
              <a:rPr lang="en-GB" sz="1400" dirty="0" err="1" smtClean="0"/>
              <a:t>sysrc</a:t>
            </a:r>
            <a:r>
              <a:rPr lang="en-GB" sz="1400" dirty="0" smtClean="0"/>
              <a:t>(_</a:t>
            </a:r>
            <a:r>
              <a:rPr lang="en-GB" sz="1400" dirty="0" err="1" smtClean="0"/>
              <a:t>dsenom</a:t>
            </a:r>
            <a:r>
              <a:rPr lang="en-GB" sz="1400" dirty="0" smtClean="0"/>
              <a:t>) then _error_=0 ;</a:t>
            </a:r>
          </a:p>
          <a:p>
            <a:r>
              <a:rPr lang="en-GB" sz="1400" dirty="0" smtClean="0"/>
              <a:t>      </a:t>
            </a:r>
            <a:r>
              <a:rPr lang="en-GB" sz="1400" dirty="0" err="1" smtClean="0"/>
              <a:t>customerStatus</a:t>
            </a:r>
            <a:r>
              <a:rPr lang="en-GB" sz="1400" dirty="0" smtClean="0"/>
              <a:t>=put(</a:t>
            </a:r>
            <a:r>
              <a:rPr lang="en-GB" sz="1400" dirty="0" err="1" smtClean="0"/>
              <a:t>customerStatusKey,dimCustStat_statusDescription</a:t>
            </a:r>
            <a:r>
              <a:rPr lang="en-GB" sz="1400" dirty="0" smtClean="0"/>
              <a:t>.) ;</a:t>
            </a:r>
          </a:p>
          <a:p>
            <a:r>
              <a:rPr lang="en-GB" sz="1400" dirty="0" smtClean="0"/>
              <a:t>      set </a:t>
            </a:r>
            <a:r>
              <a:rPr lang="en-GB" sz="1400" dirty="0" err="1" smtClean="0"/>
              <a:t>cabot.account</a:t>
            </a:r>
            <a:r>
              <a:rPr lang="en-GB" sz="1400" dirty="0" smtClean="0"/>
              <a:t>(keep=</a:t>
            </a:r>
            <a:r>
              <a:rPr lang="en-GB" sz="1400" dirty="0" err="1" smtClean="0"/>
              <a:t>accountKey</a:t>
            </a:r>
            <a:r>
              <a:rPr lang="en-GB" sz="1400" dirty="0" smtClean="0"/>
              <a:t> </a:t>
            </a:r>
            <a:r>
              <a:rPr lang="en-GB" sz="1400" dirty="0" err="1" smtClean="0"/>
              <a:t>accountID</a:t>
            </a:r>
            <a:r>
              <a:rPr lang="en-GB" sz="1400" dirty="0" smtClean="0"/>
              <a:t> </a:t>
            </a:r>
            <a:r>
              <a:rPr lang="en-GB" sz="1400" dirty="0" err="1" smtClean="0"/>
              <a:t>ClientID</a:t>
            </a:r>
            <a:r>
              <a:rPr lang="en-GB" sz="1400" dirty="0" smtClean="0"/>
              <a:t> </a:t>
            </a:r>
            <a:r>
              <a:rPr lang="en-GB" sz="1400" dirty="0" err="1" smtClean="0"/>
              <a:t>ContractID</a:t>
            </a:r>
            <a:r>
              <a:rPr lang="en-GB" sz="1400" dirty="0" smtClean="0"/>
              <a:t> Organisation) key=</a:t>
            </a:r>
            <a:r>
              <a:rPr lang="en-GB" sz="1400" dirty="0" err="1" smtClean="0"/>
              <a:t>accountKey</a:t>
            </a:r>
            <a:r>
              <a:rPr lang="en-GB" sz="1400" dirty="0" smtClean="0"/>
              <a:t> ;</a:t>
            </a:r>
          </a:p>
          <a:p>
            <a:r>
              <a:rPr lang="en-GB" sz="1400" dirty="0" smtClean="0"/>
              <a:t>      if _</a:t>
            </a:r>
            <a:r>
              <a:rPr lang="en-GB" sz="1400" dirty="0" err="1" smtClean="0"/>
              <a:t>iorc</a:t>
            </a:r>
            <a:r>
              <a:rPr lang="en-GB" sz="1400" dirty="0" smtClean="0"/>
              <a:t>_=%</a:t>
            </a:r>
            <a:r>
              <a:rPr lang="en-GB" sz="1400" dirty="0" err="1" smtClean="0"/>
              <a:t>sysrc</a:t>
            </a:r>
            <a:r>
              <a:rPr lang="en-GB" sz="1400" dirty="0" smtClean="0"/>
              <a:t>(_</a:t>
            </a:r>
            <a:r>
              <a:rPr lang="en-GB" sz="1400" dirty="0" err="1" smtClean="0"/>
              <a:t>dsenom</a:t>
            </a:r>
            <a:r>
              <a:rPr lang="en-GB" sz="1400" dirty="0" smtClean="0"/>
              <a:t>) then _error_=0 ;</a:t>
            </a:r>
          </a:p>
          <a:p>
            <a:r>
              <a:rPr lang="en-GB" sz="1400" dirty="0" smtClean="0"/>
              <a:t>      %end ;</a:t>
            </a:r>
          </a:p>
          <a:p>
            <a:r>
              <a:rPr lang="en-GB" sz="1400" dirty="0" smtClean="0"/>
              <a:t>%mend set ;</a:t>
            </a:r>
            <a:endParaRPr lang="en-GB" sz="1400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Cabot Macros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 action="ppaction://hlinkfile"/>
              </a:rPr>
              <a:t>\\</a:t>
            </a:r>
            <a:r>
              <a:rPr lang="en-GB" dirty="0" smtClean="0">
                <a:hlinkClick r:id="rId2" action="ppaction://hlinkfile"/>
              </a:rPr>
              <a:t>kh-pre-gman\SASDATA\Strategies\DEV\macros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</TotalTime>
  <Words>6725</Words>
  <Application>Microsoft Office PowerPoint</Application>
  <PresentationFormat>On-screen Show (4:3)</PresentationFormat>
  <Paragraphs>1261</Paragraphs>
  <Slides>94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5" baseType="lpstr">
      <vt:lpstr>Office Theme</vt:lpstr>
      <vt:lpstr>SAS MACRO TRAINING</vt:lpstr>
      <vt:lpstr>Basics</vt:lpstr>
      <vt:lpstr>What is a SAS Macro?</vt:lpstr>
      <vt:lpstr>Slide 4</vt:lpstr>
      <vt:lpstr>Macro Variables – Basics</vt:lpstr>
      <vt:lpstr>Assigning Macro variables</vt:lpstr>
      <vt:lpstr>How %let works with &amp;</vt:lpstr>
      <vt:lpstr>The %LET Statement – Rules</vt:lpstr>
      <vt:lpstr>The %LET Statement – Rules</vt:lpstr>
      <vt:lpstr>The %LET Statement – Rules</vt:lpstr>
      <vt:lpstr>Macro programs</vt:lpstr>
      <vt:lpstr>Macro programs</vt:lpstr>
      <vt:lpstr>Creating positional and keyword parameters when defining a macro</vt:lpstr>
      <vt:lpstr>Macros Aren’t Always Efficient</vt:lpstr>
      <vt:lpstr>Evaluating numeric expressions in macro language</vt:lpstr>
      <vt:lpstr>Arithmetic calculations in macros</vt:lpstr>
      <vt:lpstr>Trimming leading and trailing blanks</vt:lpstr>
      <vt:lpstr>Searching &amp; extracting text from macro variables</vt:lpstr>
      <vt:lpstr>Macro Processing – behind the scenes</vt:lpstr>
      <vt:lpstr>Commenting macros</vt:lpstr>
      <vt:lpstr>Commenting macros</vt:lpstr>
      <vt:lpstr>Clever Commenting</vt:lpstr>
      <vt:lpstr>Write to the log in colour</vt:lpstr>
      <vt:lpstr>Conditional logic - %if %then %do</vt:lpstr>
      <vt:lpstr>Conditional logic doesn’t interact with a datastep</vt:lpstr>
      <vt:lpstr>Iterative %do; %end; loops</vt:lpstr>
      <vt:lpstr>%do; %end; is not the same as a do; end; loop</vt:lpstr>
      <vt:lpstr>Carry out a loop while a condition is met</vt:lpstr>
      <vt:lpstr>Carry out a loop until a condition is met</vt:lpstr>
      <vt:lpstr>&amp; versus &amp;&amp; versus &amp;&amp;&amp;</vt:lpstr>
      <vt:lpstr>Complex Resolving – Multiple Ampersands</vt:lpstr>
      <vt:lpstr>Complex Resolving - Multiple Ampersands</vt:lpstr>
      <vt:lpstr>Complex Resolving - Multiple Ampersands</vt:lpstr>
      <vt:lpstr>Deriving macro variables from data</vt:lpstr>
      <vt:lpstr>Writing to macro variables from data steps</vt:lpstr>
      <vt:lpstr>Getting macro variables into data steps</vt:lpstr>
      <vt:lpstr>Derive Macro Variables From Data</vt:lpstr>
      <vt:lpstr>CALL SYMPUTX</vt:lpstr>
      <vt:lpstr>CALL SYMPUTX</vt:lpstr>
      <vt:lpstr>Generating Multiple Data Derived Macro Variables Simultaneously</vt:lpstr>
      <vt:lpstr>Generating Multiple Data Derived Macro Variables Simultaneously</vt:lpstr>
      <vt:lpstr>Generating Multiple Data Derived Macro Variables Simultaneously</vt:lpstr>
      <vt:lpstr>Retrieving Multiple Data Derived Macro Variables Simultaneously</vt:lpstr>
      <vt:lpstr>SYMGET</vt:lpstr>
      <vt:lpstr>SYMGET</vt:lpstr>
      <vt:lpstr>Deriving macro variables from data using proc sql</vt:lpstr>
      <vt:lpstr>Debugging</vt:lpstr>
      <vt:lpstr>Debugging – View Macro Variables in Symbol Table</vt:lpstr>
      <vt:lpstr>Debugging – View Macro Variables in Symbol Table</vt:lpstr>
      <vt:lpstr>Debugging – View Macro Variable Resolution Within A Macro Program</vt:lpstr>
      <vt:lpstr>Debugging – View Macro Variable Resolution Within A Macro Program</vt:lpstr>
      <vt:lpstr>Debugging – View Macro Variable Resolution Within A Macro Program</vt:lpstr>
      <vt:lpstr>Debugging – View Macro Variable Resolution Within A Macro Program</vt:lpstr>
      <vt:lpstr>Debugging – View Macro Variable Resolution Within A Macro Program</vt:lpstr>
      <vt:lpstr>Things to be aware of</vt:lpstr>
      <vt:lpstr>Advanced </vt:lpstr>
      <vt:lpstr>Some different ways to use Call Execute</vt:lpstr>
      <vt:lpstr>Syntax of RESOLVE() function</vt:lpstr>
      <vt:lpstr>Resolving macro expressions at data step execution time</vt:lpstr>
      <vt:lpstr>Macro variable scope</vt:lpstr>
      <vt:lpstr>Macro variables</vt:lpstr>
      <vt:lpstr>Some useful return codes</vt:lpstr>
      <vt:lpstr>Syntax for %SYSFUNC</vt:lpstr>
      <vt:lpstr>Putting dates into Titles and Footnotes</vt:lpstr>
      <vt:lpstr>Functions that can be used with %sysfunc</vt:lpstr>
      <vt:lpstr>Multiple functions in one statement</vt:lpstr>
      <vt:lpstr>Creating macro variable from Data Set variables</vt:lpstr>
      <vt:lpstr>Counting words in an expression</vt:lpstr>
      <vt:lpstr>Determine if a dataset exists</vt:lpstr>
      <vt:lpstr>Get values from a table</vt:lpstr>
      <vt:lpstr>Get attributes from a table</vt:lpstr>
      <vt:lpstr>Character quoting/masking</vt:lpstr>
      <vt:lpstr>Using %SUPERQ when you want to ignore macro functionality</vt:lpstr>
      <vt:lpstr>Example of masking all macro resolution using %SUPERQ</vt:lpstr>
      <vt:lpstr>%unquote</vt:lpstr>
      <vt:lpstr>File functions in macros</vt:lpstr>
      <vt:lpstr>Directory functions in macros</vt:lpstr>
      <vt:lpstr>Advanced topics</vt:lpstr>
      <vt:lpstr>Unspecified macro parameters</vt:lpstr>
      <vt:lpstr>Syntax of %GOTO and %label:</vt:lpstr>
      <vt:lpstr>Ways to use %GOTO</vt:lpstr>
      <vt:lpstr>Get environment variables</vt:lpstr>
      <vt:lpstr>%sysexec</vt:lpstr>
      <vt:lpstr>Macro Search Path</vt:lpstr>
      <vt:lpstr>Stored Compiled macros</vt:lpstr>
      <vt:lpstr>Writing generated macro code for analysis</vt:lpstr>
      <vt:lpstr>Good Coding Practice Rules</vt:lpstr>
      <vt:lpstr>Good Coding Practice Example</vt:lpstr>
      <vt:lpstr>Cabot Macros</vt:lpstr>
      <vt:lpstr>nobs</vt:lpstr>
      <vt:lpstr>Set (1 of 2)</vt:lpstr>
      <vt:lpstr>Set (2 of 2)</vt:lpstr>
      <vt:lpstr>More Cabot Macros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MACRO TRAINING</dc:title>
  <dc:creator>pmason</dc:creator>
  <cp:lastModifiedBy>pmason</cp:lastModifiedBy>
  <cp:revision>81</cp:revision>
  <dcterms:created xsi:type="dcterms:W3CDTF">2014-12-17T07:28:28Z</dcterms:created>
  <dcterms:modified xsi:type="dcterms:W3CDTF">2015-02-18T10:01:02Z</dcterms:modified>
</cp:coreProperties>
</file>