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53"/>
  </p:notesMasterIdLst>
  <p:handoutMasterIdLst>
    <p:handoutMasterId r:id="rId54"/>
  </p:handoutMasterIdLst>
  <p:sldIdLst>
    <p:sldId id="256" r:id="rId2"/>
    <p:sldId id="304" r:id="rId3"/>
    <p:sldId id="287" r:id="rId4"/>
    <p:sldId id="294" r:id="rId5"/>
    <p:sldId id="293" r:id="rId6"/>
    <p:sldId id="295" r:id="rId7"/>
    <p:sldId id="296" r:id="rId8"/>
    <p:sldId id="297" r:id="rId9"/>
    <p:sldId id="258" r:id="rId10"/>
    <p:sldId id="298" r:id="rId11"/>
    <p:sldId id="299" r:id="rId12"/>
    <p:sldId id="300" r:id="rId13"/>
    <p:sldId id="303" r:id="rId14"/>
    <p:sldId id="266" r:id="rId15"/>
    <p:sldId id="267" r:id="rId16"/>
    <p:sldId id="274" r:id="rId17"/>
    <p:sldId id="278" r:id="rId18"/>
    <p:sldId id="279" r:id="rId19"/>
    <p:sldId id="280" r:id="rId20"/>
    <p:sldId id="301" r:id="rId21"/>
    <p:sldId id="302" r:id="rId22"/>
    <p:sldId id="282" r:id="rId23"/>
    <p:sldId id="283" r:id="rId24"/>
    <p:sldId id="284" r:id="rId25"/>
    <p:sldId id="259" r:id="rId26"/>
    <p:sldId id="292" r:id="rId27"/>
    <p:sldId id="310" r:id="rId28"/>
    <p:sldId id="290" r:id="rId29"/>
    <p:sldId id="305" r:id="rId30"/>
    <p:sldId id="306" r:id="rId31"/>
    <p:sldId id="307" r:id="rId32"/>
    <p:sldId id="311" r:id="rId33"/>
    <p:sldId id="260" r:id="rId34"/>
    <p:sldId id="269" r:id="rId35"/>
    <p:sldId id="261" r:id="rId36"/>
    <p:sldId id="262" r:id="rId37"/>
    <p:sldId id="263" r:id="rId38"/>
    <p:sldId id="272" r:id="rId39"/>
    <p:sldId id="273" r:id="rId40"/>
    <p:sldId id="285" r:id="rId41"/>
    <p:sldId id="265" r:id="rId42"/>
    <p:sldId id="270" r:id="rId43"/>
    <p:sldId id="281" r:id="rId44"/>
    <p:sldId id="286" r:id="rId45"/>
    <p:sldId id="318" r:id="rId46"/>
    <p:sldId id="312" r:id="rId47"/>
    <p:sldId id="313" r:id="rId48"/>
    <p:sldId id="315" r:id="rId49"/>
    <p:sldId id="316" r:id="rId50"/>
    <p:sldId id="317" r:id="rId51"/>
    <p:sldId id="291" r:id="rId52"/>
  </p:sldIdLst>
  <p:sldSz cx="9144000" cy="6858000" type="screen4x3"/>
  <p:notesSz cx="6797675" cy="987425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6749D"/>
    <a:srgbClr val="70004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67697" autoAdjust="0"/>
  </p:normalViewPr>
  <p:slideViewPr>
    <p:cSldViewPr snapToObjects="1">
      <p:cViewPr varScale="1">
        <p:scale>
          <a:sx n="73" d="100"/>
          <a:sy n="73" d="100"/>
        </p:scale>
        <p:origin x="1672" y="192"/>
      </p:cViewPr>
      <p:guideLst>
        <p:guide orient="horz" pos="2160"/>
        <p:guide pos="2880"/>
      </p:guideLst>
    </p:cSldViewPr>
  </p:slideViewPr>
  <p:outlineViewPr>
    <p:cViewPr>
      <p:scale>
        <a:sx n="33" d="100"/>
        <a:sy n="33" d="100"/>
      </p:scale>
      <p:origin x="0" y="8202"/>
    </p:cViewPr>
  </p:outlineViewPr>
  <p:notesTextViewPr>
    <p:cViewPr>
      <p:scale>
        <a:sx n="100" d="100"/>
        <a:sy n="100" d="100"/>
      </p:scale>
      <p:origin x="0" y="0"/>
    </p:cViewPr>
  </p:notesTextViewPr>
  <p:sorterViewPr>
    <p:cViewPr>
      <p:scale>
        <a:sx n="150" d="100"/>
        <a:sy n="150" d="100"/>
      </p:scale>
      <p:origin x="0" y="9672"/>
    </p:cViewPr>
  </p:sorterViewPr>
  <p:notesViewPr>
    <p:cSldViewPr snapToObjects="1">
      <p:cViewPr varScale="1">
        <p:scale>
          <a:sx n="79" d="100"/>
          <a:sy n="79" d="100"/>
        </p:scale>
        <p:origin x="-3288" y="-9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63" name="Rectangle 3"/>
          <p:cNvSpPr>
            <a:spLocks noGrp="1" noChangeArrowheads="1"/>
          </p:cNvSpPr>
          <p:nvPr>
            <p:ph type="dt" sz="quarter"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164" name="Rectangle 4"/>
          <p:cNvSpPr>
            <a:spLocks noGrp="1" noChangeArrowheads="1"/>
          </p:cNvSpPr>
          <p:nvPr>
            <p:ph type="ftr" sz="quarter" idx="2"/>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165" name="Rectangle 5"/>
          <p:cNvSpPr>
            <a:spLocks noGrp="1" noChangeArrowheads="1"/>
          </p:cNvSpPr>
          <p:nvPr>
            <p:ph type="sldNum" sz="quarter" idx="3"/>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C543C4-C20C-4658-86BB-D5CFC65E52D2}" type="slidenum">
              <a:rPr lang="en-US"/>
              <a:pPr/>
              <a:t>‹#›</a:t>
            </a:fld>
            <a:endParaRPr lang="en-US"/>
          </a:p>
        </p:txBody>
      </p:sp>
    </p:spTree>
    <p:extLst>
      <p:ext uri="{BB962C8B-B14F-4D97-AF65-F5344CB8AC3E}">
        <p14:creationId xmlns:p14="http://schemas.microsoft.com/office/powerpoint/2010/main" val="798075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lvl1pPr>
          </a:lstStyle>
          <a:p>
            <a:endParaRPr lang="en-US"/>
          </a:p>
        </p:txBody>
      </p:sp>
      <p:sp>
        <p:nvSpPr>
          <p:cNvPr id="6147"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a:lvl1pPr>
          </a:lstStyle>
          <a:p>
            <a:endParaRPr lang="en-US"/>
          </a:p>
        </p:txBody>
      </p:sp>
      <p:sp>
        <p:nvSpPr>
          <p:cNvPr id="6148"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800"/>
            </a:lvl1pPr>
          </a:lstStyle>
          <a:p>
            <a:endParaRPr lang="en-US"/>
          </a:p>
        </p:txBody>
      </p:sp>
      <p:sp>
        <p:nvSpPr>
          <p:cNvPr id="6151"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800"/>
            </a:lvl1pPr>
          </a:lstStyle>
          <a:p>
            <a:fld id="{E1D061EA-B4E1-4807-9CA3-D6629EF8DA04}" type="slidenum">
              <a:rPr lang="en-US"/>
              <a:pPr/>
              <a:t>‹#›</a:t>
            </a:fld>
            <a:endParaRPr lang="en-US"/>
          </a:p>
        </p:txBody>
      </p:sp>
    </p:spTree>
    <p:extLst>
      <p:ext uri="{BB962C8B-B14F-4D97-AF65-F5344CB8AC3E}">
        <p14:creationId xmlns:p14="http://schemas.microsoft.com/office/powerpoint/2010/main" val="9277478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263298A-466B-45E4-B930-B541FE18EF1E}" type="slidenum">
              <a:rPr lang="en-US"/>
              <a:pPr/>
              <a:t>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A55C2DD8-4D15-454A-8BA6-84D1F4770DC6}" type="slidenum">
              <a:rPr lang="en-GB"/>
              <a:pPr/>
              <a:t>25</a:t>
            </a:fld>
            <a:endParaRPr lang="en-GB"/>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490F8C8A-E7E2-474D-B19D-FE05256196FA}" type="slidenum">
              <a:rPr lang="en-GB"/>
              <a:pPr/>
              <a:t>33</a:t>
            </a:fld>
            <a:endParaRPr lang="en-GB"/>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BAFDD93C-AE64-4B25-9044-A50FF270C57D}" type="slidenum">
              <a:rPr lang="en-GB"/>
              <a:pPr/>
              <a:t>34</a:t>
            </a:fld>
            <a:endParaRPr lang="en-GB"/>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011355B3-C55B-4975-B183-95E85CB32BEF}" type="slidenum">
              <a:rPr lang="en-GB"/>
              <a:pPr/>
              <a:t>35</a:t>
            </a:fld>
            <a:endParaRPr lang="en-GB"/>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12560ED0-64BD-4B35-8743-B8DC40E694DD}" type="slidenum">
              <a:rPr lang="en-GB"/>
              <a:pPr/>
              <a:t>36</a:t>
            </a:fld>
            <a:endParaRPr lang="en-GB"/>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3BFE7BAE-2246-4D29-A15B-EB76EDD3B6E0}" type="slidenum">
              <a:rPr lang="en-GB"/>
              <a:pPr/>
              <a:t>37</a:t>
            </a:fld>
            <a:endParaRPr lang="en-GB"/>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B875789E-9D41-456D-AB6A-ACD346BC9C0A}" type="slidenum">
              <a:rPr lang="en-GB"/>
              <a:pPr/>
              <a:t>38</a:t>
            </a:fld>
            <a:endParaRPr lang="en-GB"/>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E29E4844-51D4-4D2C-BDCC-3D58DB523A1C}" type="slidenum">
              <a:rPr lang="en-GB"/>
              <a:pPr/>
              <a:t>39</a:t>
            </a:fld>
            <a:endParaRPr lang="en-GB"/>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a:xfrm>
            <a:off x="679292" y="4690072"/>
            <a:ext cx="5439092" cy="4443806"/>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F57BBEFC-BAD3-43A6-87C1-FC7E9BDA1107}" type="slidenum">
              <a:rPr lang="en-GB"/>
              <a:pPr/>
              <a:t>41</a:t>
            </a:fld>
            <a:endParaRPr lang="en-GB"/>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172C539F-34CE-4626-BE18-8D12412E6A23}" type="slidenum">
              <a:rPr lang="en-GB"/>
              <a:pPr/>
              <a:t>42</a:t>
            </a:fld>
            <a:endParaRPr lang="en-GB"/>
          </a:p>
        </p:txBody>
      </p:sp>
      <p:sp>
        <p:nvSpPr>
          <p:cNvPr id="1131522" name="Rectangle 2"/>
          <p:cNvSpPr>
            <a:spLocks noGrp="1" noRot="1" noChangeAspect="1" noChangeArrowheads="1" noTextEdit="1"/>
          </p:cNvSpPr>
          <p:nvPr>
            <p:ph type="sldImg"/>
          </p:nvPr>
        </p:nvSpPr>
        <p:spPr>
          <a:ln/>
        </p:spPr>
      </p:sp>
      <p:sp>
        <p:nvSpPr>
          <p:cNvPr id="1131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4BC44CCC-582C-4E34-9CAB-D004D9E87397}" type="slidenum">
              <a:rPr lang="en-GB"/>
              <a:pPr/>
              <a:t>9</a:t>
            </a:fld>
            <a:endParaRPr lang="en-GB"/>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A3186DD2-8D8C-4F93-A347-0292094799A7}" type="slidenum">
              <a:rPr lang="en-GB"/>
              <a:pPr/>
              <a:t>44</a:t>
            </a:fld>
            <a:endParaRPr lang="en-GB"/>
          </a:p>
        </p:txBody>
      </p:sp>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p:txBody>
          <a:bodyPr/>
          <a:lstStyle/>
          <a:p>
            <a:r>
              <a:rPr lang="en-GB" sz="1000">
                <a:latin typeface="SAS Monospace" pitchFamily="49" charset="0"/>
              </a:rPr>
              <a:t>sbar:                                                                         </a:t>
            </a:r>
          </a:p>
          <a:p>
            <a:r>
              <a:rPr lang="en-GB" sz="1000">
                <a:latin typeface="SAS Monospace" pitchFamily="49" charset="0"/>
              </a:rPr>
              <a:t>  call notify( 'sbar', '_set_cursor_shape_', sbar ) ;                         </a:t>
            </a:r>
          </a:p>
          <a:p>
            <a:r>
              <a:rPr lang="en-GB" sz="1000">
                <a:latin typeface="SAS Monospace" pitchFamily="49" charset="0"/>
              </a:rPr>
              <a:t>  text=sbar ;                                                                 </a:t>
            </a:r>
          </a:p>
          <a:p>
            <a:r>
              <a:rPr lang="en-GB" sz="1000">
                <a:latin typeface="SAS Monospace" pitchFamily="49" charset="0"/>
              </a:rPr>
              <a:t>return;                                                                       </a:t>
            </a:r>
          </a:p>
          <a:p>
            <a:endParaRPr lang="en-GB"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charset="0"/>
                <a:ea typeface="+mn-ea"/>
                <a:cs typeface="+mn-cs"/>
              </a:rPr>
              <a:t>Real Time – the Real Time represents the elapsed time or “wall clock” time. This is the time spent to execute a job or step. This is the time the user experiences in wait for the job/step to complete. Note: As host system resources are heavily utilized the Real Time can go up significantly – representing a wait for various system resources to become available for the SAS job/step’s usage. See Note Below on Interpreting FULLSTIMER Statistics.</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User CPU Time – the time spent by the processor to execute user-written code. User written from the perspective of the operating system and not the customer’s language statements. That is all SAS code that is not operating system code.</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System CPU Time – the time spent by the processor to execute operating system tasks that support user-written code (all CPU tasks that were not executing user-written code). The user CPU time and system CPU time are mutually exclusive.</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Memory – Memory represents the amount of memory allocated to that job/step. This </a:t>
            </a:r>
            <a:r>
              <a:rPr lang="en-GB" sz="1200" b="0" i="1" u="none" strike="noStrike" kern="1200" baseline="0" dirty="0">
                <a:solidFill>
                  <a:schemeClr val="tx1"/>
                </a:solidFill>
                <a:latin typeface="Arial" charset="0"/>
                <a:ea typeface="+mn-ea"/>
                <a:cs typeface="+mn-cs"/>
              </a:rPr>
              <a:t>does not </a:t>
            </a:r>
            <a:r>
              <a:rPr lang="en-GB" sz="1200" b="0" i="0" u="none" strike="noStrike" kern="1200" baseline="0" dirty="0">
                <a:solidFill>
                  <a:schemeClr val="tx1"/>
                </a:solidFill>
                <a:latin typeface="Arial" charset="0"/>
                <a:ea typeface="+mn-ea"/>
                <a:cs typeface="+mn-cs"/>
              </a:rPr>
              <a:t>represent the entire amount of memory that the</a:t>
            </a:r>
          </a:p>
          <a:p>
            <a:r>
              <a:rPr lang="en-GB" sz="1200" b="0" i="0" u="none" strike="noStrike" kern="1200" baseline="0" dirty="0">
                <a:solidFill>
                  <a:schemeClr val="tx1"/>
                </a:solidFill>
                <a:latin typeface="Arial" charset="0"/>
                <a:ea typeface="+mn-ea"/>
                <a:cs typeface="+mn-cs"/>
              </a:rPr>
              <a:t>SAS Session is consuming, as it does not reflect any SAS overhead activities (SAS Manager, etc.).</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Page Faults – Represents the number of virtual memory page faults that occurred during the job/step. Page Faults are pages that required an</a:t>
            </a:r>
          </a:p>
          <a:p>
            <a:r>
              <a:rPr lang="en-GB" sz="1200" b="0" i="0" u="none" strike="noStrike" kern="1200" baseline="0" dirty="0">
                <a:solidFill>
                  <a:schemeClr val="tx1"/>
                </a:solidFill>
                <a:latin typeface="Arial" charset="0"/>
                <a:ea typeface="+mn-ea"/>
                <a:cs typeface="+mn-cs"/>
              </a:rPr>
              <a:t>I/O to retrieve (a read was done to the I/O subsystem). This differs from Page Reclaims, which represents the number of pages retrieved</a:t>
            </a:r>
          </a:p>
          <a:p>
            <a:r>
              <a:rPr lang="en-GB" sz="1200" b="0" i="0" u="none" strike="noStrike" kern="1200" baseline="0" dirty="0">
                <a:solidFill>
                  <a:schemeClr val="tx1"/>
                </a:solidFill>
                <a:latin typeface="Arial" charset="0"/>
                <a:ea typeface="+mn-ea"/>
                <a:cs typeface="+mn-cs"/>
              </a:rPr>
              <a:t>from the page list awaiting re-allocation (all done in memory).</a:t>
            </a:r>
          </a:p>
        </p:txBody>
      </p:sp>
      <p:sp>
        <p:nvSpPr>
          <p:cNvPr id="4" name="Slide Number Placeholder 3"/>
          <p:cNvSpPr>
            <a:spLocks noGrp="1"/>
          </p:cNvSpPr>
          <p:nvPr>
            <p:ph type="sldNum" sz="quarter" idx="10"/>
          </p:nvPr>
        </p:nvSpPr>
        <p:spPr/>
        <p:txBody>
          <a:bodyPr/>
          <a:lstStyle/>
          <a:p>
            <a:fld id="{E1D061EA-B4E1-4807-9CA3-D6629EF8DA04}" type="slidenum">
              <a:rPr lang="en-US" smtClean="0"/>
              <a:pPr/>
              <a:t>10</a:t>
            </a:fld>
            <a:endParaRPr lang="en-US"/>
          </a:p>
        </p:txBody>
      </p:sp>
    </p:spTree>
    <p:extLst>
      <p:ext uri="{BB962C8B-B14F-4D97-AF65-F5344CB8AC3E}">
        <p14:creationId xmlns:p14="http://schemas.microsoft.com/office/powerpoint/2010/main" val="315286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charset="0"/>
                <a:ea typeface="+mn-ea"/>
                <a:cs typeface="+mn-cs"/>
              </a:rPr>
              <a:t>Page Reclaims - Represents the number of pages retrieved from the page list awaiting reallocation (all done in memory). These pages did not require I/O activity to obtain.</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Page Swaps – The number of times a process was swapped out of main memory. </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Voluntary Context Switches – Represents the number of times a process releases its CPU </a:t>
            </a:r>
            <a:r>
              <a:rPr lang="en-GB" sz="1200" b="0" i="0" u="none" strike="noStrike" kern="1200" baseline="0" dirty="0" err="1">
                <a:solidFill>
                  <a:schemeClr val="tx1"/>
                </a:solidFill>
                <a:latin typeface="Arial" charset="0"/>
                <a:ea typeface="+mn-ea"/>
                <a:cs typeface="+mn-cs"/>
              </a:rPr>
              <a:t>timeslice</a:t>
            </a:r>
            <a:r>
              <a:rPr lang="en-GB" sz="1200" b="0" i="0" u="none" strike="noStrike" kern="1200" baseline="0" dirty="0">
                <a:solidFill>
                  <a:schemeClr val="tx1"/>
                </a:solidFill>
                <a:latin typeface="Arial" charset="0"/>
                <a:ea typeface="+mn-ea"/>
                <a:cs typeface="+mn-cs"/>
              </a:rPr>
              <a:t> voluntarily before it’s time-slice allocation is expired. This usually occurs when the process needs an external resource, like making an I/O call for more data.</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Involuntary Context Switches – The number of times a process releases its CPU time-slice involuntarily. This usually happens when its CPU time-slice has expired before the task was finished, or a higher priority task takes its </a:t>
            </a:r>
            <a:r>
              <a:rPr lang="en-GB" sz="1200" b="0" i="0" u="none" strike="noStrike" kern="1200" baseline="0" dirty="0" err="1">
                <a:solidFill>
                  <a:schemeClr val="tx1"/>
                </a:solidFill>
                <a:latin typeface="Arial" charset="0"/>
                <a:ea typeface="+mn-ea"/>
                <a:cs typeface="+mn-cs"/>
              </a:rPr>
              <a:t>timeslice</a:t>
            </a:r>
            <a:r>
              <a:rPr lang="en-GB" sz="1200" b="0" i="0" u="none" strike="noStrike" kern="1200" baseline="0" dirty="0">
                <a:solidFill>
                  <a:schemeClr val="tx1"/>
                </a:solidFill>
                <a:latin typeface="Arial" charset="0"/>
                <a:ea typeface="+mn-ea"/>
                <a:cs typeface="+mn-cs"/>
              </a:rPr>
              <a:t> away.</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Block Input Operations – The number of “</a:t>
            </a:r>
            <a:r>
              <a:rPr lang="en-GB" sz="1200" b="0" i="0" u="none" strike="noStrike" kern="1200" baseline="0" dirty="0" err="1">
                <a:solidFill>
                  <a:schemeClr val="tx1"/>
                </a:solidFill>
                <a:latin typeface="Arial" charset="0"/>
                <a:ea typeface="+mn-ea"/>
                <a:cs typeface="+mn-cs"/>
              </a:rPr>
              <a:t>bufsize</a:t>
            </a:r>
            <a:r>
              <a:rPr lang="en-GB" sz="1200" b="0" i="0" u="none" strike="noStrike" kern="1200" baseline="0" dirty="0">
                <a:solidFill>
                  <a:schemeClr val="tx1"/>
                </a:solidFill>
                <a:latin typeface="Arial" charset="0"/>
                <a:ea typeface="+mn-ea"/>
                <a:cs typeface="+mn-cs"/>
              </a:rPr>
              <a:t>” reads that occur. These are I/O operations to read the data into memory for usage. Not all reads have to utilize an IO operation since the page being requested may still be cached in memory from previous reads.</a:t>
            </a:r>
          </a:p>
          <a:p>
            <a:endParaRPr lang="en-GB" sz="1200" b="0" i="0" u="none" strike="noStrike" kern="1200" baseline="0" dirty="0">
              <a:solidFill>
                <a:schemeClr val="tx1"/>
              </a:solidFill>
              <a:latin typeface="Arial" charset="0"/>
              <a:ea typeface="+mn-ea"/>
              <a:cs typeface="+mn-cs"/>
            </a:endParaRPr>
          </a:p>
          <a:p>
            <a:r>
              <a:rPr lang="en-GB" sz="1200" b="0" i="0" u="none" strike="noStrike" kern="1200" baseline="0" dirty="0">
                <a:solidFill>
                  <a:schemeClr val="tx1"/>
                </a:solidFill>
                <a:latin typeface="Arial" charset="0"/>
                <a:ea typeface="+mn-ea"/>
                <a:cs typeface="+mn-cs"/>
              </a:rPr>
              <a:t>Block Output Operations - This represents the number of “</a:t>
            </a:r>
            <a:r>
              <a:rPr lang="en-GB" sz="1200" b="0" i="0" u="none" strike="noStrike" kern="1200" baseline="0" dirty="0" err="1">
                <a:solidFill>
                  <a:schemeClr val="tx1"/>
                </a:solidFill>
                <a:latin typeface="Arial" charset="0"/>
                <a:ea typeface="+mn-ea"/>
                <a:cs typeface="+mn-cs"/>
              </a:rPr>
              <a:t>bufsize</a:t>
            </a:r>
            <a:r>
              <a:rPr lang="en-GB" sz="1200" b="0" i="0" u="none" strike="noStrike" kern="1200" baseline="0" dirty="0">
                <a:solidFill>
                  <a:schemeClr val="tx1"/>
                </a:solidFill>
                <a:latin typeface="Arial" charset="0"/>
                <a:ea typeface="+mn-ea"/>
                <a:cs typeface="+mn-cs"/>
              </a:rPr>
              <a:t>” writes that occur. These are the same as block input operations except they</a:t>
            </a:r>
          </a:p>
          <a:p>
            <a:r>
              <a:rPr lang="en-GB" sz="1200" b="0" i="0" u="none" strike="noStrike" kern="1200" baseline="0" dirty="0">
                <a:solidFill>
                  <a:schemeClr val="tx1"/>
                </a:solidFill>
                <a:latin typeface="Arial" charset="0"/>
                <a:ea typeface="+mn-ea"/>
                <a:cs typeface="+mn-cs"/>
              </a:rPr>
              <a:t>pertain to the writes to files. As in the case of block input operations, not all block outputs will cause an I/O operation – some files may still be</a:t>
            </a:r>
          </a:p>
          <a:p>
            <a:r>
              <a:rPr lang="en-GB" sz="1200" b="0" i="0" u="none" strike="noStrike" kern="1200" baseline="0" dirty="0">
                <a:solidFill>
                  <a:schemeClr val="tx1"/>
                </a:solidFill>
                <a:latin typeface="Arial" charset="0"/>
                <a:ea typeface="+mn-ea"/>
                <a:cs typeface="+mn-cs"/>
              </a:rPr>
              <a:t>cached in memory.</a:t>
            </a:r>
            <a:endParaRPr lang="en-GB" dirty="0"/>
          </a:p>
          <a:p>
            <a:endParaRPr lang="en-GB" dirty="0"/>
          </a:p>
        </p:txBody>
      </p:sp>
      <p:sp>
        <p:nvSpPr>
          <p:cNvPr id="4" name="Slide Number Placeholder 3"/>
          <p:cNvSpPr>
            <a:spLocks noGrp="1"/>
          </p:cNvSpPr>
          <p:nvPr>
            <p:ph type="sldNum" sz="quarter" idx="10"/>
          </p:nvPr>
        </p:nvSpPr>
        <p:spPr/>
        <p:txBody>
          <a:bodyPr/>
          <a:lstStyle/>
          <a:p>
            <a:fld id="{E1D061EA-B4E1-4807-9CA3-D6629EF8DA04}" type="slidenum">
              <a:rPr lang="en-US" smtClean="0"/>
              <a:pPr/>
              <a:t>11</a:t>
            </a:fld>
            <a:endParaRPr lang="en-US"/>
          </a:p>
        </p:txBody>
      </p:sp>
    </p:spTree>
    <p:extLst>
      <p:ext uri="{BB962C8B-B14F-4D97-AF65-F5344CB8AC3E}">
        <p14:creationId xmlns:p14="http://schemas.microsoft.com/office/powerpoint/2010/main" val="147559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10ACCA8F-8088-459F-8594-38C0FBE35FA8}" type="slidenum">
              <a:rPr lang="en-GB"/>
              <a:pPr/>
              <a:t>14</a:t>
            </a:fld>
            <a:endParaRPr lang="en-GB"/>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8C7D7F0F-B3C4-48A3-92B6-FD057C194B2F}" type="slidenum">
              <a:rPr lang="en-GB"/>
              <a:pPr/>
              <a:t>15</a:t>
            </a:fld>
            <a:endParaRPr lang="en-GB"/>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562DE1BC-1F4B-48CD-8937-31DCCF2330B4}" type="slidenum">
              <a:rPr lang="en-GB"/>
              <a:pPr/>
              <a:t>16</a:t>
            </a:fld>
            <a:endParaRPr lang="en-GB"/>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1456F568-A9DF-400C-A055-C4A9D0370192}" type="slidenum">
              <a:rPr lang="en-GB"/>
              <a:pPr/>
              <a:t>17</a:t>
            </a:fld>
            <a:endParaRPr lang="en-GB"/>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NESUG September 2005</a:t>
            </a:r>
          </a:p>
        </p:txBody>
      </p:sp>
      <p:sp>
        <p:nvSpPr>
          <p:cNvPr id="5" name="Rectangle 6"/>
          <p:cNvSpPr>
            <a:spLocks noGrp="1" noChangeArrowheads="1"/>
          </p:cNvSpPr>
          <p:nvPr>
            <p:ph type="ftr" sz="quarter" idx="4"/>
          </p:nvPr>
        </p:nvSpPr>
        <p:spPr>
          <a:ln/>
        </p:spPr>
        <p:txBody>
          <a:bodyPr/>
          <a:lstStyle/>
          <a:p>
            <a:r>
              <a:rPr lang="en-GB"/>
              <a:t>Philip Mason (www.woodstreet.org.uk)</a:t>
            </a:r>
          </a:p>
        </p:txBody>
      </p:sp>
      <p:sp>
        <p:nvSpPr>
          <p:cNvPr id="6" name="Rectangle 7"/>
          <p:cNvSpPr>
            <a:spLocks noGrp="1" noChangeArrowheads="1"/>
          </p:cNvSpPr>
          <p:nvPr>
            <p:ph type="sldNum" sz="quarter" idx="5"/>
          </p:nvPr>
        </p:nvSpPr>
        <p:spPr>
          <a:ln/>
        </p:spPr>
        <p:txBody>
          <a:bodyPr/>
          <a:lstStyle/>
          <a:p>
            <a:fld id="{5B335AEF-A538-4348-B368-63108A2077F7}" type="slidenum">
              <a:rPr lang="en-GB"/>
              <a:pPr/>
              <a:t>18</a:t>
            </a:fld>
            <a:endParaRPr lang="en-GB"/>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54"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638" y="0"/>
            <a:ext cx="513397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5" name="Picture 59" descr="brand_statements_understanding_data_charco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7363" y="3644900"/>
            <a:ext cx="1766887" cy="99695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subTitle" idx="1"/>
          </p:nvPr>
        </p:nvSpPr>
        <p:spPr>
          <a:xfrm>
            <a:off x="457200" y="5373688"/>
            <a:ext cx="5554663" cy="749300"/>
          </a:xfrm>
        </p:spPr>
        <p:txBody>
          <a:bodyPr/>
          <a:lstStyle>
            <a:lvl1pPr marL="0" indent="0">
              <a:lnSpc>
                <a:spcPct val="80000"/>
              </a:lnSpc>
              <a:buFont typeface="Arial" charset="0"/>
              <a:buNone/>
              <a:defRPr b="1"/>
            </a:lvl1pPr>
          </a:lstStyle>
          <a:p>
            <a:pPr lvl="0"/>
            <a:r>
              <a:rPr lang="en-US" noProof="0"/>
              <a:t>Click to edit Master subtitle style</a:t>
            </a:r>
          </a:p>
        </p:txBody>
      </p:sp>
      <p:sp>
        <p:nvSpPr>
          <p:cNvPr id="4098" name="Rectangle 2"/>
          <p:cNvSpPr>
            <a:spLocks noGrp="1" noChangeArrowheads="1"/>
          </p:cNvSpPr>
          <p:nvPr>
            <p:ph type="ctrTitle"/>
          </p:nvPr>
        </p:nvSpPr>
        <p:spPr>
          <a:xfrm>
            <a:off x="457200" y="2997200"/>
            <a:ext cx="5554663" cy="2376488"/>
          </a:xfrm>
        </p:spPr>
        <p:txBody>
          <a:bodyPr anchor="b"/>
          <a:lstStyle>
            <a:lvl1pPr>
              <a:defRPr/>
            </a:lvl1pPr>
          </a:lstStyle>
          <a:p>
            <a:pPr lvl="0"/>
            <a:r>
              <a:rPr lang="en-US" noProof="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B06ECB1-4D93-4C9A-B01F-F405B7468A0D}" type="slidenum">
              <a:rPr lang="en-US"/>
              <a:pPr/>
              <a:t>‹#›</a:t>
            </a:fld>
            <a:endParaRPr lang="en-US"/>
          </a:p>
        </p:txBody>
      </p:sp>
    </p:spTree>
    <p:extLst>
      <p:ext uri="{BB962C8B-B14F-4D97-AF65-F5344CB8AC3E}">
        <p14:creationId xmlns:p14="http://schemas.microsoft.com/office/powerpoint/2010/main" val="1247728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260350"/>
            <a:ext cx="878522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8013" y="1692275"/>
            <a:ext cx="792797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686800" y="0"/>
            <a:ext cx="457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800" b="1"/>
            </a:lvl1pPr>
          </a:lstStyle>
          <a:p>
            <a:fld id="{BAE7B0F2-AF9D-47B8-8CEA-1CB7B14777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1" fontAlgn="base" hangingPunct="1">
        <a:lnSpc>
          <a:spcPct val="80000"/>
        </a:lnSpc>
        <a:spcBef>
          <a:spcPct val="0"/>
        </a:spcBef>
        <a:spcAft>
          <a:spcPct val="0"/>
        </a:spcAft>
        <a:defRPr sz="2800" b="1">
          <a:solidFill>
            <a:schemeClr val="tx1"/>
          </a:solidFill>
          <a:latin typeface="+mj-lt"/>
          <a:ea typeface="+mj-ea"/>
          <a:cs typeface="+mj-cs"/>
        </a:defRPr>
      </a:lvl1pPr>
      <a:lvl2pPr algn="l" rtl="0" eaLnBrk="1" fontAlgn="base" hangingPunct="1">
        <a:lnSpc>
          <a:spcPct val="80000"/>
        </a:lnSpc>
        <a:spcBef>
          <a:spcPct val="0"/>
        </a:spcBef>
        <a:spcAft>
          <a:spcPct val="0"/>
        </a:spcAft>
        <a:defRPr sz="2800" b="1">
          <a:solidFill>
            <a:schemeClr val="tx1"/>
          </a:solidFill>
          <a:latin typeface="Arial" charset="0"/>
        </a:defRPr>
      </a:lvl2pPr>
      <a:lvl3pPr algn="l" rtl="0" eaLnBrk="1" fontAlgn="base" hangingPunct="1">
        <a:lnSpc>
          <a:spcPct val="80000"/>
        </a:lnSpc>
        <a:spcBef>
          <a:spcPct val="0"/>
        </a:spcBef>
        <a:spcAft>
          <a:spcPct val="0"/>
        </a:spcAft>
        <a:defRPr sz="2800" b="1">
          <a:solidFill>
            <a:schemeClr val="tx1"/>
          </a:solidFill>
          <a:latin typeface="Arial" charset="0"/>
        </a:defRPr>
      </a:lvl3pPr>
      <a:lvl4pPr algn="l" rtl="0" eaLnBrk="1" fontAlgn="base" hangingPunct="1">
        <a:lnSpc>
          <a:spcPct val="80000"/>
        </a:lnSpc>
        <a:spcBef>
          <a:spcPct val="0"/>
        </a:spcBef>
        <a:spcAft>
          <a:spcPct val="0"/>
        </a:spcAft>
        <a:defRPr sz="2800" b="1">
          <a:solidFill>
            <a:schemeClr val="tx1"/>
          </a:solidFill>
          <a:latin typeface="Arial" charset="0"/>
        </a:defRPr>
      </a:lvl4pPr>
      <a:lvl5pPr algn="l" rtl="0" eaLnBrk="1" fontAlgn="base" hangingPunct="1">
        <a:lnSpc>
          <a:spcPct val="80000"/>
        </a:lnSpc>
        <a:spcBef>
          <a:spcPct val="0"/>
        </a:spcBef>
        <a:spcAft>
          <a:spcPct val="0"/>
        </a:spcAft>
        <a:defRPr sz="2800" b="1">
          <a:solidFill>
            <a:schemeClr val="tx1"/>
          </a:solidFill>
          <a:latin typeface="Arial" charset="0"/>
        </a:defRPr>
      </a:lvl5pPr>
      <a:lvl6pPr marL="457200" algn="l" rtl="0" eaLnBrk="1" fontAlgn="base" hangingPunct="1">
        <a:lnSpc>
          <a:spcPct val="80000"/>
        </a:lnSpc>
        <a:spcBef>
          <a:spcPct val="0"/>
        </a:spcBef>
        <a:spcAft>
          <a:spcPct val="0"/>
        </a:spcAft>
        <a:defRPr sz="2800" b="1">
          <a:solidFill>
            <a:schemeClr val="tx1"/>
          </a:solidFill>
          <a:latin typeface="Arial" charset="0"/>
        </a:defRPr>
      </a:lvl6pPr>
      <a:lvl7pPr marL="914400" algn="l" rtl="0" eaLnBrk="1" fontAlgn="base" hangingPunct="1">
        <a:lnSpc>
          <a:spcPct val="80000"/>
        </a:lnSpc>
        <a:spcBef>
          <a:spcPct val="0"/>
        </a:spcBef>
        <a:spcAft>
          <a:spcPct val="0"/>
        </a:spcAft>
        <a:defRPr sz="2800" b="1">
          <a:solidFill>
            <a:schemeClr val="tx1"/>
          </a:solidFill>
          <a:latin typeface="Arial" charset="0"/>
        </a:defRPr>
      </a:lvl7pPr>
      <a:lvl8pPr marL="1371600" algn="l" rtl="0" eaLnBrk="1" fontAlgn="base" hangingPunct="1">
        <a:lnSpc>
          <a:spcPct val="80000"/>
        </a:lnSpc>
        <a:spcBef>
          <a:spcPct val="0"/>
        </a:spcBef>
        <a:spcAft>
          <a:spcPct val="0"/>
        </a:spcAft>
        <a:defRPr sz="2800" b="1">
          <a:solidFill>
            <a:schemeClr val="tx1"/>
          </a:solidFill>
          <a:latin typeface="Arial" charset="0"/>
        </a:defRPr>
      </a:lvl8pPr>
      <a:lvl9pPr marL="1828800" algn="l" rtl="0" eaLnBrk="1" fontAlgn="base" hangingPunct="1">
        <a:lnSpc>
          <a:spcPct val="80000"/>
        </a:lnSpc>
        <a:spcBef>
          <a:spcPct val="0"/>
        </a:spcBef>
        <a:spcAft>
          <a:spcPct val="0"/>
        </a:spcAft>
        <a:defRPr sz="2800" b="1">
          <a:solidFill>
            <a:schemeClr val="tx1"/>
          </a:solidFill>
          <a:latin typeface="Arial" charset="0"/>
        </a:defRPr>
      </a:lvl9pPr>
    </p:titleStyle>
    <p:bodyStyle>
      <a:lvl1pPr marL="269875" indent="-269875" algn="l" rtl="0" eaLnBrk="1" fontAlgn="base" hangingPunct="1">
        <a:spcBef>
          <a:spcPct val="20000"/>
        </a:spcBef>
        <a:spcAft>
          <a:spcPct val="20000"/>
        </a:spcAft>
        <a:buFont typeface="Arial" charset="0"/>
        <a:buChar char="●"/>
        <a:defRPr sz="2000">
          <a:solidFill>
            <a:schemeClr val="tx1"/>
          </a:solidFill>
          <a:latin typeface="+mn-lt"/>
          <a:ea typeface="+mn-ea"/>
          <a:cs typeface="+mn-cs"/>
        </a:defRPr>
      </a:lvl1pPr>
      <a:lvl2pPr marL="712788" indent="-263525" algn="l" rtl="0" eaLnBrk="1" fontAlgn="base" hangingPunct="1">
        <a:spcBef>
          <a:spcPct val="20000"/>
        </a:spcBef>
        <a:spcAft>
          <a:spcPct val="20000"/>
        </a:spcAft>
        <a:buFont typeface="Arial" charset="0"/>
        <a:buChar char="–"/>
        <a:defRPr>
          <a:solidFill>
            <a:schemeClr val="tx1"/>
          </a:solidFill>
          <a:latin typeface="+mn-lt"/>
        </a:defRPr>
      </a:lvl2pPr>
      <a:lvl3pPr marL="1155700" indent="-263525" algn="l" rtl="0" eaLnBrk="1" fontAlgn="base" hangingPunct="1">
        <a:spcBef>
          <a:spcPct val="20000"/>
        </a:spcBef>
        <a:spcAft>
          <a:spcPct val="20000"/>
        </a:spcAft>
        <a:buFont typeface="Arial" charset="0"/>
        <a:buChar char="–"/>
        <a:defRPr>
          <a:solidFill>
            <a:schemeClr val="tx1"/>
          </a:solidFill>
          <a:latin typeface="+mn-lt"/>
        </a:defRPr>
      </a:lvl3pPr>
      <a:lvl4pPr marL="1598613" indent="-263525" algn="l" rtl="0" eaLnBrk="1" fontAlgn="base" hangingPunct="1">
        <a:spcBef>
          <a:spcPct val="20000"/>
        </a:spcBef>
        <a:spcAft>
          <a:spcPct val="20000"/>
        </a:spcAft>
        <a:buChar char="–"/>
        <a:defRPr sz="1600">
          <a:solidFill>
            <a:schemeClr val="tx1"/>
          </a:solidFill>
          <a:latin typeface="+mn-lt"/>
        </a:defRPr>
      </a:lvl4pPr>
      <a:lvl5pPr marL="2063750" indent="-276225" algn="l" rtl="0" eaLnBrk="1" fontAlgn="base" hangingPunct="1">
        <a:spcBef>
          <a:spcPct val="20000"/>
        </a:spcBef>
        <a:spcAft>
          <a:spcPct val="20000"/>
        </a:spcAft>
        <a:buChar char="»"/>
        <a:defRPr sz="1600">
          <a:solidFill>
            <a:schemeClr val="tx1"/>
          </a:solidFill>
          <a:latin typeface="+mn-lt"/>
        </a:defRPr>
      </a:lvl5pPr>
      <a:lvl6pPr marL="2520950" indent="-276225" algn="l" rtl="0" eaLnBrk="1" fontAlgn="base" hangingPunct="1">
        <a:spcBef>
          <a:spcPct val="20000"/>
        </a:spcBef>
        <a:spcAft>
          <a:spcPct val="20000"/>
        </a:spcAft>
        <a:buChar char="»"/>
        <a:defRPr sz="1600">
          <a:solidFill>
            <a:schemeClr val="tx1"/>
          </a:solidFill>
          <a:latin typeface="+mn-lt"/>
        </a:defRPr>
      </a:lvl6pPr>
      <a:lvl7pPr marL="2978150" indent="-276225" algn="l" rtl="0" eaLnBrk="1" fontAlgn="base" hangingPunct="1">
        <a:spcBef>
          <a:spcPct val="20000"/>
        </a:spcBef>
        <a:spcAft>
          <a:spcPct val="20000"/>
        </a:spcAft>
        <a:buChar char="»"/>
        <a:defRPr sz="1600">
          <a:solidFill>
            <a:schemeClr val="tx1"/>
          </a:solidFill>
          <a:latin typeface="+mn-lt"/>
        </a:defRPr>
      </a:lvl7pPr>
      <a:lvl8pPr marL="3435350" indent="-276225" algn="l" rtl="0" eaLnBrk="1" fontAlgn="base" hangingPunct="1">
        <a:spcBef>
          <a:spcPct val="20000"/>
        </a:spcBef>
        <a:spcAft>
          <a:spcPct val="20000"/>
        </a:spcAft>
        <a:buChar char="»"/>
        <a:defRPr sz="1600">
          <a:solidFill>
            <a:schemeClr val="tx1"/>
          </a:solidFill>
          <a:latin typeface="+mn-lt"/>
        </a:defRPr>
      </a:lvl8pPr>
      <a:lvl9pPr marL="3892550" indent="-276225" algn="l" rtl="0" eaLnBrk="1" fontAlgn="base" hangingPunct="1">
        <a:spcBef>
          <a:spcPct val="20000"/>
        </a:spcBef>
        <a:spcAft>
          <a:spcPct val="200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upport.sas.com/rnd/scalability/trick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81" name="Rectangle 29"/>
          <p:cNvSpPr>
            <a:spLocks noGrp="1" noChangeArrowheads="1"/>
          </p:cNvSpPr>
          <p:nvPr>
            <p:ph type="ctrTitle"/>
          </p:nvPr>
        </p:nvSpPr>
        <p:spPr/>
        <p:txBody>
          <a:bodyPr/>
          <a:lstStyle/>
          <a:p>
            <a:r>
              <a:rPr lang="en-US" dirty="0"/>
              <a:t>SAS Performance Tips</a:t>
            </a:r>
          </a:p>
        </p:txBody>
      </p:sp>
      <p:sp>
        <p:nvSpPr>
          <p:cNvPr id="100382" name="Rectangle 30"/>
          <p:cNvSpPr>
            <a:spLocks noGrp="1" noChangeArrowheads="1"/>
          </p:cNvSpPr>
          <p:nvPr>
            <p:ph type="subTitle" idx="1"/>
          </p:nvPr>
        </p:nvSpPr>
        <p:spPr/>
        <p:txBody>
          <a:bodyPr/>
          <a:lstStyle/>
          <a:p>
            <a:r>
              <a:rPr lang="en-US" dirty="0"/>
              <a:t>Phil Mason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Interpreting </a:t>
            </a:r>
            <a:r>
              <a:rPr lang="en-GB" dirty="0" err="1"/>
              <a:t>Fullstimer</a:t>
            </a:r>
            <a:endParaRPr lang="en-GB" dirty="0"/>
          </a:p>
        </p:txBody>
      </p:sp>
      <p:sp>
        <p:nvSpPr>
          <p:cNvPr id="3" name="Content Placeholder 2"/>
          <p:cNvSpPr>
            <a:spLocks noGrp="1"/>
          </p:cNvSpPr>
          <p:nvPr>
            <p:ph idx="1"/>
          </p:nvPr>
        </p:nvSpPr>
        <p:spPr/>
        <p:txBody>
          <a:bodyPr/>
          <a:lstStyle/>
          <a:p>
            <a:pPr marL="0" indent="0">
              <a:buNone/>
            </a:pPr>
            <a:r>
              <a:rPr lang="en-GB" b="1" i="1" dirty="0"/>
              <a:t>Options </a:t>
            </a:r>
            <a:r>
              <a:rPr lang="en-GB" b="1" i="1" dirty="0" err="1"/>
              <a:t>fullstimer</a:t>
            </a:r>
            <a:r>
              <a:rPr lang="en-GB" b="1" i="1" dirty="0"/>
              <a:t> ;</a:t>
            </a:r>
          </a:p>
          <a:p>
            <a:r>
              <a:rPr lang="en-GB" dirty="0"/>
              <a:t>Real Time - Elapsed time. </a:t>
            </a:r>
          </a:p>
          <a:p>
            <a:pPr lvl="1"/>
            <a:r>
              <a:rPr lang="en-GB" dirty="0"/>
              <a:t>If this is within 15% of the CPU time, then system data is moving well.</a:t>
            </a:r>
          </a:p>
          <a:p>
            <a:pPr lvl="1"/>
            <a:r>
              <a:rPr lang="en-GB" dirty="0"/>
              <a:t>If they are 50% or more different then there are likely to be big problems with memory or I/O subsystem that should be able to be improved considerably</a:t>
            </a:r>
          </a:p>
          <a:p>
            <a:r>
              <a:rPr lang="en-GB" dirty="0"/>
              <a:t>User CPU – CPU time spent running SAS code</a:t>
            </a:r>
          </a:p>
          <a:p>
            <a:r>
              <a:rPr lang="en-GB" dirty="0"/>
              <a:t>System CPU – CPU time spent by system on overhead tasks</a:t>
            </a:r>
          </a:p>
          <a:p>
            <a:r>
              <a:rPr lang="en-GB" dirty="0"/>
              <a:t>Memory – Memory used for step.</a:t>
            </a:r>
          </a:p>
          <a:p>
            <a:r>
              <a:rPr lang="en-GB" dirty="0">
                <a:solidFill>
                  <a:srgbClr val="FF0000"/>
                </a:solidFill>
              </a:rPr>
              <a:t>Page faults </a:t>
            </a:r>
            <a:r>
              <a:rPr lang="en-GB" dirty="0"/>
              <a:t>– pages SAS tried to access but they were not in memory and needed an I/O</a:t>
            </a:r>
          </a:p>
        </p:txBody>
      </p:sp>
      <p:sp>
        <p:nvSpPr>
          <p:cNvPr id="4" name="Slide Number Placeholder 3"/>
          <p:cNvSpPr>
            <a:spLocks noGrp="1"/>
          </p:cNvSpPr>
          <p:nvPr>
            <p:ph type="sldNum" sz="quarter" idx="10"/>
          </p:nvPr>
        </p:nvSpPr>
        <p:spPr/>
        <p:txBody>
          <a:bodyPr/>
          <a:lstStyle/>
          <a:p>
            <a:fld id="{9B06ECB1-4D93-4C9A-B01F-F405B7468A0D}" type="slidenum">
              <a:rPr lang="en-US" smtClean="0"/>
              <a:pPr/>
              <a:t>10</a:t>
            </a:fld>
            <a:endParaRPr lang="en-US"/>
          </a:p>
        </p:txBody>
      </p:sp>
    </p:spTree>
    <p:extLst>
      <p:ext uri="{BB962C8B-B14F-4D97-AF65-F5344CB8AC3E}">
        <p14:creationId xmlns:p14="http://schemas.microsoft.com/office/powerpoint/2010/main" val="372088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Interpreting </a:t>
            </a:r>
            <a:r>
              <a:rPr lang="en-GB" dirty="0" err="1"/>
              <a:t>Fullstimer</a:t>
            </a:r>
            <a:endParaRPr lang="en-GB" dirty="0"/>
          </a:p>
        </p:txBody>
      </p:sp>
      <p:sp>
        <p:nvSpPr>
          <p:cNvPr id="3" name="Content Placeholder 2"/>
          <p:cNvSpPr>
            <a:spLocks noGrp="1"/>
          </p:cNvSpPr>
          <p:nvPr>
            <p:ph idx="1"/>
          </p:nvPr>
        </p:nvSpPr>
        <p:spPr/>
        <p:txBody>
          <a:bodyPr/>
          <a:lstStyle/>
          <a:p>
            <a:r>
              <a:rPr lang="en-GB" dirty="0">
                <a:solidFill>
                  <a:srgbClr val="00B050"/>
                </a:solidFill>
              </a:rPr>
              <a:t>Page reclaims </a:t>
            </a:r>
            <a:r>
              <a:rPr lang="en-GB" dirty="0"/>
              <a:t>– number of pages accessed without I/O</a:t>
            </a:r>
          </a:p>
          <a:p>
            <a:r>
              <a:rPr lang="en-GB" dirty="0">
                <a:solidFill>
                  <a:srgbClr val="FF0000"/>
                </a:solidFill>
              </a:rPr>
              <a:t>Page swaps </a:t>
            </a:r>
            <a:r>
              <a:rPr lang="en-GB" dirty="0"/>
              <a:t>– number of times a process was swapped out of main memory</a:t>
            </a:r>
          </a:p>
          <a:p>
            <a:pPr lvl="1"/>
            <a:r>
              <a:rPr lang="en-GB" dirty="0"/>
              <a:t>If consistently high then check memory system</a:t>
            </a:r>
          </a:p>
          <a:p>
            <a:r>
              <a:rPr lang="en-GB" dirty="0"/>
              <a:t>Voluntary context switches – number of times SAS gave up on CPU because of a resource constraint like waiting for a disk</a:t>
            </a:r>
          </a:p>
          <a:p>
            <a:r>
              <a:rPr lang="en-GB" dirty="0"/>
              <a:t>Involuntary context switches – number of times operating system forced process to inactive state.</a:t>
            </a:r>
          </a:p>
          <a:p>
            <a:pPr lvl="1"/>
            <a:r>
              <a:rPr lang="en-GB" dirty="0"/>
              <a:t>If consistently high then need to check CPU system</a:t>
            </a:r>
          </a:p>
          <a:p>
            <a:r>
              <a:rPr lang="en-GB" dirty="0"/>
              <a:t>Block input operations – number of I/O operations performed to read data into memory</a:t>
            </a:r>
          </a:p>
          <a:p>
            <a:r>
              <a:rPr lang="en-GB" dirty="0"/>
              <a:t>Block output operations – number of I/O operations performed to write data to file</a:t>
            </a:r>
          </a:p>
        </p:txBody>
      </p:sp>
      <p:sp>
        <p:nvSpPr>
          <p:cNvPr id="4" name="Slide Number Placeholder 3"/>
          <p:cNvSpPr>
            <a:spLocks noGrp="1"/>
          </p:cNvSpPr>
          <p:nvPr>
            <p:ph type="sldNum" sz="quarter" idx="10"/>
          </p:nvPr>
        </p:nvSpPr>
        <p:spPr/>
        <p:txBody>
          <a:bodyPr/>
          <a:lstStyle/>
          <a:p>
            <a:fld id="{9B06ECB1-4D93-4C9A-B01F-F405B7468A0D}" type="slidenum">
              <a:rPr lang="en-US" smtClean="0"/>
              <a:pPr/>
              <a:t>11</a:t>
            </a:fld>
            <a:endParaRPr lang="en-US"/>
          </a:p>
        </p:txBody>
      </p:sp>
    </p:spTree>
    <p:extLst>
      <p:ext uri="{BB962C8B-B14F-4D97-AF65-F5344CB8AC3E}">
        <p14:creationId xmlns:p14="http://schemas.microsoft.com/office/powerpoint/2010/main" val="68338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length of variables to save space</a:t>
            </a:r>
          </a:p>
        </p:txBody>
      </p:sp>
      <p:sp>
        <p:nvSpPr>
          <p:cNvPr id="3" name="Content Placeholder 2"/>
          <p:cNvSpPr>
            <a:spLocks noGrp="1"/>
          </p:cNvSpPr>
          <p:nvPr>
            <p:ph idx="1"/>
          </p:nvPr>
        </p:nvSpPr>
        <p:spPr/>
        <p:txBody>
          <a:bodyPr/>
          <a:lstStyle/>
          <a:p>
            <a:r>
              <a:rPr lang="en-GB" dirty="0"/>
              <a:t>Define length as small as is required</a:t>
            </a:r>
          </a:p>
          <a:p>
            <a:r>
              <a:rPr lang="en-GB" dirty="0"/>
              <a:t>For instance, SAS dates can be defined as</a:t>
            </a:r>
          </a:p>
          <a:p>
            <a:pPr marL="0" indent="0">
              <a:buNone/>
            </a:pPr>
            <a:r>
              <a:rPr lang="en-GB" dirty="0">
                <a:solidFill>
                  <a:srgbClr val="0070C0"/>
                </a:solidFill>
              </a:rPr>
              <a:t>Length </a:t>
            </a:r>
            <a:r>
              <a:rPr lang="en-GB" dirty="0" err="1">
                <a:solidFill>
                  <a:srgbClr val="0070C0"/>
                </a:solidFill>
              </a:rPr>
              <a:t>myDate</a:t>
            </a:r>
            <a:r>
              <a:rPr lang="en-GB" dirty="0">
                <a:solidFill>
                  <a:srgbClr val="0070C0"/>
                </a:solidFill>
              </a:rPr>
              <a:t> 4 ;</a:t>
            </a:r>
          </a:p>
          <a:p>
            <a:endParaRPr lang="en-GB" dirty="0"/>
          </a:p>
          <a:p>
            <a:endParaRPr lang="en-GB" dirty="0"/>
          </a:p>
          <a:p>
            <a:endParaRPr lang="en-GB" dirty="0"/>
          </a:p>
          <a:p>
            <a:endParaRPr lang="en-GB" dirty="0"/>
          </a:p>
          <a:p>
            <a:pPr marL="0" indent="0">
              <a:buNone/>
            </a:pPr>
            <a:endParaRPr lang="en-GB" dirty="0"/>
          </a:p>
          <a:p>
            <a:r>
              <a:rPr lang="en-GB" dirty="0"/>
              <a:t>Short numbers can encode as text</a:t>
            </a:r>
          </a:p>
          <a:p>
            <a:pPr marL="0" indent="0">
              <a:buNone/>
            </a:pPr>
            <a:r>
              <a:rPr lang="en-GB" dirty="0">
                <a:solidFill>
                  <a:srgbClr val="0070C0"/>
                </a:solidFill>
              </a:rPr>
              <a:t>Length </a:t>
            </a:r>
            <a:r>
              <a:rPr lang="en-GB" dirty="0" err="1">
                <a:solidFill>
                  <a:srgbClr val="0070C0"/>
                </a:solidFill>
              </a:rPr>
              <a:t>myNumCode</a:t>
            </a:r>
            <a:r>
              <a:rPr lang="en-GB" dirty="0">
                <a:solidFill>
                  <a:srgbClr val="0070C0"/>
                </a:solidFill>
              </a:rPr>
              <a:t> $ 2 ;</a:t>
            </a:r>
          </a:p>
          <a:p>
            <a:pPr marL="0" indent="0">
              <a:buNone/>
            </a:pPr>
            <a:r>
              <a:rPr lang="en-GB" dirty="0" err="1">
                <a:solidFill>
                  <a:srgbClr val="0070C0"/>
                </a:solidFill>
              </a:rPr>
              <a:t>myNumCode</a:t>
            </a:r>
            <a:r>
              <a:rPr lang="en-GB" dirty="0">
                <a:solidFill>
                  <a:srgbClr val="0070C0"/>
                </a:solidFill>
              </a:rPr>
              <a:t>=‘12’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65081818"/>
              </p:ext>
            </p:extLst>
          </p:nvPr>
        </p:nvGraphicFramePr>
        <p:xfrm>
          <a:off x="608013" y="3149060"/>
          <a:ext cx="5698681" cy="1645924"/>
        </p:xfrm>
        <a:graphic>
          <a:graphicData uri="http://schemas.openxmlformats.org/drawingml/2006/table">
            <a:tbl>
              <a:tblPr firstRow="1" firstCol="1" bandRow="1">
                <a:tableStyleId>{5C22544A-7EE6-4342-B048-85BDC9FD1C3A}</a:tableStyleId>
              </a:tblPr>
              <a:tblGrid>
                <a:gridCol w="2140553">
                  <a:extLst>
                    <a:ext uri="{9D8B030D-6E8A-4147-A177-3AD203B41FA5}">
                      <a16:colId xmlns:a16="http://schemas.microsoft.com/office/drawing/2014/main" val="20000"/>
                    </a:ext>
                  </a:extLst>
                </a:gridCol>
                <a:gridCol w="1208088">
                  <a:extLst>
                    <a:ext uri="{9D8B030D-6E8A-4147-A177-3AD203B41FA5}">
                      <a16:colId xmlns:a16="http://schemas.microsoft.com/office/drawing/2014/main" val="20001"/>
                    </a:ext>
                  </a:extLst>
                </a:gridCol>
                <a:gridCol w="2350040">
                  <a:extLst>
                    <a:ext uri="{9D8B030D-6E8A-4147-A177-3AD203B41FA5}">
                      <a16:colId xmlns:a16="http://schemas.microsoft.com/office/drawing/2014/main" val="20002"/>
                    </a:ext>
                  </a:extLst>
                </a:gridCol>
              </a:tblGrid>
              <a:tr h="104487">
                <a:tc gridSpan="3">
                  <a:txBody>
                    <a:bodyPr/>
                    <a:lstStyle/>
                    <a:p>
                      <a:pPr>
                        <a:lnSpc>
                          <a:spcPts val="1500"/>
                        </a:lnSpc>
                        <a:spcAft>
                          <a:spcPts val="0"/>
                        </a:spcAft>
                      </a:pPr>
                      <a:r>
                        <a:rPr lang="en-GB" sz="1200" dirty="0">
                          <a:effectLst/>
                        </a:rPr>
                        <a:t>Significant Digits and Largest Integer by Length for SAS Variables under UNIX</a:t>
                      </a:r>
                      <a:endParaRPr lang="en-GB" sz="1100" dirty="0">
                        <a:effectLst/>
                        <a:latin typeface="Calibri"/>
                        <a:ea typeface="Calibri"/>
                        <a:cs typeface="Times New Roman"/>
                      </a:endParaRPr>
                    </a:p>
                  </a:txBody>
                  <a:tcPr marL="0" marR="0"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0">
                <a:tc>
                  <a:txBody>
                    <a:bodyPr/>
                    <a:lstStyle/>
                    <a:p>
                      <a:pPr algn="ctr">
                        <a:lnSpc>
                          <a:spcPts val="1500"/>
                        </a:lnSpc>
                        <a:spcAft>
                          <a:spcPts val="0"/>
                        </a:spcAft>
                      </a:pPr>
                      <a:r>
                        <a:rPr lang="en-GB" sz="1200" dirty="0">
                          <a:effectLst/>
                        </a:rPr>
                        <a:t>Length in Bytes</a:t>
                      </a:r>
                      <a:endParaRPr lang="en-GB" sz="1100" dirty="0">
                        <a:effectLst/>
                        <a:latin typeface="Calibri"/>
                        <a:ea typeface="Calibri"/>
                        <a:cs typeface="Times New Roman"/>
                      </a:endParaRPr>
                    </a:p>
                  </a:txBody>
                  <a:tcPr marL="0" marR="0" marT="0" marB="0"/>
                </a:tc>
                <a:tc>
                  <a:txBody>
                    <a:bodyPr/>
                    <a:lstStyle/>
                    <a:p>
                      <a:pPr algn="ctr">
                        <a:lnSpc>
                          <a:spcPts val="1500"/>
                        </a:lnSpc>
                        <a:spcAft>
                          <a:spcPts val="0"/>
                        </a:spcAft>
                      </a:pPr>
                      <a:r>
                        <a:rPr lang="en-GB" sz="1200" dirty="0">
                          <a:effectLst/>
                        </a:rPr>
                        <a:t>Significant Digits </a:t>
                      </a:r>
                      <a:br>
                        <a:rPr lang="en-GB" sz="1200" dirty="0">
                          <a:effectLst/>
                        </a:rPr>
                      </a:br>
                      <a:r>
                        <a:rPr lang="en-GB" sz="1200" dirty="0">
                          <a:effectLst/>
                        </a:rPr>
                        <a:t>Retained</a:t>
                      </a:r>
                      <a:endParaRPr lang="en-GB" sz="1100" dirty="0">
                        <a:effectLst/>
                        <a:latin typeface="Calibri"/>
                        <a:ea typeface="Calibri"/>
                        <a:cs typeface="Times New Roman"/>
                      </a:endParaRPr>
                    </a:p>
                  </a:txBody>
                  <a:tcPr marL="0" marR="0" marT="0" marB="0"/>
                </a:tc>
                <a:tc>
                  <a:txBody>
                    <a:bodyPr/>
                    <a:lstStyle/>
                    <a:p>
                      <a:pPr algn="r">
                        <a:lnSpc>
                          <a:spcPts val="1500"/>
                        </a:lnSpc>
                        <a:spcAft>
                          <a:spcPts val="0"/>
                        </a:spcAft>
                      </a:pPr>
                      <a:r>
                        <a:rPr lang="en-GB" sz="1200" dirty="0">
                          <a:effectLst/>
                        </a:rPr>
                        <a:t>Largest Integer </a:t>
                      </a:r>
                      <a:br>
                        <a:rPr lang="en-GB" sz="1200" dirty="0">
                          <a:effectLst/>
                        </a:rPr>
                      </a:br>
                      <a:r>
                        <a:rPr lang="en-GB" sz="1200" dirty="0">
                          <a:effectLst/>
                        </a:rPr>
                        <a:t>Represented Exactly</a:t>
                      </a:r>
                      <a:endParaRPr lang="en-GB" sz="1100" dirty="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r h="0">
                <a:tc>
                  <a:txBody>
                    <a:bodyPr/>
                    <a:lstStyle/>
                    <a:p>
                      <a:pPr algn="ctr">
                        <a:lnSpc>
                          <a:spcPts val="1500"/>
                        </a:lnSpc>
                        <a:spcAft>
                          <a:spcPts val="0"/>
                        </a:spcAft>
                      </a:pPr>
                      <a:r>
                        <a:rPr lang="en-GB" sz="1200">
                          <a:effectLst/>
                        </a:rPr>
                        <a:t>3</a:t>
                      </a:r>
                      <a:endParaRPr lang="en-GB" sz="1100">
                        <a:effectLst/>
                        <a:latin typeface="Calibri"/>
                        <a:ea typeface="Calibri"/>
                        <a:cs typeface="Times New Roman"/>
                      </a:endParaRPr>
                    </a:p>
                  </a:txBody>
                  <a:tcPr marL="0" marR="0" marT="0" marB="0"/>
                </a:tc>
                <a:tc>
                  <a:txBody>
                    <a:bodyPr/>
                    <a:lstStyle/>
                    <a:p>
                      <a:pPr algn="ctr">
                        <a:lnSpc>
                          <a:spcPts val="1500"/>
                        </a:lnSpc>
                        <a:spcAft>
                          <a:spcPts val="0"/>
                        </a:spcAft>
                      </a:pPr>
                      <a:r>
                        <a:rPr lang="en-GB" sz="1200">
                          <a:effectLst/>
                        </a:rPr>
                        <a:t>3</a:t>
                      </a:r>
                      <a:endParaRPr lang="en-GB" sz="1100">
                        <a:effectLst/>
                        <a:latin typeface="Calibri"/>
                        <a:ea typeface="Calibri"/>
                        <a:cs typeface="Times New Roman"/>
                      </a:endParaRPr>
                    </a:p>
                  </a:txBody>
                  <a:tcPr marL="0" marR="0" marT="0" marB="0"/>
                </a:tc>
                <a:tc>
                  <a:txBody>
                    <a:bodyPr/>
                    <a:lstStyle/>
                    <a:p>
                      <a:pPr algn="r">
                        <a:lnSpc>
                          <a:spcPts val="1500"/>
                        </a:lnSpc>
                        <a:spcAft>
                          <a:spcPts val="0"/>
                        </a:spcAft>
                      </a:pPr>
                      <a:r>
                        <a:rPr lang="en-GB" sz="1200">
                          <a:effectLst/>
                        </a:rPr>
                        <a:t>8,192</a:t>
                      </a:r>
                      <a:endParaRPr lang="en-GB" sz="1100">
                        <a:effectLst/>
                        <a:latin typeface="Calibri"/>
                        <a:ea typeface="Calibri"/>
                        <a:cs typeface="Times New Roman"/>
                      </a:endParaRPr>
                    </a:p>
                  </a:txBody>
                  <a:tcPr marL="0" marR="0" marT="0" marB="0"/>
                </a:tc>
                <a:extLst>
                  <a:ext uri="{0D108BD9-81ED-4DB2-BD59-A6C34878D82A}">
                    <a16:rowId xmlns:a16="http://schemas.microsoft.com/office/drawing/2014/main" val="10002"/>
                  </a:ext>
                </a:extLst>
              </a:tr>
              <a:tr h="0">
                <a:tc>
                  <a:txBody>
                    <a:bodyPr/>
                    <a:lstStyle/>
                    <a:p>
                      <a:pPr algn="ctr">
                        <a:lnSpc>
                          <a:spcPts val="1500"/>
                        </a:lnSpc>
                        <a:spcAft>
                          <a:spcPts val="0"/>
                        </a:spcAft>
                      </a:pPr>
                      <a:r>
                        <a:rPr lang="en-GB" sz="1200">
                          <a:effectLst/>
                        </a:rPr>
                        <a:t>4</a:t>
                      </a:r>
                      <a:endParaRPr lang="en-GB" sz="1100">
                        <a:effectLst/>
                        <a:latin typeface="Calibri"/>
                        <a:ea typeface="Calibri"/>
                        <a:cs typeface="Times New Roman"/>
                      </a:endParaRPr>
                    </a:p>
                  </a:txBody>
                  <a:tcPr marL="0" marR="0" marT="0" marB="0"/>
                </a:tc>
                <a:tc>
                  <a:txBody>
                    <a:bodyPr/>
                    <a:lstStyle/>
                    <a:p>
                      <a:pPr algn="ctr">
                        <a:lnSpc>
                          <a:spcPts val="1500"/>
                        </a:lnSpc>
                        <a:spcAft>
                          <a:spcPts val="0"/>
                        </a:spcAft>
                      </a:pPr>
                      <a:r>
                        <a:rPr lang="en-GB" sz="1200">
                          <a:effectLst/>
                        </a:rPr>
                        <a:t>6</a:t>
                      </a:r>
                      <a:endParaRPr lang="en-GB" sz="1100">
                        <a:effectLst/>
                        <a:latin typeface="Calibri"/>
                        <a:ea typeface="Calibri"/>
                        <a:cs typeface="Times New Roman"/>
                      </a:endParaRPr>
                    </a:p>
                  </a:txBody>
                  <a:tcPr marL="0" marR="0" marT="0" marB="0"/>
                </a:tc>
                <a:tc>
                  <a:txBody>
                    <a:bodyPr/>
                    <a:lstStyle/>
                    <a:p>
                      <a:pPr algn="r">
                        <a:lnSpc>
                          <a:spcPts val="1500"/>
                        </a:lnSpc>
                        <a:spcAft>
                          <a:spcPts val="0"/>
                        </a:spcAft>
                      </a:pPr>
                      <a:r>
                        <a:rPr lang="en-GB" sz="1200">
                          <a:effectLst/>
                        </a:rPr>
                        <a:t>2,097,152</a:t>
                      </a:r>
                      <a:endParaRPr lang="en-GB" sz="1100">
                        <a:effectLst/>
                        <a:latin typeface="Calibri"/>
                        <a:ea typeface="Calibri"/>
                        <a:cs typeface="Times New Roman"/>
                      </a:endParaRPr>
                    </a:p>
                  </a:txBody>
                  <a:tcPr marL="0" marR="0" marT="0" marB="0"/>
                </a:tc>
                <a:extLst>
                  <a:ext uri="{0D108BD9-81ED-4DB2-BD59-A6C34878D82A}">
                    <a16:rowId xmlns:a16="http://schemas.microsoft.com/office/drawing/2014/main" val="10003"/>
                  </a:ext>
                </a:extLst>
              </a:tr>
              <a:tr h="0">
                <a:tc>
                  <a:txBody>
                    <a:bodyPr/>
                    <a:lstStyle/>
                    <a:p>
                      <a:pPr algn="ctr">
                        <a:lnSpc>
                          <a:spcPts val="1500"/>
                        </a:lnSpc>
                        <a:spcAft>
                          <a:spcPts val="0"/>
                        </a:spcAft>
                      </a:pPr>
                      <a:r>
                        <a:rPr lang="en-GB" sz="1200">
                          <a:effectLst/>
                        </a:rPr>
                        <a:t>5</a:t>
                      </a:r>
                      <a:endParaRPr lang="en-GB" sz="1100">
                        <a:effectLst/>
                        <a:latin typeface="Calibri"/>
                        <a:ea typeface="Calibri"/>
                        <a:cs typeface="Times New Roman"/>
                      </a:endParaRPr>
                    </a:p>
                  </a:txBody>
                  <a:tcPr marL="0" marR="0" marT="0" marB="0"/>
                </a:tc>
                <a:tc>
                  <a:txBody>
                    <a:bodyPr/>
                    <a:lstStyle/>
                    <a:p>
                      <a:pPr algn="ctr">
                        <a:lnSpc>
                          <a:spcPts val="1500"/>
                        </a:lnSpc>
                        <a:spcAft>
                          <a:spcPts val="0"/>
                        </a:spcAft>
                      </a:pPr>
                      <a:r>
                        <a:rPr lang="en-GB" sz="1200">
                          <a:effectLst/>
                        </a:rPr>
                        <a:t>8</a:t>
                      </a:r>
                      <a:endParaRPr lang="en-GB" sz="1100">
                        <a:effectLst/>
                        <a:latin typeface="Calibri"/>
                        <a:ea typeface="Calibri"/>
                        <a:cs typeface="Times New Roman"/>
                      </a:endParaRPr>
                    </a:p>
                  </a:txBody>
                  <a:tcPr marL="0" marR="0" marT="0" marB="0"/>
                </a:tc>
                <a:tc>
                  <a:txBody>
                    <a:bodyPr/>
                    <a:lstStyle/>
                    <a:p>
                      <a:pPr algn="r">
                        <a:lnSpc>
                          <a:spcPts val="1500"/>
                        </a:lnSpc>
                        <a:spcAft>
                          <a:spcPts val="0"/>
                        </a:spcAft>
                      </a:pPr>
                      <a:r>
                        <a:rPr lang="en-GB" sz="1200">
                          <a:effectLst/>
                        </a:rPr>
                        <a:t>536,870,912</a:t>
                      </a:r>
                      <a:endParaRPr lang="en-GB" sz="1100">
                        <a:effectLst/>
                        <a:latin typeface="Calibri"/>
                        <a:ea typeface="Calibri"/>
                        <a:cs typeface="Times New Roman"/>
                      </a:endParaRPr>
                    </a:p>
                  </a:txBody>
                  <a:tcPr marL="0" marR="0" marT="0" marB="0"/>
                </a:tc>
                <a:extLst>
                  <a:ext uri="{0D108BD9-81ED-4DB2-BD59-A6C34878D82A}">
                    <a16:rowId xmlns:a16="http://schemas.microsoft.com/office/drawing/2014/main" val="10004"/>
                  </a:ext>
                </a:extLst>
              </a:tr>
              <a:tr h="0">
                <a:tc>
                  <a:txBody>
                    <a:bodyPr/>
                    <a:lstStyle/>
                    <a:p>
                      <a:pPr algn="ctr">
                        <a:lnSpc>
                          <a:spcPts val="1500"/>
                        </a:lnSpc>
                        <a:spcAft>
                          <a:spcPts val="0"/>
                        </a:spcAft>
                      </a:pPr>
                      <a:r>
                        <a:rPr lang="en-GB" sz="1200" dirty="0">
                          <a:effectLst/>
                        </a:rPr>
                        <a:t>6</a:t>
                      </a:r>
                      <a:endParaRPr lang="en-GB" sz="1100" dirty="0">
                        <a:effectLst/>
                        <a:latin typeface="Calibri"/>
                        <a:ea typeface="Calibri"/>
                        <a:cs typeface="Times New Roman"/>
                      </a:endParaRPr>
                    </a:p>
                  </a:txBody>
                  <a:tcPr marL="0" marR="0" marT="0" marB="0"/>
                </a:tc>
                <a:tc>
                  <a:txBody>
                    <a:bodyPr/>
                    <a:lstStyle/>
                    <a:p>
                      <a:pPr algn="ctr">
                        <a:lnSpc>
                          <a:spcPts val="1500"/>
                        </a:lnSpc>
                        <a:spcAft>
                          <a:spcPts val="0"/>
                        </a:spcAft>
                      </a:pPr>
                      <a:r>
                        <a:rPr lang="en-GB" sz="1200">
                          <a:effectLst/>
                        </a:rPr>
                        <a:t>11</a:t>
                      </a:r>
                      <a:endParaRPr lang="en-GB" sz="1100">
                        <a:effectLst/>
                        <a:latin typeface="Calibri"/>
                        <a:ea typeface="Calibri"/>
                        <a:cs typeface="Times New Roman"/>
                      </a:endParaRPr>
                    </a:p>
                  </a:txBody>
                  <a:tcPr marL="0" marR="0" marT="0" marB="0"/>
                </a:tc>
                <a:tc>
                  <a:txBody>
                    <a:bodyPr/>
                    <a:lstStyle/>
                    <a:p>
                      <a:pPr algn="r">
                        <a:lnSpc>
                          <a:spcPts val="1500"/>
                        </a:lnSpc>
                        <a:spcAft>
                          <a:spcPts val="0"/>
                        </a:spcAft>
                      </a:pPr>
                      <a:r>
                        <a:rPr lang="en-GB" sz="1200">
                          <a:effectLst/>
                        </a:rPr>
                        <a:t>137,438,953,472</a:t>
                      </a:r>
                      <a:endParaRPr lang="en-GB" sz="1100">
                        <a:effectLst/>
                        <a:latin typeface="Calibri"/>
                        <a:ea typeface="Calibri"/>
                        <a:cs typeface="Times New Roman"/>
                      </a:endParaRPr>
                    </a:p>
                  </a:txBody>
                  <a:tcPr marL="0" marR="0" marT="0" marB="0"/>
                </a:tc>
                <a:extLst>
                  <a:ext uri="{0D108BD9-81ED-4DB2-BD59-A6C34878D82A}">
                    <a16:rowId xmlns:a16="http://schemas.microsoft.com/office/drawing/2014/main" val="10005"/>
                  </a:ext>
                </a:extLst>
              </a:tr>
              <a:tr h="0">
                <a:tc>
                  <a:txBody>
                    <a:bodyPr/>
                    <a:lstStyle/>
                    <a:p>
                      <a:pPr algn="ctr">
                        <a:lnSpc>
                          <a:spcPts val="1500"/>
                        </a:lnSpc>
                        <a:spcAft>
                          <a:spcPts val="0"/>
                        </a:spcAft>
                      </a:pPr>
                      <a:r>
                        <a:rPr lang="en-GB" sz="1200">
                          <a:effectLst/>
                        </a:rPr>
                        <a:t>7</a:t>
                      </a:r>
                      <a:endParaRPr lang="en-GB" sz="1100">
                        <a:effectLst/>
                        <a:latin typeface="Calibri"/>
                        <a:ea typeface="Calibri"/>
                        <a:cs typeface="Times New Roman"/>
                      </a:endParaRPr>
                    </a:p>
                  </a:txBody>
                  <a:tcPr marL="0" marR="0" marT="0" marB="0"/>
                </a:tc>
                <a:tc>
                  <a:txBody>
                    <a:bodyPr/>
                    <a:lstStyle/>
                    <a:p>
                      <a:pPr algn="ctr">
                        <a:lnSpc>
                          <a:spcPts val="1500"/>
                        </a:lnSpc>
                        <a:spcAft>
                          <a:spcPts val="0"/>
                        </a:spcAft>
                      </a:pPr>
                      <a:r>
                        <a:rPr lang="en-GB" sz="1200">
                          <a:effectLst/>
                        </a:rPr>
                        <a:t>13</a:t>
                      </a:r>
                      <a:endParaRPr lang="en-GB" sz="1100">
                        <a:effectLst/>
                        <a:latin typeface="Calibri"/>
                        <a:ea typeface="Calibri"/>
                        <a:cs typeface="Times New Roman"/>
                      </a:endParaRPr>
                    </a:p>
                  </a:txBody>
                  <a:tcPr marL="0" marR="0" marT="0" marB="0"/>
                </a:tc>
                <a:tc>
                  <a:txBody>
                    <a:bodyPr/>
                    <a:lstStyle/>
                    <a:p>
                      <a:pPr algn="r">
                        <a:lnSpc>
                          <a:spcPts val="1500"/>
                        </a:lnSpc>
                        <a:spcAft>
                          <a:spcPts val="0"/>
                        </a:spcAft>
                      </a:pPr>
                      <a:r>
                        <a:rPr lang="en-GB" sz="1200">
                          <a:effectLst/>
                        </a:rPr>
                        <a:t>35,184,372,088,832</a:t>
                      </a:r>
                      <a:endParaRPr lang="en-GB" sz="1100">
                        <a:effectLst/>
                        <a:latin typeface="Calibri"/>
                        <a:ea typeface="Calibri"/>
                        <a:cs typeface="Times New Roman"/>
                      </a:endParaRPr>
                    </a:p>
                  </a:txBody>
                  <a:tcPr marL="0" marR="0" marT="0" marB="0"/>
                </a:tc>
                <a:extLst>
                  <a:ext uri="{0D108BD9-81ED-4DB2-BD59-A6C34878D82A}">
                    <a16:rowId xmlns:a16="http://schemas.microsoft.com/office/drawing/2014/main" val="10006"/>
                  </a:ext>
                </a:extLst>
              </a:tr>
              <a:tr h="0">
                <a:tc>
                  <a:txBody>
                    <a:bodyPr/>
                    <a:lstStyle/>
                    <a:p>
                      <a:pPr algn="ctr">
                        <a:lnSpc>
                          <a:spcPts val="1500"/>
                        </a:lnSpc>
                        <a:spcAft>
                          <a:spcPts val="0"/>
                        </a:spcAft>
                      </a:pPr>
                      <a:r>
                        <a:rPr lang="en-GB" sz="1200">
                          <a:effectLst/>
                        </a:rPr>
                        <a:t>8</a:t>
                      </a:r>
                      <a:endParaRPr lang="en-GB" sz="1100">
                        <a:effectLst/>
                        <a:latin typeface="Calibri"/>
                        <a:ea typeface="Calibri"/>
                        <a:cs typeface="Times New Roman"/>
                      </a:endParaRPr>
                    </a:p>
                  </a:txBody>
                  <a:tcPr marL="0" marR="0" marT="0" marB="0"/>
                </a:tc>
                <a:tc>
                  <a:txBody>
                    <a:bodyPr/>
                    <a:lstStyle/>
                    <a:p>
                      <a:pPr algn="ctr">
                        <a:lnSpc>
                          <a:spcPts val="1500"/>
                        </a:lnSpc>
                        <a:spcAft>
                          <a:spcPts val="0"/>
                        </a:spcAft>
                      </a:pPr>
                      <a:r>
                        <a:rPr lang="en-GB" sz="1200">
                          <a:effectLst/>
                        </a:rPr>
                        <a:t>15</a:t>
                      </a:r>
                      <a:endParaRPr lang="en-GB" sz="1100">
                        <a:effectLst/>
                        <a:latin typeface="Calibri"/>
                        <a:ea typeface="Calibri"/>
                        <a:cs typeface="Times New Roman"/>
                      </a:endParaRPr>
                    </a:p>
                  </a:txBody>
                  <a:tcPr marL="0" marR="0" marT="0" marB="0"/>
                </a:tc>
                <a:tc>
                  <a:txBody>
                    <a:bodyPr/>
                    <a:lstStyle/>
                    <a:p>
                      <a:pPr algn="r">
                        <a:lnSpc>
                          <a:spcPts val="1500"/>
                        </a:lnSpc>
                        <a:spcAft>
                          <a:spcPts val="0"/>
                        </a:spcAft>
                      </a:pPr>
                      <a:r>
                        <a:rPr lang="en-GB" sz="1200" dirty="0">
                          <a:effectLst/>
                        </a:rPr>
                        <a:t>9,007,199,254,740,992</a:t>
                      </a:r>
                      <a:endParaRPr lang="en-GB" sz="1100" dirty="0">
                        <a:effectLst/>
                        <a:latin typeface="Calibri"/>
                        <a:ea typeface="Calibri"/>
                        <a:cs typeface="Times New Roman"/>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547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Combine multiple steps into one using SQL</a:t>
            </a:r>
          </a:p>
        </p:txBody>
      </p:sp>
      <p:sp>
        <p:nvSpPr>
          <p:cNvPr id="4" name="Slide Number Placeholder 3"/>
          <p:cNvSpPr>
            <a:spLocks noGrp="1"/>
          </p:cNvSpPr>
          <p:nvPr>
            <p:ph type="sldNum" sz="quarter" idx="10"/>
          </p:nvPr>
        </p:nvSpPr>
        <p:spPr/>
        <p:txBody>
          <a:bodyPr/>
          <a:lstStyle/>
          <a:p>
            <a:fld id="{9B06ECB1-4D93-4C9A-B01F-F405B7468A0D}" type="slidenum">
              <a:rPr lang="en-US" smtClean="0"/>
              <a:pPr/>
              <a:t>13</a:t>
            </a:fld>
            <a:endParaRPr lang="en-US"/>
          </a:p>
        </p:txBody>
      </p:sp>
      <p:sp>
        <p:nvSpPr>
          <p:cNvPr id="5" name="Rectangle 4"/>
          <p:cNvSpPr/>
          <p:nvPr/>
        </p:nvSpPr>
        <p:spPr>
          <a:xfrm>
            <a:off x="10847" y="1484784"/>
            <a:ext cx="4499992" cy="48320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dirty="0">
                <a:solidFill>
                  <a:srgbClr val="008000"/>
                </a:solidFill>
                <a:latin typeface="Courier New"/>
              </a:rPr>
              <a:t>* read 10 million recs matching a condition, then categorise ;</a:t>
            </a:r>
            <a:endParaRPr lang="en-GB" dirty="0">
              <a:solidFill>
                <a:srgbClr val="000000"/>
              </a:solidFill>
              <a:latin typeface="Courier New"/>
            </a:endParaRPr>
          </a:p>
          <a:p>
            <a:r>
              <a:rPr lang="en-GB" b="1" dirty="0">
                <a:solidFill>
                  <a:srgbClr val="000080"/>
                </a:solidFill>
                <a:latin typeface="Courier New"/>
              </a:rPr>
              <a:t>data</a:t>
            </a:r>
            <a:r>
              <a:rPr lang="en-GB" dirty="0">
                <a:solidFill>
                  <a:srgbClr val="000000"/>
                </a:solidFill>
                <a:latin typeface="Courier New"/>
              </a:rPr>
              <a:t> test ;</a:t>
            </a:r>
          </a:p>
          <a:p>
            <a:r>
              <a:rPr lang="en-GB" dirty="0">
                <a:solidFill>
                  <a:srgbClr val="000000"/>
                </a:solidFill>
                <a:latin typeface="Courier New"/>
              </a:rPr>
              <a:t>  </a:t>
            </a:r>
            <a:r>
              <a:rPr lang="en-GB" dirty="0">
                <a:solidFill>
                  <a:srgbClr val="0000FF"/>
                </a:solidFill>
                <a:latin typeface="Courier New"/>
              </a:rPr>
              <a:t>set</a:t>
            </a:r>
            <a:r>
              <a:rPr lang="en-GB" dirty="0">
                <a:solidFill>
                  <a:srgbClr val="000000"/>
                </a:solidFill>
                <a:latin typeface="Courier New"/>
              </a:rPr>
              <a:t> pdl.daily_itm_201248(</a:t>
            </a:r>
            <a:r>
              <a:rPr lang="en-GB" dirty="0" err="1">
                <a:solidFill>
                  <a:srgbClr val="000000"/>
                </a:solidFill>
                <a:latin typeface="Courier New"/>
              </a:rPr>
              <a:t>obs</a:t>
            </a:r>
            <a:r>
              <a:rPr lang="en-GB" dirty="0">
                <a:solidFill>
                  <a:srgbClr val="000000"/>
                </a:solidFill>
                <a:latin typeface="Courier New"/>
              </a:rPr>
              <a:t>=</a:t>
            </a:r>
            <a:r>
              <a:rPr lang="en-GB" b="1" dirty="0">
                <a:solidFill>
                  <a:srgbClr val="008080"/>
                </a:solidFill>
                <a:latin typeface="Courier New"/>
              </a:rPr>
              <a:t>10000000</a:t>
            </a:r>
            <a:r>
              <a:rPr lang="en-GB" dirty="0">
                <a:solidFill>
                  <a:srgbClr val="000000"/>
                </a:solidFill>
                <a:latin typeface="Courier New"/>
              </a:rPr>
              <a:t>) ;</a:t>
            </a:r>
          </a:p>
          <a:p>
            <a:r>
              <a:rPr lang="en-GB" dirty="0">
                <a:solidFill>
                  <a:srgbClr val="000000"/>
                </a:solidFill>
                <a:latin typeface="Courier New"/>
              </a:rPr>
              <a:t>    </a:t>
            </a:r>
            <a:r>
              <a:rPr lang="en-GB" dirty="0">
                <a:solidFill>
                  <a:srgbClr val="0000FF"/>
                </a:solidFill>
                <a:latin typeface="Courier New"/>
              </a:rPr>
              <a:t>where</a:t>
            </a:r>
            <a:r>
              <a:rPr lang="en-GB" dirty="0">
                <a:solidFill>
                  <a:srgbClr val="000000"/>
                </a:solidFill>
                <a:latin typeface="Courier New"/>
              </a:rPr>
              <a:t> </a:t>
            </a:r>
            <a:r>
              <a:rPr lang="en-GB" dirty="0" err="1">
                <a:solidFill>
                  <a:srgbClr val="000000"/>
                </a:solidFill>
                <a:latin typeface="Courier New"/>
              </a:rPr>
              <a:t>clubcard_flag</a:t>
            </a:r>
            <a:r>
              <a:rPr lang="en-GB" dirty="0">
                <a:solidFill>
                  <a:srgbClr val="000000"/>
                </a:solidFill>
                <a:latin typeface="Courier New"/>
              </a:rPr>
              <a:t>=</a:t>
            </a:r>
            <a:r>
              <a:rPr lang="en-GB" dirty="0">
                <a:solidFill>
                  <a:srgbClr val="800080"/>
                </a:solidFill>
                <a:latin typeface="Courier New"/>
              </a:rPr>
              <a:t>'Y'</a:t>
            </a:r>
            <a:r>
              <a:rPr lang="en-GB" dirty="0">
                <a:solidFill>
                  <a:srgbClr val="000000"/>
                </a:solidFill>
                <a:latin typeface="Courier New"/>
              </a:rPr>
              <a:t> ;</a:t>
            </a:r>
          </a:p>
          <a:p>
            <a:r>
              <a:rPr lang="en-GB" dirty="0">
                <a:solidFill>
                  <a:srgbClr val="000000"/>
                </a:solidFill>
                <a:latin typeface="Courier New"/>
              </a:rPr>
              <a:t>  </a:t>
            </a:r>
            <a:r>
              <a:rPr lang="en-GB" dirty="0">
                <a:solidFill>
                  <a:srgbClr val="0000FF"/>
                </a:solidFill>
                <a:latin typeface="Courier New"/>
              </a:rPr>
              <a:t>if</a:t>
            </a:r>
            <a:r>
              <a:rPr lang="en-GB" dirty="0">
                <a:solidFill>
                  <a:srgbClr val="000000"/>
                </a:solidFill>
                <a:latin typeface="Courier New"/>
              </a:rPr>
              <a:t> </a:t>
            </a:r>
            <a:r>
              <a:rPr lang="en-GB" dirty="0" err="1">
                <a:solidFill>
                  <a:srgbClr val="000000"/>
                </a:solidFill>
                <a:latin typeface="Courier New"/>
              </a:rPr>
              <a:t>tpnb</a:t>
            </a:r>
            <a:r>
              <a:rPr lang="en-GB" dirty="0">
                <a:solidFill>
                  <a:srgbClr val="000000"/>
                </a:solidFill>
                <a:latin typeface="Courier New"/>
              </a:rPr>
              <a:t>&lt;</a:t>
            </a:r>
            <a:r>
              <a:rPr lang="en-GB" b="1" dirty="0">
                <a:solidFill>
                  <a:srgbClr val="008080"/>
                </a:solidFill>
                <a:latin typeface="Courier New"/>
              </a:rPr>
              <a:t>0</a:t>
            </a:r>
            <a:r>
              <a:rPr lang="en-GB" dirty="0">
                <a:solidFill>
                  <a:srgbClr val="000000"/>
                </a:solidFill>
                <a:latin typeface="Courier New"/>
              </a:rPr>
              <a:t> </a:t>
            </a:r>
            <a:r>
              <a:rPr lang="en-GB" dirty="0">
                <a:solidFill>
                  <a:srgbClr val="0000FF"/>
                </a:solidFill>
                <a:latin typeface="Courier New"/>
              </a:rPr>
              <a:t>then</a:t>
            </a:r>
            <a:r>
              <a:rPr lang="en-GB" dirty="0">
                <a:solidFill>
                  <a:srgbClr val="000000"/>
                </a:solidFill>
                <a:latin typeface="Courier New"/>
              </a:rPr>
              <a:t> category=</a:t>
            </a:r>
            <a:r>
              <a:rPr lang="en-GB" dirty="0">
                <a:solidFill>
                  <a:srgbClr val="800080"/>
                </a:solidFill>
                <a:latin typeface="Courier New"/>
              </a:rPr>
              <a:t>'fuel '</a:t>
            </a:r>
            <a:r>
              <a:rPr lang="en-GB" dirty="0">
                <a:solidFill>
                  <a:srgbClr val="000000"/>
                </a:solidFill>
                <a:latin typeface="Courier New"/>
              </a:rPr>
              <a:t> ;</a:t>
            </a:r>
          </a:p>
          <a:p>
            <a:r>
              <a:rPr lang="en-GB" dirty="0">
                <a:solidFill>
                  <a:srgbClr val="000000"/>
                </a:solidFill>
                <a:latin typeface="Courier New"/>
              </a:rPr>
              <a:t>            </a:t>
            </a:r>
            <a:r>
              <a:rPr lang="en-GB" dirty="0">
                <a:solidFill>
                  <a:srgbClr val="0000FF"/>
                </a:solidFill>
                <a:latin typeface="Courier New"/>
              </a:rPr>
              <a:t>else</a:t>
            </a:r>
            <a:r>
              <a:rPr lang="en-GB" dirty="0">
                <a:solidFill>
                  <a:srgbClr val="000000"/>
                </a:solidFill>
                <a:latin typeface="Courier New"/>
              </a:rPr>
              <a:t> category=</a:t>
            </a:r>
            <a:r>
              <a:rPr lang="en-GB" dirty="0">
                <a:solidFill>
                  <a:srgbClr val="800080"/>
                </a:solidFill>
                <a:latin typeface="Courier New"/>
              </a:rPr>
              <a:t>'other'</a:t>
            </a:r>
            <a:r>
              <a:rPr lang="en-GB" dirty="0">
                <a:solidFill>
                  <a:srgbClr val="000000"/>
                </a:solidFill>
                <a:latin typeface="Courier New"/>
              </a:rPr>
              <a:t> ;</a:t>
            </a:r>
          </a:p>
          <a:p>
            <a:r>
              <a:rPr lang="en-GB" b="1" dirty="0">
                <a:solidFill>
                  <a:srgbClr val="000080"/>
                </a:solidFill>
                <a:latin typeface="Courier New"/>
              </a:rPr>
              <a:t>run</a:t>
            </a:r>
            <a:r>
              <a:rPr lang="en-GB" dirty="0">
                <a:solidFill>
                  <a:srgbClr val="000000"/>
                </a:solidFill>
                <a:latin typeface="Courier New"/>
              </a:rPr>
              <a:t> ;</a:t>
            </a:r>
          </a:p>
          <a:p>
            <a:endParaRPr lang="en-GB" dirty="0">
              <a:solidFill>
                <a:srgbClr val="000000"/>
              </a:solidFill>
              <a:latin typeface="Courier New"/>
            </a:endParaRPr>
          </a:p>
          <a:p>
            <a:r>
              <a:rPr lang="en-GB" dirty="0">
                <a:solidFill>
                  <a:srgbClr val="008000"/>
                </a:solidFill>
                <a:latin typeface="Courier New"/>
              </a:rPr>
              <a:t>* summarise to get totals ;</a:t>
            </a:r>
            <a:endParaRPr lang="en-GB" dirty="0">
              <a:solidFill>
                <a:srgbClr val="000000"/>
              </a:solidFill>
              <a:latin typeface="Courier New"/>
            </a:endParaRPr>
          </a:p>
          <a:p>
            <a:r>
              <a:rPr lang="en-GB" b="1" dirty="0" err="1">
                <a:solidFill>
                  <a:srgbClr val="000080"/>
                </a:solidFill>
                <a:latin typeface="Courier New"/>
              </a:rPr>
              <a:t>proc</a:t>
            </a:r>
            <a:r>
              <a:rPr lang="en-GB" dirty="0">
                <a:solidFill>
                  <a:srgbClr val="000000"/>
                </a:solidFill>
                <a:latin typeface="Courier New"/>
              </a:rPr>
              <a:t> </a:t>
            </a:r>
            <a:r>
              <a:rPr lang="en-GB" b="1" dirty="0">
                <a:solidFill>
                  <a:srgbClr val="000080"/>
                </a:solidFill>
                <a:latin typeface="Courier New"/>
              </a:rPr>
              <a:t>summary</a:t>
            </a:r>
            <a:r>
              <a:rPr lang="en-GB" dirty="0">
                <a:solidFill>
                  <a:srgbClr val="000000"/>
                </a:solidFill>
                <a:latin typeface="Courier New"/>
              </a:rPr>
              <a:t> </a:t>
            </a:r>
            <a:r>
              <a:rPr lang="en-GB" dirty="0">
                <a:solidFill>
                  <a:srgbClr val="0000FF"/>
                </a:solidFill>
                <a:latin typeface="Courier New"/>
              </a:rPr>
              <a:t>data</a:t>
            </a:r>
            <a:r>
              <a:rPr lang="en-GB" dirty="0">
                <a:solidFill>
                  <a:srgbClr val="000000"/>
                </a:solidFill>
                <a:latin typeface="Courier New"/>
              </a:rPr>
              <a:t>=test </a:t>
            </a:r>
            <a:r>
              <a:rPr lang="en-GB" dirty="0" err="1">
                <a:solidFill>
                  <a:srgbClr val="0000FF"/>
                </a:solidFill>
                <a:latin typeface="Courier New"/>
              </a:rPr>
              <a:t>nway</a:t>
            </a:r>
            <a:r>
              <a:rPr lang="en-GB" dirty="0">
                <a:solidFill>
                  <a:srgbClr val="000000"/>
                </a:solidFill>
                <a:latin typeface="Courier New"/>
              </a:rPr>
              <a:t> ;</a:t>
            </a:r>
          </a:p>
          <a:p>
            <a:r>
              <a:rPr lang="en-GB" dirty="0">
                <a:solidFill>
                  <a:srgbClr val="000000"/>
                </a:solidFill>
                <a:latin typeface="Courier New"/>
              </a:rPr>
              <a:t>  </a:t>
            </a:r>
            <a:r>
              <a:rPr lang="en-GB" dirty="0">
                <a:solidFill>
                  <a:srgbClr val="0000FF"/>
                </a:solidFill>
                <a:latin typeface="Courier New"/>
              </a:rPr>
              <a:t>class</a:t>
            </a:r>
            <a:r>
              <a:rPr lang="en-GB" dirty="0">
                <a:solidFill>
                  <a:srgbClr val="000000"/>
                </a:solidFill>
                <a:latin typeface="Courier New"/>
              </a:rPr>
              <a:t> category </a:t>
            </a:r>
            <a:r>
              <a:rPr lang="en-GB" dirty="0" err="1">
                <a:solidFill>
                  <a:srgbClr val="000000"/>
                </a:solidFill>
                <a:latin typeface="Courier New"/>
              </a:rPr>
              <a:t>tpnb</a:t>
            </a:r>
            <a:r>
              <a:rPr lang="en-GB" dirty="0">
                <a:solidFill>
                  <a:srgbClr val="000000"/>
                </a:solidFill>
                <a:latin typeface="Courier New"/>
              </a:rPr>
              <a:t> ;</a:t>
            </a:r>
          </a:p>
          <a:p>
            <a:r>
              <a:rPr lang="en-GB" dirty="0">
                <a:solidFill>
                  <a:srgbClr val="000000"/>
                </a:solidFill>
                <a:latin typeface="Courier New"/>
              </a:rPr>
              <a:t>  </a:t>
            </a:r>
            <a:r>
              <a:rPr lang="en-GB" dirty="0" err="1">
                <a:solidFill>
                  <a:srgbClr val="0000FF"/>
                </a:solidFill>
                <a:latin typeface="Courier New"/>
              </a:rPr>
              <a:t>var</a:t>
            </a:r>
            <a:r>
              <a:rPr lang="en-GB" dirty="0">
                <a:solidFill>
                  <a:srgbClr val="000000"/>
                </a:solidFill>
                <a:latin typeface="Courier New"/>
              </a:rPr>
              <a:t> quantity spend ;</a:t>
            </a:r>
          </a:p>
          <a:p>
            <a:r>
              <a:rPr lang="en-GB" dirty="0">
                <a:solidFill>
                  <a:srgbClr val="000000"/>
                </a:solidFill>
                <a:latin typeface="Courier New"/>
              </a:rPr>
              <a:t>  </a:t>
            </a:r>
            <a:r>
              <a:rPr lang="en-GB" dirty="0">
                <a:solidFill>
                  <a:srgbClr val="0000FF"/>
                </a:solidFill>
                <a:latin typeface="Courier New"/>
              </a:rPr>
              <a:t>output</a:t>
            </a:r>
            <a:r>
              <a:rPr lang="en-GB" dirty="0">
                <a:solidFill>
                  <a:srgbClr val="000000"/>
                </a:solidFill>
                <a:latin typeface="Courier New"/>
              </a:rPr>
              <a:t> </a:t>
            </a:r>
            <a:r>
              <a:rPr lang="en-GB" dirty="0">
                <a:solidFill>
                  <a:srgbClr val="0000FF"/>
                </a:solidFill>
                <a:latin typeface="Courier New"/>
              </a:rPr>
              <a:t>out</a:t>
            </a:r>
            <a:r>
              <a:rPr lang="en-GB" dirty="0">
                <a:solidFill>
                  <a:srgbClr val="000000"/>
                </a:solidFill>
                <a:latin typeface="Courier New"/>
              </a:rPr>
              <a:t>=totals1</a:t>
            </a:r>
          </a:p>
          <a:p>
            <a:r>
              <a:rPr lang="en-GB" dirty="0">
                <a:solidFill>
                  <a:srgbClr val="000000"/>
                </a:solidFill>
                <a:latin typeface="Courier New"/>
              </a:rPr>
              <a:t>         </a:t>
            </a:r>
            <a:r>
              <a:rPr lang="en-GB" dirty="0">
                <a:solidFill>
                  <a:srgbClr val="0000FF"/>
                </a:solidFill>
                <a:latin typeface="Courier New"/>
              </a:rPr>
              <a:t>sum</a:t>
            </a:r>
            <a:r>
              <a:rPr lang="en-GB" dirty="0">
                <a:solidFill>
                  <a:srgbClr val="000000"/>
                </a:solidFill>
                <a:latin typeface="Courier New"/>
              </a:rPr>
              <a:t>= ;</a:t>
            </a:r>
          </a:p>
          <a:p>
            <a:r>
              <a:rPr lang="en-GB" b="1" dirty="0">
                <a:solidFill>
                  <a:srgbClr val="000080"/>
                </a:solidFill>
                <a:latin typeface="Courier New"/>
              </a:rPr>
              <a:t>run</a:t>
            </a:r>
            <a:r>
              <a:rPr lang="en-GB" dirty="0">
                <a:solidFill>
                  <a:srgbClr val="000000"/>
                </a:solidFill>
                <a:latin typeface="Courier New"/>
              </a:rPr>
              <a:t> ;</a:t>
            </a:r>
          </a:p>
          <a:p>
            <a:endParaRPr lang="en-GB" dirty="0">
              <a:solidFill>
                <a:srgbClr val="000000"/>
              </a:solidFill>
              <a:latin typeface="Courier New"/>
            </a:endParaRPr>
          </a:p>
          <a:p>
            <a:r>
              <a:rPr lang="en-GB" dirty="0">
                <a:solidFill>
                  <a:srgbClr val="008000"/>
                </a:solidFill>
                <a:latin typeface="Courier New"/>
              </a:rPr>
              <a:t>* sort to descending sequence ;</a:t>
            </a:r>
            <a:endParaRPr lang="en-GB" dirty="0">
              <a:solidFill>
                <a:srgbClr val="000000"/>
              </a:solidFill>
              <a:latin typeface="Courier New"/>
            </a:endParaRPr>
          </a:p>
          <a:p>
            <a:r>
              <a:rPr lang="en-GB" b="1" dirty="0" err="1">
                <a:solidFill>
                  <a:srgbClr val="000080"/>
                </a:solidFill>
                <a:latin typeface="Courier New"/>
              </a:rPr>
              <a:t>proc</a:t>
            </a:r>
            <a:r>
              <a:rPr lang="en-GB" dirty="0">
                <a:solidFill>
                  <a:srgbClr val="000000"/>
                </a:solidFill>
                <a:latin typeface="Courier New"/>
              </a:rPr>
              <a:t> </a:t>
            </a:r>
            <a:r>
              <a:rPr lang="en-GB" b="1" dirty="0">
                <a:solidFill>
                  <a:srgbClr val="000080"/>
                </a:solidFill>
                <a:latin typeface="Courier New"/>
              </a:rPr>
              <a:t>sort</a:t>
            </a:r>
            <a:r>
              <a:rPr lang="en-GB" dirty="0">
                <a:solidFill>
                  <a:srgbClr val="000000"/>
                </a:solidFill>
                <a:latin typeface="Courier New"/>
              </a:rPr>
              <a:t> </a:t>
            </a:r>
            <a:r>
              <a:rPr lang="en-GB" dirty="0">
                <a:solidFill>
                  <a:srgbClr val="0000FF"/>
                </a:solidFill>
                <a:latin typeface="Courier New"/>
              </a:rPr>
              <a:t>data</a:t>
            </a:r>
            <a:r>
              <a:rPr lang="en-GB" dirty="0">
                <a:solidFill>
                  <a:srgbClr val="000000"/>
                </a:solidFill>
                <a:latin typeface="Courier New"/>
              </a:rPr>
              <a:t>=totals1 ;</a:t>
            </a:r>
          </a:p>
          <a:p>
            <a:r>
              <a:rPr lang="en-GB" dirty="0">
                <a:solidFill>
                  <a:srgbClr val="000000"/>
                </a:solidFill>
                <a:latin typeface="Courier New"/>
              </a:rPr>
              <a:t>  </a:t>
            </a:r>
            <a:r>
              <a:rPr lang="en-GB" dirty="0">
                <a:solidFill>
                  <a:srgbClr val="0000FF"/>
                </a:solidFill>
                <a:latin typeface="Courier New"/>
              </a:rPr>
              <a:t>by</a:t>
            </a:r>
            <a:r>
              <a:rPr lang="en-GB" dirty="0">
                <a:solidFill>
                  <a:srgbClr val="000000"/>
                </a:solidFill>
                <a:latin typeface="Courier New"/>
              </a:rPr>
              <a:t> </a:t>
            </a:r>
            <a:r>
              <a:rPr lang="en-GB" dirty="0">
                <a:solidFill>
                  <a:srgbClr val="0000FF"/>
                </a:solidFill>
                <a:latin typeface="Courier New"/>
              </a:rPr>
              <a:t>descending</a:t>
            </a:r>
            <a:r>
              <a:rPr lang="en-GB" dirty="0">
                <a:solidFill>
                  <a:srgbClr val="000000"/>
                </a:solidFill>
                <a:latin typeface="Courier New"/>
              </a:rPr>
              <a:t> spend ;</a:t>
            </a:r>
          </a:p>
          <a:p>
            <a:r>
              <a:rPr lang="en-GB" b="1" dirty="0">
                <a:solidFill>
                  <a:srgbClr val="000080"/>
                </a:solidFill>
                <a:latin typeface="Courier New"/>
              </a:rPr>
              <a:t>run</a:t>
            </a:r>
            <a:r>
              <a:rPr lang="en-GB" dirty="0">
                <a:solidFill>
                  <a:srgbClr val="000000"/>
                </a:solidFill>
                <a:latin typeface="Courier New"/>
              </a:rPr>
              <a:t> ;</a:t>
            </a:r>
          </a:p>
        </p:txBody>
      </p:sp>
      <p:sp>
        <p:nvSpPr>
          <p:cNvPr id="6" name="Rectangle 5"/>
          <p:cNvSpPr/>
          <p:nvPr/>
        </p:nvSpPr>
        <p:spPr>
          <a:xfrm>
            <a:off x="4510839" y="1481424"/>
            <a:ext cx="4572000" cy="3754874"/>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lvl="0"/>
            <a:r>
              <a:rPr lang="en-GB" dirty="0">
                <a:solidFill>
                  <a:srgbClr val="008000"/>
                </a:solidFill>
                <a:latin typeface="Courier New"/>
              </a:rPr>
              <a:t>* Combine multiple steps into 1 SQL statement, which loads data once ;</a:t>
            </a:r>
          </a:p>
          <a:p>
            <a:pPr lvl="0"/>
            <a:r>
              <a:rPr lang="en-GB" b="1" dirty="0" err="1">
                <a:solidFill>
                  <a:srgbClr val="000080"/>
                </a:solidFill>
                <a:latin typeface="Courier New"/>
              </a:rPr>
              <a:t>proc</a:t>
            </a:r>
            <a:r>
              <a:rPr lang="en-GB" dirty="0">
                <a:solidFill>
                  <a:srgbClr val="000000"/>
                </a:solidFill>
                <a:latin typeface="Courier New"/>
              </a:rPr>
              <a:t> </a:t>
            </a:r>
            <a:r>
              <a:rPr lang="en-GB" b="1" dirty="0" err="1">
                <a:solidFill>
                  <a:srgbClr val="000080"/>
                </a:solidFill>
                <a:latin typeface="Courier New"/>
              </a:rPr>
              <a:t>sql</a:t>
            </a:r>
            <a:r>
              <a:rPr lang="en-GB" dirty="0">
                <a:solidFill>
                  <a:srgbClr val="000000"/>
                </a:solidFill>
                <a:latin typeface="Courier New"/>
              </a:rPr>
              <a:t> ;</a:t>
            </a:r>
          </a:p>
          <a:p>
            <a:pPr lvl="0"/>
            <a:r>
              <a:rPr lang="en-GB" dirty="0">
                <a:solidFill>
                  <a:srgbClr val="000000"/>
                </a:solidFill>
                <a:latin typeface="Courier New"/>
              </a:rPr>
              <a:t>  </a:t>
            </a:r>
            <a:r>
              <a:rPr lang="en-GB" dirty="0">
                <a:solidFill>
                  <a:srgbClr val="0000FF"/>
                </a:solidFill>
                <a:latin typeface="Courier New"/>
              </a:rPr>
              <a:t>create</a:t>
            </a:r>
            <a:r>
              <a:rPr lang="en-GB" dirty="0">
                <a:solidFill>
                  <a:srgbClr val="000000"/>
                </a:solidFill>
                <a:latin typeface="Courier New"/>
              </a:rPr>
              <a:t> </a:t>
            </a:r>
            <a:r>
              <a:rPr lang="en-GB" dirty="0">
                <a:solidFill>
                  <a:srgbClr val="0000FF"/>
                </a:solidFill>
                <a:latin typeface="Courier New"/>
              </a:rPr>
              <a:t>table</a:t>
            </a:r>
            <a:r>
              <a:rPr lang="en-GB" dirty="0">
                <a:solidFill>
                  <a:srgbClr val="000000"/>
                </a:solidFill>
                <a:latin typeface="Courier New"/>
              </a:rPr>
              <a:t> totals2 </a:t>
            </a:r>
            <a:r>
              <a:rPr lang="en-GB" dirty="0">
                <a:solidFill>
                  <a:srgbClr val="0000FF"/>
                </a:solidFill>
                <a:latin typeface="Courier New"/>
              </a:rPr>
              <a:t>as</a:t>
            </a:r>
            <a:endParaRPr lang="en-GB" dirty="0">
              <a:solidFill>
                <a:srgbClr val="000000"/>
              </a:solidFill>
              <a:latin typeface="Courier New"/>
            </a:endParaRPr>
          </a:p>
          <a:p>
            <a:pPr lvl="0"/>
            <a:r>
              <a:rPr lang="en-GB" dirty="0">
                <a:solidFill>
                  <a:srgbClr val="000000"/>
                </a:solidFill>
                <a:latin typeface="Courier New"/>
              </a:rPr>
              <a:t>    </a:t>
            </a:r>
            <a:r>
              <a:rPr lang="en-GB" dirty="0">
                <a:solidFill>
                  <a:srgbClr val="0000FF"/>
                </a:solidFill>
                <a:latin typeface="Courier New"/>
              </a:rPr>
              <a:t>select</a:t>
            </a:r>
            <a:r>
              <a:rPr lang="en-GB" dirty="0">
                <a:solidFill>
                  <a:srgbClr val="000000"/>
                </a:solidFill>
                <a:latin typeface="Courier New"/>
              </a:rPr>
              <a:t> case </a:t>
            </a:r>
          </a:p>
          <a:p>
            <a:pPr lvl="0"/>
            <a:r>
              <a:rPr lang="en-GB" dirty="0">
                <a:solidFill>
                  <a:srgbClr val="0000FF"/>
                </a:solidFill>
                <a:latin typeface="Courier New"/>
              </a:rPr>
              <a:t>             when</a:t>
            </a:r>
            <a:r>
              <a:rPr lang="en-GB" dirty="0">
                <a:solidFill>
                  <a:srgbClr val="000000"/>
                </a:solidFill>
                <a:latin typeface="Courier New"/>
              </a:rPr>
              <a:t> </a:t>
            </a:r>
            <a:r>
              <a:rPr lang="en-GB" dirty="0" err="1">
                <a:solidFill>
                  <a:srgbClr val="000000"/>
                </a:solidFill>
                <a:latin typeface="Courier New"/>
              </a:rPr>
              <a:t>tpnb</a:t>
            </a:r>
            <a:r>
              <a:rPr lang="en-GB" dirty="0">
                <a:solidFill>
                  <a:srgbClr val="000000"/>
                </a:solidFill>
                <a:latin typeface="Courier New"/>
              </a:rPr>
              <a:t>&lt;</a:t>
            </a:r>
            <a:r>
              <a:rPr lang="en-GB" b="1" dirty="0">
                <a:solidFill>
                  <a:srgbClr val="008080"/>
                </a:solidFill>
                <a:latin typeface="Courier New"/>
              </a:rPr>
              <a:t>0</a:t>
            </a:r>
            <a:r>
              <a:rPr lang="en-GB" dirty="0">
                <a:solidFill>
                  <a:srgbClr val="000000"/>
                </a:solidFill>
                <a:latin typeface="Courier New"/>
              </a:rPr>
              <a:t> </a:t>
            </a:r>
            <a:r>
              <a:rPr lang="en-GB" dirty="0">
                <a:solidFill>
                  <a:srgbClr val="0000FF"/>
                </a:solidFill>
                <a:latin typeface="Courier New"/>
              </a:rPr>
              <a:t>then</a:t>
            </a:r>
            <a:r>
              <a:rPr lang="en-GB" dirty="0">
                <a:solidFill>
                  <a:srgbClr val="000000"/>
                </a:solidFill>
                <a:latin typeface="Courier New"/>
              </a:rPr>
              <a:t> </a:t>
            </a:r>
            <a:r>
              <a:rPr lang="en-GB" dirty="0">
                <a:solidFill>
                  <a:srgbClr val="800080"/>
                </a:solidFill>
                <a:latin typeface="Courier New"/>
              </a:rPr>
              <a:t>'fuel '</a:t>
            </a:r>
            <a:endParaRPr lang="en-GB" dirty="0">
              <a:solidFill>
                <a:srgbClr val="000000"/>
              </a:solidFill>
              <a:latin typeface="Courier New"/>
            </a:endParaRPr>
          </a:p>
          <a:p>
            <a:pPr lvl="0"/>
            <a:r>
              <a:rPr lang="en-GB" dirty="0">
                <a:solidFill>
                  <a:srgbClr val="000000"/>
                </a:solidFill>
                <a:latin typeface="Courier New"/>
              </a:rPr>
              <a:t>                         </a:t>
            </a:r>
            <a:r>
              <a:rPr lang="en-GB" dirty="0">
                <a:solidFill>
                  <a:srgbClr val="0000FF"/>
                </a:solidFill>
                <a:latin typeface="Courier New"/>
              </a:rPr>
              <a:t>else</a:t>
            </a:r>
            <a:r>
              <a:rPr lang="en-GB" dirty="0">
                <a:solidFill>
                  <a:srgbClr val="000000"/>
                </a:solidFill>
                <a:latin typeface="Courier New"/>
              </a:rPr>
              <a:t> </a:t>
            </a:r>
            <a:r>
              <a:rPr lang="en-GB" dirty="0">
                <a:solidFill>
                  <a:srgbClr val="800080"/>
                </a:solidFill>
                <a:latin typeface="Courier New"/>
              </a:rPr>
              <a:t>'other'</a:t>
            </a:r>
            <a:endParaRPr lang="en-GB" dirty="0">
              <a:solidFill>
                <a:srgbClr val="000000"/>
              </a:solidFill>
              <a:latin typeface="Courier New"/>
            </a:endParaRPr>
          </a:p>
          <a:p>
            <a:pPr lvl="0"/>
            <a:r>
              <a:rPr lang="en-GB" dirty="0">
                <a:solidFill>
                  <a:srgbClr val="000000"/>
                </a:solidFill>
                <a:latin typeface="Courier New"/>
              </a:rPr>
              <a:t>           end </a:t>
            </a:r>
            <a:r>
              <a:rPr lang="en-GB" dirty="0">
                <a:solidFill>
                  <a:srgbClr val="0000FF"/>
                </a:solidFill>
                <a:latin typeface="Courier New"/>
              </a:rPr>
              <a:t>as</a:t>
            </a:r>
            <a:r>
              <a:rPr lang="en-GB" dirty="0">
                <a:solidFill>
                  <a:srgbClr val="000000"/>
                </a:solidFill>
                <a:latin typeface="Courier New"/>
              </a:rPr>
              <a:t> category,</a:t>
            </a:r>
          </a:p>
          <a:p>
            <a:pPr lvl="0"/>
            <a:r>
              <a:rPr lang="en-GB" dirty="0">
                <a:solidFill>
                  <a:srgbClr val="000000"/>
                </a:solidFill>
                <a:latin typeface="Courier New"/>
              </a:rPr>
              <a:t>           </a:t>
            </a:r>
            <a:r>
              <a:rPr lang="en-GB" dirty="0" err="1">
                <a:solidFill>
                  <a:srgbClr val="000000"/>
                </a:solidFill>
                <a:latin typeface="Courier New"/>
              </a:rPr>
              <a:t>tpnb</a:t>
            </a:r>
            <a:r>
              <a:rPr lang="en-GB" dirty="0">
                <a:solidFill>
                  <a:srgbClr val="000000"/>
                </a:solidFill>
                <a:latin typeface="Courier New"/>
              </a:rPr>
              <a:t>,</a:t>
            </a:r>
          </a:p>
          <a:p>
            <a:pPr lvl="0"/>
            <a:r>
              <a:rPr lang="en-GB" dirty="0">
                <a:solidFill>
                  <a:srgbClr val="000000"/>
                </a:solidFill>
                <a:latin typeface="Courier New"/>
              </a:rPr>
              <a:t>           sum(quantity) </a:t>
            </a:r>
            <a:r>
              <a:rPr lang="en-GB" dirty="0">
                <a:solidFill>
                  <a:srgbClr val="0000FF"/>
                </a:solidFill>
                <a:latin typeface="Courier New"/>
              </a:rPr>
              <a:t>as</a:t>
            </a:r>
            <a:r>
              <a:rPr lang="en-GB" dirty="0">
                <a:solidFill>
                  <a:srgbClr val="000000"/>
                </a:solidFill>
                <a:latin typeface="Courier New"/>
              </a:rPr>
              <a:t> quantity,</a:t>
            </a:r>
          </a:p>
          <a:p>
            <a:pPr lvl="0"/>
            <a:r>
              <a:rPr lang="en-GB" dirty="0">
                <a:solidFill>
                  <a:srgbClr val="000000"/>
                </a:solidFill>
                <a:latin typeface="Courier New"/>
              </a:rPr>
              <a:t>           sum(spend) </a:t>
            </a:r>
            <a:r>
              <a:rPr lang="en-GB" dirty="0">
                <a:solidFill>
                  <a:srgbClr val="0000FF"/>
                </a:solidFill>
                <a:latin typeface="Courier New"/>
              </a:rPr>
              <a:t>as</a:t>
            </a:r>
            <a:r>
              <a:rPr lang="en-GB" dirty="0">
                <a:solidFill>
                  <a:srgbClr val="000000"/>
                </a:solidFill>
                <a:latin typeface="Courier New"/>
              </a:rPr>
              <a:t> spend</a:t>
            </a:r>
          </a:p>
          <a:p>
            <a:pPr lvl="0"/>
            <a:r>
              <a:rPr lang="en-GB" dirty="0">
                <a:solidFill>
                  <a:srgbClr val="000000"/>
                </a:solidFill>
                <a:latin typeface="Courier New"/>
              </a:rPr>
              <a:t>  </a:t>
            </a:r>
            <a:r>
              <a:rPr lang="en-GB" dirty="0">
                <a:solidFill>
                  <a:srgbClr val="0000FF"/>
                </a:solidFill>
                <a:latin typeface="Courier New"/>
              </a:rPr>
              <a:t>from</a:t>
            </a:r>
            <a:r>
              <a:rPr lang="en-GB" dirty="0">
                <a:solidFill>
                  <a:srgbClr val="000000"/>
                </a:solidFill>
                <a:latin typeface="Courier New"/>
              </a:rPr>
              <a:t> pdl.daily_itm_201248(</a:t>
            </a:r>
            <a:r>
              <a:rPr lang="en-GB" dirty="0" err="1">
                <a:solidFill>
                  <a:srgbClr val="000000"/>
                </a:solidFill>
                <a:latin typeface="Courier New"/>
              </a:rPr>
              <a:t>obs</a:t>
            </a:r>
            <a:r>
              <a:rPr lang="en-GB" dirty="0">
                <a:solidFill>
                  <a:srgbClr val="000000"/>
                </a:solidFill>
                <a:latin typeface="Courier New"/>
              </a:rPr>
              <a:t>=</a:t>
            </a:r>
            <a:r>
              <a:rPr lang="en-GB" b="1" dirty="0">
                <a:solidFill>
                  <a:srgbClr val="008080"/>
                </a:solidFill>
                <a:latin typeface="Courier New"/>
              </a:rPr>
              <a:t>10000000</a:t>
            </a:r>
            <a:r>
              <a:rPr lang="en-GB" dirty="0">
                <a:solidFill>
                  <a:srgbClr val="000000"/>
                </a:solidFill>
                <a:latin typeface="Courier New"/>
              </a:rPr>
              <a:t>)</a:t>
            </a:r>
          </a:p>
          <a:p>
            <a:pPr lvl="0"/>
            <a:r>
              <a:rPr lang="en-GB" dirty="0">
                <a:solidFill>
                  <a:srgbClr val="000000"/>
                </a:solidFill>
                <a:latin typeface="Courier New"/>
              </a:rPr>
              <a:t>    </a:t>
            </a:r>
            <a:r>
              <a:rPr lang="en-GB" dirty="0">
                <a:solidFill>
                  <a:srgbClr val="0000FF"/>
                </a:solidFill>
                <a:latin typeface="Courier New"/>
              </a:rPr>
              <a:t>where</a:t>
            </a:r>
            <a:r>
              <a:rPr lang="en-GB" dirty="0">
                <a:solidFill>
                  <a:srgbClr val="000000"/>
                </a:solidFill>
                <a:latin typeface="Courier New"/>
              </a:rPr>
              <a:t> </a:t>
            </a:r>
            <a:r>
              <a:rPr lang="en-GB" dirty="0" err="1">
                <a:solidFill>
                  <a:srgbClr val="000000"/>
                </a:solidFill>
                <a:latin typeface="Courier New"/>
              </a:rPr>
              <a:t>clubcard_flag</a:t>
            </a:r>
            <a:r>
              <a:rPr lang="en-GB" dirty="0">
                <a:solidFill>
                  <a:srgbClr val="000000"/>
                </a:solidFill>
                <a:latin typeface="Courier New"/>
              </a:rPr>
              <a:t>=</a:t>
            </a:r>
            <a:r>
              <a:rPr lang="en-GB" dirty="0">
                <a:solidFill>
                  <a:srgbClr val="800080"/>
                </a:solidFill>
                <a:latin typeface="Courier New"/>
              </a:rPr>
              <a:t>'Y'</a:t>
            </a:r>
            <a:endParaRPr lang="en-GB" dirty="0">
              <a:solidFill>
                <a:srgbClr val="000000"/>
              </a:solidFill>
              <a:latin typeface="Courier New"/>
            </a:endParaRPr>
          </a:p>
          <a:p>
            <a:pPr lvl="0"/>
            <a:r>
              <a:rPr lang="en-GB" dirty="0">
                <a:solidFill>
                  <a:srgbClr val="000000"/>
                </a:solidFill>
                <a:latin typeface="Courier New"/>
              </a:rPr>
              <a:t>   group </a:t>
            </a:r>
            <a:r>
              <a:rPr lang="en-GB" dirty="0">
                <a:solidFill>
                  <a:srgbClr val="0000FF"/>
                </a:solidFill>
                <a:latin typeface="Courier New"/>
              </a:rPr>
              <a:t>by</a:t>
            </a:r>
            <a:r>
              <a:rPr lang="en-GB" dirty="0">
                <a:solidFill>
                  <a:srgbClr val="000000"/>
                </a:solidFill>
                <a:latin typeface="Courier New"/>
              </a:rPr>
              <a:t> calculated category,</a:t>
            </a:r>
          </a:p>
          <a:p>
            <a:pPr lvl="0"/>
            <a:r>
              <a:rPr lang="en-GB" dirty="0">
                <a:solidFill>
                  <a:srgbClr val="000000"/>
                </a:solidFill>
                <a:latin typeface="Courier New"/>
              </a:rPr>
              <a:t>            </a:t>
            </a:r>
            <a:r>
              <a:rPr lang="en-GB" dirty="0" err="1">
                <a:solidFill>
                  <a:srgbClr val="000000"/>
                </a:solidFill>
                <a:latin typeface="Courier New"/>
              </a:rPr>
              <a:t>tpnb</a:t>
            </a:r>
            <a:r>
              <a:rPr lang="en-GB" dirty="0">
                <a:solidFill>
                  <a:srgbClr val="000000"/>
                </a:solidFill>
                <a:latin typeface="Courier New"/>
              </a:rPr>
              <a:t> </a:t>
            </a:r>
          </a:p>
          <a:p>
            <a:pPr lvl="0"/>
            <a:r>
              <a:rPr lang="en-GB" dirty="0">
                <a:solidFill>
                  <a:srgbClr val="000000"/>
                </a:solidFill>
                <a:latin typeface="Courier New"/>
              </a:rPr>
              <a:t>   </a:t>
            </a:r>
            <a:r>
              <a:rPr lang="en-GB" dirty="0">
                <a:solidFill>
                  <a:srgbClr val="0000FF"/>
                </a:solidFill>
                <a:latin typeface="Courier New"/>
              </a:rPr>
              <a:t>order</a:t>
            </a:r>
            <a:r>
              <a:rPr lang="en-GB" dirty="0">
                <a:solidFill>
                  <a:srgbClr val="000000"/>
                </a:solidFill>
                <a:latin typeface="Courier New"/>
              </a:rPr>
              <a:t> </a:t>
            </a:r>
            <a:r>
              <a:rPr lang="en-GB" dirty="0">
                <a:solidFill>
                  <a:srgbClr val="0000FF"/>
                </a:solidFill>
                <a:latin typeface="Courier New"/>
              </a:rPr>
              <a:t>by</a:t>
            </a:r>
            <a:r>
              <a:rPr lang="en-GB" dirty="0">
                <a:solidFill>
                  <a:srgbClr val="000000"/>
                </a:solidFill>
                <a:latin typeface="Courier New"/>
              </a:rPr>
              <a:t> spend </a:t>
            </a:r>
            <a:r>
              <a:rPr lang="en-GB" dirty="0" err="1">
                <a:solidFill>
                  <a:srgbClr val="0000FF"/>
                </a:solidFill>
                <a:latin typeface="Courier New"/>
              </a:rPr>
              <a:t>desc</a:t>
            </a:r>
            <a:r>
              <a:rPr lang="en-GB" dirty="0">
                <a:solidFill>
                  <a:srgbClr val="000000"/>
                </a:solidFill>
                <a:latin typeface="Courier New"/>
              </a:rPr>
              <a:t>;</a:t>
            </a:r>
          </a:p>
          <a:p>
            <a:pPr lvl="0"/>
            <a:r>
              <a:rPr lang="en-GB" b="1" dirty="0">
                <a:solidFill>
                  <a:srgbClr val="000080"/>
                </a:solidFill>
                <a:latin typeface="Courier New"/>
              </a:rPr>
              <a:t>quit</a:t>
            </a:r>
            <a:r>
              <a:rPr lang="en-GB" dirty="0">
                <a:solidFill>
                  <a:srgbClr val="000000"/>
                </a:solidFill>
                <a:latin typeface="Courier New"/>
              </a:rPr>
              <a:t> ;</a:t>
            </a:r>
            <a:endParaRPr lang="en-GB" dirty="0">
              <a:solidFill>
                <a:srgbClr val="363534"/>
              </a:solidFill>
            </a:endParaRPr>
          </a:p>
        </p:txBody>
      </p:sp>
    </p:spTree>
    <p:extLst>
      <p:ext uri="{BB962C8B-B14F-4D97-AF65-F5344CB8AC3E}">
        <p14:creationId xmlns:p14="http://schemas.microsoft.com/office/powerpoint/2010/main" val="28419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7219" name="Rectangle 3"/>
          <p:cNvSpPr>
            <a:spLocks noGrp="1" noChangeArrowheads="1"/>
          </p:cNvSpPr>
          <p:nvPr>
            <p:ph type="body" idx="1"/>
          </p:nvPr>
        </p:nvSpPr>
        <p:spPr>
          <a:xfrm>
            <a:off x="608013" y="1692275"/>
            <a:ext cx="8096758" cy="4464050"/>
          </a:xfrm>
        </p:spPr>
        <p:txBody>
          <a:bodyPr>
            <a:normAutofit/>
          </a:bodyPr>
          <a:lstStyle/>
          <a:p>
            <a:r>
              <a:rPr lang="en-GB" dirty="0"/>
              <a:t>Inefficient</a:t>
            </a:r>
          </a:p>
          <a:p>
            <a:pPr marL="449263" lvl="1" indent="0">
              <a:buNone/>
            </a:pPr>
            <a:r>
              <a:rPr lang="en-GB" dirty="0">
                <a:solidFill>
                  <a:srgbClr val="0070C0"/>
                </a:solidFill>
                <a:latin typeface="Courier New" pitchFamily="49" charset="0"/>
                <a:cs typeface="Courier New" pitchFamily="49" charset="0"/>
              </a:rPr>
              <a:t>Data test ; </a:t>
            </a:r>
          </a:p>
          <a:p>
            <a:pPr marL="449263" lvl="1" indent="0">
              <a:buNone/>
            </a:pPr>
            <a:r>
              <a:rPr lang="en-GB" dirty="0">
                <a:solidFill>
                  <a:srgbClr val="0070C0"/>
                </a:solidFill>
                <a:latin typeface="Courier New" pitchFamily="49" charset="0"/>
                <a:cs typeface="Courier New" pitchFamily="49" charset="0"/>
              </a:rPr>
              <a:t>  set x ;</a:t>
            </a:r>
          </a:p>
          <a:p>
            <a:pPr marL="449263" lvl="1" indent="0">
              <a:buNone/>
            </a:pPr>
            <a:r>
              <a:rPr lang="en-GB" dirty="0">
                <a:solidFill>
                  <a:srgbClr val="0070C0"/>
                </a:solidFill>
                <a:latin typeface="Courier New" pitchFamily="49" charset="0"/>
                <a:cs typeface="Courier New" pitchFamily="49" charset="0"/>
              </a:rPr>
              <a:t>  flag=1 ;</a:t>
            </a:r>
          </a:p>
          <a:p>
            <a:pPr marL="449263" lvl="1" indent="0">
              <a:buNone/>
            </a:pPr>
            <a:r>
              <a:rPr lang="en-GB" dirty="0">
                <a:solidFill>
                  <a:srgbClr val="0070C0"/>
                </a:solidFill>
                <a:latin typeface="Courier New" pitchFamily="49" charset="0"/>
                <a:cs typeface="Courier New" pitchFamily="49" charset="0"/>
              </a:rPr>
              <a:t>run ;</a:t>
            </a:r>
          </a:p>
          <a:p>
            <a:pPr marL="449263" lvl="1"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freq</a:t>
            </a:r>
            <a:r>
              <a:rPr lang="en-GB" dirty="0">
                <a:solidFill>
                  <a:srgbClr val="0070C0"/>
                </a:solidFill>
                <a:latin typeface="Courier New" pitchFamily="49" charset="0"/>
                <a:cs typeface="Courier New" pitchFamily="49" charset="0"/>
              </a:rPr>
              <a:t> data=test ;</a:t>
            </a:r>
          </a:p>
          <a:p>
            <a:pPr marL="449263" lvl="1" indent="0">
              <a:buNone/>
            </a:pPr>
            <a:r>
              <a:rPr lang="en-GB" dirty="0">
                <a:solidFill>
                  <a:srgbClr val="0070C0"/>
                </a:solidFill>
                <a:latin typeface="Courier New" pitchFamily="49" charset="0"/>
                <a:cs typeface="Courier New" pitchFamily="49" charset="0"/>
              </a:rPr>
              <a:t>  table flag ; </a:t>
            </a:r>
          </a:p>
          <a:p>
            <a:pPr marL="449263" lvl="1" indent="0">
              <a:buNone/>
            </a:pPr>
            <a:r>
              <a:rPr lang="en-GB" dirty="0">
                <a:solidFill>
                  <a:srgbClr val="0070C0"/>
                </a:solidFill>
                <a:latin typeface="Courier New" pitchFamily="49" charset="0"/>
                <a:cs typeface="Courier New" pitchFamily="49" charset="0"/>
              </a:rPr>
              <a:t>run ;</a:t>
            </a:r>
          </a:p>
          <a:p>
            <a:r>
              <a:rPr lang="en-GB" dirty="0"/>
              <a:t>Changing data step to a view uses less I/O</a:t>
            </a:r>
          </a:p>
          <a:p>
            <a:pPr lvl="1"/>
            <a:r>
              <a:rPr lang="en-GB" dirty="0"/>
              <a:t>Since data is read once, IF condition applied and record fed into PROC directly</a:t>
            </a:r>
          </a:p>
        </p:txBody>
      </p:sp>
      <p:sp>
        <p:nvSpPr>
          <p:cNvPr id="9" name="Rectangle 3"/>
          <p:cNvSpPr txBox="1">
            <a:spLocks noChangeArrowheads="1"/>
          </p:cNvSpPr>
          <p:nvPr/>
        </p:nvSpPr>
        <p:spPr bwMode="auto">
          <a:xfrm>
            <a:off x="4838056" y="1692275"/>
            <a:ext cx="3963987"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9875" indent="-269875" algn="l" rtl="0" eaLnBrk="1" fontAlgn="base" hangingPunct="1">
              <a:spcBef>
                <a:spcPct val="20000"/>
              </a:spcBef>
              <a:spcAft>
                <a:spcPct val="20000"/>
              </a:spcAft>
              <a:buFont typeface="Arial" charset="0"/>
              <a:buChar char="●"/>
              <a:defRPr sz="2000">
                <a:solidFill>
                  <a:schemeClr val="tx1"/>
                </a:solidFill>
                <a:latin typeface="+mn-lt"/>
                <a:ea typeface="+mn-ea"/>
                <a:cs typeface="+mn-cs"/>
              </a:defRPr>
            </a:lvl1pPr>
            <a:lvl2pPr marL="712788" indent="-263525" algn="l" rtl="0" eaLnBrk="1" fontAlgn="base" hangingPunct="1">
              <a:spcBef>
                <a:spcPct val="20000"/>
              </a:spcBef>
              <a:spcAft>
                <a:spcPct val="20000"/>
              </a:spcAft>
              <a:buFont typeface="Arial" charset="0"/>
              <a:buChar char="–"/>
              <a:defRPr>
                <a:solidFill>
                  <a:schemeClr val="tx1"/>
                </a:solidFill>
                <a:latin typeface="+mn-lt"/>
              </a:defRPr>
            </a:lvl2pPr>
            <a:lvl3pPr marL="1155700" indent="-263525" algn="l" rtl="0" eaLnBrk="1" fontAlgn="base" hangingPunct="1">
              <a:spcBef>
                <a:spcPct val="20000"/>
              </a:spcBef>
              <a:spcAft>
                <a:spcPct val="20000"/>
              </a:spcAft>
              <a:buFont typeface="Arial" charset="0"/>
              <a:buChar char="–"/>
              <a:defRPr>
                <a:solidFill>
                  <a:schemeClr val="tx1"/>
                </a:solidFill>
                <a:latin typeface="+mn-lt"/>
              </a:defRPr>
            </a:lvl3pPr>
            <a:lvl4pPr marL="1598613" indent="-263525" algn="l" rtl="0" eaLnBrk="1" fontAlgn="base" hangingPunct="1">
              <a:spcBef>
                <a:spcPct val="20000"/>
              </a:spcBef>
              <a:spcAft>
                <a:spcPct val="20000"/>
              </a:spcAft>
              <a:buChar char="–"/>
              <a:defRPr sz="1600">
                <a:solidFill>
                  <a:schemeClr val="tx1"/>
                </a:solidFill>
                <a:latin typeface="+mn-lt"/>
              </a:defRPr>
            </a:lvl4pPr>
            <a:lvl5pPr marL="2063750" indent="-276225" algn="l" rtl="0" eaLnBrk="1" fontAlgn="base" hangingPunct="1">
              <a:spcBef>
                <a:spcPct val="20000"/>
              </a:spcBef>
              <a:spcAft>
                <a:spcPct val="20000"/>
              </a:spcAft>
              <a:buChar char="»"/>
              <a:defRPr sz="1600">
                <a:solidFill>
                  <a:schemeClr val="tx1"/>
                </a:solidFill>
                <a:latin typeface="+mn-lt"/>
              </a:defRPr>
            </a:lvl5pPr>
            <a:lvl6pPr marL="2520950" indent="-276225" algn="l" rtl="0" eaLnBrk="1" fontAlgn="base" hangingPunct="1">
              <a:spcBef>
                <a:spcPct val="20000"/>
              </a:spcBef>
              <a:spcAft>
                <a:spcPct val="20000"/>
              </a:spcAft>
              <a:buChar char="»"/>
              <a:defRPr sz="1600">
                <a:solidFill>
                  <a:schemeClr val="tx1"/>
                </a:solidFill>
                <a:latin typeface="+mn-lt"/>
              </a:defRPr>
            </a:lvl6pPr>
            <a:lvl7pPr marL="2978150" indent="-276225" algn="l" rtl="0" eaLnBrk="1" fontAlgn="base" hangingPunct="1">
              <a:spcBef>
                <a:spcPct val="20000"/>
              </a:spcBef>
              <a:spcAft>
                <a:spcPct val="20000"/>
              </a:spcAft>
              <a:buChar char="»"/>
              <a:defRPr sz="1600">
                <a:solidFill>
                  <a:schemeClr val="tx1"/>
                </a:solidFill>
                <a:latin typeface="+mn-lt"/>
              </a:defRPr>
            </a:lvl7pPr>
            <a:lvl8pPr marL="3435350" indent="-276225" algn="l" rtl="0" eaLnBrk="1" fontAlgn="base" hangingPunct="1">
              <a:spcBef>
                <a:spcPct val="20000"/>
              </a:spcBef>
              <a:spcAft>
                <a:spcPct val="20000"/>
              </a:spcAft>
              <a:buChar char="»"/>
              <a:defRPr sz="1600">
                <a:solidFill>
                  <a:schemeClr val="tx1"/>
                </a:solidFill>
                <a:latin typeface="+mn-lt"/>
              </a:defRPr>
            </a:lvl8pPr>
            <a:lvl9pPr marL="3892550" indent="-276225" algn="l" rtl="0" eaLnBrk="1" fontAlgn="base" hangingPunct="1">
              <a:spcBef>
                <a:spcPct val="20000"/>
              </a:spcBef>
              <a:spcAft>
                <a:spcPct val="20000"/>
              </a:spcAft>
              <a:buChar char="»"/>
              <a:defRPr sz="1600">
                <a:solidFill>
                  <a:schemeClr val="tx1"/>
                </a:solidFill>
                <a:latin typeface="+mn-lt"/>
              </a:defRPr>
            </a:lvl9pPr>
          </a:lstStyle>
          <a:p>
            <a:r>
              <a:rPr lang="en-GB" dirty="0"/>
              <a:t>Efficient</a:t>
            </a:r>
          </a:p>
          <a:p>
            <a:pPr marL="449263" lvl="1" indent="0">
              <a:buNone/>
            </a:pPr>
            <a:r>
              <a:rPr lang="en-GB" dirty="0">
                <a:solidFill>
                  <a:srgbClr val="0070C0"/>
                </a:solidFill>
                <a:latin typeface="Courier New" pitchFamily="49" charset="0"/>
                <a:cs typeface="Courier New" pitchFamily="49" charset="0"/>
              </a:rPr>
              <a:t>Data test / view=test ;</a:t>
            </a:r>
          </a:p>
          <a:p>
            <a:pPr marL="449263" lvl="1" indent="0">
              <a:buNone/>
            </a:pPr>
            <a:r>
              <a:rPr lang="en-GB" dirty="0">
                <a:solidFill>
                  <a:srgbClr val="0070C0"/>
                </a:solidFill>
                <a:latin typeface="Courier New" pitchFamily="49" charset="0"/>
                <a:cs typeface="Courier New" pitchFamily="49" charset="0"/>
              </a:rPr>
              <a:t>  set x ; </a:t>
            </a:r>
          </a:p>
          <a:p>
            <a:pPr marL="449263" lvl="1" indent="0">
              <a:buNone/>
            </a:pPr>
            <a:r>
              <a:rPr lang="en-GB" dirty="0">
                <a:solidFill>
                  <a:srgbClr val="0070C0"/>
                </a:solidFill>
                <a:latin typeface="Courier New" pitchFamily="49" charset="0"/>
                <a:cs typeface="Courier New" pitchFamily="49" charset="0"/>
              </a:rPr>
              <a:t>  flag=1 ; </a:t>
            </a:r>
          </a:p>
          <a:p>
            <a:pPr marL="449263" lvl="1" indent="0">
              <a:buNone/>
            </a:pPr>
            <a:r>
              <a:rPr lang="en-GB" dirty="0">
                <a:solidFill>
                  <a:srgbClr val="0070C0"/>
                </a:solidFill>
                <a:latin typeface="Courier New" pitchFamily="49" charset="0"/>
                <a:cs typeface="Courier New" pitchFamily="49" charset="0"/>
              </a:rPr>
              <a:t>run ;</a:t>
            </a:r>
          </a:p>
          <a:p>
            <a:pPr marL="449263" lvl="1"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freq</a:t>
            </a:r>
            <a:r>
              <a:rPr lang="en-GB" dirty="0">
                <a:solidFill>
                  <a:srgbClr val="0070C0"/>
                </a:solidFill>
                <a:latin typeface="Courier New" pitchFamily="49" charset="0"/>
                <a:cs typeface="Courier New" pitchFamily="49" charset="0"/>
              </a:rPr>
              <a:t> data=test ; </a:t>
            </a:r>
          </a:p>
          <a:p>
            <a:pPr marL="449263" lvl="1" indent="0">
              <a:buNone/>
            </a:pPr>
            <a:r>
              <a:rPr lang="en-GB" dirty="0">
                <a:solidFill>
                  <a:srgbClr val="0070C0"/>
                </a:solidFill>
                <a:latin typeface="Courier New" pitchFamily="49" charset="0"/>
                <a:cs typeface="Courier New" pitchFamily="49" charset="0"/>
              </a:rPr>
              <a:t>	table flag ; </a:t>
            </a:r>
          </a:p>
          <a:p>
            <a:pPr marL="449263" lvl="1" indent="0">
              <a:buNone/>
            </a:pPr>
            <a:r>
              <a:rPr lang="en-GB" dirty="0">
                <a:solidFill>
                  <a:srgbClr val="0070C0"/>
                </a:solidFill>
                <a:latin typeface="Courier New" pitchFamily="49" charset="0"/>
                <a:cs typeface="Courier New" pitchFamily="49" charset="0"/>
              </a:rPr>
              <a:t>run;</a:t>
            </a:r>
          </a:p>
        </p:txBody>
      </p:sp>
      <p:sp>
        <p:nvSpPr>
          <p:cNvPr id="777218" name="Rectangle 2"/>
          <p:cNvSpPr>
            <a:spLocks noGrp="1" noChangeArrowheads="1"/>
          </p:cNvSpPr>
          <p:nvPr>
            <p:ph type="title"/>
          </p:nvPr>
        </p:nvSpPr>
        <p:spPr/>
        <p:txBody>
          <a:bodyPr/>
          <a:lstStyle/>
          <a:p>
            <a:r>
              <a:rPr lang="en-GB" dirty="0"/>
              <a:t>Views can move pre-processing into procedures for efficiency</a:t>
            </a:r>
          </a:p>
        </p:txBody>
      </p:sp>
      <p:sp>
        <p:nvSpPr>
          <p:cNvPr id="777220" name="Text Box 4"/>
          <p:cNvSpPr txBox="1">
            <a:spLocks noChangeArrowheads="1"/>
          </p:cNvSpPr>
          <p:nvPr/>
        </p:nvSpPr>
        <p:spPr bwMode="auto">
          <a:xfrm>
            <a:off x="2966021" y="2060848"/>
            <a:ext cx="72008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GB" sz="1600" i="1" dirty="0">
                <a:solidFill>
                  <a:schemeClr val="tx2"/>
                </a:solidFill>
                <a:latin typeface="Times New Roman" pitchFamily="18" charset="0"/>
              </a:rPr>
              <a:t>Data read here</a:t>
            </a:r>
          </a:p>
        </p:txBody>
      </p:sp>
      <p:sp>
        <p:nvSpPr>
          <p:cNvPr id="777221" name="Text Box 5"/>
          <p:cNvSpPr txBox="1">
            <a:spLocks noChangeArrowheads="1"/>
          </p:cNvSpPr>
          <p:nvPr/>
        </p:nvSpPr>
        <p:spPr bwMode="auto">
          <a:xfrm>
            <a:off x="3995936" y="2392283"/>
            <a:ext cx="543610" cy="584775"/>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GB" sz="1600" i="1" dirty="0">
                <a:solidFill>
                  <a:schemeClr val="tx2"/>
                </a:solidFill>
                <a:latin typeface="Times New Roman" pitchFamily="18" charset="0"/>
              </a:rPr>
              <a:t>and here</a:t>
            </a:r>
          </a:p>
        </p:txBody>
      </p:sp>
      <p:sp>
        <p:nvSpPr>
          <p:cNvPr id="777222" name="Text Box 6"/>
          <p:cNvSpPr txBox="1">
            <a:spLocks noChangeArrowheads="1"/>
          </p:cNvSpPr>
          <p:nvPr/>
        </p:nvSpPr>
        <p:spPr bwMode="auto">
          <a:xfrm>
            <a:off x="6820049" y="2492379"/>
            <a:ext cx="1856805" cy="584775"/>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GB" sz="1600" i="1" dirty="0">
                <a:solidFill>
                  <a:schemeClr val="tx2"/>
                </a:solidFill>
                <a:latin typeface="Times New Roman" pitchFamily="18" charset="0"/>
              </a:rPr>
              <a:t>Data only read  once here in PROC</a:t>
            </a:r>
          </a:p>
        </p:txBody>
      </p:sp>
      <p:cxnSp>
        <p:nvCxnSpPr>
          <p:cNvPr id="5" name="Straight Arrow Connector 4"/>
          <p:cNvCxnSpPr>
            <a:stCxn id="777220" idx="1"/>
          </p:cNvCxnSpPr>
          <p:nvPr/>
        </p:nvCxnSpPr>
        <p:spPr>
          <a:xfrm flipH="1">
            <a:off x="2411760" y="2476347"/>
            <a:ext cx="554261" cy="160565"/>
          </a:xfrm>
          <a:prstGeom prst="straightConnector1">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777221" idx="2"/>
          </p:cNvCxnSpPr>
          <p:nvPr/>
        </p:nvCxnSpPr>
        <p:spPr>
          <a:xfrm flipH="1">
            <a:off x="3419872" y="2977058"/>
            <a:ext cx="847869" cy="739974"/>
          </a:xfrm>
          <a:prstGeom prst="straightConnector1">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020272" y="3077154"/>
            <a:ext cx="1008112" cy="269891"/>
          </a:xfrm>
          <a:prstGeom prst="straightConnector1">
            <a:avLst/>
          </a:prstGeom>
          <a:ln w="2857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3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GB" dirty="0"/>
              <a:t>Data step views for parsing text files to extract info</a:t>
            </a:r>
          </a:p>
        </p:txBody>
      </p:sp>
      <p:sp>
        <p:nvSpPr>
          <p:cNvPr id="778243" name="Rectangle 3"/>
          <p:cNvSpPr>
            <a:spLocks noGrp="1" noChangeArrowheads="1"/>
          </p:cNvSpPr>
          <p:nvPr>
            <p:ph type="body" idx="1"/>
          </p:nvPr>
        </p:nvSpPr>
        <p:spPr/>
        <p:txBody>
          <a:bodyPr/>
          <a:lstStyle/>
          <a:p>
            <a:pPr>
              <a:lnSpc>
                <a:spcPct val="90000"/>
              </a:lnSpc>
            </a:pPr>
            <a:r>
              <a:rPr lang="en-GB" sz="2600" dirty="0"/>
              <a:t>Useful if you have regular text or CSV data you want to process with SAS</a:t>
            </a:r>
          </a:p>
          <a:p>
            <a:pPr>
              <a:lnSpc>
                <a:spcPct val="90000"/>
              </a:lnSpc>
            </a:pPr>
            <a:r>
              <a:rPr lang="en-GB" sz="2600" dirty="0"/>
              <a:t>Just define a view</a:t>
            </a:r>
          </a:p>
          <a:p>
            <a:pPr marL="885825" lvl="2" indent="0">
              <a:buNone/>
            </a:pPr>
            <a:r>
              <a:rPr lang="en-GB" dirty="0">
                <a:solidFill>
                  <a:srgbClr val="0070C0"/>
                </a:solidFill>
                <a:latin typeface="Courier New"/>
              </a:rPr>
              <a:t>Data </a:t>
            </a:r>
            <a:r>
              <a:rPr lang="en-GB" b="1" dirty="0">
                <a:solidFill>
                  <a:srgbClr val="0070C0"/>
                </a:solidFill>
                <a:latin typeface="Courier New"/>
              </a:rPr>
              <a:t>monthly / view=monthly </a:t>
            </a:r>
            <a:r>
              <a:rPr lang="en-GB" dirty="0">
                <a:solidFill>
                  <a:srgbClr val="0070C0"/>
                </a:solidFill>
                <a:latin typeface="Courier New"/>
              </a:rPr>
              <a:t>;</a:t>
            </a:r>
          </a:p>
          <a:p>
            <a:pPr marL="885825" lvl="2" indent="0">
              <a:buNone/>
            </a:pPr>
            <a:r>
              <a:rPr lang="en-GB" dirty="0">
                <a:solidFill>
                  <a:srgbClr val="0070C0"/>
                </a:solidFill>
                <a:latin typeface="Courier New"/>
              </a:rPr>
              <a:t>  </a:t>
            </a:r>
            <a:r>
              <a:rPr lang="en-GB" dirty="0" err="1">
                <a:solidFill>
                  <a:srgbClr val="0070C0"/>
                </a:solidFill>
                <a:latin typeface="Courier New"/>
              </a:rPr>
              <a:t>Infile</a:t>
            </a:r>
            <a:r>
              <a:rPr lang="en-GB" dirty="0">
                <a:solidFill>
                  <a:srgbClr val="0070C0"/>
                </a:solidFill>
                <a:latin typeface="Courier New"/>
              </a:rPr>
              <a:t> "c:\monthly.txt" ;</a:t>
            </a:r>
          </a:p>
          <a:p>
            <a:pPr marL="885825" lvl="2" indent="0">
              <a:buNone/>
            </a:pPr>
            <a:r>
              <a:rPr lang="en-GB" dirty="0">
                <a:solidFill>
                  <a:srgbClr val="0070C0"/>
                </a:solidFill>
                <a:latin typeface="Courier New"/>
              </a:rPr>
              <a:t>  Input name $30. Address $30. ;</a:t>
            </a:r>
          </a:p>
          <a:p>
            <a:pPr marL="885825" lvl="2" indent="0">
              <a:buNone/>
            </a:pPr>
            <a:r>
              <a:rPr lang="en-GB" dirty="0">
                <a:solidFill>
                  <a:srgbClr val="0070C0"/>
                </a:solidFill>
                <a:latin typeface="Courier New"/>
              </a:rPr>
              <a:t>Run ;</a:t>
            </a:r>
          </a:p>
          <a:p>
            <a:r>
              <a:rPr lang="en-GB" sz="2600" dirty="0"/>
              <a:t>Can use view as input to other data steps and procedures and data will always be fresh, e.g.</a:t>
            </a:r>
            <a:r>
              <a:rPr lang="en-GB" sz="2800" b="1" dirty="0">
                <a:solidFill>
                  <a:srgbClr val="000080"/>
                </a:solidFill>
                <a:latin typeface="Courier New"/>
              </a:rPr>
              <a:t> 	</a:t>
            </a:r>
            <a:r>
              <a:rPr lang="en-GB" sz="1800" dirty="0" err="1">
                <a:solidFill>
                  <a:srgbClr val="0070C0"/>
                </a:solidFill>
                <a:latin typeface="Courier New"/>
              </a:rPr>
              <a:t>Proc</a:t>
            </a:r>
            <a:r>
              <a:rPr lang="en-GB" sz="1800" dirty="0">
                <a:solidFill>
                  <a:srgbClr val="0070C0"/>
                </a:solidFill>
                <a:latin typeface="Courier New"/>
              </a:rPr>
              <a:t> report data=monthly ;</a:t>
            </a:r>
          </a:p>
          <a:p>
            <a:pPr marL="0" indent="0">
              <a:buNone/>
            </a:pPr>
            <a:r>
              <a:rPr lang="en-GB" sz="1800" dirty="0">
                <a:solidFill>
                  <a:srgbClr val="0070C0"/>
                </a:solidFill>
                <a:latin typeface="Courier New"/>
              </a:rPr>
              <a:t>	run ;</a:t>
            </a:r>
          </a:p>
        </p:txBody>
      </p:sp>
    </p:spTree>
    <p:extLst>
      <p:ext uri="{BB962C8B-B14F-4D97-AF65-F5344CB8AC3E}">
        <p14:creationId xmlns:p14="http://schemas.microsoft.com/office/powerpoint/2010/main" val="201641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GB"/>
              <a:t>Ways to tune a SORT</a:t>
            </a:r>
            <a:endParaRPr lang="en-GB" dirty="0"/>
          </a:p>
        </p:txBody>
      </p:sp>
      <p:sp>
        <p:nvSpPr>
          <p:cNvPr id="522243" name="Rectangle 3"/>
          <p:cNvSpPr>
            <a:spLocks noGrp="1" noChangeArrowheads="1"/>
          </p:cNvSpPr>
          <p:nvPr>
            <p:ph type="body" idx="1"/>
          </p:nvPr>
        </p:nvSpPr>
        <p:spPr/>
        <p:txBody>
          <a:bodyPr>
            <a:normAutofit fontScale="77500" lnSpcReduction="20000"/>
          </a:bodyPr>
          <a:lstStyle/>
          <a:p>
            <a:r>
              <a:rPr lang="en-AU" dirty="0"/>
              <a:t>Reduce observations sorted with WHERE</a:t>
            </a:r>
          </a:p>
          <a:p>
            <a:pPr marL="449263" lvl="1"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sort data=</a:t>
            </a:r>
            <a:r>
              <a:rPr lang="en-GB" dirty="0" err="1">
                <a:solidFill>
                  <a:srgbClr val="0070C0"/>
                </a:solidFill>
                <a:latin typeface="Courier New" pitchFamily="49" charset="0"/>
                <a:cs typeface="Courier New" pitchFamily="49" charset="0"/>
              </a:rPr>
              <a:t>sashelp.class</a:t>
            </a:r>
            <a:r>
              <a:rPr lang="en-GB" dirty="0">
                <a:solidFill>
                  <a:srgbClr val="0070C0"/>
                </a:solidFill>
                <a:latin typeface="Courier New" pitchFamily="49" charset="0"/>
                <a:cs typeface="Courier New" pitchFamily="49" charset="0"/>
              </a:rPr>
              <a:t>(where=(sex='M')) ;</a:t>
            </a:r>
          </a:p>
          <a:p>
            <a:r>
              <a:rPr lang="en-AU" dirty="0"/>
              <a:t>Usually don’t need order maintained</a:t>
            </a:r>
          </a:p>
          <a:p>
            <a:pPr marL="449263" lvl="1"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sort data=data-set NOEQUALS ;</a:t>
            </a:r>
          </a:p>
          <a:p>
            <a:r>
              <a:rPr lang="en-AU" dirty="0"/>
              <a:t>Can use all available memory</a:t>
            </a:r>
          </a:p>
          <a:p>
            <a:pPr marL="449263" lvl="1" indent="0">
              <a:buNone/>
            </a:pPr>
            <a:r>
              <a:rPr lang="en-GB" dirty="0">
                <a:solidFill>
                  <a:srgbClr val="0070C0"/>
                </a:solidFill>
                <a:latin typeface="Courier New" pitchFamily="49" charset="0"/>
                <a:cs typeface="Courier New" pitchFamily="49" charset="0"/>
              </a:rPr>
              <a:t>options </a:t>
            </a:r>
            <a:r>
              <a:rPr lang="en-GB" dirty="0" err="1">
                <a:solidFill>
                  <a:srgbClr val="0070C0"/>
                </a:solidFill>
                <a:latin typeface="Courier New" pitchFamily="49" charset="0"/>
                <a:cs typeface="Courier New" pitchFamily="49" charset="0"/>
              </a:rPr>
              <a:t>sortsize</a:t>
            </a:r>
            <a:r>
              <a:rPr lang="en-GB" dirty="0">
                <a:solidFill>
                  <a:srgbClr val="0070C0"/>
                </a:solidFill>
                <a:latin typeface="Courier New" pitchFamily="49" charset="0"/>
                <a:cs typeface="Courier New" pitchFamily="49" charset="0"/>
              </a:rPr>
              <a:t>=max ;</a:t>
            </a:r>
          </a:p>
          <a:p>
            <a:r>
              <a:rPr lang="en-AU" dirty="0"/>
              <a:t>If data is grouped, but not sorted (e.g. ‘Jan’, ‘Feb’, ‘Mar’)</a:t>
            </a:r>
          </a:p>
          <a:p>
            <a:pPr marL="449263" lvl="1" indent="0">
              <a:buNone/>
            </a:pPr>
            <a:r>
              <a:rPr lang="en-GB" dirty="0">
                <a:solidFill>
                  <a:srgbClr val="0070C0"/>
                </a:solidFill>
                <a:latin typeface="Courier New" pitchFamily="49" charset="0"/>
                <a:cs typeface="Courier New" pitchFamily="49" charset="0"/>
              </a:rPr>
              <a:t>by </a:t>
            </a:r>
            <a:r>
              <a:rPr lang="en-GB" dirty="0" err="1">
                <a:solidFill>
                  <a:srgbClr val="0070C0"/>
                </a:solidFill>
                <a:latin typeface="Courier New" pitchFamily="49" charset="0"/>
                <a:cs typeface="Courier New" pitchFamily="49" charset="0"/>
              </a:rPr>
              <a:t>var</a:t>
            </a:r>
            <a:r>
              <a:rPr lang="en-GB" dirty="0">
                <a:solidFill>
                  <a:srgbClr val="0070C0"/>
                </a:solidFill>
                <a:latin typeface="Courier New" pitchFamily="49" charset="0"/>
                <a:cs typeface="Courier New" pitchFamily="49" charset="0"/>
              </a:rPr>
              <a:t>-list NOTSORTED ;</a:t>
            </a:r>
          </a:p>
          <a:p>
            <a:r>
              <a:rPr lang="en-AU" dirty="0"/>
              <a:t>If external data is pre-sorted, tell SAS it is sorted</a:t>
            </a:r>
          </a:p>
          <a:p>
            <a:pPr marL="449263" lvl="1" indent="0">
              <a:buNone/>
            </a:pPr>
            <a:r>
              <a:rPr lang="en-GB" dirty="0">
                <a:solidFill>
                  <a:srgbClr val="0070C0"/>
                </a:solidFill>
                <a:latin typeface="Courier New" pitchFamily="49" charset="0"/>
                <a:cs typeface="Courier New" pitchFamily="49" charset="0"/>
              </a:rPr>
              <a:t>set </a:t>
            </a:r>
            <a:r>
              <a:rPr lang="en-GB" dirty="0" err="1">
                <a:solidFill>
                  <a:srgbClr val="0070C0"/>
                </a:solidFill>
                <a:latin typeface="Courier New" pitchFamily="49" charset="0"/>
                <a:cs typeface="Courier New" pitchFamily="49" charset="0"/>
              </a:rPr>
              <a:t>sashelp.class</a:t>
            </a:r>
            <a:r>
              <a:rPr lang="en-GB" dirty="0">
                <a:solidFill>
                  <a:srgbClr val="0070C0"/>
                </a:solidFill>
                <a:latin typeface="Courier New" pitchFamily="49" charset="0"/>
                <a:cs typeface="Courier New" pitchFamily="49" charset="0"/>
              </a:rPr>
              <a:t>(SORTEDBY=name) ;</a:t>
            </a:r>
          </a:p>
          <a:p>
            <a:r>
              <a:rPr lang="en-AU" dirty="0"/>
              <a:t>Use </a:t>
            </a:r>
            <a:r>
              <a:rPr lang="en-AU" dirty="0" err="1"/>
              <a:t>Syncsort</a:t>
            </a:r>
            <a:r>
              <a:rPr lang="en-AU" dirty="0"/>
              <a:t> (if available) and pass </a:t>
            </a:r>
            <a:r>
              <a:rPr lang="en-AU" dirty="0" err="1"/>
              <a:t>parms</a:t>
            </a:r>
            <a:r>
              <a:rPr lang="en-AU" dirty="0"/>
              <a:t> with </a:t>
            </a:r>
            <a:r>
              <a:rPr lang="en-AU" i="1" dirty="0" err="1"/>
              <a:t>sortanom</a:t>
            </a:r>
            <a:r>
              <a:rPr lang="en-AU" dirty="0"/>
              <a:t> option</a:t>
            </a:r>
          </a:p>
          <a:p>
            <a:pPr marL="449263" lvl="1" indent="0">
              <a:buNone/>
            </a:pPr>
            <a:r>
              <a:rPr lang="en-AU" dirty="0">
                <a:solidFill>
                  <a:srgbClr val="0070C0"/>
                </a:solidFill>
                <a:latin typeface="Courier New" pitchFamily="49" charset="0"/>
                <a:cs typeface="Courier New" pitchFamily="49" charset="0"/>
              </a:rPr>
              <a:t>options </a:t>
            </a:r>
            <a:r>
              <a:rPr lang="en-AU" dirty="0" err="1">
                <a:solidFill>
                  <a:srgbClr val="0070C0"/>
                </a:solidFill>
                <a:latin typeface="Courier New" pitchFamily="49" charset="0"/>
                <a:cs typeface="Courier New" pitchFamily="49" charset="0"/>
              </a:rPr>
              <a:t>sortpgm</a:t>
            </a:r>
            <a:r>
              <a:rPr lang="en-AU" dirty="0">
                <a:solidFill>
                  <a:srgbClr val="0070C0"/>
                </a:solidFill>
                <a:latin typeface="Courier New" pitchFamily="49" charset="0"/>
                <a:cs typeface="Courier New" pitchFamily="49" charset="0"/>
              </a:rPr>
              <a:t>=host </a:t>
            </a:r>
            <a:r>
              <a:rPr lang="en-AU" dirty="0" err="1">
                <a:solidFill>
                  <a:srgbClr val="0070C0"/>
                </a:solidFill>
                <a:latin typeface="Courier New" pitchFamily="49" charset="0"/>
                <a:cs typeface="Courier New" pitchFamily="49" charset="0"/>
              </a:rPr>
              <a:t>sortanom</a:t>
            </a:r>
            <a:r>
              <a:rPr lang="en-AU" dirty="0">
                <a:solidFill>
                  <a:srgbClr val="0070C0"/>
                </a:solidFill>
                <a:latin typeface="Courier New" pitchFamily="49" charset="0"/>
                <a:cs typeface="Courier New" pitchFamily="49" charset="0"/>
              </a:rPr>
              <a:t>=b ;</a:t>
            </a:r>
          </a:p>
          <a:p>
            <a:r>
              <a:rPr lang="en-AU" i="1" dirty="0" err="1"/>
              <a:t>Tagsort</a:t>
            </a:r>
            <a:r>
              <a:rPr lang="en-AU" dirty="0"/>
              <a:t> useful if disk space is very limited</a:t>
            </a:r>
          </a:p>
          <a:p>
            <a:pPr marL="449263" lvl="1"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sort data=data-set TAGSORT ;</a:t>
            </a:r>
          </a:p>
          <a:p>
            <a:r>
              <a:rPr lang="en-GB" i="1" dirty="0" err="1"/>
              <a:t>Sortdev</a:t>
            </a:r>
            <a:r>
              <a:rPr lang="en-GB" dirty="0"/>
              <a:t> option to put sort work datasets onto faster or less contentious disk</a:t>
            </a:r>
          </a:p>
          <a:p>
            <a:pPr marL="449263" lvl="1" indent="0">
              <a:buNone/>
            </a:pPr>
            <a:r>
              <a:rPr lang="en-GB" dirty="0">
                <a:solidFill>
                  <a:srgbClr val="0070C0"/>
                </a:solidFill>
                <a:latin typeface="Courier New" pitchFamily="49" charset="0"/>
                <a:cs typeface="Courier New" pitchFamily="49" charset="0"/>
              </a:rPr>
              <a:t>options </a:t>
            </a:r>
            <a:r>
              <a:rPr lang="en-GB" dirty="0" err="1">
                <a:solidFill>
                  <a:srgbClr val="0070C0"/>
                </a:solidFill>
                <a:latin typeface="Courier New" pitchFamily="49" charset="0"/>
                <a:cs typeface="Courier New" pitchFamily="49" charset="0"/>
              </a:rPr>
              <a:t>sortdev</a:t>
            </a:r>
            <a:r>
              <a:rPr lang="en-GB" dirty="0">
                <a:solidFill>
                  <a:srgbClr val="0070C0"/>
                </a:solidFill>
                <a:latin typeface="Courier New" pitchFamily="49" charset="0"/>
                <a:cs typeface="Courier New" pitchFamily="49" charset="0"/>
              </a:rPr>
              <a:t>=‘/</a:t>
            </a:r>
            <a:r>
              <a:rPr lang="en-GB" dirty="0" err="1">
                <a:solidFill>
                  <a:srgbClr val="0070C0"/>
                </a:solidFill>
                <a:latin typeface="Courier New" pitchFamily="49" charset="0"/>
                <a:cs typeface="Courier New" pitchFamily="49" charset="0"/>
              </a:rPr>
              <a:t>myfastdisk</a:t>
            </a:r>
            <a:r>
              <a:rPr lang="en-GB" dirty="0">
                <a:solidFill>
                  <a:srgbClr val="0070C0"/>
                </a:solidFill>
                <a:latin typeface="Courier New" pitchFamily="49" charset="0"/>
                <a:cs typeface="Courier New" pitchFamily="49" charset="0"/>
              </a:rPr>
              <a:t>’ ;</a:t>
            </a:r>
          </a:p>
          <a:p>
            <a:pPr marL="449263" lvl="1" indent="0">
              <a:buNone/>
            </a:pP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348180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GB" dirty="0"/>
              <a:t>Ways to save disk space</a:t>
            </a:r>
          </a:p>
        </p:txBody>
      </p:sp>
      <p:sp>
        <p:nvSpPr>
          <p:cNvPr id="536579" name="Rectangle 3"/>
          <p:cNvSpPr>
            <a:spLocks noGrp="1" noChangeArrowheads="1"/>
          </p:cNvSpPr>
          <p:nvPr>
            <p:ph type="body" idx="1"/>
          </p:nvPr>
        </p:nvSpPr>
        <p:spPr/>
        <p:txBody>
          <a:bodyPr/>
          <a:lstStyle/>
          <a:p>
            <a:r>
              <a:rPr lang="en-AU" dirty="0"/>
              <a:t>Use length to shorten chars &amp; </a:t>
            </a:r>
            <a:r>
              <a:rPr lang="en-AU" dirty="0" err="1"/>
              <a:t>nums</a:t>
            </a:r>
            <a:endParaRPr lang="en-AU" dirty="0"/>
          </a:p>
          <a:p>
            <a:pPr lvl="1">
              <a:lnSpc>
                <a:spcPct val="90000"/>
              </a:lnSpc>
            </a:pPr>
            <a:r>
              <a:rPr lang="en-AU" dirty="0"/>
              <a:t>Store short numbers as character variables</a:t>
            </a:r>
          </a:p>
          <a:p>
            <a:pPr lvl="1"/>
            <a:r>
              <a:rPr lang="en-AU" dirty="0"/>
              <a:t>Be careful with </a:t>
            </a:r>
            <a:r>
              <a:rPr lang="en-AU" dirty="0" err="1"/>
              <a:t>nums</a:t>
            </a:r>
            <a:r>
              <a:rPr lang="en-AU" dirty="0"/>
              <a:t> as precision can suffer</a:t>
            </a:r>
          </a:p>
          <a:p>
            <a:pPr lvl="1"/>
            <a:r>
              <a:rPr lang="en-AU" dirty="0"/>
              <a:t>e.g. length of SAS dates to 4</a:t>
            </a:r>
          </a:p>
          <a:p>
            <a:pPr>
              <a:lnSpc>
                <a:spcPct val="90000"/>
              </a:lnSpc>
            </a:pPr>
            <a:r>
              <a:rPr lang="en-AU" dirty="0"/>
              <a:t>Use encrypted/compressed values, which can be decrypted when needed</a:t>
            </a:r>
          </a:p>
          <a:p>
            <a:r>
              <a:rPr lang="en-AU" dirty="0"/>
              <a:t>Use coded values with formats to give their full values</a:t>
            </a:r>
          </a:p>
          <a:p>
            <a:pPr>
              <a:lnSpc>
                <a:spcPct val="90000"/>
              </a:lnSpc>
            </a:pPr>
            <a:r>
              <a:rPr lang="en-AU" dirty="0"/>
              <a:t>Use SQL </a:t>
            </a:r>
            <a:r>
              <a:rPr lang="en-AU" dirty="0" err="1"/>
              <a:t>passthru</a:t>
            </a:r>
            <a:r>
              <a:rPr lang="en-AU" dirty="0"/>
              <a:t> to uses temporary file space on server</a:t>
            </a:r>
          </a:p>
          <a:p>
            <a:pPr>
              <a:lnSpc>
                <a:spcPct val="90000"/>
              </a:lnSpc>
            </a:pPr>
            <a:r>
              <a:rPr lang="en-AU" dirty="0"/>
              <a:t>Access data where it is using engines, rather than importing</a:t>
            </a:r>
          </a:p>
          <a:p>
            <a:r>
              <a:rPr lang="en-AU" dirty="0"/>
              <a:t>Use Views where possible, not temporary datasets</a:t>
            </a:r>
          </a:p>
          <a:p>
            <a:r>
              <a:rPr lang="en-GB" dirty="0"/>
              <a:t>Reduce data sorted using K</a:t>
            </a:r>
            <a:r>
              <a:rPr lang="en-AU" dirty="0" err="1"/>
              <a:t>eep</a:t>
            </a:r>
            <a:r>
              <a:rPr lang="en-AU" dirty="0"/>
              <a:t> &amp; Drop statements, or dataset options</a:t>
            </a:r>
          </a:p>
        </p:txBody>
      </p:sp>
    </p:spTree>
    <p:extLst>
      <p:ext uri="{BB962C8B-B14F-4D97-AF65-F5344CB8AC3E}">
        <p14:creationId xmlns:p14="http://schemas.microsoft.com/office/powerpoint/2010/main" val="264925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GB" dirty="0"/>
              <a:t>Ways to save disk space</a:t>
            </a:r>
          </a:p>
        </p:txBody>
      </p:sp>
      <p:sp>
        <p:nvSpPr>
          <p:cNvPr id="538627" name="Rectangle 3"/>
          <p:cNvSpPr>
            <a:spLocks noGrp="1" noChangeArrowheads="1"/>
          </p:cNvSpPr>
          <p:nvPr>
            <p:ph type="body" idx="1"/>
          </p:nvPr>
        </p:nvSpPr>
        <p:spPr/>
        <p:txBody>
          <a:bodyPr/>
          <a:lstStyle/>
          <a:p>
            <a:r>
              <a:rPr lang="en-AU" dirty="0"/>
              <a:t>Data _null_ where data set does not need to be kept</a:t>
            </a:r>
          </a:p>
          <a:p>
            <a:r>
              <a:rPr lang="en-AU" dirty="0"/>
              <a:t>Pipes to read compressed data</a:t>
            </a:r>
          </a:p>
          <a:p>
            <a:r>
              <a:rPr lang="en-AU" dirty="0"/>
              <a:t>Store data in required order, and/or define index</a:t>
            </a:r>
          </a:p>
          <a:p>
            <a:r>
              <a:rPr lang="en-AU" dirty="0"/>
              <a:t>Delete records not needed when read in</a:t>
            </a:r>
          </a:p>
          <a:p>
            <a:pPr>
              <a:lnSpc>
                <a:spcPct val="90000"/>
              </a:lnSpc>
            </a:pPr>
            <a:r>
              <a:rPr lang="en-AU" dirty="0"/>
              <a:t>Delete temporary datasets after use to create more free space</a:t>
            </a:r>
          </a:p>
          <a:p>
            <a:r>
              <a:rPr lang="en-AU" dirty="0"/>
              <a:t>Delete unused indexes using </a:t>
            </a:r>
            <a:r>
              <a:rPr lang="en-AU" dirty="0" err="1"/>
              <a:t>Proc</a:t>
            </a:r>
            <a:r>
              <a:rPr lang="en-AU" dirty="0"/>
              <a:t> Datasets</a:t>
            </a:r>
          </a:p>
          <a:p>
            <a:r>
              <a:rPr lang="en-AU" dirty="0"/>
              <a:t>Only keep data in permanent libraries if needed after program runs</a:t>
            </a:r>
          </a:p>
          <a:p>
            <a:r>
              <a:rPr lang="en-AU" dirty="0"/>
              <a:t>Put data into 3rd-normal form</a:t>
            </a:r>
          </a:p>
          <a:p>
            <a:pPr lvl="1"/>
            <a:r>
              <a:rPr lang="en-AU" dirty="0"/>
              <a:t>Tends to save space but reduces performance</a:t>
            </a:r>
          </a:p>
        </p:txBody>
      </p:sp>
    </p:spTree>
    <p:extLst>
      <p:ext uri="{BB962C8B-B14F-4D97-AF65-F5344CB8AC3E}">
        <p14:creationId xmlns:p14="http://schemas.microsoft.com/office/powerpoint/2010/main" val="155702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GB" dirty="0"/>
              <a:t>_method on SQL</a:t>
            </a:r>
          </a:p>
        </p:txBody>
      </p:sp>
      <p:sp>
        <p:nvSpPr>
          <p:cNvPr id="556035" name="Rectangle 3"/>
          <p:cNvSpPr>
            <a:spLocks noGrp="1" noChangeArrowheads="1"/>
          </p:cNvSpPr>
          <p:nvPr>
            <p:ph type="body" idx="1"/>
          </p:nvPr>
        </p:nvSpPr>
        <p:spPr/>
        <p:txBody>
          <a:bodyPr/>
          <a:lstStyle/>
          <a:p>
            <a:r>
              <a:rPr lang="en-GB" dirty="0"/>
              <a:t>Undocumented option</a:t>
            </a:r>
          </a:p>
          <a:p>
            <a:pPr lvl="1">
              <a:buFont typeface="Wingdings" pitchFamily="2" charset="2"/>
              <a:buNone/>
            </a:pPr>
            <a:r>
              <a:rPr lang="en-GB" dirty="0">
                <a:solidFill>
                  <a:srgbClr val="0070C0"/>
                </a:solidFill>
                <a:latin typeface="Courier New" pitchFamily="49" charset="0"/>
              </a:rPr>
              <a:t>PROC SQL _method ;</a:t>
            </a:r>
          </a:p>
          <a:p>
            <a:r>
              <a:rPr lang="en-GB" dirty="0"/>
              <a:t>Describes what methods are used in SQL</a:t>
            </a:r>
          </a:p>
          <a:p>
            <a:r>
              <a:rPr lang="en-GB" dirty="0"/>
              <a:t>Useful to understand what SQL is doing and whether it is the best approach</a:t>
            </a:r>
          </a:p>
        </p:txBody>
      </p:sp>
      <p:graphicFrame>
        <p:nvGraphicFramePr>
          <p:cNvPr id="556036" name="Object 4"/>
          <p:cNvGraphicFramePr>
            <a:graphicFrameLocks noChangeAspect="1"/>
          </p:cNvGraphicFramePr>
          <p:nvPr/>
        </p:nvGraphicFramePr>
        <p:xfrm>
          <a:off x="4191000" y="4038600"/>
          <a:ext cx="962025" cy="2603500"/>
        </p:xfrm>
        <a:graphic>
          <a:graphicData uri="http://schemas.openxmlformats.org/presentationml/2006/ole">
            <mc:AlternateContent xmlns:mc="http://schemas.openxmlformats.org/markup-compatibility/2006">
              <mc:Choice xmlns:v="urn:schemas-microsoft-com:vml" Requires="v">
                <p:oleObj name="Clip" r:id="rId2" imgW="2149200" imgH="5813280" progId="MS_ClipArt_Gallery.2">
                  <p:embed/>
                </p:oleObj>
              </mc:Choice>
              <mc:Fallback>
                <p:oleObj name="Clip" r:id="rId2" imgW="2149200" imgH="5813280" progId="MS_ClipArt_Gallery.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038600"/>
                        <a:ext cx="962025" cy="260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195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Principles</a:t>
            </a:r>
          </a:p>
        </p:txBody>
      </p:sp>
      <p:sp>
        <p:nvSpPr>
          <p:cNvPr id="3" name="Content Placeholder 2"/>
          <p:cNvSpPr>
            <a:spLocks noGrp="1"/>
          </p:cNvSpPr>
          <p:nvPr>
            <p:ph idx="1"/>
          </p:nvPr>
        </p:nvSpPr>
        <p:spPr/>
        <p:txBody>
          <a:bodyPr/>
          <a:lstStyle/>
          <a:p>
            <a:r>
              <a:rPr lang="en-GB" dirty="0"/>
              <a:t>We usually try to reduce Elapsed Time</a:t>
            </a:r>
          </a:p>
          <a:p>
            <a:pPr lvl="1"/>
            <a:r>
              <a:rPr lang="en-GB" dirty="0"/>
              <a:t>Elapsed time is made up of CPU Time and time waiting</a:t>
            </a:r>
          </a:p>
          <a:p>
            <a:r>
              <a:rPr lang="en-GB" dirty="0"/>
              <a:t>CPU Time depends on the program and resources it has available</a:t>
            </a:r>
          </a:p>
          <a:p>
            <a:pPr lvl="1"/>
            <a:r>
              <a:rPr lang="en-GB" dirty="0"/>
              <a:t>CPU(s), Cores</a:t>
            </a:r>
          </a:p>
          <a:p>
            <a:pPr lvl="1"/>
            <a:r>
              <a:rPr lang="en-GB" dirty="0"/>
              <a:t>Memory</a:t>
            </a:r>
          </a:p>
          <a:p>
            <a:pPr lvl="1"/>
            <a:r>
              <a:rPr lang="en-GB" dirty="0"/>
              <a:t>I/O devices such as Disk</a:t>
            </a:r>
          </a:p>
          <a:p>
            <a:r>
              <a:rPr lang="en-GB" dirty="0"/>
              <a:t>Reduce disk I/O</a:t>
            </a:r>
          </a:p>
          <a:p>
            <a:pPr lvl="1"/>
            <a:r>
              <a:rPr lang="en-GB" dirty="0"/>
              <a:t>I/O is usually the slowest component</a:t>
            </a:r>
          </a:p>
          <a:p>
            <a:pPr lvl="1"/>
            <a:r>
              <a:rPr lang="en-GB" dirty="0"/>
              <a:t>Can often </a:t>
            </a:r>
            <a:r>
              <a:rPr lang="en-GB" dirty="0" err="1"/>
              <a:t>tradeoff</a:t>
            </a:r>
            <a:r>
              <a:rPr lang="en-GB" dirty="0"/>
              <a:t> memory, speed and disk usage</a:t>
            </a:r>
          </a:p>
          <a:p>
            <a:r>
              <a:rPr lang="en-GB" dirty="0"/>
              <a:t>Biggest gains can often be made by changing your algorithm and software architecture, not tweaking options</a:t>
            </a:r>
          </a:p>
          <a:p>
            <a:pPr lvl="1"/>
            <a:r>
              <a:rPr lang="en-GB" dirty="0"/>
              <a:t>Defaults are usually set pretty well</a:t>
            </a:r>
          </a:p>
        </p:txBody>
      </p:sp>
      <p:sp>
        <p:nvSpPr>
          <p:cNvPr id="4" name="Slide Number Placeholder 3"/>
          <p:cNvSpPr>
            <a:spLocks noGrp="1"/>
          </p:cNvSpPr>
          <p:nvPr>
            <p:ph type="sldNum" sz="quarter" idx="10"/>
          </p:nvPr>
        </p:nvSpPr>
        <p:spPr/>
        <p:txBody>
          <a:bodyPr/>
          <a:lstStyle/>
          <a:p>
            <a:fld id="{9B06ECB1-4D93-4C9A-B01F-F405B7468A0D}" type="slidenum">
              <a:rPr lang="en-US" smtClean="0"/>
              <a:pPr/>
              <a:t>2</a:t>
            </a:fld>
            <a:endParaRPr lang="en-US"/>
          </a:p>
        </p:txBody>
      </p:sp>
    </p:spTree>
    <p:extLst>
      <p:ext uri="{BB962C8B-B14F-4D97-AF65-F5344CB8AC3E}">
        <p14:creationId xmlns:p14="http://schemas.microsoft.com/office/powerpoint/2010/main" val="278388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Interpreting the _method output</a:t>
            </a:r>
          </a:p>
        </p:txBody>
      </p:sp>
      <p:sp>
        <p:nvSpPr>
          <p:cNvPr id="3" name="Content Placeholder 2"/>
          <p:cNvSpPr>
            <a:spLocks noGrp="1"/>
          </p:cNvSpPr>
          <p:nvPr>
            <p:ph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9B06ECB1-4D93-4C9A-B01F-F405B7468A0D}" type="slidenum">
              <a:rPr lang="en-US" smtClean="0"/>
              <a:pPr/>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7123438"/>
              </p:ext>
            </p:extLst>
          </p:nvPr>
        </p:nvGraphicFramePr>
        <p:xfrm>
          <a:off x="4937283" y="1124743"/>
          <a:ext cx="3950970" cy="2754636"/>
        </p:xfrm>
        <a:graphic>
          <a:graphicData uri="http://schemas.openxmlformats.org/drawingml/2006/table">
            <a:tbl>
              <a:tblPr firstRow="1" firstCol="1" bandRow="1">
                <a:tableStyleId>{5C22544A-7EE6-4342-B048-85BDC9FD1C3A}</a:tableStyleId>
              </a:tblPr>
              <a:tblGrid>
                <a:gridCol w="1172210">
                  <a:extLst>
                    <a:ext uri="{9D8B030D-6E8A-4147-A177-3AD203B41FA5}">
                      <a16:colId xmlns:a16="http://schemas.microsoft.com/office/drawing/2014/main" val="20000"/>
                    </a:ext>
                  </a:extLst>
                </a:gridCol>
                <a:gridCol w="2778760">
                  <a:extLst>
                    <a:ext uri="{9D8B030D-6E8A-4147-A177-3AD203B41FA5}">
                      <a16:colId xmlns:a16="http://schemas.microsoft.com/office/drawing/2014/main" val="20001"/>
                    </a:ext>
                  </a:extLst>
                </a:gridCol>
              </a:tblGrid>
              <a:tr h="127552">
                <a:tc>
                  <a:txBody>
                    <a:bodyPr/>
                    <a:lstStyle/>
                    <a:p>
                      <a:pPr>
                        <a:lnSpc>
                          <a:spcPct val="115000"/>
                        </a:lnSpc>
                        <a:spcAft>
                          <a:spcPts val="0"/>
                        </a:spcAft>
                      </a:pPr>
                      <a:r>
                        <a:rPr lang="en-GB" sz="1400" dirty="0">
                          <a:effectLst/>
                        </a:rPr>
                        <a:t>Name code </a:t>
                      </a:r>
                      <a:endParaRPr lang="en-GB"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400" dirty="0">
                          <a:effectLst/>
                        </a:rPr>
                        <a:t>Description</a:t>
                      </a:r>
                      <a:endParaRPr lang="en-GB"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a:effectLst/>
                        </a:rPr>
                        <a:t>SqxCRTA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Create table as select</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a:effectLst/>
                        </a:rPr>
                        <a:t>SqxSLCT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Select</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a:effectLst/>
                        </a:rPr>
                        <a:t>SqxJSL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Step loop join (Cartesian)</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SqxJM</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 Merge Join</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400">
                          <a:effectLst/>
                        </a:rPr>
                        <a:t>SqxINDX</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 Index Join</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a:lnSpc>
                          <a:spcPct val="115000"/>
                        </a:lnSpc>
                        <a:spcAft>
                          <a:spcPts val="0"/>
                        </a:spcAft>
                      </a:pPr>
                      <a:r>
                        <a:rPr lang="en-GB" sz="1400">
                          <a:effectLst/>
                        </a:rPr>
                        <a:t>SqxHASH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Hash Join</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a:lnSpc>
                          <a:spcPct val="115000"/>
                        </a:lnSpc>
                        <a:spcAft>
                          <a:spcPts val="0"/>
                        </a:spcAft>
                      </a:pPr>
                      <a:r>
                        <a:rPr lang="en-GB" sz="1400">
                          <a:effectLst/>
                        </a:rPr>
                        <a:t>SqxSORT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dirty="0">
                          <a:effectLst/>
                        </a:rPr>
                        <a:t>Sort</a:t>
                      </a:r>
                      <a:endParaRPr lang="en-GB"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a:lnSpc>
                          <a:spcPct val="115000"/>
                        </a:lnSpc>
                        <a:spcAft>
                          <a:spcPts val="0"/>
                        </a:spcAft>
                      </a:pPr>
                      <a:r>
                        <a:rPr lang="en-GB" sz="1400">
                          <a:effectLst/>
                        </a:rPr>
                        <a:t>SqxSRC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Source rows from table</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0">
                <a:tc>
                  <a:txBody>
                    <a:bodyPr/>
                    <a:lstStyle/>
                    <a:p>
                      <a:pPr>
                        <a:lnSpc>
                          <a:spcPct val="115000"/>
                        </a:lnSpc>
                        <a:spcAft>
                          <a:spcPts val="0"/>
                        </a:spcAft>
                      </a:pPr>
                      <a:r>
                        <a:rPr lang="en-GB" sz="1400">
                          <a:effectLst/>
                        </a:rPr>
                        <a:t>SqxFIL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Filter rows</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0">
                <a:tc>
                  <a:txBody>
                    <a:bodyPr/>
                    <a:lstStyle/>
                    <a:p>
                      <a:pPr>
                        <a:lnSpc>
                          <a:spcPct val="115000"/>
                        </a:lnSpc>
                        <a:spcAft>
                          <a:spcPts val="0"/>
                        </a:spcAft>
                      </a:pPr>
                      <a:r>
                        <a:rPr lang="en-GB" sz="1400">
                          <a:effectLst/>
                        </a:rPr>
                        <a:t>SqxSUMG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a:effectLst/>
                        </a:rPr>
                        <a:t>Summary stats with group by</a:t>
                      </a:r>
                      <a:endParaRPr lang="en-GB" sz="20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0">
                <a:tc>
                  <a:txBody>
                    <a:bodyPr/>
                    <a:lstStyle/>
                    <a:p>
                      <a:pPr>
                        <a:lnSpc>
                          <a:spcPct val="115000"/>
                        </a:lnSpc>
                        <a:spcAft>
                          <a:spcPts val="0"/>
                        </a:spcAft>
                      </a:pPr>
                      <a:r>
                        <a:rPr lang="en-GB" sz="1400">
                          <a:effectLst/>
                        </a:rPr>
                        <a:t>SqxSUMM </a:t>
                      </a:r>
                      <a:endParaRPr lang="en-GB" sz="2000">
                        <a:effectLst/>
                        <a:latin typeface="Calibri"/>
                        <a:ea typeface="Calibri"/>
                        <a:cs typeface="Times New Roman"/>
                      </a:endParaRPr>
                    </a:p>
                  </a:txBody>
                  <a:tcPr marL="68580" marR="68580" marT="0" marB="0"/>
                </a:tc>
                <a:tc>
                  <a:txBody>
                    <a:bodyPr/>
                    <a:lstStyle/>
                    <a:p>
                      <a:pPr>
                        <a:lnSpc>
                          <a:spcPct val="115000"/>
                        </a:lnSpc>
                        <a:spcAft>
                          <a:spcPts val="0"/>
                        </a:spcAft>
                      </a:pPr>
                      <a:r>
                        <a:rPr lang="en-GB" sz="1400" dirty="0">
                          <a:effectLst/>
                        </a:rPr>
                        <a:t>Summary stats with NO group by</a:t>
                      </a:r>
                      <a:endParaRPr lang="en-GB" sz="20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
        <p:nvSpPr>
          <p:cNvPr id="7" name="Rectangle 6"/>
          <p:cNvSpPr/>
          <p:nvPr/>
        </p:nvSpPr>
        <p:spPr>
          <a:xfrm>
            <a:off x="179388" y="3270406"/>
            <a:ext cx="6912768" cy="2893100"/>
          </a:xfrm>
          <a:prstGeom prst="rect">
            <a:avLst/>
          </a:prstGeom>
        </p:spPr>
        <p:txBody>
          <a:bodyPr wrap="square">
            <a:spAutoFit/>
          </a:bodyPr>
          <a:lstStyle/>
          <a:p>
            <a:r>
              <a:rPr lang="en-GB" dirty="0">
                <a:solidFill>
                  <a:srgbClr val="000000"/>
                </a:solidFill>
                <a:latin typeface="Courier New"/>
              </a:rPr>
              <a:t>16         </a:t>
            </a:r>
            <a:r>
              <a:rPr lang="en-GB" dirty="0" err="1">
                <a:solidFill>
                  <a:srgbClr val="000000"/>
                </a:solidFill>
                <a:latin typeface="Courier New"/>
              </a:rPr>
              <a:t>proc</a:t>
            </a:r>
            <a:r>
              <a:rPr lang="en-GB" dirty="0">
                <a:solidFill>
                  <a:srgbClr val="000000"/>
                </a:solidFill>
                <a:latin typeface="Courier New"/>
              </a:rPr>
              <a:t> </a:t>
            </a:r>
            <a:r>
              <a:rPr lang="en-GB" dirty="0" err="1">
                <a:solidFill>
                  <a:srgbClr val="000000"/>
                </a:solidFill>
                <a:latin typeface="Courier New"/>
              </a:rPr>
              <a:t>sql</a:t>
            </a:r>
            <a:r>
              <a:rPr lang="en-GB" dirty="0">
                <a:solidFill>
                  <a:srgbClr val="000000"/>
                </a:solidFill>
                <a:latin typeface="Courier New"/>
              </a:rPr>
              <a:t> _method ;</a:t>
            </a:r>
          </a:p>
          <a:p>
            <a:r>
              <a:rPr lang="en-GB" dirty="0">
                <a:solidFill>
                  <a:srgbClr val="000000"/>
                </a:solidFill>
                <a:latin typeface="Courier New"/>
              </a:rPr>
              <a:t>17           create table test as</a:t>
            </a:r>
          </a:p>
          <a:p>
            <a:r>
              <a:rPr lang="en-GB" dirty="0">
                <a:solidFill>
                  <a:srgbClr val="000000"/>
                </a:solidFill>
                <a:latin typeface="Courier New"/>
              </a:rPr>
              <a:t>18             select *</a:t>
            </a:r>
          </a:p>
          <a:p>
            <a:r>
              <a:rPr lang="en-GB" dirty="0">
                <a:solidFill>
                  <a:srgbClr val="000000"/>
                </a:solidFill>
                <a:latin typeface="Courier New"/>
              </a:rPr>
              <a:t>19         	  from </a:t>
            </a:r>
            <a:r>
              <a:rPr lang="en-GB" dirty="0" err="1">
                <a:solidFill>
                  <a:srgbClr val="000000"/>
                </a:solidFill>
                <a:latin typeface="Courier New"/>
              </a:rPr>
              <a:t>sashelp.class</a:t>
            </a:r>
            <a:endParaRPr lang="en-GB" dirty="0">
              <a:solidFill>
                <a:srgbClr val="000000"/>
              </a:solidFill>
              <a:latin typeface="Courier New"/>
            </a:endParaRPr>
          </a:p>
          <a:p>
            <a:r>
              <a:rPr lang="en-GB" dirty="0">
                <a:solidFill>
                  <a:srgbClr val="000000"/>
                </a:solidFill>
                <a:latin typeface="Courier New"/>
              </a:rPr>
              <a:t>20         	    where age&gt;10</a:t>
            </a:r>
          </a:p>
          <a:p>
            <a:r>
              <a:rPr lang="en-GB" dirty="0">
                <a:solidFill>
                  <a:srgbClr val="000000"/>
                </a:solidFill>
                <a:latin typeface="Courier New"/>
              </a:rPr>
              <a:t>21         			order by name ;</a:t>
            </a:r>
          </a:p>
          <a:p>
            <a:endParaRPr lang="en-GB" dirty="0">
              <a:solidFill>
                <a:srgbClr val="000000"/>
              </a:solidFill>
              <a:latin typeface="Courier New"/>
            </a:endParaRPr>
          </a:p>
          <a:p>
            <a:r>
              <a:rPr lang="en-GB" dirty="0">
                <a:solidFill>
                  <a:srgbClr val="0000FF"/>
                </a:solidFill>
                <a:latin typeface="Courier New"/>
              </a:rPr>
              <a:t>NOTE: SQL execution methods chosen are:</a:t>
            </a:r>
          </a:p>
          <a:p>
            <a:endParaRPr lang="en-GB" dirty="0">
              <a:solidFill>
                <a:srgbClr val="0000FF"/>
              </a:solidFill>
              <a:latin typeface="Courier New"/>
            </a:endParaRPr>
          </a:p>
          <a:p>
            <a:r>
              <a:rPr lang="en-GB" dirty="0">
                <a:solidFill>
                  <a:srgbClr val="000000"/>
                </a:solidFill>
                <a:latin typeface="Courier New"/>
              </a:rPr>
              <a:t>      </a:t>
            </a:r>
            <a:r>
              <a:rPr lang="en-GB" dirty="0" err="1">
                <a:solidFill>
                  <a:srgbClr val="000000"/>
                </a:solidFill>
                <a:latin typeface="Courier New"/>
              </a:rPr>
              <a:t>sqxcrta</a:t>
            </a:r>
            <a:endParaRPr lang="en-GB" dirty="0">
              <a:solidFill>
                <a:srgbClr val="000000"/>
              </a:solidFill>
              <a:latin typeface="Courier New"/>
            </a:endParaRPr>
          </a:p>
          <a:p>
            <a:r>
              <a:rPr lang="en-GB" dirty="0">
                <a:solidFill>
                  <a:srgbClr val="000000"/>
                </a:solidFill>
                <a:latin typeface="Courier New"/>
              </a:rPr>
              <a:t>          </a:t>
            </a:r>
            <a:r>
              <a:rPr lang="en-GB" dirty="0" err="1">
                <a:solidFill>
                  <a:srgbClr val="000000"/>
                </a:solidFill>
                <a:latin typeface="Courier New"/>
              </a:rPr>
              <a:t>sqxsort</a:t>
            </a:r>
            <a:endParaRPr lang="en-GB" dirty="0">
              <a:solidFill>
                <a:srgbClr val="000000"/>
              </a:solidFill>
              <a:latin typeface="Courier New"/>
            </a:endParaRPr>
          </a:p>
          <a:p>
            <a:r>
              <a:rPr lang="en-GB" dirty="0">
                <a:solidFill>
                  <a:srgbClr val="000000"/>
                </a:solidFill>
                <a:latin typeface="Courier New"/>
              </a:rPr>
              <a:t>              </a:t>
            </a:r>
            <a:r>
              <a:rPr lang="en-GB" dirty="0" err="1">
                <a:solidFill>
                  <a:srgbClr val="000000"/>
                </a:solidFill>
                <a:latin typeface="Courier New"/>
              </a:rPr>
              <a:t>sqxsrc</a:t>
            </a:r>
            <a:r>
              <a:rPr lang="en-GB" dirty="0">
                <a:solidFill>
                  <a:srgbClr val="000000"/>
                </a:solidFill>
                <a:latin typeface="Courier New"/>
              </a:rPr>
              <a:t>( SASHELP.CLASS )</a:t>
            </a:r>
          </a:p>
          <a:p>
            <a:r>
              <a:rPr lang="en-GB" dirty="0">
                <a:solidFill>
                  <a:srgbClr val="0000FF"/>
                </a:solidFill>
                <a:latin typeface="Courier New"/>
              </a:rPr>
              <a:t>NOTE: Table WORK.TEST created, with 19 rows and 5 columns.</a:t>
            </a:r>
            <a:endParaRPr lang="en-GB" dirty="0"/>
          </a:p>
        </p:txBody>
      </p:sp>
    </p:spTree>
    <p:extLst>
      <p:ext uri="{BB962C8B-B14F-4D97-AF65-F5344CB8AC3E}">
        <p14:creationId xmlns:p14="http://schemas.microsoft.com/office/powerpoint/2010/main" val="1222835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_tree on </a:t>
            </a:r>
            <a:r>
              <a:rPr lang="en-GB" dirty="0" err="1"/>
              <a:t>Proc</a:t>
            </a:r>
            <a:r>
              <a:rPr lang="en-GB" dirty="0"/>
              <a:t> SQL</a:t>
            </a:r>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B06ECB1-4D93-4C9A-B01F-F405B7468A0D}" type="slidenum">
              <a:rPr lang="en-US" smtClean="0"/>
              <a:pPr/>
              <a:t>21</a:t>
            </a:fld>
            <a:endParaRPr lang="en-US"/>
          </a:p>
        </p:txBody>
      </p:sp>
      <p:sp>
        <p:nvSpPr>
          <p:cNvPr id="5" name="Rectangle 4"/>
          <p:cNvSpPr/>
          <p:nvPr/>
        </p:nvSpPr>
        <p:spPr>
          <a:xfrm>
            <a:off x="-25329" y="1086035"/>
            <a:ext cx="9144000" cy="57719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ts val="1300"/>
              </a:lnSpc>
            </a:pPr>
            <a:r>
              <a:rPr lang="en-GB" dirty="0">
                <a:solidFill>
                  <a:srgbClr val="0070C0"/>
                </a:solidFill>
                <a:latin typeface="Courier New"/>
              </a:rPr>
              <a:t>16         </a:t>
            </a:r>
            <a:r>
              <a:rPr lang="en-GB" dirty="0" err="1">
                <a:solidFill>
                  <a:srgbClr val="0070C0"/>
                </a:solidFill>
                <a:latin typeface="Courier New"/>
              </a:rPr>
              <a:t>proc</a:t>
            </a:r>
            <a:r>
              <a:rPr lang="en-GB" dirty="0">
                <a:solidFill>
                  <a:srgbClr val="0070C0"/>
                </a:solidFill>
                <a:latin typeface="Courier New"/>
              </a:rPr>
              <a:t> </a:t>
            </a:r>
            <a:r>
              <a:rPr lang="en-GB" dirty="0" err="1">
                <a:solidFill>
                  <a:srgbClr val="0070C0"/>
                </a:solidFill>
                <a:latin typeface="Courier New"/>
              </a:rPr>
              <a:t>sql</a:t>
            </a:r>
            <a:r>
              <a:rPr lang="en-GB" dirty="0">
                <a:solidFill>
                  <a:srgbClr val="0070C0"/>
                </a:solidFill>
                <a:latin typeface="Courier New"/>
              </a:rPr>
              <a:t> _tree ;</a:t>
            </a:r>
          </a:p>
          <a:p>
            <a:pPr>
              <a:lnSpc>
                <a:spcPts val="1300"/>
              </a:lnSpc>
            </a:pPr>
            <a:r>
              <a:rPr lang="en-GB" dirty="0">
                <a:solidFill>
                  <a:srgbClr val="0070C0"/>
                </a:solidFill>
                <a:latin typeface="Courier New"/>
              </a:rPr>
              <a:t>17           create table test as</a:t>
            </a:r>
          </a:p>
          <a:p>
            <a:pPr>
              <a:lnSpc>
                <a:spcPts val="1300"/>
              </a:lnSpc>
            </a:pPr>
            <a:r>
              <a:rPr lang="en-GB" dirty="0">
                <a:solidFill>
                  <a:srgbClr val="0070C0"/>
                </a:solidFill>
                <a:latin typeface="Courier New"/>
              </a:rPr>
              <a:t>18             select *</a:t>
            </a:r>
          </a:p>
          <a:p>
            <a:pPr>
              <a:lnSpc>
                <a:spcPts val="1300"/>
              </a:lnSpc>
            </a:pPr>
            <a:r>
              <a:rPr lang="en-GB" dirty="0">
                <a:solidFill>
                  <a:srgbClr val="0070C0"/>
                </a:solidFill>
                <a:latin typeface="Courier New"/>
              </a:rPr>
              <a:t>19         	  from </a:t>
            </a:r>
            <a:r>
              <a:rPr lang="en-GB" dirty="0" err="1">
                <a:solidFill>
                  <a:srgbClr val="0070C0"/>
                </a:solidFill>
                <a:latin typeface="Courier New"/>
              </a:rPr>
              <a:t>sashelp.class</a:t>
            </a:r>
            <a:endParaRPr lang="en-GB" dirty="0">
              <a:solidFill>
                <a:srgbClr val="0070C0"/>
              </a:solidFill>
              <a:latin typeface="Courier New"/>
            </a:endParaRPr>
          </a:p>
          <a:p>
            <a:pPr>
              <a:lnSpc>
                <a:spcPts val="1300"/>
              </a:lnSpc>
            </a:pPr>
            <a:r>
              <a:rPr lang="en-GB" dirty="0">
                <a:solidFill>
                  <a:srgbClr val="0070C0"/>
                </a:solidFill>
                <a:latin typeface="Courier New"/>
              </a:rPr>
              <a:t>20         	    where age&gt;10</a:t>
            </a:r>
          </a:p>
          <a:p>
            <a:pPr>
              <a:lnSpc>
                <a:spcPts val="1300"/>
              </a:lnSpc>
            </a:pPr>
            <a:r>
              <a:rPr lang="en-GB" dirty="0">
                <a:solidFill>
                  <a:srgbClr val="0070C0"/>
                </a:solidFill>
                <a:latin typeface="Courier New"/>
              </a:rPr>
              <a:t>21         			order by name ;</a:t>
            </a:r>
          </a:p>
          <a:p>
            <a:pPr>
              <a:lnSpc>
                <a:spcPts val="1300"/>
              </a:lnSpc>
            </a:pPr>
            <a:endParaRPr lang="en-GB" dirty="0">
              <a:solidFill>
                <a:srgbClr val="0070C0"/>
              </a:solidFill>
              <a:latin typeface="Courier New"/>
            </a:endParaRPr>
          </a:p>
          <a:p>
            <a:pPr>
              <a:lnSpc>
                <a:spcPts val="1300"/>
              </a:lnSpc>
            </a:pPr>
            <a:r>
              <a:rPr lang="en-GB" dirty="0">
                <a:solidFill>
                  <a:srgbClr val="0070C0"/>
                </a:solidFill>
                <a:latin typeface="Courier New"/>
              </a:rPr>
              <a:t>Tree as planned.</a:t>
            </a:r>
          </a:p>
          <a:p>
            <a:pPr>
              <a:lnSpc>
                <a:spcPts val="1300"/>
              </a:lnSpc>
            </a:pPr>
            <a:r>
              <a:rPr lang="en-GB" dirty="0">
                <a:solidFill>
                  <a:srgbClr val="0070C0"/>
                </a:solidFill>
                <a:latin typeface="Courier New"/>
              </a:rPr>
              <a:t>                               /-SYM-V-(class.Name:1 flag=0001)</a:t>
            </a:r>
          </a:p>
          <a:p>
            <a:pPr>
              <a:lnSpc>
                <a:spcPts val="1300"/>
              </a:lnSpc>
            </a:pPr>
            <a:r>
              <a:rPr lang="en-GB" dirty="0">
                <a:solidFill>
                  <a:srgbClr val="0070C0"/>
                </a:solidFill>
                <a:latin typeface="Courier New"/>
              </a:rPr>
              <a:t>                     /-OBJ----|</a:t>
            </a:r>
          </a:p>
          <a:p>
            <a:pPr>
              <a:lnSpc>
                <a:spcPts val="1300"/>
              </a:lnSpc>
            </a:pPr>
            <a:r>
              <a:rPr lang="en-GB" dirty="0">
                <a:solidFill>
                  <a:srgbClr val="0070C0"/>
                </a:solidFill>
                <a:latin typeface="Courier New"/>
              </a:rPr>
              <a:t>                    |         |--SYM-V-(class.Sex:2 flag=0001)</a:t>
            </a:r>
          </a:p>
          <a:p>
            <a:pPr>
              <a:lnSpc>
                <a:spcPts val="1300"/>
              </a:lnSpc>
            </a:pPr>
            <a:r>
              <a:rPr lang="en-GB" dirty="0">
                <a:solidFill>
                  <a:srgbClr val="0070C0"/>
                </a:solidFill>
                <a:latin typeface="Courier New"/>
              </a:rPr>
              <a:t>                    |         |--SYM-V-(class.Age:3 flag=0001)</a:t>
            </a:r>
          </a:p>
          <a:p>
            <a:pPr>
              <a:lnSpc>
                <a:spcPts val="1300"/>
              </a:lnSpc>
            </a:pPr>
            <a:r>
              <a:rPr lang="en-GB" dirty="0">
                <a:solidFill>
                  <a:srgbClr val="0070C0"/>
                </a:solidFill>
                <a:latin typeface="Courier New"/>
              </a:rPr>
              <a:t>                    |         |--SYM-V-(class.Height:4 flag=0001)</a:t>
            </a:r>
          </a:p>
          <a:p>
            <a:pPr>
              <a:lnSpc>
                <a:spcPts val="1300"/>
              </a:lnSpc>
            </a:pPr>
            <a:r>
              <a:rPr lang="en-GB" dirty="0">
                <a:solidFill>
                  <a:srgbClr val="0070C0"/>
                </a:solidFill>
                <a:latin typeface="Courier New"/>
              </a:rPr>
              <a:t>                    |          \-SYM-V-(class.Weight:5 flag=0001)</a:t>
            </a:r>
          </a:p>
          <a:p>
            <a:pPr>
              <a:lnSpc>
                <a:spcPts val="1300"/>
              </a:lnSpc>
            </a:pPr>
            <a:r>
              <a:rPr lang="en-GB" dirty="0">
                <a:solidFill>
                  <a:srgbClr val="0070C0"/>
                </a:solidFill>
                <a:latin typeface="Courier New"/>
              </a:rPr>
              <a:t>           /-SORT---|</a:t>
            </a:r>
          </a:p>
          <a:p>
            <a:pPr>
              <a:lnSpc>
                <a:spcPts val="1300"/>
              </a:lnSpc>
            </a:pPr>
            <a:r>
              <a:rPr lang="en-GB" dirty="0">
                <a:solidFill>
                  <a:srgbClr val="0070C0"/>
                </a:solidFill>
                <a:latin typeface="Courier New"/>
              </a:rPr>
              <a:t>          |         |                    /-SYM-V-(class.Name:1 flag=0001)</a:t>
            </a:r>
          </a:p>
          <a:p>
            <a:pPr>
              <a:lnSpc>
                <a:spcPts val="1300"/>
              </a:lnSpc>
            </a:pPr>
            <a:r>
              <a:rPr lang="en-GB" dirty="0">
                <a:solidFill>
                  <a:srgbClr val="0070C0"/>
                </a:solidFill>
                <a:latin typeface="Courier New"/>
              </a:rPr>
              <a:t>          |         |          /-OBJ----|</a:t>
            </a:r>
          </a:p>
          <a:p>
            <a:pPr>
              <a:lnSpc>
                <a:spcPts val="1300"/>
              </a:lnSpc>
            </a:pPr>
            <a:r>
              <a:rPr lang="en-GB" dirty="0">
                <a:solidFill>
                  <a:srgbClr val="0070C0"/>
                </a:solidFill>
                <a:latin typeface="Courier New"/>
              </a:rPr>
              <a:t>          |         |         |         |--SYM-V-(class.Sex:2 flag=0001)</a:t>
            </a:r>
          </a:p>
          <a:p>
            <a:pPr>
              <a:lnSpc>
                <a:spcPts val="1300"/>
              </a:lnSpc>
            </a:pPr>
            <a:r>
              <a:rPr lang="en-GB" dirty="0">
                <a:solidFill>
                  <a:srgbClr val="0070C0"/>
                </a:solidFill>
                <a:latin typeface="Courier New"/>
              </a:rPr>
              <a:t>          |         |         |         |--SYM-V-(class.Age:3 flag=0001)</a:t>
            </a:r>
          </a:p>
          <a:p>
            <a:pPr>
              <a:lnSpc>
                <a:spcPts val="1300"/>
              </a:lnSpc>
            </a:pPr>
            <a:r>
              <a:rPr lang="en-GB" dirty="0">
                <a:solidFill>
                  <a:srgbClr val="0070C0"/>
                </a:solidFill>
                <a:latin typeface="Courier New"/>
              </a:rPr>
              <a:t>          |         |         |         |--SYM-V-(class.Height:4 flag=0001)</a:t>
            </a:r>
          </a:p>
          <a:p>
            <a:pPr>
              <a:lnSpc>
                <a:spcPts val="1300"/>
              </a:lnSpc>
            </a:pPr>
            <a:r>
              <a:rPr lang="en-GB" dirty="0">
                <a:solidFill>
                  <a:srgbClr val="0070C0"/>
                </a:solidFill>
                <a:latin typeface="Courier New"/>
              </a:rPr>
              <a:t>          |         |         |          \-SYM-V-(class.Weight:5 flag=0001)</a:t>
            </a:r>
          </a:p>
          <a:p>
            <a:pPr>
              <a:lnSpc>
                <a:spcPts val="1300"/>
              </a:lnSpc>
            </a:pPr>
            <a:r>
              <a:rPr lang="en-GB" dirty="0">
                <a:solidFill>
                  <a:srgbClr val="0070C0"/>
                </a:solidFill>
                <a:latin typeface="Courier New"/>
              </a:rPr>
              <a:t>          |         |--SRC----|</a:t>
            </a:r>
          </a:p>
          <a:p>
            <a:pPr>
              <a:lnSpc>
                <a:spcPts val="1300"/>
              </a:lnSpc>
            </a:pPr>
            <a:r>
              <a:rPr lang="en-GB" dirty="0">
                <a:solidFill>
                  <a:srgbClr val="0070C0"/>
                </a:solidFill>
                <a:latin typeface="Courier New"/>
              </a:rPr>
              <a:t>          |         |         |--TABL[SASHELP].class opt=''</a:t>
            </a:r>
          </a:p>
          <a:p>
            <a:pPr>
              <a:lnSpc>
                <a:spcPts val="1300"/>
              </a:lnSpc>
            </a:pPr>
            <a:r>
              <a:rPr lang="en-GB" dirty="0">
                <a:solidFill>
                  <a:srgbClr val="0070C0"/>
                </a:solidFill>
                <a:latin typeface="Courier New"/>
              </a:rPr>
              <a:t>          |         |         |          /-NAME--(Age:3)</a:t>
            </a:r>
          </a:p>
          <a:p>
            <a:pPr>
              <a:lnSpc>
                <a:spcPts val="1300"/>
              </a:lnSpc>
            </a:pPr>
            <a:r>
              <a:rPr lang="en-GB" dirty="0">
                <a:solidFill>
                  <a:srgbClr val="0070C0"/>
                </a:solidFill>
                <a:latin typeface="Courier New"/>
              </a:rPr>
              <a:t>          |         |          \-CGT----|</a:t>
            </a:r>
          </a:p>
          <a:p>
            <a:pPr>
              <a:lnSpc>
                <a:spcPts val="1300"/>
              </a:lnSpc>
            </a:pPr>
            <a:r>
              <a:rPr lang="en-GB" dirty="0">
                <a:solidFill>
                  <a:srgbClr val="0070C0"/>
                </a:solidFill>
                <a:latin typeface="Courier New"/>
              </a:rPr>
              <a:t>          |         |                    \-LITN(10)</a:t>
            </a:r>
          </a:p>
          <a:p>
            <a:pPr>
              <a:lnSpc>
                <a:spcPts val="1300"/>
              </a:lnSpc>
            </a:pPr>
            <a:r>
              <a:rPr lang="en-GB" dirty="0">
                <a:solidFill>
                  <a:srgbClr val="0070C0"/>
                </a:solidFill>
                <a:latin typeface="Courier New"/>
              </a:rPr>
              <a:t>          |         |--empty-</a:t>
            </a:r>
          </a:p>
          <a:p>
            <a:pPr>
              <a:lnSpc>
                <a:spcPts val="1300"/>
              </a:lnSpc>
            </a:pPr>
            <a:r>
              <a:rPr lang="en-GB" dirty="0">
                <a:solidFill>
                  <a:srgbClr val="0070C0"/>
                </a:solidFill>
                <a:latin typeface="Courier New"/>
              </a:rPr>
              <a:t>          |         |                    /-SYM-V-(class.Name:1)</a:t>
            </a:r>
          </a:p>
          <a:p>
            <a:pPr>
              <a:lnSpc>
                <a:spcPts val="1300"/>
              </a:lnSpc>
            </a:pPr>
            <a:r>
              <a:rPr lang="en-GB" dirty="0">
                <a:solidFill>
                  <a:srgbClr val="0070C0"/>
                </a:solidFill>
                <a:latin typeface="Courier New"/>
              </a:rPr>
              <a:t>          |         |          /-ASC----|</a:t>
            </a:r>
          </a:p>
          <a:p>
            <a:pPr>
              <a:lnSpc>
                <a:spcPts val="1300"/>
              </a:lnSpc>
            </a:pPr>
            <a:r>
              <a:rPr lang="en-GB" dirty="0">
                <a:solidFill>
                  <a:srgbClr val="0070C0"/>
                </a:solidFill>
                <a:latin typeface="Courier New"/>
              </a:rPr>
              <a:t>          |          \-ORDR---|</a:t>
            </a:r>
          </a:p>
          <a:p>
            <a:pPr>
              <a:lnSpc>
                <a:spcPts val="1300"/>
              </a:lnSpc>
            </a:pPr>
            <a:r>
              <a:rPr lang="en-GB" dirty="0">
                <a:solidFill>
                  <a:srgbClr val="0070C0"/>
                </a:solidFill>
                <a:latin typeface="Courier New"/>
              </a:rPr>
              <a:t> --SSEL---|</a:t>
            </a:r>
          </a:p>
          <a:p>
            <a:pPr>
              <a:lnSpc>
                <a:spcPts val="1300"/>
              </a:lnSpc>
            </a:pPr>
            <a:endParaRPr lang="en-GB" dirty="0">
              <a:solidFill>
                <a:srgbClr val="000000"/>
              </a:solidFill>
              <a:latin typeface="Courier New"/>
            </a:endParaRPr>
          </a:p>
          <a:p>
            <a:pPr>
              <a:lnSpc>
                <a:spcPts val="1300"/>
              </a:lnSpc>
            </a:pPr>
            <a:endParaRPr lang="en-GB" dirty="0">
              <a:solidFill>
                <a:srgbClr val="000000"/>
              </a:solidFill>
              <a:latin typeface="Courier New"/>
            </a:endParaRPr>
          </a:p>
          <a:p>
            <a:pPr>
              <a:lnSpc>
                <a:spcPts val="1300"/>
              </a:lnSpc>
            </a:pPr>
            <a:r>
              <a:rPr lang="en-GB" dirty="0">
                <a:solidFill>
                  <a:srgbClr val="0000FF"/>
                </a:solidFill>
                <a:latin typeface="Courier New"/>
              </a:rPr>
              <a:t>NOTE: Table WORK.TEST created, with 19 rows and 5 columns.</a:t>
            </a:r>
            <a:endParaRPr lang="en-GB" dirty="0"/>
          </a:p>
        </p:txBody>
      </p:sp>
    </p:spTree>
    <p:extLst>
      <p:ext uri="{BB962C8B-B14F-4D97-AF65-F5344CB8AC3E}">
        <p14:creationId xmlns:p14="http://schemas.microsoft.com/office/powerpoint/2010/main" val="3100202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GB"/>
              <a:t>More usage statistics for SQL</a:t>
            </a:r>
          </a:p>
        </p:txBody>
      </p:sp>
      <p:sp>
        <p:nvSpPr>
          <p:cNvPr id="727043" name="Rectangle 3"/>
          <p:cNvSpPr>
            <a:spLocks noGrp="1" noChangeArrowheads="1"/>
          </p:cNvSpPr>
          <p:nvPr>
            <p:ph type="body" idx="1"/>
          </p:nvPr>
        </p:nvSpPr>
        <p:spPr/>
        <p:txBody>
          <a:bodyPr/>
          <a:lstStyle/>
          <a:p>
            <a:r>
              <a:rPr lang="en-GB" dirty="0"/>
              <a:t>Use STIMER option to give stats for each SQL statement</a:t>
            </a:r>
          </a:p>
          <a:p>
            <a:pPr lvl="1"/>
            <a:r>
              <a:rPr lang="en-GB" dirty="0"/>
              <a:t>Otherwise only get stats for the entire procedure</a:t>
            </a:r>
          </a:p>
          <a:p>
            <a:endParaRPr lang="en-GB" dirty="0"/>
          </a:p>
          <a:p>
            <a:pPr marL="0" indent="0">
              <a:buNone/>
            </a:pPr>
            <a:r>
              <a:rPr lang="en-GB" dirty="0">
                <a:solidFill>
                  <a:srgbClr val="0070C0"/>
                </a:solidFill>
                <a:latin typeface="Courier New" pitchFamily="49" charset="0"/>
                <a:cs typeface="Courier New" pitchFamily="49" charset="0"/>
              </a:rPr>
              <a:t>options </a:t>
            </a:r>
            <a:r>
              <a:rPr lang="en-GB" dirty="0" err="1">
                <a:solidFill>
                  <a:srgbClr val="0070C0"/>
                </a:solidFill>
                <a:latin typeface="Courier New" pitchFamily="49" charset="0"/>
                <a:cs typeface="Courier New" pitchFamily="49" charset="0"/>
              </a:rPr>
              <a:t>stimer</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fullstimer</a:t>
            </a:r>
            <a:r>
              <a:rPr lang="en-GB" dirty="0">
                <a:solidFill>
                  <a:srgbClr val="0070C0"/>
                </a:solidFill>
                <a:latin typeface="Courier New" pitchFamily="49" charset="0"/>
                <a:cs typeface="Courier New" pitchFamily="49" charset="0"/>
              </a:rPr>
              <a:t> ;</a:t>
            </a:r>
          </a:p>
          <a:p>
            <a:pPr marL="0"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sql</a:t>
            </a:r>
            <a:r>
              <a:rPr lang="en-GB" dirty="0">
                <a:solidFill>
                  <a:srgbClr val="0070C0"/>
                </a:solidFill>
                <a:latin typeface="Courier New" pitchFamily="49" charset="0"/>
                <a:cs typeface="Courier New" pitchFamily="49" charset="0"/>
              </a:rPr>
              <a:t> </a:t>
            </a:r>
            <a:r>
              <a:rPr lang="en-GB" b="1" i="1" dirty="0" err="1">
                <a:solidFill>
                  <a:srgbClr val="0070C0"/>
                </a:solidFill>
                <a:latin typeface="Courier New" pitchFamily="49" charset="0"/>
                <a:cs typeface="Courier New" pitchFamily="49" charset="0"/>
              </a:rPr>
              <a:t>stimer</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  select * from </a:t>
            </a:r>
            <a:r>
              <a:rPr lang="en-GB" dirty="0" err="1">
                <a:solidFill>
                  <a:srgbClr val="0070C0"/>
                </a:solidFill>
                <a:latin typeface="Courier New" pitchFamily="49" charset="0"/>
                <a:cs typeface="Courier New" pitchFamily="49" charset="0"/>
              </a:rPr>
              <a:t>sashelp.class</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  select * from </a:t>
            </a:r>
            <a:r>
              <a:rPr lang="en-GB" dirty="0" err="1">
                <a:solidFill>
                  <a:srgbClr val="0070C0"/>
                </a:solidFill>
                <a:latin typeface="Courier New" pitchFamily="49" charset="0"/>
                <a:cs typeface="Courier New" pitchFamily="49" charset="0"/>
              </a:rPr>
              <a:t>sashelp.prdsale</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quit ;</a:t>
            </a:r>
          </a:p>
        </p:txBody>
      </p:sp>
    </p:spTree>
    <p:extLst>
      <p:ext uri="{BB962C8B-B14F-4D97-AF65-F5344CB8AC3E}">
        <p14:creationId xmlns:p14="http://schemas.microsoft.com/office/powerpoint/2010/main" val="415827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GB"/>
              <a:t>Limiting data processed by SQL</a:t>
            </a:r>
          </a:p>
        </p:txBody>
      </p:sp>
      <p:sp>
        <p:nvSpPr>
          <p:cNvPr id="728067" name="Rectangle 3"/>
          <p:cNvSpPr>
            <a:spLocks noGrp="1" noChangeArrowheads="1"/>
          </p:cNvSpPr>
          <p:nvPr>
            <p:ph type="body" idx="1"/>
          </p:nvPr>
        </p:nvSpPr>
        <p:spPr/>
        <p:txBody>
          <a:bodyPr/>
          <a:lstStyle/>
          <a:p>
            <a:r>
              <a:rPr lang="en-GB" dirty="0"/>
              <a:t>Limit output produced using OUTOBS=n</a:t>
            </a:r>
          </a:p>
          <a:p>
            <a:pPr lvl="1"/>
            <a:r>
              <a:rPr lang="en-GB" dirty="0"/>
              <a:t>Limits the number of rows processed as target of each SQL statement</a:t>
            </a:r>
          </a:p>
          <a:p>
            <a:r>
              <a:rPr lang="en-GB" dirty="0"/>
              <a:t>Limit input used using INOBS=n</a:t>
            </a:r>
          </a:p>
          <a:p>
            <a:pPr lvl="1"/>
            <a:r>
              <a:rPr lang="en-GB" dirty="0"/>
              <a:t>Limits rows processed from any one source.</a:t>
            </a:r>
          </a:p>
          <a:p>
            <a:pPr lvl="2"/>
            <a:endParaRPr lang="en-GB" dirty="0"/>
          </a:p>
          <a:p>
            <a:pPr marL="0"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sql</a:t>
            </a:r>
            <a:r>
              <a:rPr lang="en-GB" dirty="0">
                <a:solidFill>
                  <a:srgbClr val="0070C0"/>
                </a:solidFill>
                <a:latin typeface="Courier New" pitchFamily="49" charset="0"/>
                <a:cs typeface="Courier New" pitchFamily="49" charset="0"/>
              </a:rPr>
              <a:t> </a:t>
            </a:r>
            <a:r>
              <a:rPr lang="en-GB" b="1" dirty="0" err="1">
                <a:solidFill>
                  <a:srgbClr val="0070C0"/>
                </a:solidFill>
                <a:latin typeface="Courier New" pitchFamily="49" charset="0"/>
                <a:cs typeface="Courier New" pitchFamily="49" charset="0"/>
              </a:rPr>
              <a:t>inobs</a:t>
            </a:r>
            <a:r>
              <a:rPr lang="en-GB" b="1" dirty="0">
                <a:solidFill>
                  <a:srgbClr val="0070C0"/>
                </a:solidFill>
                <a:latin typeface="Courier New" pitchFamily="49" charset="0"/>
                <a:cs typeface="Courier New" pitchFamily="49" charset="0"/>
              </a:rPr>
              <a:t>=10 </a:t>
            </a:r>
            <a:r>
              <a:rPr lang="en-GB" b="1" dirty="0" err="1">
                <a:solidFill>
                  <a:srgbClr val="0070C0"/>
                </a:solidFill>
                <a:latin typeface="Courier New" pitchFamily="49" charset="0"/>
                <a:cs typeface="Courier New" pitchFamily="49" charset="0"/>
              </a:rPr>
              <a:t>outobs</a:t>
            </a:r>
            <a:r>
              <a:rPr lang="en-GB" b="1" dirty="0">
                <a:solidFill>
                  <a:srgbClr val="0070C0"/>
                </a:solidFill>
                <a:latin typeface="Courier New" pitchFamily="49" charset="0"/>
                <a:cs typeface="Courier New" pitchFamily="49" charset="0"/>
              </a:rPr>
              <a:t>=10 </a:t>
            </a:r>
            <a:r>
              <a:rPr lang="en-GB" dirty="0">
                <a:solidFill>
                  <a:srgbClr val="0070C0"/>
                </a:solidFill>
                <a:latin typeface="Courier New" pitchFamily="49" charset="0"/>
                <a:cs typeface="Courier New" pitchFamily="49" charset="0"/>
              </a:rPr>
              <a:t>;</a:t>
            </a:r>
          </a:p>
          <a:p>
            <a:pPr marL="0" indent="0">
              <a:buNone/>
            </a:pPr>
            <a:r>
              <a:rPr lang="en-GB" dirty="0">
                <a:solidFill>
                  <a:srgbClr val="0070C0"/>
                </a:solidFill>
                <a:latin typeface="Courier New" pitchFamily="49" charset="0"/>
                <a:cs typeface="Courier New" pitchFamily="49" charset="0"/>
              </a:rPr>
              <a:t>  create table test as</a:t>
            </a:r>
          </a:p>
          <a:p>
            <a:pPr marL="0" indent="0">
              <a:buNone/>
            </a:pPr>
            <a:r>
              <a:rPr lang="en-GB" dirty="0">
                <a:solidFill>
                  <a:srgbClr val="0070C0"/>
                </a:solidFill>
                <a:latin typeface="Courier New" pitchFamily="49" charset="0"/>
                <a:cs typeface="Courier New" pitchFamily="49" charset="0"/>
              </a:rPr>
              <a:t>    select *</a:t>
            </a:r>
          </a:p>
          <a:p>
            <a:pPr marL="0" indent="0">
              <a:buNone/>
            </a:pPr>
            <a:r>
              <a:rPr lang="en-GB" dirty="0">
                <a:solidFill>
                  <a:srgbClr val="0070C0"/>
                </a:solidFill>
                <a:latin typeface="Courier New" pitchFamily="49" charset="0"/>
                <a:cs typeface="Courier New" pitchFamily="49" charset="0"/>
              </a:rPr>
              <a:t>	  from </a:t>
            </a:r>
            <a:r>
              <a:rPr lang="en-GB" dirty="0" err="1">
                <a:solidFill>
                  <a:srgbClr val="0070C0"/>
                </a:solidFill>
                <a:latin typeface="Courier New" pitchFamily="49" charset="0"/>
                <a:cs typeface="Courier New" pitchFamily="49" charset="0"/>
              </a:rPr>
              <a:t>sashelp.prdsale</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quit ;</a:t>
            </a:r>
          </a:p>
        </p:txBody>
      </p:sp>
    </p:spTree>
    <p:extLst>
      <p:ext uri="{BB962C8B-B14F-4D97-AF65-F5344CB8AC3E}">
        <p14:creationId xmlns:p14="http://schemas.microsoft.com/office/powerpoint/2010/main" val="415851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dirty="0"/>
              <a:t>Mixing data step &amp; SQL code</a:t>
            </a:r>
          </a:p>
        </p:txBody>
      </p:sp>
      <p:sp>
        <p:nvSpPr>
          <p:cNvPr id="818179" name="Rectangle 3"/>
          <p:cNvSpPr>
            <a:spLocks noGrp="1" noChangeArrowheads="1"/>
          </p:cNvSpPr>
          <p:nvPr>
            <p:ph type="body" idx="1"/>
          </p:nvPr>
        </p:nvSpPr>
        <p:spPr/>
        <p:txBody>
          <a:bodyPr/>
          <a:lstStyle/>
          <a:p>
            <a:r>
              <a:rPr lang="en-GB" dirty="0"/>
              <a:t>You can have data step code in an SQL statement</a:t>
            </a:r>
          </a:p>
          <a:p>
            <a:pPr marL="892175" lvl="2" indent="0">
              <a:buNone/>
            </a:pPr>
            <a:r>
              <a:rPr lang="en-GB" b="1" dirty="0">
                <a:solidFill>
                  <a:srgbClr val="0070C0"/>
                </a:solidFill>
                <a:latin typeface="Courier New" pitchFamily="49" charset="0"/>
                <a:cs typeface="Courier New" pitchFamily="49" charset="0"/>
              </a:rPr>
              <a:t>data out / view=out ;</a:t>
            </a:r>
          </a:p>
          <a:p>
            <a:pPr marL="892175" lvl="2" indent="0">
              <a:buNone/>
            </a:pPr>
            <a:r>
              <a:rPr lang="en-GB" dirty="0">
                <a:solidFill>
                  <a:srgbClr val="0070C0"/>
                </a:solidFill>
                <a:latin typeface="Courier New" pitchFamily="49" charset="0"/>
                <a:cs typeface="Courier New" pitchFamily="49" charset="0"/>
              </a:rPr>
              <a:t>  set </a:t>
            </a:r>
            <a:r>
              <a:rPr lang="en-GB" dirty="0" err="1">
                <a:solidFill>
                  <a:srgbClr val="0070C0"/>
                </a:solidFill>
                <a:latin typeface="Courier New" pitchFamily="49" charset="0"/>
                <a:cs typeface="Courier New" pitchFamily="49" charset="0"/>
              </a:rPr>
              <a:t>sasuser.houses</a:t>
            </a:r>
            <a:r>
              <a:rPr lang="en-GB" dirty="0">
                <a:solidFill>
                  <a:srgbClr val="0070C0"/>
                </a:solidFill>
                <a:latin typeface="Courier New" pitchFamily="49" charset="0"/>
                <a:cs typeface="Courier New" pitchFamily="49" charset="0"/>
              </a:rPr>
              <a:t> ;</a:t>
            </a:r>
          </a:p>
          <a:p>
            <a:pPr marL="892175" lvl="2" indent="0">
              <a:buNone/>
            </a:pPr>
            <a:r>
              <a:rPr lang="en-GB" dirty="0">
                <a:solidFill>
                  <a:srgbClr val="0070C0"/>
                </a:solidFill>
                <a:latin typeface="Courier New" pitchFamily="49" charset="0"/>
                <a:cs typeface="Courier New" pitchFamily="49" charset="0"/>
              </a:rPr>
              <a:t>  if style='CONDO' then</a:t>
            </a:r>
          </a:p>
          <a:p>
            <a:pPr marL="892175" lvl="2" indent="0">
              <a:buNone/>
            </a:pPr>
            <a:r>
              <a:rPr lang="en-GB" dirty="0">
                <a:solidFill>
                  <a:srgbClr val="0070C0"/>
                </a:solidFill>
                <a:latin typeface="Courier New" pitchFamily="49" charset="0"/>
                <a:cs typeface="Courier New" pitchFamily="49" charset="0"/>
              </a:rPr>
              <a:t>    put _all_ ;</a:t>
            </a:r>
          </a:p>
          <a:p>
            <a:pPr marL="892175" lvl="2" indent="0">
              <a:buNone/>
            </a:pPr>
            <a:r>
              <a:rPr lang="en-GB" dirty="0">
                <a:solidFill>
                  <a:srgbClr val="0070C0"/>
                </a:solidFill>
                <a:latin typeface="Courier New" pitchFamily="49" charset="0"/>
                <a:cs typeface="Courier New" pitchFamily="49" charset="0"/>
              </a:rPr>
              <a:t>run ;</a:t>
            </a:r>
          </a:p>
          <a:p>
            <a:pPr marL="892175" lvl="2"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sql</a:t>
            </a:r>
            <a:r>
              <a:rPr lang="en-GB" dirty="0">
                <a:solidFill>
                  <a:srgbClr val="0070C0"/>
                </a:solidFill>
                <a:latin typeface="Courier New" pitchFamily="49" charset="0"/>
                <a:cs typeface="Courier New" pitchFamily="49" charset="0"/>
              </a:rPr>
              <a:t> ;</a:t>
            </a:r>
          </a:p>
          <a:p>
            <a:pPr marL="892175" lvl="2" indent="0">
              <a:buNone/>
            </a:pPr>
            <a:r>
              <a:rPr lang="en-GB" dirty="0">
                <a:solidFill>
                  <a:srgbClr val="0070C0"/>
                </a:solidFill>
                <a:latin typeface="Courier New" pitchFamily="49" charset="0"/>
                <a:cs typeface="Courier New" pitchFamily="49" charset="0"/>
              </a:rPr>
              <a:t>  create table more as </a:t>
            </a:r>
          </a:p>
          <a:p>
            <a:pPr marL="892175" lvl="2" indent="0">
              <a:buNone/>
            </a:pPr>
            <a:r>
              <a:rPr lang="en-GB" dirty="0">
                <a:solidFill>
                  <a:srgbClr val="0070C0"/>
                </a:solidFill>
                <a:latin typeface="Courier New" pitchFamily="49" charset="0"/>
                <a:cs typeface="Courier New" pitchFamily="49" charset="0"/>
              </a:rPr>
              <a:t>    select * from </a:t>
            </a:r>
            <a:r>
              <a:rPr lang="en-GB" b="1" dirty="0">
                <a:solidFill>
                  <a:srgbClr val="0070C0"/>
                </a:solidFill>
                <a:latin typeface="Courier New" pitchFamily="49" charset="0"/>
                <a:cs typeface="Courier New" pitchFamily="49" charset="0"/>
              </a:rPr>
              <a:t>out</a:t>
            </a:r>
            <a:r>
              <a:rPr lang="en-GB" dirty="0">
                <a:solidFill>
                  <a:srgbClr val="0070C0"/>
                </a:solidFill>
                <a:latin typeface="Courier New" pitchFamily="49" charset="0"/>
                <a:cs typeface="Courier New" pitchFamily="49" charset="0"/>
              </a:rPr>
              <a:t> where price &gt;100000 ;</a:t>
            </a:r>
          </a:p>
          <a:p>
            <a:pPr lvl="1"/>
            <a:r>
              <a:rPr lang="en-GB" dirty="0"/>
              <a:t>This creates a dataset and writes some variable information to the log</a:t>
            </a:r>
          </a:p>
          <a:p>
            <a:r>
              <a:rPr lang="en-GB" dirty="0"/>
              <a:t>Can similarly have SQL code within a data step, by using views</a:t>
            </a:r>
          </a:p>
        </p:txBody>
      </p:sp>
    </p:spTree>
    <p:extLst>
      <p:ext uri="{BB962C8B-B14F-4D97-AF65-F5344CB8AC3E}">
        <p14:creationId xmlns:p14="http://schemas.microsoft.com/office/powerpoint/2010/main" val="50366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GB" dirty="0"/>
              <a:t>Compressed datasets</a:t>
            </a:r>
          </a:p>
        </p:txBody>
      </p:sp>
      <p:sp>
        <p:nvSpPr>
          <p:cNvPr id="908291" name="Rectangle 3"/>
          <p:cNvSpPr>
            <a:spLocks noGrp="1" noChangeArrowheads="1"/>
          </p:cNvSpPr>
          <p:nvPr>
            <p:ph type="body" idx="1"/>
          </p:nvPr>
        </p:nvSpPr>
        <p:spPr/>
        <p:txBody>
          <a:bodyPr/>
          <a:lstStyle/>
          <a:p>
            <a:r>
              <a:rPr lang="en-GB" dirty="0"/>
              <a:t>Compress – system option or dataset option</a:t>
            </a:r>
          </a:p>
          <a:p>
            <a:pPr lvl="1"/>
            <a:r>
              <a:rPr lang="en-GB" dirty="0"/>
              <a:t>6+ … yes, no</a:t>
            </a:r>
          </a:p>
          <a:p>
            <a:pPr lvl="1"/>
            <a:r>
              <a:rPr lang="en-GB" dirty="0"/>
              <a:t>8, 9 … char, binary</a:t>
            </a:r>
          </a:p>
          <a:p>
            <a:r>
              <a:rPr lang="en-GB" dirty="0"/>
              <a:t>Binary works best on long records which are all numeric</a:t>
            </a:r>
          </a:p>
          <a:p>
            <a:r>
              <a:rPr lang="en-GB" dirty="0"/>
              <a:t>Character works best where there are character fields with lots of white space (e.g. names &amp; addresses)</a:t>
            </a:r>
          </a:p>
          <a:p>
            <a:r>
              <a:rPr lang="en-GB" dirty="0"/>
              <a:t>Can use Point= &amp; </a:t>
            </a:r>
            <a:r>
              <a:rPr lang="en-GB" dirty="0" err="1"/>
              <a:t>Firstobs</a:t>
            </a:r>
            <a:r>
              <a:rPr lang="en-GB" dirty="0"/>
              <a:t>= works on compressed datasets</a:t>
            </a:r>
          </a:p>
          <a:p>
            <a:pPr lvl="1">
              <a:buFont typeface="Wingdings" pitchFamily="2" charset="2"/>
              <a:buNone/>
            </a:pPr>
            <a:r>
              <a:rPr lang="en-GB" dirty="0">
                <a:solidFill>
                  <a:srgbClr val="0070C0"/>
                </a:solidFill>
              </a:rPr>
              <a:t>data x(</a:t>
            </a:r>
            <a:r>
              <a:rPr lang="en-GB" b="1" dirty="0">
                <a:solidFill>
                  <a:srgbClr val="0070C0"/>
                </a:solidFill>
              </a:rPr>
              <a:t>compress=yes</a:t>
            </a:r>
            <a:r>
              <a:rPr lang="en-GB" dirty="0">
                <a:solidFill>
                  <a:srgbClr val="0070C0"/>
                </a:solidFill>
              </a:rPr>
              <a:t>) ;</a:t>
            </a:r>
          </a:p>
          <a:p>
            <a:pPr lvl="1">
              <a:buFont typeface="Wingdings" pitchFamily="2" charset="2"/>
              <a:buNone/>
            </a:pPr>
            <a:r>
              <a:rPr lang="en-GB" dirty="0"/>
              <a:t>…</a:t>
            </a:r>
          </a:p>
          <a:p>
            <a:pPr lvl="1">
              <a:buFont typeface="Wingdings" pitchFamily="2" charset="2"/>
              <a:buNone/>
            </a:pPr>
            <a:r>
              <a:rPr lang="en-GB" dirty="0"/>
              <a:t>  </a:t>
            </a:r>
            <a:r>
              <a:rPr lang="en-GB" dirty="0">
                <a:solidFill>
                  <a:srgbClr val="0070C0"/>
                </a:solidFill>
              </a:rPr>
              <a:t>set x(</a:t>
            </a:r>
            <a:r>
              <a:rPr lang="en-GB" b="1" dirty="0" err="1">
                <a:solidFill>
                  <a:srgbClr val="0070C0"/>
                </a:solidFill>
              </a:rPr>
              <a:t>firstobs</a:t>
            </a:r>
            <a:r>
              <a:rPr lang="en-GB" b="1" dirty="0">
                <a:solidFill>
                  <a:srgbClr val="0070C0"/>
                </a:solidFill>
              </a:rPr>
              <a:t>=20 </a:t>
            </a:r>
            <a:r>
              <a:rPr lang="en-GB" b="1" dirty="0" err="1">
                <a:solidFill>
                  <a:srgbClr val="0070C0"/>
                </a:solidFill>
              </a:rPr>
              <a:t>obs</a:t>
            </a:r>
            <a:r>
              <a:rPr lang="en-GB" b="1" dirty="0">
                <a:solidFill>
                  <a:srgbClr val="0070C0"/>
                </a:solidFill>
              </a:rPr>
              <a:t>=200</a:t>
            </a:r>
            <a:r>
              <a:rPr lang="en-GB" dirty="0">
                <a:solidFill>
                  <a:srgbClr val="0070C0"/>
                </a:solidFill>
              </a:rPr>
              <a:t>) ;</a:t>
            </a:r>
          </a:p>
        </p:txBody>
      </p:sp>
    </p:spTree>
    <p:extLst>
      <p:ext uri="{BB962C8B-B14F-4D97-AF65-F5344CB8AC3E}">
        <p14:creationId xmlns:p14="http://schemas.microsoft.com/office/powerpoint/2010/main" val="2069845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SPDE Engine</a:t>
            </a:r>
          </a:p>
        </p:txBody>
      </p:sp>
      <p:sp>
        <p:nvSpPr>
          <p:cNvPr id="3" name="Content Placeholder 2"/>
          <p:cNvSpPr>
            <a:spLocks noGrp="1"/>
          </p:cNvSpPr>
          <p:nvPr>
            <p:ph idx="1"/>
          </p:nvPr>
        </p:nvSpPr>
        <p:spPr/>
        <p:txBody>
          <a:bodyPr/>
          <a:lstStyle/>
          <a:p>
            <a:r>
              <a:rPr lang="en-GB" dirty="0"/>
              <a:t>Define distributed SAS libraries using the SPDE engine</a:t>
            </a:r>
          </a:p>
          <a:p>
            <a:r>
              <a:rPr lang="en-GB" dirty="0"/>
              <a:t>Supported under SAS, but not under WPS</a:t>
            </a:r>
          </a:p>
          <a:p>
            <a:r>
              <a:rPr lang="en-GB" dirty="0"/>
              <a:t>supports more than 32K columns in SAS 9 and later. The base engine supports more than 32K columns in SAS 9.1 and later. </a:t>
            </a:r>
          </a:p>
          <a:p>
            <a:r>
              <a:rPr lang="en-GB" dirty="0"/>
              <a:t>supports the implicit sort for BY processing. </a:t>
            </a:r>
          </a:p>
          <a:p>
            <a:r>
              <a:rPr lang="en-GB" dirty="0"/>
              <a:t>supports optimization of the WHERE expression with multiple indexes. </a:t>
            </a:r>
          </a:p>
          <a:p>
            <a:r>
              <a:rPr lang="en-GB" dirty="0"/>
              <a:t>supports optimization of the WHERE expression containing OR.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26</a:t>
            </a:fld>
            <a:endParaRPr lang="en-US"/>
          </a:p>
        </p:txBody>
      </p:sp>
      <p:sp>
        <p:nvSpPr>
          <p:cNvPr id="5" name="Rectangle 4"/>
          <p:cNvSpPr/>
          <p:nvPr/>
        </p:nvSpPr>
        <p:spPr>
          <a:xfrm>
            <a:off x="-23651" y="4996333"/>
            <a:ext cx="9116829" cy="1384995"/>
          </a:xfrm>
          <a:prstGeom prst="rect">
            <a:avLst/>
          </a:prstGeom>
        </p:spPr>
        <p:txBody>
          <a:bodyPr wrap="square">
            <a:spAutoFit/>
          </a:bodyPr>
          <a:lstStyle/>
          <a:p>
            <a:r>
              <a:rPr lang="en-GB" dirty="0" err="1">
                <a:solidFill>
                  <a:srgbClr val="0070C0"/>
                </a:solidFill>
                <a:latin typeface="Courier New"/>
              </a:rPr>
              <a:t>libname</a:t>
            </a:r>
            <a:r>
              <a:rPr lang="en-GB" dirty="0">
                <a:solidFill>
                  <a:srgbClr val="0070C0"/>
                </a:solidFill>
                <a:latin typeface="Courier New"/>
              </a:rPr>
              <a:t> </a:t>
            </a:r>
            <a:r>
              <a:rPr lang="en-GB" dirty="0" err="1">
                <a:solidFill>
                  <a:srgbClr val="0070C0"/>
                </a:solidFill>
                <a:latin typeface="Courier New"/>
              </a:rPr>
              <a:t>spdelib</a:t>
            </a:r>
            <a:r>
              <a:rPr lang="en-GB" dirty="0">
                <a:solidFill>
                  <a:srgbClr val="0070C0"/>
                </a:solidFill>
                <a:latin typeface="Courier New"/>
              </a:rPr>
              <a:t> </a:t>
            </a:r>
            <a:r>
              <a:rPr lang="en-GB" b="1" dirty="0" err="1">
                <a:solidFill>
                  <a:srgbClr val="0070C0"/>
                </a:solidFill>
                <a:latin typeface="Courier New"/>
              </a:rPr>
              <a:t>spde</a:t>
            </a:r>
            <a:r>
              <a:rPr lang="en-GB" dirty="0">
                <a:solidFill>
                  <a:srgbClr val="0070C0"/>
                </a:solidFill>
                <a:latin typeface="Courier New"/>
              </a:rPr>
              <a:t> '/cm/analysis/ci/digital/</a:t>
            </a:r>
            <a:r>
              <a:rPr lang="en-GB" dirty="0" err="1">
                <a:solidFill>
                  <a:srgbClr val="0070C0"/>
                </a:solidFill>
                <a:latin typeface="Courier New"/>
              </a:rPr>
              <a:t>blinkbox_PM_test</a:t>
            </a:r>
            <a:r>
              <a:rPr lang="en-GB" dirty="0">
                <a:solidFill>
                  <a:srgbClr val="0070C0"/>
                </a:solidFill>
                <a:latin typeface="Courier New"/>
              </a:rPr>
              <a:t>/</a:t>
            </a:r>
            <a:r>
              <a:rPr lang="en-GB" dirty="0" err="1">
                <a:solidFill>
                  <a:srgbClr val="0070C0"/>
                </a:solidFill>
                <a:latin typeface="Courier New"/>
              </a:rPr>
              <a:t>blinkbox</a:t>
            </a:r>
            <a:r>
              <a:rPr lang="en-GB" dirty="0">
                <a:solidFill>
                  <a:srgbClr val="0070C0"/>
                </a:solidFill>
                <a:latin typeface="Courier New"/>
              </a:rPr>
              <a:t>/</a:t>
            </a:r>
            <a:r>
              <a:rPr lang="en-GB" dirty="0" err="1">
                <a:solidFill>
                  <a:srgbClr val="0070C0"/>
                </a:solidFill>
                <a:latin typeface="Courier New"/>
              </a:rPr>
              <a:t>spde</a:t>
            </a:r>
            <a:r>
              <a:rPr lang="en-GB" dirty="0">
                <a:solidFill>
                  <a:srgbClr val="0070C0"/>
                </a:solidFill>
                <a:latin typeface="Courier New"/>
              </a:rPr>
              <a:t>' </a:t>
            </a:r>
          </a:p>
          <a:p>
            <a:r>
              <a:rPr lang="en-GB" dirty="0">
                <a:solidFill>
                  <a:srgbClr val="0070C0"/>
                </a:solidFill>
                <a:latin typeface="Courier New"/>
              </a:rPr>
              <a:t>  </a:t>
            </a:r>
            <a:r>
              <a:rPr lang="en-GB" b="1" dirty="0" err="1">
                <a:solidFill>
                  <a:srgbClr val="0070C0"/>
                </a:solidFill>
                <a:latin typeface="Courier New"/>
              </a:rPr>
              <a:t>datapath</a:t>
            </a:r>
            <a:r>
              <a:rPr lang="en-GB" b="1" dirty="0">
                <a:solidFill>
                  <a:srgbClr val="0070C0"/>
                </a:solidFill>
                <a:latin typeface="Courier New"/>
              </a:rPr>
              <a:t>=</a:t>
            </a:r>
            <a:r>
              <a:rPr lang="en-GB" dirty="0">
                <a:solidFill>
                  <a:srgbClr val="0070C0"/>
                </a:solidFill>
                <a:latin typeface="Courier New"/>
              </a:rPr>
              <a:t>('/cm/analysis/ci/digital/</a:t>
            </a:r>
            <a:r>
              <a:rPr lang="en-GB" dirty="0" err="1">
                <a:solidFill>
                  <a:srgbClr val="0070C0"/>
                </a:solidFill>
                <a:latin typeface="Courier New"/>
              </a:rPr>
              <a:t>blinkbox_PM_test</a:t>
            </a:r>
            <a:r>
              <a:rPr lang="en-GB" dirty="0">
                <a:solidFill>
                  <a:srgbClr val="0070C0"/>
                </a:solidFill>
                <a:latin typeface="Courier New"/>
              </a:rPr>
              <a:t>/</a:t>
            </a:r>
            <a:r>
              <a:rPr lang="en-GB" dirty="0" err="1">
                <a:solidFill>
                  <a:srgbClr val="0070C0"/>
                </a:solidFill>
                <a:latin typeface="Courier New"/>
              </a:rPr>
              <a:t>blinkbox</a:t>
            </a:r>
            <a:r>
              <a:rPr lang="en-GB" dirty="0">
                <a:solidFill>
                  <a:srgbClr val="0070C0"/>
                </a:solidFill>
                <a:latin typeface="Courier New"/>
              </a:rPr>
              <a:t>/</a:t>
            </a:r>
            <a:r>
              <a:rPr lang="en-GB" dirty="0" err="1">
                <a:solidFill>
                  <a:srgbClr val="0070C0"/>
                </a:solidFill>
                <a:latin typeface="Courier New"/>
              </a:rPr>
              <a:t>spde</a:t>
            </a:r>
            <a:r>
              <a:rPr lang="en-GB" dirty="0">
                <a:solidFill>
                  <a:srgbClr val="0070C0"/>
                </a:solidFill>
                <a:latin typeface="Courier New"/>
              </a:rPr>
              <a:t>/datapath1'</a:t>
            </a:r>
          </a:p>
          <a:p>
            <a:r>
              <a:rPr lang="en-GB" dirty="0">
                <a:solidFill>
                  <a:srgbClr val="0070C0"/>
                </a:solidFill>
                <a:latin typeface="Courier New"/>
              </a:rPr>
              <a:t>    '/cm/analysis/ci/digital/</a:t>
            </a:r>
            <a:r>
              <a:rPr lang="en-GB" dirty="0" err="1">
                <a:solidFill>
                  <a:srgbClr val="0070C0"/>
                </a:solidFill>
                <a:latin typeface="Courier New"/>
              </a:rPr>
              <a:t>blinkbox_PM_test</a:t>
            </a:r>
            <a:r>
              <a:rPr lang="en-GB" dirty="0">
                <a:solidFill>
                  <a:srgbClr val="0070C0"/>
                </a:solidFill>
                <a:latin typeface="Courier New"/>
              </a:rPr>
              <a:t>/</a:t>
            </a:r>
            <a:r>
              <a:rPr lang="en-GB" dirty="0" err="1">
                <a:solidFill>
                  <a:srgbClr val="0070C0"/>
                </a:solidFill>
                <a:latin typeface="Courier New"/>
              </a:rPr>
              <a:t>blinkbox</a:t>
            </a:r>
            <a:r>
              <a:rPr lang="en-GB" dirty="0">
                <a:solidFill>
                  <a:srgbClr val="0070C0"/>
                </a:solidFill>
                <a:latin typeface="Courier New"/>
              </a:rPr>
              <a:t>/</a:t>
            </a:r>
            <a:r>
              <a:rPr lang="en-GB" dirty="0" err="1">
                <a:solidFill>
                  <a:srgbClr val="0070C0"/>
                </a:solidFill>
                <a:latin typeface="Courier New"/>
              </a:rPr>
              <a:t>spde</a:t>
            </a:r>
            <a:r>
              <a:rPr lang="en-GB" dirty="0">
                <a:solidFill>
                  <a:srgbClr val="0070C0"/>
                </a:solidFill>
                <a:latin typeface="Courier New"/>
              </a:rPr>
              <a:t>/datapath2'</a:t>
            </a:r>
          </a:p>
          <a:p>
            <a:r>
              <a:rPr lang="en-GB" dirty="0">
                <a:solidFill>
                  <a:srgbClr val="0070C0"/>
                </a:solidFill>
                <a:latin typeface="Courier New"/>
              </a:rPr>
              <a:t>    '/cm/analysis/ci/digital/</a:t>
            </a:r>
            <a:r>
              <a:rPr lang="en-GB" dirty="0" err="1">
                <a:solidFill>
                  <a:srgbClr val="0070C0"/>
                </a:solidFill>
                <a:latin typeface="Courier New"/>
              </a:rPr>
              <a:t>blinkbox_PM_test</a:t>
            </a:r>
            <a:r>
              <a:rPr lang="en-GB" dirty="0">
                <a:solidFill>
                  <a:srgbClr val="0070C0"/>
                </a:solidFill>
                <a:latin typeface="Courier New"/>
              </a:rPr>
              <a:t>/</a:t>
            </a:r>
            <a:r>
              <a:rPr lang="en-GB" dirty="0" err="1">
                <a:solidFill>
                  <a:srgbClr val="0070C0"/>
                </a:solidFill>
                <a:latin typeface="Courier New"/>
              </a:rPr>
              <a:t>blinkbox</a:t>
            </a:r>
            <a:r>
              <a:rPr lang="en-GB" dirty="0">
                <a:solidFill>
                  <a:srgbClr val="0070C0"/>
                </a:solidFill>
                <a:latin typeface="Courier New"/>
              </a:rPr>
              <a:t>/</a:t>
            </a:r>
            <a:r>
              <a:rPr lang="en-GB" dirty="0" err="1">
                <a:solidFill>
                  <a:srgbClr val="0070C0"/>
                </a:solidFill>
                <a:latin typeface="Courier New"/>
              </a:rPr>
              <a:t>spde</a:t>
            </a:r>
            <a:r>
              <a:rPr lang="en-GB" dirty="0">
                <a:solidFill>
                  <a:srgbClr val="0070C0"/>
                </a:solidFill>
                <a:latin typeface="Courier New"/>
              </a:rPr>
              <a:t>/datapath3'</a:t>
            </a:r>
          </a:p>
          <a:p>
            <a:r>
              <a:rPr lang="en-GB" dirty="0">
                <a:solidFill>
                  <a:srgbClr val="0070C0"/>
                </a:solidFill>
                <a:latin typeface="Courier New"/>
              </a:rPr>
              <a:t>    '/cm/analysis/ci/digital/</a:t>
            </a:r>
            <a:r>
              <a:rPr lang="en-GB" dirty="0" err="1">
                <a:solidFill>
                  <a:srgbClr val="0070C0"/>
                </a:solidFill>
                <a:latin typeface="Courier New"/>
              </a:rPr>
              <a:t>blinkbox_PM_test</a:t>
            </a:r>
            <a:r>
              <a:rPr lang="en-GB" dirty="0">
                <a:solidFill>
                  <a:srgbClr val="0070C0"/>
                </a:solidFill>
                <a:latin typeface="Courier New"/>
              </a:rPr>
              <a:t>/</a:t>
            </a:r>
            <a:r>
              <a:rPr lang="en-GB" dirty="0" err="1">
                <a:solidFill>
                  <a:srgbClr val="0070C0"/>
                </a:solidFill>
                <a:latin typeface="Courier New"/>
              </a:rPr>
              <a:t>blinkbox</a:t>
            </a:r>
            <a:r>
              <a:rPr lang="en-GB" dirty="0">
                <a:solidFill>
                  <a:srgbClr val="0070C0"/>
                </a:solidFill>
                <a:latin typeface="Courier New"/>
              </a:rPr>
              <a:t>/</a:t>
            </a:r>
            <a:r>
              <a:rPr lang="en-GB" dirty="0" err="1">
                <a:solidFill>
                  <a:srgbClr val="0070C0"/>
                </a:solidFill>
                <a:latin typeface="Courier New"/>
              </a:rPr>
              <a:t>spde</a:t>
            </a:r>
            <a:r>
              <a:rPr lang="en-GB" dirty="0">
                <a:solidFill>
                  <a:srgbClr val="0070C0"/>
                </a:solidFill>
                <a:latin typeface="Courier New"/>
              </a:rPr>
              <a:t>/datapath4')</a:t>
            </a:r>
          </a:p>
          <a:p>
            <a:r>
              <a:rPr lang="en-GB" dirty="0">
                <a:solidFill>
                  <a:srgbClr val="0070C0"/>
                </a:solidFill>
                <a:latin typeface="Courier New"/>
              </a:rPr>
              <a:t>  </a:t>
            </a:r>
            <a:r>
              <a:rPr lang="en-GB" b="1" dirty="0" err="1">
                <a:solidFill>
                  <a:srgbClr val="0070C0"/>
                </a:solidFill>
                <a:latin typeface="Courier New"/>
              </a:rPr>
              <a:t>indexpath</a:t>
            </a:r>
            <a:r>
              <a:rPr lang="en-GB" b="1" dirty="0">
                <a:solidFill>
                  <a:srgbClr val="0070C0"/>
                </a:solidFill>
                <a:latin typeface="Courier New"/>
              </a:rPr>
              <a:t>=</a:t>
            </a:r>
            <a:r>
              <a:rPr lang="en-GB" dirty="0">
                <a:solidFill>
                  <a:srgbClr val="0070C0"/>
                </a:solidFill>
                <a:latin typeface="Courier New"/>
              </a:rPr>
              <a:t>('/cm/analysis/ci/digital/</a:t>
            </a:r>
            <a:r>
              <a:rPr lang="en-GB" dirty="0" err="1">
                <a:solidFill>
                  <a:srgbClr val="0070C0"/>
                </a:solidFill>
                <a:latin typeface="Courier New"/>
              </a:rPr>
              <a:t>blinkbox_PM_test</a:t>
            </a:r>
            <a:r>
              <a:rPr lang="en-GB" dirty="0">
                <a:solidFill>
                  <a:srgbClr val="0070C0"/>
                </a:solidFill>
                <a:latin typeface="Courier New"/>
              </a:rPr>
              <a:t>/</a:t>
            </a:r>
            <a:r>
              <a:rPr lang="en-GB" dirty="0" err="1">
                <a:solidFill>
                  <a:srgbClr val="0070C0"/>
                </a:solidFill>
                <a:latin typeface="Courier New"/>
              </a:rPr>
              <a:t>blinkbox</a:t>
            </a:r>
            <a:r>
              <a:rPr lang="en-GB" dirty="0">
                <a:solidFill>
                  <a:srgbClr val="0070C0"/>
                </a:solidFill>
                <a:latin typeface="Courier New"/>
              </a:rPr>
              <a:t>/</a:t>
            </a:r>
            <a:r>
              <a:rPr lang="en-GB" dirty="0" err="1">
                <a:solidFill>
                  <a:srgbClr val="0070C0"/>
                </a:solidFill>
                <a:latin typeface="Courier New"/>
              </a:rPr>
              <a:t>spde</a:t>
            </a:r>
            <a:r>
              <a:rPr lang="en-GB" dirty="0">
                <a:solidFill>
                  <a:srgbClr val="0070C0"/>
                </a:solidFill>
                <a:latin typeface="Courier New"/>
              </a:rPr>
              <a:t>/</a:t>
            </a:r>
            <a:r>
              <a:rPr lang="en-GB" dirty="0" err="1">
                <a:solidFill>
                  <a:srgbClr val="0070C0"/>
                </a:solidFill>
                <a:latin typeface="Courier New"/>
              </a:rPr>
              <a:t>idxpath</a:t>
            </a:r>
            <a:r>
              <a:rPr lang="en-GB" dirty="0">
                <a:solidFill>
                  <a:srgbClr val="0070C0"/>
                </a:solidFill>
                <a:latin typeface="Courier New"/>
              </a:rPr>
              <a:t>') ;</a:t>
            </a:r>
            <a:endParaRPr lang="en-GB" dirty="0">
              <a:solidFill>
                <a:srgbClr val="0070C0"/>
              </a:solidFill>
            </a:endParaRPr>
          </a:p>
        </p:txBody>
      </p:sp>
    </p:spTree>
    <p:extLst>
      <p:ext uri="{BB962C8B-B14F-4D97-AF65-F5344CB8AC3E}">
        <p14:creationId xmlns:p14="http://schemas.microsoft.com/office/powerpoint/2010/main" val="419274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memory wisely</a:t>
            </a:r>
          </a:p>
        </p:txBody>
      </p:sp>
      <p:sp>
        <p:nvSpPr>
          <p:cNvPr id="3" name="Content Placeholder 2"/>
          <p:cNvSpPr>
            <a:spLocks noGrp="1"/>
          </p:cNvSpPr>
          <p:nvPr>
            <p:ph idx="1"/>
          </p:nvPr>
        </p:nvSpPr>
        <p:spPr/>
        <p:txBody>
          <a:bodyPr>
            <a:normAutofit fontScale="70000" lnSpcReduction="20000"/>
          </a:bodyPr>
          <a:lstStyle/>
          <a:p>
            <a:r>
              <a:rPr lang="en-GB" sz="1800" dirty="0"/>
              <a:t>You can check the values of SAS memory options using this code, and then potentially change them to tune the way that SAS uses memory</a:t>
            </a:r>
          </a:p>
          <a:p>
            <a:pPr marL="449263" lvl="1" indent="0">
              <a:buNone/>
            </a:pPr>
            <a:r>
              <a:rPr lang="en-GB" sz="1600" dirty="0" err="1">
                <a:solidFill>
                  <a:srgbClr val="0070C0"/>
                </a:solidFill>
                <a:latin typeface="Courier New" pitchFamily="49" charset="0"/>
                <a:cs typeface="Courier New" pitchFamily="49" charset="0"/>
              </a:rPr>
              <a:t>proc</a:t>
            </a:r>
            <a:r>
              <a:rPr lang="en-GB" sz="1600" dirty="0">
                <a:solidFill>
                  <a:srgbClr val="0070C0"/>
                </a:solidFill>
                <a:latin typeface="Courier New" pitchFamily="49" charset="0"/>
                <a:cs typeface="Courier New" pitchFamily="49" charset="0"/>
              </a:rPr>
              <a:t> options </a:t>
            </a:r>
            <a:r>
              <a:rPr lang="en-GB" sz="1600" b="1" dirty="0">
                <a:solidFill>
                  <a:srgbClr val="0070C0"/>
                </a:solidFill>
                <a:latin typeface="Courier New" pitchFamily="49" charset="0"/>
                <a:cs typeface="Courier New" pitchFamily="49" charset="0"/>
              </a:rPr>
              <a:t>group=memory</a:t>
            </a:r>
            <a:r>
              <a:rPr lang="en-GB" sz="1600" dirty="0">
                <a:solidFill>
                  <a:srgbClr val="0070C0"/>
                </a:solidFill>
                <a:latin typeface="Courier New" pitchFamily="49" charset="0"/>
                <a:cs typeface="Courier New" pitchFamily="49" charset="0"/>
              </a:rPr>
              <a:t> ;</a:t>
            </a:r>
          </a:p>
          <a:p>
            <a:pPr marL="449263" lvl="1" indent="0">
              <a:buNone/>
            </a:pPr>
            <a:r>
              <a:rPr lang="en-GB" sz="1600" dirty="0">
                <a:solidFill>
                  <a:srgbClr val="0070C0"/>
                </a:solidFill>
                <a:latin typeface="Courier New" pitchFamily="49" charset="0"/>
                <a:cs typeface="Courier New" pitchFamily="49" charset="0"/>
              </a:rPr>
              <a:t>run ;</a:t>
            </a:r>
          </a:p>
          <a:p>
            <a:r>
              <a:rPr lang="en-GB" dirty="0"/>
              <a:t>Ensure memory options are set correctly</a:t>
            </a:r>
          </a:p>
          <a:p>
            <a:pPr lvl="1"/>
            <a:r>
              <a:rPr lang="en-GB" dirty="0"/>
              <a:t>Mainly these: </a:t>
            </a:r>
            <a:r>
              <a:rPr lang="en-GB" dirty="0" err="1">
                <a:solidFill>
                  <a:srgbClr val="0070C0"/>
                </a:solidFill>
                <a:latin typeface="Courier New" pitchFamily="49" charset="0"/>
                <a:cs typeface="Courier New" pitchFamily="49" charset="0"/>
              </a:rPr>
              <a:t>sortsize</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memsize</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maxmemquery</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sumsize</a:t>
            </a:r>
            <a:endParaRPr lang="en-GB" dirty="0">
              <a:solidFill>
                <a:srgbClr val="0070C0"/>
              </a:solidFill>
              <a:latin typeface="Courier New" pitchFamily="49" charset="0"/>
              <a:cs typeface="Courier New" pitchFamily="49" charset="0"/>
            </a:endParaRPr>
          </a:p>
          <a:p>
            <a:r>
              <a:rPr lang="en-GB" dirty="0"/>
              <a:t>Use memory based datasets</a:t>
            </a:r>
          </a:p>
          <a:p>
            <a:pPr lvl="1"/>
            <a:r>
              <a:rPr lang="en-GB" dirty="0"/>
              <a:t>You can use the SASFILE statement to put datasets into memory and use them as normal, from memory. If you have enough memory to fit the dataset and are doing a lot of calculations, then this can be a very efficient technique. e.g.</a:t>
            </a:r>
          </a:p>
          <a:p>
            <a:pPr marL="449263" lvl="1" indent="0">
              <a:buNone/>
            </a:pPr>
            <a:r>
              <a:rPr lang="en-GB" b="1" dirty="0" err="1">
                <a:solidFill>
                  <a:srgbClr val="0070C0"/>
                </a:solidFill>
                <a:latin typeface="Courier New" pitchFamily="49" charset="0"/>
                <a:cs typeface="Courier New" pitchFamily="49" charset="0"/>
              </a:rPr>
              <a:t>sasfile</a:t>
            </a:r>
            <a:r>
              <a:rPr lang="en-GB" b="1" dirty="0">
                <a:solidFill>
                  <a:srgbClr val="0070C0"/>
                </a:solidFill>
                <a:latin typeface="Courier New" pitchFamily="49" charset="0"/>
                <a:cs typeface="Courier New" pitchFamily="49" charset="0"/>
              </a:rPr>
              <a:t> </a:t>
            </a:r>
            <a:r>
              <a:rPr lang="en-GB" b="1" dirty="0" err="1">
                <a:solidFill>
                  <a:srgbClr val="0070C0"/>
                </a:solidFill>
                <a:latin typeface="Courier New" pitchFamily="49" charset="0"/>
                <a:cs typeface="Courier New" pitchFamily="49" charset="0"/>
              </a:rPr>
              <a:t>sashelp.prdsale</a:t>
            </a:r>
            <a:r>
              <a:rPr lang="en-GB" b="1" dirty="0">
                <a:solidFill>
                  <a:srgbClr val="0070C0"/>
                </a:solidFill>
                <a:latin typeface="Courier New" pitchFamily="49" charset="0"/>
                <a:cs typeface="Courier New" pitchFamily="49" charset="0"/>
              </a:rPr>
              <a:t> open ;</a:t>
            </a:r>
          </a:p>
          <a:p>
            <a:pPr marL="449263" lvl="1"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summary data=</a:t>
            </a:r>
            <a:r>
              <a:rPr lang="en-GB" dirty="0" err="1">
                <a:solidFill>
                  <a:srgbClr val="0070C0"/>
                </a:solidFill>
                <a:latin typeface="Courier New" pitchFamily="49" charset="0"/>
                <a:cs typeface="Courier New" pitchFamily="49" charset="0"/>
              </a:rPr>
              <a:t>sashelp.prdsale</a:t>
            </a:r>
            <a:r>
              <a:rPr lang="en-GB" dirty="0">
                <a:solidFill>
                  <a:srgbClr val="0070C0"/>
                </a:solidFill>
                <a:latin typeface="Courier New" pitchFamily="49" charset="0"/>
                <a:cs typeface="Courier New" pitchFamily="49" charset="0"/>
              </a:rPr>
              <a:t> ;</a:t>
            </a:r>
          </a:p>
          <a:p>
            <a:pPr marL="449263" lvl="1" indent="0">
              <a:buNone/>
            </a:pPr>
            <a:r>
              <a:rPr lang="en-GB" dirty="0">
                <a:solidFill>
                  <a:srgbClr val="0070C0"/>
                </a:solidFill>
                <a:latin typeface="Courier New" pitchFamily="49" charset="0"/>
                <a:cs typeface="Courier New" pitchFamily="49" charset="0"/>
              </a:rPr>
              <a:t>  class product country region ;</a:t>
            </a:r>
          </a:p>
          <a:p>
            <a:pPr marL="449263" lvl="1" indent="0">
              <a:buNone/>
            </a:pP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var</a:t>
            </a:r>
            <a:r>
              <a:rPr lang="en-GB" dirty="0">
                <a:solidFill>
                  <a:srgbClr val="0070C0"/>
                </a:solidFill>
                <a:latin typeface="Courier New" pitchFamily="49" charset="0"/>
                <a:cs typeface="Courier New" pitchFamily="49" charset="0"/>
              </a:rPr>
              <a:t> actual predict ;</a:t>
            </a:r>
          </a:p>
          <a:p>
            <a:pPr marL="449263" lvl="1" indent="0">
              <a:buNone/>
            </a:pPr>
            <a:r>
              <a:rPr lang="en-GB" dirty="0">
                <a:solidFill>
                  <a:srgbClr val="0070C0"/>
                </a:solidFill>
                <a:latin typeface="Courier New" pitchFamily="49" charset="0"/>
                <a:cs typeface="Courier New" pitchFamily="49" charset="0"/>
              </a:rPr>
              <a:t>  output out=temp sum= ;</a:t>
            </a:r>
          </a:p>
          <a:p>
            <a:pPr marL="449263" lvl="1" indent="0">
              <a:buNone/>
            </a:pPr>
            <a:r>
              <a:rPr lang="en-GB" dirty="0">
                <a:solidFill>
                  <a:srgbClr val="0070C0"/>
                </a:solidFill>
                <a:latin typeface="Courier New" pitchFamily="49" charset="0"/>
                <a:cs typeface="Courier New" pitchFamily="49" charset="0"/>
              </a:rPr>
              <a:t>run ;</a:t>
            </a:r>
          </a:p>
          <a:p>
            <a:pPr marL="449263" lvl="1" indent="0">
              <a:buNone/>
            </a:pPr>
            <a:r>
              <a:rPr lang="en-GB" b="1" dirty="0" err="1">
                <a:solidFill>
                  <a:srgbClr val="0070C0"/>
                </a:solidFill>
                <a:latin typeface="Courier New" pitchFamily="49" charset="0"/>
                <a:cs typeface="Courier New" pitchFamily="49" charset="0"/>
              </a:rPr>
              <a:t>sasfile</a:t>
            </a:r>
            <a:r>
              <a:rPr lang="en-GB" b="1" dirty="0">
                <a:solidFill>
                  <a:srgbClr val="0070C0"/>
                </a:solidFill>
                <a:latin typeface="Courier New" pitchFamily="49" charset="0"/>
                <a:cs typeface="Courier New" pitchFamily="49" charset="0"/>
              </a:rPr>
              <a:t> </a:t>
            </a:r>
            <a:r>
              <a:rPr lang="en-GB" b="1" dirty="0" err="1">
                <a:solidFill>
                  <a:srgbClr val="0070C0"/>
                </a:solidFill>
                <a:latin typeface="Courier New" pitchFamily="49" charset="0"/>
                <a:cs typeface="Courier New" pitchFamily="49" charset="0"/>
              </a:rPr>
              <a:t>sashelp.prdsale</a:t>
            </a:r>
            <a:r>
              <a:rPr lang="en-GB" b="1" dirty="0">
                <a:solidFill>
                  <a:srgbClr val="0070C0"/>
                </a:solidFill>
                <a:latin typeface="Courier New" pitchFamily="49" charset="0"/>
                <a:cs typeface="Courier New" pitchFamily="49" charset="0"/>
              </a:rPr>
              <a:t> close ;</a:t>
            </a:r>
          </a:p>
          <a:p>
            <a:r>
              <a:rPr lang="en-GB" dirty="0"/>
              <a:t>Use memory based libraries</a:t>
            </a:r>
          </a:p>
          <a:p>
            <a:pPr lvl="1"/>
            <a:r>
              <a:rPr lang="en-GB" sz="1600" dirty="0"/>
              <a:t>There are options under windows, such as </a:t>
            </a:r>
            <a:r>
              <a:rPr lang="en-GB" sz="1600" dirty="0" err="1"/>
              <a:t>memlib</a:t>
            </a:r>
            <a:r>
              <a:rPr lang="en-GB" sz="1600" dirty="0"/>
              <a:t>/</a:t>
            </a:r>
            <a:r>
              <a:rPr lang="en-GB" sz="1600" dirty="0" err="1"/>
              <a:t>memcache</a:t>
            </a:r>
            <a:r>
              <a:rPr lang="en-GB" sz="1600" dirty="0"/>
              <a:t> for doing this – but these are not yet available under UNIX</a:t>
            </a:r>
            <a:endParaRPr lang="en-GB" dirty="0"/>
          </a:p>
        </p:txBody>
      </p:sp>
      <p:sp>
        <p:nvSpPr>
          <p:cNvPr id="4" name="Slide Number Placeholder 3"/>
          <p:cNvSpPr>
            <a:spLocks noGrp="1"/>
          </p:cNvSpPr>
          <p:nvPr>
            <p:ph type="sldNum" sz="quarter" idx="10"/>
          </p:nvPr>
        </p:nvSpPr>
        <p:spPr/>
        <p:txBody>
          <a:bodyPr/>
          <a:lstStyle/>
          <a:p>
            <a:fld id="{9B06ECB1-4D93-4C9A-B01F-F405B7468A0D}" type="slidenum">
              <a:rPr lang="en-US" smtClean="0"/>
              <a:pPr/>
              <a:t>27</a:t>
            </a:fld>
            <a:endParaRPr lang="en-US"/>
          </a:p>
        </p:txBody>
      </p:sp>
    </p:spTree>
    <p:extLst>
      <p:ext uri="{BB962C8B-B14F-4D97-AF65-F5344CB8AC3E}">
        <p14:creationId xmlns:p14="http://schemas.microsoft.com/office/powerpoint/2010/main" val="1737767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en-GB" dirty="0"/>
              <a:t>SAS/Connect</a:t>
            </a:r>
          </a:p>
        </p:txBody>
      </p:sp>
      <p:sp>
        <p:nvSpPr>
          <p:cNvPr id="1212419" name="Rectangle 3"/>
          <p:cNvSpPr>
            <a:spLocks noGrp="1" noChangeArrowheads="1"/>
          </p:cNvSpPr>
          <p:nvPr>
            <p:ph type="body" idx="1"/>
          </p:nvPr>
        </p:nvSpPr>
        <p:spPr/>
        <p:txBody>
          <a:bodyPr>
            <a:normAutofit lnSpcReduction="10000"/>
          </a:bodyPr>
          <a:lstStyle/>
          <a:p>
            <a:pPr marL="0" indent="0">
              <a:buNone/>
            </a:pPr>
            <a:r>
              <a:rPr lang="en-GB" sz="1800" b="1" dirty="0">
                <a:solidFill>
                  <a:srgbClr val="FF0000"/>
                </a:solidFill>
              </a:rPr>
              <a:t>These techniques require SAS/Connect</a:t>
            </a:r>
          </a:p>
          <a:p>
            <a:pPr lvl="1"/>
            <a:r>
              <a:rPr lang="en-GB" sz="1600" dirty="0">
                <a:solidFill>
                  <a:srgbClr val="FF0000"/>
                </a:solidFill>
              </a:rPr>
              <a:t>Allows one SAS session connecting to many others.</a:t>
            </a:r>
          </a:p>
          <a:p>
            <a:pPr lvl="1"/>
            <a:r>
              <a:rPr lang="en-GB" sz="1600" dirty="0">
                <a:solidFill>
                  <a:srgbClr val="FF0000"/>
                </a:solidFill>
              </a:rPr>
              <a:t>Can send code to run on other sessions and check on it or wait till it finishes</a:t>
            </a:r>
          </a:p>
          <a:p>
            <a:pPr lvl="1"/>
            <a:r>
              <a:rPr lang="en-GB" sz="1600" dirty="0">
                <a:solidFill>
                  <a:srgbClr val="FF0000"/>
                </a:solidFill>
              </a:rPr>
              <a:t>Can move data between sessions</a:t>
            </a:r>
          </a:p>
          <a:p>
            <a:r>
              <a:rPr lang="en-GB" sz="1800" dirty="0"/>
              <a:t>Sometimes you can split up data steps into two or more parts and process them concurrently using MP Connect, and then put the parts back together. This is useful where you have access to more than one processor concurrently. </a:t>
            </a:r>
          </a:p>
          <a:p>
            <a:pPr lvl="1"/>
            <a:r>
              <a:rPr lang="en-GB" sz="1600" dirty="0"/>
              <a:t>Best &amp; easiest way to handle parallel processing</a:t>
            </a:r>
          </a:p>
          <a:p>
            <a:r>
              <a:rPr lang="en-GB" dirty="0"/>
              <a:t>Piping output from one step to the next</a:t>
            </a:r>
          </a:p>
          <a:p>
            <a:pPr lvl="1"/>
            <a:r>
              <a:rPr lang="en-GB" dirty="0"/>
              <a:t>Using SAS 9 MP Connect functionality we can pipe data from one step directly to the next. This can make very large time savings since data produced by one step is written to a pipe, and as it becomes available is read into the next step. </a:t>
            </a:r>
            <a:r>
              <a:rPr lang="en-GB" dirty="0">
                <a:hlinkClick r:id="rId2"/>
              </a:rPr>
              <a:t>http://support.sas.com/rnd/scalability/tricks/</a:t>
            </a:r>
            <a:endParaRPr lang="en-GB" sz="1600" dirty="0"/>
          </a:p>
        </p:txBody>
      </p:sp>
    </p:spTree>
    <p:extLst>
      <p:ext uri="{BB962C8B-B14F-4D97-AF65-F5344CB8AC3E}">
        <p14:creationId xmlns:p14="http://schemas.microsoft.com/office/powerpoint/2010/main" val="1302871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7030A0"/>
                </a:solidFill>
              </a:rPr>
              <a:t>Useful Linux Commands</a:t>
            </a:r>
          </a:p>
        </p:txBody>
      </p:sp>
      <p:sp>
        <p:nvSpPr>
          <p:cNvPr id="3" name="Content Placeholder 2"/>
          <p:cNvSpPr>
            <a:spLocks noGrp="1"/>
          </p:cNvSpPr>
          <p:nvPr>
            <p:ph idx="1"/>
          </p:nvPr>
        </p:nvSpPr>
        <p:spPr/>
        <p:txBody>
          <a:bodyPr/>
          <a:lstStyle/>
          <a:p>
            <a:r>
              <a:rPr lang="en-GB" dirty="0">
                <a:solidFill>
                  <a:srgbClr val="7030A0"/>
                </a:solidFill>
              </a:rPr>
              <a:t>cat /</a:t>
            </a:r>
            <a:r>
              <a:rPr lang="en-GB" dirty="0" err="1">
                <a:solidFill>
                  <a:srgbClr val="7030A0"/>
                </a:solidFill>
              </a:rPr>
              <a:t>proc</a:t>
            </a:r>
            <a:r>
              <a:rPr lang="en-GB" dirty="0">
                <a:solidFill>
                  <a:srgbClr val="7030A0"/>
                </a:solidFill>
              </a:rPr>
              <a:t>/</a:t>
            </a:r>
            <a:r>
              <a:rPr lang="en-GB" dirty="0" err="1">
                <a:solidFill>
                  <a:srgbClr val="7030A0"/>
                </a:solidFill>
              </a:rPr>
              <a:t>cpuinfo</a:t>
            </a:r>
            <a:endParaRPr lang="en-GB" dirty="0">
              <a:solidFill>
                <a:srgbClr val="7030A0"/>
              </a:solidFill>
            </a:endParaRPr>
          </a:p>
          <a:p>
            <a:pPr lvl="1"/>
            <a:r>
              <a:rPr lang="en-GB" dirty="0">
                <a:solidFill>
                  <a:srgbClr val="7030A0"/>
                </a:solidFill>
              </a:rPr>
              <a:t>get info about the computer</a:t>
            </a:r>
          </a:p>
          <a:p>
            <a:r>
              <a:rPr lang="en-GB" dirty="0">
                <a:solidFill>
                  <a:srgbClr val="7030A0"/>
                </a:solidFill>
              </a:rPr>
              <a:t>cat /</a:t>
            </a:r>
            <a:r>
              <a:rPr lang="en-GB" dirty="0" err="1">
                <a:solidFill>
                  <a:srgbClr val="7030A0"/>
                </a:solidFill>
              </a:rPr>
              <a:t>proc</a:t>
            </a:r>
            <a:r>
              <a:rPr lang="en-GB" dirty="0">
                <a:solidFill>
                  <a:srgbClr val="7030A0"/>
                </a:solidFill>
              </a:rPr>
              <a:t>/</a:t>
            </a:r>
            <a:r>
              <a:rPr lang="en-GB" dirty="0" err="1">
                <a:solidFill>
                  <a:srgbClr val="7030A0"/>
                </a:solidFill>
              </a:rPr>
              <a:t>meminfo</a:t>
            </a:r>
            <a:endParaRPr lang="en-GB" dirty="0">
              <a:solidFill>
                <a:srgbClr val="7030A0"/>
              </a:solidFill>
            </a:endParaRPr>
          </a:p>
          <a:p>
            <a:pPr lvl="1"/>
            <a:r>
              <a:rPr lang="en-GB" dirty="0">
                <a:solidFill>
                  <a:srgbClr val="7030A0"/>
                </a:solidFill>
              </a:rPr>
              <a:t>get info about memory usage</a:t>
            </a:r>
          </a:p>
          <a:p>
            <a:r>
              <a:rPr lang="en-GB" dirty="0" err="1">
                <a:solidFill>
                  <a:srgbClr val="7030A0"/>
                </a:solidFill>
              </a:rPr>
              <a:t>sar</a:t>
            </a:r>
            <a:endParaRPr lang="en-GB" dirty="0">
              <a:solidFill>
                <a:srgbClr val="7030A0"/>
              </a:solidFill>
            </a:endParaRPr>
          </a:p>
          <a:p>
            <a:pPr lvl="1"/>
            <a:r>
              <a:rPr lang="en-GB" dirty="0">
                <a:solidFill>
                  <a:srgbClr val="7030A0"/>
                </a:solidFill>
              </a:rPr>
              <a:t>can do two things:</a:t>
            </a:r>
          </a:p>
          <a:p>
            <a:pPr lvl="2"/>
            <a:r>
              <a:rPr lang="en-GB" dirty="0">
                <a:solidFill>
                  <a:srgbClr val="7030A0"/>
                </a:solidFill>
              </a:rPr>
              <a:t>1) Monitor system real time performance (CPU, Memory, I/O, </a:t>
            </a:r>
            <a:r>
              <a:rPr lang="en-GB" dirty="0" err="1">
                <a:solidFill>
                  <a:srgbClr val="7030A0"/>
                </a:solidFill>
              </a:rPr>
              <a:t>etc</a:t>
            </a:r>
            <a:r>
              <a:rPr lang="en-GB" dirty="0">
                <a:solidFill>
                  <a:srgbClr val="7030A0"/>
                </a:solidFill>
              </a:rPr>
              <a:t>) </a:t>
            </a:r>
          </a:p>
          <a:p>
            <a:pPr lvl="2"/>
            <a:r>
              <a:rPr lang="en-GB" dirty="0">
                <a:solidFill>
                  <a:srgbClr val="7030A0"/>
                </a:solidFill>
              </a:rPr>
              <a:t>2) Collect performance data in the background on an on-going basis and do analysis on the historical data to identify bottlenecks</a:t>
            </a:r>
          </a:p>
        </p:txBody>
      </p:sp>
      <p:sp>
        <p:nvSpPr>
          <p:cNvPr id="4" name="Slide Number Placeholder 3"/>
          <p:cNvSpPr>
            <a:spLocks noGrp="1"/>
          </p:cNvSpPr>
          <p:nvPr>
            <p:ph type="sldNum" sz="quarter" idx="10"/>
          </p:nvPr>
        </p:nvSpPr>
        <p:spPr/>
        <p:txBody>
          <a:bodyPr/>
          <a:lstStyle/>
          <a:p>
            <a:fld id="{9B06ECB1-4D93-4C9A-B01F-F405B7468A0D}" type="slidenum">
              <a:rPr lang="en-US" smtClean="0">
                <a:solidFill>
                  <a:srgbClr val="7030A0"/>
                </a:solidFill>
              </a:rPr>
              <a:pPr/>
              <a:t>29</a:t>
            </a:fld>
            <a:endParaRPr lang="en-US">
              <a:solidFill>
                <a:srgbClr val="7030A0"/>
              </a:solidFill>
            </a:endParaRPr>
          </a:p>
        </p:txBody>
      </p:sp>
    </p:spTree>
    <p:extLst>
      <p:ext uri="{BB962C8B-B14F-4D97-AF65-F5344CB8AC3E}">
        <p14:creationId xmlns:p14="http://schemas.microsoft.com/office/powerpoint/2010/main" val="94046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GB" dirty="0"/>
              <a:t>More General Principles</a:t>
            </a:r>
          </a:p>
        </p:txBody>
      </p:sp>
      <p:sp>
        <p:nvSpPr>
          <p:cNvPr id="1209347" name="Rectangle 3"/>
          <p:cNvSpPr>
            <a:spLocks noGrp="1" noChangeArrowheads="1"/>
          </p:cNvSpPr>
          <p:nvPr>
            <p:ph type="body" idx="1"/>
          </p:nvPr>
        </p:nvSpPr>
        <p:spPr/>
        <p:txBody>
          <a:bodyPr>
            <a:normAutofit/>
          </a:bodyPr>
          <a:lstStyle/>
          <a:p>
            <a:r>
              <a:rPr lang="en-GB" dirty="0"/>
              <a:t>Any tuning you do should be tested.</a:t>
            </a:r>
          </a:p>
          <a:p>
            <a:pPr lvl="1"/>
            <a:r>
              <a:rPr lang="en-GB" dirty="0"/>
              <a:t>things don’t always work the way you expect and should be measured.</a:t>
            </a:r>
          </a:p>
          <a:p>
            <a:r>
              <a:rPr lang="en-GB" dirty="0"/>
              <a:t>Reduce contention</a:t>
            </a:r>
          </a:p>
          <a:p>
            <a:pPr lvl="1"/>
            <a:r>
              <a:rPr lang="en-GB" dirty="0"/>
              <a:t>If reading from a large file/table and writing to another, then ideally the two files/tables should be on different disks, so that we reduce contention</a:t>
            </a:r>
          </a:p>
          <a:p>
            <a:r>
              <a:rPr lang="en-GB" dirty="0"/>
              <a:t>Tune configuration file</a:t>
            </a:r>
          </a:p>
          <a:p>
            <a:pPr lvl="1"/>
            <a:r>
              <a:rPr lang="en-GB" dirty="0"/>
              <a:t>See what the settings are and decide if they are OK for you</a:t>
            </a:r>
          </a:p>
          <a:p>
            <a:pPr lvl="1"/>
            <a:r>
              <a:rPr lang="en-GB" dirty="0"/>
              <a:t>Check memory related options, since the more memory we can give SAS the better it will perform</a:t>
            </a:r>
          </a:p>
        </p:txBody>
      </p:sp>
    </p:spTree>
    <p:extLst>
      <p:ext uri="{BB962C8B-B14F-4D97-AF65-F5344CB8AC3E}">
        <p14:creationId xmlns:p14="http://schemas.microsoft.com/office/powerpoint/2010/main" val="2943340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solidFill>
                  <a:srgbClr val="7030A0"/>
                </a:solidFill>
                <a:effectLst/>
              </a:rPr>
              <a:t>Useful Linux Commands</a:t>
            </a:r>
            <a:endParaRPr lang="en-GB" dirty="0">
              <a:solidFill>
                <a:srgbClr val="7030A0"/>
              </a:solidFill>
            </a:endParaRPr>
          </a:p>
        </p:txBody>
      </p:sp>
      <p:sp>
        <p:nvSpPr>
          <p:cNvPr id="3" name="Content Placeholder 2"/>
          <p:cNvSpPr>
            <a:spLocks noGrp="1"/>
          </p:cNvSpPr>
          <p:nvPr>
            <p:ph idx="1"/>
          </p:nvPr>
        </p:nvSpPr>
        <p:spPr/>
        <p:txBody>
          <a:bodyPr/>
          <a:lstStyle/>
          <a:p>
            <a:r>
              <a:rPr lang="en-GB" dirty="0" err="1">
                <a:solidFill>
                  <a:srgbClr val="7030A0"/>
                </a:solidFill>
              </a:rPr>
              <a:t>iostat</a:t>
            </a:r>
            <a:endParaRPr lang="en-GB" dirty="0">
              <a:solidFill>
                <a:srgbClr val="7030A0"/>
              </a:solidFill>
            </a:endParaRPr>
          </a:p>
          <a:p>
            <a:pPr lvl="1"/>
            <a:r>
              <a:rPr lang="en-GB" dirty="0">
                <a:solidFill>
                  <a:srgbClr val="7030A0"/>
                </a:solidFill>
              </a:rPr>
              <a:t> CPU, disk I/O, and NFS statistics</a:t>
            </a:r>
          </a:p>
          <a:p>
            <a:r>
              <a:rPr lang="en-GB" dirty="0" err="1">
                <a:solidFill>
                  <a:srgbClr val="7030A0"/>
                </a:solidFill>
              </a:rPr>
              <a:t>mpstat</a:t>
            </a:r>
            <a:endParaRPr lang="en-GB" dirty="0">
              <a:solidFill>
                <a:srgbClr val="7030A0"/>
              </a:solidFill>
            </a:endParaRPr>
          </a:p>
          <a:p>
            <a:pPr lvl="1"/>
            <a:r>
              <a:rPr lang="en-GB" dirty="0">
                <a:solidFill>
                  <a:srgbClr val="7030A0"/>
                </a:solidFill>
              </a:rPr>
              <a:t>processors statistics</a:t>
            </a:r>
          </a:p>
          <a:p>
            <a:r>
              <a:rPr lang="en-GB" dirty="0" err="1">
                <a:solidFill>
                  <a:srgbClr val="7030A0"/>
                </a:solidFill>
              </a:rPr>
              <a:t>vmstat</a:t>
            </a:r>
            <a:endParaRPr lang="en-GB" dirty="0">
              <a:solidFill>
                <a:srgbClr val="7030A0"/>
              </a:solidFill>
            </a:endParaRPr>
          </a:p>
          <a:p>
            <a:pPr lvl="1"/>
            <a:r>
              <a:rPr lang="en-GB" dirty="0">
                <a:solidFill>
                  <a:srgbClr val="7030A0"/>
                </a:solidFill>
              </a:rPr>
              <a:t>virtual memory statistics</a:t>
            </a:r>
          </a:p>
          <a:p>
            <a:r>
              <a:rPr lang="en-GB" dirty="0" err="1">
                <a:solidFill>
                  <a:srgbClr val="7030A0"/>
                </a:solidFill>
              </a:rPr>
              <a:t>ps</a:t>
            </a:r>
            <a:r>
              <a:rPr lang="en-GB" dirty="0">
                <a:solidFill>
                  <a:srgbClr val="7030A0"/>
                </a:solidFill>
              </a:rPr>
              <a:t> -f</a:t>
            </a:r>
          </a:p>
          <a:p>
            <a:pPr lvl="1"/>
            <a:r>
              <a:rPr lang="en-GB" dirty="0">
                <a:solidFill>
                  <a:srgbClr val="7030A0"/>
                </a:solidFill>
              </a:rPr>
              <a:t>show process stats</a:t>
            </a:r>
          </a:p>
          <a:p>
            <a:r>
              <a:rPr lang="en-GB" dirty="0" err="1">
                <a:solidFill>
                  <a:srgbClr val="7030A0"/>
                </a:solidFill>
              </a:rPr>
              <a:t>ps</a:t>
            </a:r>
            <a:r>
              <a:rPr lang="en-GB" dirty="0">
                <a:solidFill>
                  <a:srgbClr val="7030A0"/>
                </a:solidFill>
              </a:rPr>
              <a:t> –f | less</a:t>
            </a:r>
          </a:p>
          <a:p>
            <a:pPr lvl="1"/>
            <a:r>
              <a:rPr lang="en-GB" dirty="0">
                <a:solidFill>
                  <a:srgbClr val="7030A0"/>
                </a:solidFill>
              </a:rPr>
              <a:t>pipe process stats to “less” where you can scroll up and down through the output</a:t>
            </a:r>
          </a:p>
        </p:txBody>
      </p:sp>
      <p:sp>
        <p:nvSpPr>
          <p:cNvPr id="4" name="Slide Number Placeholder 3"/>
          <p:cNvSpPr>
            <a:spLocks noGrp="1"/>
          </p:cNvSpPr>
          <p:nvPr>
            <p:ph type="sldNum" sz="quarter" idx="10"/>
          </p:nvPr>
        </p:nvSpPr>
        <p:spPr/>
        <p:txBody>
          <a:bodyPr/>
          <a:lstStyle/>
          <a:p>
            <a:fld id="{9B06ECB1-4D93-4C9A-B01F-F405B7468A0D}" type="slidenum">
              <a:rPr lang="en-US" smtClean="0">
                <a:solidFill>
                  <a:srgbClr val="7030A0"/>
                </a:solidFill>
              </a:rPr>
              <a:pPr/>
              <a:t>30</a:t>
            </a:fld>
            <a:endParaRPr lang="en-US" dirty="0">
              <a:solidFill>
                <a:srgbClr val="7030A0"/>
              </a:solidFill>
            </a:endParaRPr>
          </a:p>
        </p:txBody>
      </p:sp>
    </p:spTree>
    <p:extLst>
      <p:ext uri="{BB962C8B-B14F-4D97-AF65-F5344CB8AC3E}">
        <p14:creationId xmlns:p14="http://schemas.microsoft.com/office/powerpoint/2010/main" val="3089915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solidFill>
                  <a:srgbClr val="7030A0"/>
                </a:solidFill>
                <a:effectLst/>
              </a:rPr>
              <a:t>Useful Linux Commands</a:t>
            </a:r>
            <a:endParaRPr lang="en-GB" dirty="0">
              <a:solidFill>
                <a:srgbClr val="7030A0"/>
              </a:solidFill>
            </a:endParaRPr>
          </a:p>
        </p:txBody>
      </p:sp>
      <p:sp>
        <p:nvSpPr>
          <p:cNvPr id="3" name="Content Placeholder 2"/>
          <p:cNvSpPr>
            <a:spLocks noGrp="1"/>
          </p:cNvSpPr>
          <p:nvPr>
            <p:ph idx="1"/>
          </p:nvPr>
        </p:nvSpPr>
        <p:spPr/>
        <p:txBody>
          <a:bodyPr/>
          <a:lstStyle/>
          <a:p>
            <a:r>
              <a:rPr lang="en-GB" dirty="0">
                <a:solidFill>
                  <a:srgbClr val="7030A0"/>
                </a:solidFill>
              </a:rPr>
              <a:t>free</a:t>
            </a:r>
          </a:p>
          <a:p>
            <a:pPr lvl="1"/>
            <a:r>
              <a:rPr lang="en-GB" dirty="0">
                <a:solidFill>
                  <a:srgbClr val="7030A0"/>
                </a:solidFill>
              </a:rPr>
              <a:t>information about the physical (RAM) and swap memory of your system</a:t>
            </a:r>
          </a:p>
          <a:p>
            <a:r>
              <a:rPr lang="en-GB" dirty="0" err="1">
                <a:solidFill>
                  <a:srgbClr val="7030A0"/>
                </a:solidFill>
              </a:rPr>
              <a:t>pmap</a:t>
            </a:r>
            <a:r>
              <a:rPr lang="en-GB" dirty="0">
                <a:solidFill>
                  <a:srgbClr val="7030A0"/>
                </a:solidFill>
              </a:rPr>
              <a:t> </a:t>
            </a:r>
            <a:r>
              <a:rPr lang="en-GB" i="1" dirty="0" err="1">
                <a:solidFill>
                  <a:srgbClr val="7030A0"/>
                </a:solidFill>
              </a:rPr>
              <a:t>pid</a:t>
            </a:r>
            <a:endParaRPr lang="en-GB" i="1" dirty="0">
              <a:solidFill>
                <a:srgbClr val="7030A0"/>
              </a:solidFill>
            </a:endParaRPr>
          </a:p>
          <a:p>
            <a:pPr lvl="1"/>
            <a:r>
              <a:rPr lang="en-GB" dirty="0">
                <a:solidFill>
                  <a:srgbClr val="7030A0"/>
                </a:solidFill>
              </a:rPr>
              <a:t>memory map of a given process</a:t>
            </a:r>
          </a:p>
          <a:p>
            <a:r>
              <a:rPr lang="en-GB" dirty="0" err="1">
                <a:solidFill>
                  <a:srgbClr val="7030A0"/>
                </a:solidFill>
              </a:rPr>
              <a:t>netstat</a:t>
            </a:r>
            <a:endParaRPr lang="en-GB" dirty="0">
              <a:solidFill>
                <a:srgbClr val="7030A0"/>
              </a:solidFill>
            </a:endParaRPr>
          </a:p>
          <a:p>
            <a:pPr lvl="1"/>
            <a:r>
              <a:rPr lang="en-GB" dirty="0">
                <a:solidFill>
                  <a:srgbClr val="7030A0"/>
                </a:solidFill>
              </a:rPr>
              <a:t>displays various network related information such as network connections, routing tables, interface statistics, masquerade connections, multicast memberships etc.,</a:t>
            </a:r>
          </a:p>
          <a:p>
            <a:r>
              <a:rPr lang="en-GB" dirty="0">
                <a:solidFill>
                  <a:srgbClr val="7030A0"/>
                </a:solidFill>
              </a:rPr>
              <a:t>w</a:t>
            </a:r>
          </a:p>
          <a:p>
            <a:pPr lvl="1"/>
            <a:r>
              <a:rPr lang="en-GB" dirty="0">
                <a:solidFill>
                  <a:srgbClr val="7030A0"/>
                </a:solidFill>
              </a:rPr>
              <a:t>show who is logged into system</a:t>
            </a:r>
          </a:p>
          <a:p>
            <a:r>
              <a:rPr lang="en-GB" dirty="0">
                <a:solidFill>
                  <a:srgbClr val="7030A0"/>
                </a:solidFill>
              </a:rPr>
              <a:t>uptime</a:t>
            </a:r>
          </a:p>
          <a:p>
            <a:pPr lvl="1"/>
            <a:r>
              <a:rPr lang="en-GB" dirty="0">
                <a:solidFill>
                  <a:srgbClr val="7030A0"/>
                </a:solidFill>
              </a:rPr>
              <a:t>uptime info</a:t>
            </a:r>
          </a:p>
        </p:txBody>
      </p:sp>
      <p:sp>
        <p:nvSpPr>
          <p:cNvPr id="4" name="Slide Number Placeholder 3"/>
          <p:cNvSpPr>
            <a:spLocks noGrp="1"/>
          </p:cNvSpPr>
          <p:nvPr>
            <p:ph type="sldNum" sz="quarter" idx="10"/>
          </p:nvPr>
        </p:nvSpPr>
        <p:spPr/>
        <p:txBody>
          <a:bodyPr/>
          <a:lstStyle/>
          <a:p>
            <a:fld id="{9B06ECB1-4D93-4C9A-B01F-F405B7468A0D}" type="slidenum">
              <a:rPr lang="en-US" smtClean="0">
                <a:solidFill>
                  <a:srgbClr val="7030A0"/>
                </a:solidFill>
              </a:rPr>
              <a:pPr/>
              <a:t>31</a:t>
            </a:fld>
            <a:endParaRPr lang="en-US">
              <a:solidFill>
                <a:srgbClr val="7030A0"/>
              </a:solidFill>
            </a:endParaRPr>
          </a:p>
        </p:txBody>
      </p:sp>
    </p:spTree>
    <p:extLst>
      <p:ext uri="{BB962C8B-B14F-4D97-AF65-F5344CB8AC3E}">
        <p14:creationId xmlns:p14="http://schemas.microsoft.com/office/powerpoint/2010/main" val="4152314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Passing parameters into SAS in batch</a:t>
            </a:r>
          </a:p>
        </p:txBody>
      </p:sp>
      <p:sp>
        <p:nvSpPr>
          <p:cNvPr id="3" name="Content Placeholder 2"/>
          <p:cNvSpPr>
            <a:spLocks noGrp="1"/>
          </p:cNvSpPr>
          <p:nvPr>
            <p:ph idx="1"/>
          </p:nvPr>
        </p:nvSpPr>
        <p:spPr/>
        <p:txBody>
          <a:bodyPr/>
          <a:lstStyle/>
          <a:p>
            <a:r>
              <a:rPr lang="en-GB" dirty="0" err="1"/>
              <a:t>Sysparm</a:t>
            </a:r>
            <a:r>
              <a:rPr lang="en-GB" dirty="0"/>
              <a:t> can be used to pass one parameter</a:t>
            </a:r>
          </a:p>
          <a:p>
            <a:pPr marL="449263" lvl="1" indent="0">
              <a:buNone/>
            </a:pPr>
            <a:r>
              <a:rPr lang="en-GB" dirty="0" err="1">
                <a:solidFill>
                  <a:srgbClr val="0070C0"/>
                </a:solidFill>
                <a:latin typeface="Courier New" pitchFamily="49" charset="0"/>
                <a:cs typeface="Courier New" pitchFamily="49" charset="0"/>
              </a:rPr>
              <a:t>nohup</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sas</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sysparm</a:t>
            </a:r>
            <a:r>
              <a:rPr lang="en-GB" dirty="0">
                <a:solidFill>
                  <a:srgbClr val="0070C0"/>
                </a:solidFill>
                <a:latin typeface="Courier New" pitchFamily="49" charset="0"/>
                <a:cs typeface="Courier New" pitchFamily="49" charset="0"/>
              </a:rPr>
              <a:t> “something” </a:t>
            </a:r>
            <a:r>
              <a:rPr lang="en-GB" dirty="0" err="1">
                <a:solidFill>
                  <a:srgbClr val="0070C0"/>
                </a:solidFill>
                <a:latin typeface="Courier New" pitchFamily="49" charset="0"/>
                <a:cs typeface="Courier New" pitchFamily="49" charset="0"/>
              </a:rPr>
              <a:t>test.sas</a:t>
            </a:r>
            <a:r>
              <a:rPr lang="en-GB" dirty="0">
                <a:solidFill>
                  <a:srgbClr val="0070C0"/>
                </a:solidFill>
                <a:latin typeface="Courier New" pitchFamily="49" charset="0"/>
                <a:cs typeface="Courier New" pitchFamily="49" charset="0"/>
              </a:rPr>
              <a:t> &amp;</a:t>
            </a:r>
          </a:p>
          <a:p>
            <a:pPr lvl="1"/>
            <a:r>
              <a:rPr lang="en-GB" dirty="0"/>
              <a:t>Referenced as &amp;</a:t>
            </a:r>
            <a:r>
              <a:rPr lang="en-GB" dirty="0" err="1"/>
              <a:t>sysparm</a:t>
            </a:r>
            <a:r>
              <a:rPr lang="en-GB" dirty="0"/>
              <a:t> in SAS program</a:t>
            </a:r>
          </a:p>
          <a:p>
            <a:r>
              <a:rPr lang="en-GB" dirty="0"/>
              <a:t>Set can be used to pass many parameters</a:t>
            </a:r>
          </a:p>
          <a:p>
            <a:pPr marL="449263" lvl="1" indent="0">
              <a:buNone/>
            </a:pPr>
            <a:r>
              <a:rPr lang="en-GB" dirty="0" err="1">
                <a:solidFill>
                  <a:srgbClr val="0070C0"/>
                </a:solidFill>
                <a:latin typeface="Courier New" pitchFamily="49" charset="0"/>
                <a:cs typeface="Courier New" pitchFamily="49" charset="0"/>
              </a:rPr>
              <a:t>nohup</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sas</a:t>
            </a:r>
            <a:r>
              <a:rPr lang="en-GB" dirty="0">
                <a:solidFill>
                  <a:srgbClr val="0070C0"/>
                </a:solidFill>
                <a:latin typeface="Courier New" pitchFamily="49" charset="0"/>
                <a:cs typeface="Courier New" pitchFamily="49" charset="0"/>
              </a:rPr>
              <a:t> </a:t>
            </a:r>
            <a:r>
              <a:rPr lang="en-GB" b="1" dirty="0">
                <a:solidFill>
                  <a:srgbClr val="0070C0"/>
                </a:solidFill>
                <a:latin typeface="Courier New" pitchFamily="49" charset="0"/>
                <a:cs typeface="Courier New" pitchFamily="49" charset="0"/>
              </a:rPr>
              <a:t>–set parm1 this – set parm2 “another thing”</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test.sas</a:t>
            </a:r>
            <a:r>
              <a:rPr lang="en-GB" dirty="0">
                <a:solidFill>
                  <a:srgbClr val="0070C0"/>
                </a:solidFill>
                <a:latin typeface="Courier New" pitchFamily="49" charset="0"/>
                <a:cs typeface="Courier New" pitchFamily="49" charset="0"/>
              </a:rPr>
              <a:t> &amp;</a:t>
            </a:r>
          </a:p>
          <a:p>
            <a:pPr lvl="1"/>
            <a:r>
              <a:rPr lang="en-GB" dirty="0"/>
              <a:t>Referenced by accessing environment variables from SAS program</a:t>
            </a:r>
          </a:p>
          <a:p>
            <a:pPr lvl="2"/>
            <a:r>
              <a:rPr lang="en-GB" dirty="0"/>
              <a:t>Can read output of set command using a pipe</a:t>
            </a:r>
          </a:p>
          <a:p>
            <a:pPr lvl="2"/>
            <a:r>
              <a:rPr lang="en-GB" dirty="0"/>
              <a:t>Can use </a:t>
            </a:r>
            <a:r>
              <a:rPr lang="en-GB" dirty="0" err="1"/>
              <a:t>sysget</a:t>
            </a:r>
            <a:r>
              <a:rPr lang="en-GB" dirty="0"/>
              <a:t>() to get environment variable values</a:t>
            </a:r>
          </a:p>
          <a:p>
            <a:pPr marL="892175" lvl="2" indent="0">
              <a:buNone/>
            </a:pPr>
            <a:r>
              <a:rPr lang="en-GB" dirty="0">
                <a:solidFill>
                  <a:srgbClr val="0070C0"/>
                </a:solidFill>
                <a:latin typeface="Courier New" pitchFamily="49" charset="0"/>
                <a:cs typeface="Courier New" pitchFamily="49" charset="0"/>
              </a:rPr>
              <a:t>%let parm1=%</a:t>
            </a:r>
            <a:r>
              <a:rPr lang="en-GB" dirty="0" err="1">
                <a:solidFill>
                  <a:srgbClr val="0070C0"/>
                </a:solidFill>
                <a:latin typeface="Courier New" pitchFamily="49" charset="0"/>
                <a:cs typeface="Courier New" pitchFamily="49" charset="0"/>
              </a:rPr>
              <a:t>sysfunc</a:t>
            </a:r>
            <a:r>
              <a:rPr lang="en-GB" dirty="0">
                <a:solidFill>
                  <a:srgbClr val="0070C0"/>
                </a:solidFill>
                <a:latin typeface="Courier New" pitchFamily="49" charset="0"/>
                <a:cs typeface="Courier New" pitchFamily="49" charset="0"/>
              </a:rPr>
              <a:t>(</a:t>
            </a:r>
            <a:r>
              <a:rPr lang="en-GB" b="1" dirty="0" err="1">
                <a:solidFill>
                  <a:srgbClr val="0070C0"/>
                </a:solidFill>
                <a:latin typeface="Courier New" pitchFamily="49" charset="0"/>
                <a:cs typeface="Courier New" pitchFamily="49" charset="0"/>
              </a:rPr>
              <a:t>sysget</a:t>
            </a:r>
            <a:r>
              <a:rPr lang="en-GB" b="1" dirty="0">
                <a:solidFill>
                  <a:srgbClr val="0070C0"/>
                </a:solidFill>
                <a:latin typeface="Courier New" pitchFamily="49" charset="0"/>
                <a:cs typeface="Courier New" pitchFamily="49" charset="0"/>
              </a:rPr>
              <a:t>(parm1)</a:t>
            </a:r>
            <a:r>
              <a:rPr lang="en-GB" dirty="0">
                <a:solidFill>
                  <a:srgbClr val="0070C0"/>
                </a:solidFill>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32</a:t>
            </a:fld>
            <a:endParaRPr lang="en-US"/>
          </a:p>
        </p:txBody>
      </p:sp>
    </p:spTree>
    <p:extLst>
      <p:ext uri="{BB962C8B-B14F-4D97-AF65-F5344CB8AC3E}">
        <p14:creationId xmlns:p14="http://schemas.microsoft.com/office/powerpoint/2010/main" val="1586692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lstStyle/>
          <a:p>
            <a:r>
              <a:rPr lang="en-GB" dirty="0"/>
              <a:t>Filename with wildcards</a:t>
            </a:r>
          </a:p>
        </p:txBody>
      </p:sp>
      <p:sp>
        <p:nvSpPr>
          <p:cNvPr id="910339" name="Rectangle 3"/>
          <p:cNvSpPr>
            <a:spLocks noGrp="1" noChangeArrowheads="1"/>
          </p:cNvSpPr>
          <p:nvPr>
            <p:ph type="body" idx="1"/>
          </p:nvPr>
        </p:nvSpPr>
        <p:spPr/>
        <p:txBody>
          <a:bodyPr/>
          <a:lstStyle/>
          <a:p>
            <a:r>
              <a:rPr lang="en-GB" dirty="0"/>
              <a:t>Filename supports wildcards</a:t>
            </a:r>
          </a:p>
          <a:p>
            <a:r>
              <a:rPr lang="en-GB" dirty="0"/>
              <a:t>Can be used directly in </a:t>
            </a:r>
            <a:r>
              <a:rPr lang="en-GB" dirty="0" err="1"/>
              <a:t>infile</a:t>
            </a:r>
            <a:r>
              <a:rPr lang="en-GB" dirty="0"/>
              <a:t> statement too</a:t>
            </a:r>
          </a:p>
          <a:p>
            <a:r>
              <a:rPr lang="en-GB" dirty="0"/>
              <a:t>Filename option will populate a variable with the file name</a:t>
            </a:r>
          </a:p>
          <a:p>
            <a:pPr marL="0" indent="0">
              <a:buNone/>
            </a:pPr>
            <a:r>
              <a:rPr lang="en-GB" dirty="0">
                <a:solidFill>
                  <a:srgbClr val="0070C0"/>
                </a:solidFill>
                <a:latin typeface="Courier New" pitchFamily="49" charset="0"/>
                <a:cs typeface="Courier New" pitchFamily="49" charset="0"/>
              </a:rPr>
              <a:t>data logs ;</a:t>
            </a:r>
          </a:p>
          <a:p>
            <a:pPr marL="0" indent="0">
              <a:buNone/>
            </a:pPr>
            <a:r>
              <a:rPr lang="en-GB" dirty="0">
                <a:solidFill>
                  <a:srgbClr val="0070C0"/>
                </a:solidFill>
                <a:latin typeface="Courier New" pitchFamily="49" charset="0"/>
                <a:cs typeface="Courier New" pitchFamily="49" charset="0"/>
              </a:rPr>
              <a:t>  length filename $ 128 ;</a:t>
            </a:r>
          </a:p>
          <a:p>
            <a:pPr marL="0" indent="0">
              <a:buNone/>
            </a:pP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infile</a:t>
            </a:r>
            <a:br>
              <a:rPr lang="en-GB" dirty="0">
                <a:solidFill>
                  <a:srgbClr val="0070C0"/>
                </a:solidFill>
                <a:latin typeface="Courier New" pitchFamily="49" charset="0"/>
                <a:cs typeface="Courier New" pitchFamily="49" charset="0"/>
              </a:rPr>
            </a:br>
            <a:r>
              <a:rPr lang="en-GB" dirty="0">
                <a:solidFill>
                  <a:srgbClr val="0070C0"/>
                </a:solidFill>
                <a:latin typeface="Courier New" pitchFamily="49" charset="0"/>
                <a:cs typeface="Courier New" pitchFamily="49" charset="0"/>
              </a:rPr>
              <a:t> </a:t>
            </a:r>
            <a:r>
              <a:rPr lang="en-GB" sz="1600" dirty="0">
                <a:solidFill>
                  <a:srgbClr val="0070C0"/>
                </a:solidFill>
                <a:latin typeface="Courier New" pitchFamily="49" charset="0"/>
                <a:cs typeface="Courier New" pitchFamily="49" charset="0"/>
              </a:rPr>
              <a:t>'/</a:t>
            </a:r>
            <a:r>
              <a:rPr lang="en-GB" sz="1600" dirty="0" err="1">
                <a:solidFill>
                  <a:srgbClr val="0070C0"/>
                </a:solidFill>
                <a:latin typeface="Courier New" pitchFamily="49" charset="0"/>
                <a:cs typeface="Courier New" pitchFamily="49" charset="0"/>
              </a:rPr>
              <a:t>tescouk</a:t>
            </a:r>
            <a:r>
              <a:rPr lang="en-GB" sz="1600" dirty="0">
                <a:solidFill>
                  <a:srgbClr val="0070C0"/>
                </a:solidFill>
                <a:latin typeface="Courier New" pitchFamily="49" charset="0"/>
                <a:cs typeface="Courier New" pitchFamily="49" charset="0"/>
              </a:rPr>
              <a:t>/personalisation/</a:t>
            </a:r>
            <a:r>
              <a:rPr lang="en-GB" sz="1600" dirty="0" err="1">
                <a:solidFill>
                  <a:srgbClr val="0070C0"/>
                </a:solidFill>
                <a:latin typeface="Courier New" pitchFamily="49" charset="0"/>
                <a:cs typeface="Courier New" pitchFamily="49" charset="0"/>
              </a:rPr>
              <a:t>WPSEnvironment</a:t>
            </a:r>
            <a:r>
              <a:rPr lang="en-GB" sz="1600" dirty="0">
                <a:solidFill>
                  <a:srgbClr val="0070C0"/>
                </a:solidFill>
                <a:latin typeface="Courier New" pitchFamily="49" charset="0"/>
                <a:cs typeface="Courier New" pitchFamily="49" charset="0"/>
              </a:rPr>
              <a:t>/code/</a:t>
            </a:r>
            <a:r>
              <a:rPr lang="en-GB" sz="1600" dirty="0" err="1">
                <a:solidFill>
                  <a:srgbClr val="0070C0"/>
                </a:solidFill>
                <a:latin typeface="Courier New" pitchFamily="49" charset="0"/>
                <a:cs typeface="Courier New" pitchFamily="49" charset="0"/>
              </a:rPr>
              <a:t>usuals</a:t>
            </a:r>
            <a:r>
              <a:rPr lang="en-GB" sz="1600" dirty="0">
                <a:solidFill>
                  <a:srgbClr val="0070C0"/>
                </a:solidFill>
                <a:latin typeface="Courier New" pitchFamily="49" charset="0"/>
                <a:cs typeface="Courier New" pitchFamily="49" charset="0"/>
              </a:rPr>
              <a:t>/</a:t>
            </a:r>
            <a:r>
              <a:rPr lang="en-GB" sz="1600" b="1" dirty="0">
                <a:solidFill>
                  <a:srgbClr val="0070C0"/>
                </a:solidFill>
                <a:latin typeface="Courier New" pitchFamily="49" charset="0"/>
                <a:cs typeface="Courier New" pitchFamily="49" charset="0"/>
              </a:rPr>
              <a:t>*.log</a:t>
            </a:r>
            <a:r>
              <a:rPr lang="en-GB" sz="1600" dirty="0">
                <a:solidFill>
                  <a:srgbClr val="0070C0"/>
                </a:solidFill>
                <a:latin typeface="Courier New" pitchFamily="49" charset="0"/>
                <a:cs typeface="Courier New" pitchFamily="49" charset="0"/>
              </a:rPr>
              <a:t>' </a:t>
            </a:r>
            <a:endParaRPr lang="en-GB" dirty="0">
              <a:solidFill>
                <a:srgbClr val="0070C0"/>
              </a:solidFill>
              <a:latin typeface="Courier New" pitchFamily="49" charset="0"/>
              <a:cs typeface="Courier New" pitchFamily="49" charset="0"/>
            </a:endParaRPr>
          </a:p>
          <a:p>
            <a:pPr marL="0" indent="0">
              <a:buNone/>
            </a:pPr>
            <a:r>
              <a:rPr lang="en-GB" b="1" dirty="0">
                <a:solidFill>
                  <a:srgbClr val="0070C0"/>
                </a:solidFill>
                <a:latin typeface="Courier New" pitchFamily="49" charset="0"/>
                <a:cs typeface="Courier New" pitchFamily="49" charset="0"/>
              </a:rPr>
              <a:t>    filename=</a:t>
            </a:r>
            <a:r>
              <a:rPr lang="en-GB" dirty="0">
                <a:solidFill>
                  <a:srgbClr val="0070C0"/>
                </a:solidFill>
                <a:latin typeface="Courier New" pitchFamily="49" charset="0"/>
                <a:cs typeface="Courier New" pitchFamily="49" charset="0"/>
              </a:rPr>
              <a:t>filename ;</a:t>
            </a:r>
          </a:p>
          <a:p>
            <a:pPr marL="0" indent="0">
              <a:buNone/>
            </a:pPr>
            <a:r>
              <a:rPr lang="en-GB" dirty="0">
                <a:solidFill>
                  <a:srgbClr val="0070C0"/>
                </a:solidFill>
                <a:latin typeface="Courier New" pitchFamily="49" charset="0"/>
                <a:cs typeface="Courier New" pitchFamily="49" charset="0"/>
              </a:rPr>
              <a:t>  input ;</a:t>
            </a:r>
          </a:p>
          <a:p>
            <a:pPr marL="0" indent="0">
              <a:buNone/>
            </a:pPr>
            <a:r>
              <a:rPr lang="en-GB" dirty="0">
                <a:solidFill>
                  <a:srgbClr val="0070C0"/>
                </a:solidFill>
                <a:latin typeface="Courier New" pitchFamily="49" charset="0"/>
                <a:cs typeface="Courier New" pitchFamily="49" charset="0"/>
              </a:rPr>
              <a:t>  if filename^=lag(filename) then put filename= ;</a:t>
            </a:r>
          </a:p>
          <a:p>
            <a:pPr marL="0" indent="0">
              <a:buNone/>
            </a:pPr>
            <a:r>
              <a:rPr lang="en-GB" dirty="0">
                <a:solidFill>
                  <a:srgbClr val="0070C0"/>
                </a:solidFill>
                <a:latin typeface="Courier New" pitchFamily="49" charset="0"/>
                <a:cs typeface="Courier New" pitchFamily="49" charset="0"/>
              </a:rPr>
              <a:t>run ;</a:t>
            </a:r>
            <a:endParaRPr lang="en-US"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1581999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GB"/>
              <a:t>Commenting out code using %macro</a:t>
            </a:r>
          </a:p>
        </p:txBody>
      </p:sp>
      <p:sp>
        <p:nvSpPr>
          <p:cNvPr id="784387" name="Rectangle 3"/>
          <p:cNvSpPr>
            <a:spLocks noGrp="1" noChangeArrowheads="1"/>
          </p:cNvSpPr>
          <p:nvPr>
            <p:ph type="body" idx="1"/>
          </p:nvPr>
        </p:nvSpPr>
        <p:spPr/>
        <p:txBody>
          <a:bodyPr>
            <a:normAutofit fontScale="92500" lnSpcReduction="20000"/>
          </a:bodyPr>
          <a:lstStyle/>
          <a:p>
            <a:pPr>
              <a:lnSpc>
                <a:spcPct val="90000"/>
              </a:lnSpc>
            </a:pPr>
            <a:r>
              <a:rPr lang="en-GB" dirty="0"/>
              <a:t>Using /* to comment out code works well unless you have /* comments in the code you’re commenting out</a:t>
            </a:r>
          </a:p>
          <a:p>
            <a:pPr>
              <a:lnSpc>
                <a:spcPct val="90000"/>
              </a:lnSpc>
            </a:pPr>
            <a:r>
              <a:rPr lang="en-GB" dirty="0"/>
              <a:t>A */ ends all previous /* comments, it does not stack them</a:t>
            </a:r>
          </a:p>
          <a:p>
            <a:pPr lvl="1">
              <a:lnSpc>
                <a:spcPct val="90000"/>
              </a:lnSpc>
            </a:pPr>
            <a:r>
              <a:rPr lang="en-GB" dirty="0"/>
              <a:t>i.e. “/* /* /* */” is a valid comment</a:t>
            </a:r>
          </a:p>
          <a:p>
            <a:pPr>
              <a:lnSpc>
                <a:spcPct val="90000"/>
              </a:lnSpc>
            </a:pPr>
            <a:r>
              <a:rPr lang="en-GB" dirty="0"/>
              <a:t>If you have code with lots of comments, including /* */ ones, or even macro definitions you can easily comment it all out</a:t>
            </a:r>
          </a:p>
          <a:p>
            <a:pPr>
              <a:lnSpc>
                <a:spcPct val="90000"/>
              </a:lnSpc>
            </a:pPr>
            <a:r>
              <a:rPr lang="en-GB" dirty="0"/>
              <a:t>It will even comment out macro programs &amp; syntax errors</a:t>
            </a:r>
          </a:p>
          <a:p>
            <a:pPr marL="449263" lvl="1" indent="0">
              <a:lnSpc>
                <a:spcPct val="90000"/>
              </a:lnSpc>
              <a:buNone/>
            </a:pPr>
            <a:r>
              <a:rPr lang="en-GB" b="1" dirty="0">
                <a:solidFill>
                  <a:srgbClr val="0070C0"/>
                </a:solidFill>
                <a:latin typeface="SAS Monospace" pitchFamily="49" charset="0"/>
              </a:rPr>
              <a:t>%macro junk ;</a:t>
            </a:r>
          </a:p>
          <a:p>
            <a:pPr marL="449263" lvl="1" indent="0">
              <a:lnSpc>
                <a:spcPct val="90000"/>
              </a:lnSpc>
              <a:buNone/>
            </a:pPr>
            <a:r>
              <a:rPr lang="en-GB" dirty="0">
                <a:solidFill>
                  <a:srgbClr val="0070C0"/>
                </a:solidFill>
                <a:latin typeface="SAS Monospace" pitchFamily="49" charset="0"/>
              </a:rPr>
              <a:t>This syntax fails ---- </a:t>
            </a:r>
          </a:p>
          <a:p>
            <a:pPr marL="449263" lvl="1" indent="0">
              <a:lnSpc>
                <a:spcPct val="90000"/>
              </a:lnSpc>
              <a:buNone/>
            </a:pPr>
            <a:r>
              <a:rPr lang="en-GB" dirty="0">
                <a:solidFill>
                  <a:srgbClr val="0070C0"/>
                </a:solidFill>
                <a:latin typeface="SAS Monospace" pitchFamily="49" charset="0"/>
              </a:rPr>
              <a:t>Data this ; set that ; run ;</a:t>
            </a:r>
          </a:p>
          <a:p>
            <a:pPr marL="449263" lvl="1" indent="0">
              <a:lnSpc>
                <a:spcPct val="90000"/>
              </a:lnSpc>
              <a:buNone/>
            </a:pPr>
            <a:r>
              <a:rPr lang="en-GB" dirty="0">
                <a:solidFill>
                  <a:srgbClr val="0070C0"/>
                </a:solidFill>
                <a:latin typeface="SAS Monospace" pitchFamily="49" charset="0"/>
              </a:rPr>
              <a:t>/* some comment */</a:t>
            </a:r>
          </a:p>
          <a:p>
            <a:pPr marL="449263" lvl="1" indent="0">
              <a:lnSpc>
                <a:spcPct val="90000"/>
              </a:lnSpc>
              <a:buNone/>
            </a:pPr>
            <a:r>
              <a:rPr lang="en-GB" dirty="0">
                <a:solidFill>
                  <a:srgbClr val="0070C0"/>
                </a:solidFill>
                <a:latin typeface="SAS Monospace" pitchFamily="49" charset="0"/>
              </a:rPr>
              <a:t>%macro x ;</a:t>
            </a:r>
          </a:p>
          <a:p>
            <a:pPr marL="449263" lvl="1" indent="0">
              <a:lnSpc>
                <a:spcPct val="90000"/>
              </a:lnSpc>
              <a:buNone/>
            </a:pPr>
            <a:r>
              <a:rPr lang="en-GB" dirty="0">
                <a:solidFill>
                  <a:srgbClr val="0070C0"/>
                </a:solidFill>
                <a:latin typeface="SAS Monospace" pitchFamily="49" charset="0"/>
              </a:rPr>
              <a:t>%mend x ;</a:t>
            </a:r>
          </a:p>
          <a:p>
            <a:pPr marL="449263" lvl="1" indent="0">
              <a:lnSpc>
                <a:spcPct val="90000"/>
              </a:lnSpc>
              <a:buNone/>
            </a:pPr>
            <a:r>
              <a:rPr lang="en-GB" dirty="0">
                <a:solidFill>
                  <a:srgbClr val="0070C0"/>
                </a:solidFill>
                <a:latin typeface="SAS Monospace" pitchFamily="49" charset="0"/>
              </a:rPr>
              <a:t>%* a macro comment ;</a:t>
            </a:r>
          </a:p>
          <a:p>
            <a:pPr marL="449263" lvl="1" indent="0">
              <a:lnSpc>
                <a:spcPct val="90000"/>
              </a:lnSpc>
              <a:buNone/>
            </a:pPr>
            <a:r>
              <a:rPr lang="en-GB" b="1" dirty="0">
                <a:solidFill>
                  <a:srgbClr val="0070C0"/>
                </a:solidFill>
                <a:latin typeface="SAS Monospace" pitchFamily="49" charset="0"/>
              </a:rPr>
              <a:t>%mend junk ;</a:t>
            </a:r>
          </a:p>
        </p:txBody>
      </p:sp>
    </p:spTree>
    <p:extLst>
      <p:ext uri="{BB962C8B-B14F-4D97-AF65-F5344CB8AC3E}">
        <p14:creationId xmlns:p14="http://schemas.microsoft.com/office/powerpoint/2010/main" val="1524364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GB"/>
              <a:t>Working with missing values</a:t>
            </a:r>
          </a:p>
        </p:txBody>
      </p:sp>
      <p:sp>
        <p:nvSpPr>
          <p:cNvPr id="911363" name="Rectangle 3"/>
          <p:cNvSpPr>
            <a:spLocks noGrp="1" noChangeArrowheads="1"/>
          </p:cNvSpPr>
          <p:nvPr>
            <p:ph type="body" idx="1"/>
          </p:nvPr>
        </p:nvSpPr>
        <p:spPr/>
        <p:txBody>
          <a:bodyPr>
            <a:normAutofit/>
          </a:bodyPr>
          <a:lstStyle/>
          <a:p>
            <a:r>
              <a:rPr lang="en-GB" dirty="0"/>
              <a:t>Missing value .</a:t>
            </a:r>
          </a:p>
          <a:p>
            <a:pPr lvl="1"/>
            <a:r>
              <a:rPr lang="en-GB" dirty="0"/>
              <a:t>Comparison operators treat missing values as negative infinity (-</a:t>
            </a:r>
            <a:r>
              <a:rPr lang="en-GB" dirty="0">
                <a:sym typeface="Symbol" pitchFamily="18" charset="2"/>
              </a:rPr>
              <a:t>)</a:t>
            </a:r>
            <a:endParaRPr lang="en-GB" dirty="0"/>
          </a:p>
          <a:p>
            <a:r>
              <a:rPr lang="en-GB" dirty="0"/>
              <a:t>Special missing values .A, .B, .C, … .Z</a:t>
            </a:r>
          </a:p>
          <a:p>
            <a:pPr lvl="1"/>
            <a:r>
              <a:rPr lang="en-GB" dirty="0"/>
              <a:t>Useful if you want to specify missing values, but indicate why they are missing</a:t>
            </a:r>
          </a:p>
          <a:p>
            <a:pPr lvl="1"/>
            <a:r>
              <a:rPr lang="en-GB" dirty="0"/>
              <a:t>Special missing values work the same in arithmetic</a:t>
            </a:r>
          </a:p>
          <a:p>
            <a:pPr lvl="1"/>
            <a:r>
              <a:rPr lang="en-GB" dirty="0"/>
              <a:t>Use if missing(value) function to test for any missing values</a:t>
            </a:r>
          </a:p>
          <a:p>
            <a:pPr lvl="1"/>
            <a:r>
              <a:rPr lang="en-GB" dirty="0"/>
              <a:t>Use if value=.a to test for specific missing values</a:t>
            </a:r>
          </a:p>
          <a:p>
            <a:r>
              <a:rPr lang="en-GB" dirty="0"/>
              <a:t>Many procedures ignore missing values or treat them separately</a:t>
            </a:r>
          </a:p>
          <a:p>
            <a:pPr lvl="1"/>
            <a:r>
              <a:rPr lang="en-GB" dirty="0"/>
              <a:t>e.g. Using </a:t>
            </a:r>
            <a:r>
              <a:rPr lang="en-GB" dirty="0" err="1"/>
              <a:t>Proc</a:t>
            </a:r>
            <a:r>
              <a:rPr lang="en-GB" dirty="0"/>
              <a:t> Summary without MISSING ignores all missing values, with MISSING produces a crossing for each different missing value type</a:t>
            </a:r>
          </a:p>
        </p:txBody>
      </p:sp>
    </p:spTree>
    <p:extLst>
      <p:ext uri="{BB962C8B-B14F-4D97-AF65-F5344CB8AC3E}">
        <p14:creationId xmlns:p14="http://schemas.microsoft.com/office/powerpoint/2010/main" val="3006964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GB"/>
              <a:t>Use wildcards in variable lists</a:t>
            </a:r>
          </a:p>
        </p:txBody>
      </p:sp>
      <p:sp>
        <p:nvSpPr>
          <p:cNvPr id="492547" name="Rectangle 3"/>
          <p:cNvSpPr>
            <a:spLocks noGrp="1" noChangeArrowheads="1"/>
          </p:cNvSpPr>
          <p:nvPr>
            <p:ph type="body" idx="1"/>
          </p:nvPr>
        </p:nvSpPr>
        <p:spPr/>
        <p:txBody>
          <a:bodyPr/>
          <a:lstStyle/>
          <a:p>
            <a:r>
              <a:rPr lang="en-AU" dirty="0"/>
              <a:t>Colon as a variable modifier … </a:t>
            </a:r>
            <a:r>
              <a:rPr lang="en-AU" dirty="0" err="1"/>
              <a:t>var</a:t>
            </a:r>
            <a:r>
              <a:rPr lang="en-AU" dirty="0"/>
              <a:t>:</a:t>
            </a:r>
          </a:p>
          <a:p>
            <a:pPr marL="449263" lvl="1" indent="0">
              <a:buNone/>
            </a:pPr>
            <a:r>
              <a:rPr lang="en-AU" dirty="0">
                <a:solidFill>
                  <a:srgbClr val="0070C0"/>
                </a:solidFill>
                <a:latin typeface="Courier New" pitchFamily="49" charset="0"/>
                <a:cs typeface="Courier New" pitchFamily="49" charset="0"/>
              </a:rPr>
              <a:t>Where name</a:t>
            </a:r>
            <a:r>
              <a:rPr lang="en-AU" b="1" dirty="0">
                <a:solidFill>
                  <a:srgbClr val="0070C0"/>
                </a:solidFill>
                <a:latin typeface="Courier New" pitchFamily="49" charset="0"/>
                <a:cs typeface="Courier New" pitchFamily="49" charset="0"/>
              </a:rPr>
              <a:t>=:</a:t>
            </a:r>
            <a:r>
              <a:rPr lang="en-AU" dirty="0">
                <a:solidFill>
                  <a:srgbClr val="0070C0"/>
                </a:solidFill>
                <a:latin typeface="Courier New" pitchFamily="49" charset="0"/>
                <a:cs typeface="Courier New" pitchFamily="49" charset="0"/>
              </a:rPr>
              <a:t>”A” ;</a:t>
            </a:r>
          </a:p>
          <a:p>
            <a:r>
              <a:rPr lang="en-AU" dirty="0"/>
              <a:t>Benefits</a:t>
            </a:r>
          </a:p>
          <a:p>
            <a:pPr lvl="1"/>
            <a:r>
              <a:rPr lang="en-AU" dirty="0"/>
              <a:t>Saves typing</a:t>
            </a:r>
          </a:p>
          <a:p>
            <a:pPr lvl="1"/>
            <a:r>
              <a:rPr lang="en-AU" dirty="0"/>
              <a:t>Makes code generic</a:t>
            </a:r>
          </a:p>
          <a:p>
            <a:r>
              <a:rPr lang="en-AU" dirty="0"/>
              <a:t>Restrictions</a:t>
            </a:r>
          </a:p>
          <a:p>
            <a:pPr lvl="1">
              <a:spcBef>
                <a:spcPts val="300"/>
              </a:spcBef>
              <a:spcAft>
                <a:spcPts val="300"/>
              </a:spcAft>
            </a:pPr>
            <a:r>
              <a:rPr lang="en-AU" dirty="0"/>
              <a:t>Colon must be at the end</a:t>
            </a:r>
          </a:p>
          <a:p>
            <a:pPr lvl="2">
              <a:spcBef>
                <a:spcPts val="300"/>
              </a:spcBef>
              <a:spcAft>
                <a:spcPts val="300"/>
              </a:spcAft>
            </a:pPr>
            <a:r>
              <a:rPr lang="en-AU" dirty="0"/>
              <a:t>Can’t be embedded … </a:t>
            </a:r>
            <a:r>
              <a:rPr lang="en-AU" dirty="0" err="1"/>
              <a:t>ab:c</a:t>
            </a:r>
            <a:endParaRPr lang="en-AU" dirty="0"/>
          </a:p>
          <a:p>
            <a:pPr lvl="1">
              <a:spcBef>
                <a:spcPts val="300"/>
              </a:spcBef>
              <a:spcAft>
                <a:spcPts val="300"/>
              </a:spcAft>
            </a:pPr>
            <a:r>
              <a:rPr lang="en-AU" dirty="0"/>
              <a:t>Can be used in most places</a:t>
            </a:r>
            <a:endParaRPr lang="en-GB" dirty="0"/>
          </a:p>
        </p:txBody>
      </p:sp>
    </p:spTree>
    <p:extLst>
      <p:ext uri="{BB962C8B-B14F-4D97-AF65-F5344CB8AC3E}">
        <p14:creationId xmlns:p14="http://schemas.microsoft.com/office/powerpoint/2010/main" val="2622480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GB"/>
              <a:t>Some useful return codes</a:t>
            </a:r>
          </a:p>
        </p:txBody>
      </p:sp>
      <p:sp>
        <p:nvSpPr>
          <p:cNvPr id="495619" name="Rectangle 3"/>
          <p:cNvSpPr>
            <a:spLocks noGrp="1" noChangeArrowheads="1"/>
          </p:cNvSpPr>
          <p:nvPr>
            <p:ph type="body" idx="1"/>
          </p:nvPr>
        </p:nvSpPr>
        <p:spPr/>
        <p:txBody>
          <a:bodyPr/>
          <a:lstStyle/>
          <a:p>
            <a:r>
              <a:rPr lang="en-GB" dirty="0"/>
              <a:t>Use </a:t>
            </a:r>
            <a:r>
              <a:rPr lang="en-GB" i="1" dirty="0">
                <a:solidFill>
                  <a:srgbClr val="0070C0"/>
                </a:solidFill>
                <a:latin typeface="Courier New" pitchFamily="49" charset="0"/>
                <a:cs typeface="Courier New" pitchFamily="49" charset="0"/>
              </a:rPr>
              <a:t>%put _automatic_ </a:t>
            </a:r>
            <a:r>
              <a:rPr lang="en-GB" dirty="0"/>
              <a:t>to see them all</a:t>
            </a:r>
          </a:p>
          <a:p>
            <a:r>
              <a:rPr lang="en-GB" dirty="0"/>
              <a:t>&amp;</a:t>
            </a:r>
            <a:r>
              <a:rPr lang="en-GB" dirty="0" err="1"/>
              <a:t>syserr</a:t>
            </a:r>
            <a:r>
              <a:rPr lang="en-GB" dirty="0"/>
              <a:t> … </a:t>
            </a:r>
            <a:r>
              <a:rPr lang="en-GB" dirty="0" err="1"/>
              <a:t>Procs</a:t>
            </a:r>
            <a:r>
              <a:rPr lang="en-GB" dirty="0"/>
              <a:t> &amp; Data steps</a:t>
            </a:r>
          </a:p>
          <a:p>
            <a:pPr lvl="1"/>
            <a:r>
              <a:rPr lang="en-GB" dirty="0"/>
              <a:t>Is re-assigned before use in data step SYMGET()</a:t>
            </a:r>
          </a:p>
          <a:p>
            <a:r>
              <a:rPr lang="en-GB" dirty="0"/>
              <a:t>&amp;</a:t>
            </a:r>
            <a:r>
              <a:rPr lang="en-GB" dirty="0" err="1"/>
              <a:t>sysfilrc</a:t>
            </a:r>
            <a:r>
              <a:rPr lang="en-GB" dirty="0"/>
              <a:t> … Filename statements</a:t>
            </a:r>
          </a:p>
          <a:p>
            <a:r>
              <a:rPr lang="en-GB" dirty="0"/>
              <a:t>&amp;</a:t>
            </a:r>
            <a:r>
              <a:rPr lang="en-GB" dirty="0" err="1"/>
              <a:t>syslibrc</a:t>
            </a:r>
            <a:r>
              <a:rPr lang="en-GB" dirty="0"/>
              <a:t> … </a:t>
            </a:r>
            <a:r>
              <a:rPr lang="en-GB" dirty="0" err="1"/>
              <a:t>Libname</a:t>
            </a:r>
            <a:r>
              <a:rPr lang="en-GB" dirty="0"/>
              <a:t> statements</a:t>
            </a:r>
          </a:p>
          <a:p>
            <a:r>
              <a:rPr lang="en-GB" dirty="0"/>
              <a:t>&amp;</a:t>
            </a:r>
            <a:r>
              <a:rPr lang="en-GB" dirty="0" err="1"/>
              <a:t>sysrc</a:t>
            </a:r>
            <a:r>
              <a:rPr lang="en-GB" dirty="0"/>
              <a:t> … Last return code from system command</a:t>
            </a:r>
          </a:p>
          <a:p>
            <a:pPr lvl="1"/>
            <a:r>
              <a:rPr lang="en-GB" dirty="0"/>
              <a:t>Need XSYNC option set</a:t>
            </a:r>
          </a:p>
          <a:p>
            <a:r>
              <a:rPr lang="en-GB" dirty="0"/>
              <a:t>&amp;</a:t>
            </a:r>
            <a:r>
              <a:rPr lang="en-GB" dirty="0" err="1"/>
              <a:t>syscc</a:t>
            </a:r>
            <a:r>
              <a:rPr lang="en-GB" dirty="0"/>
              <a:t> … Completion code that will be used for SAS session</a:t>
            </a:r>
          </a:p>
          <a:p>
            <a:r>
              <a:rPr lang="en-GB" dirty="0"/>
              <a:t>Return code from </a:t>
            </a:r>
            <a:r>
              <a:rPr lang="en-GB" dirty="0" err="1"/>
              <a:t>Libname</a:t>
            </a:r>
            <a:r>
              <a:rPr lang="en-GB" dirty="0"/>
              <a:t>(), Filename(), System()</a:t>
            </a:r>
          </a:p>
          <a:p>
            <a:pPr marL="449263" lvl="1" indent="0">
              <a:buNone/>
            </a:pPr>
            <a:r>
              <a:rPr lang="en-GB" i="1" dirty="0" err="1">
                <a:latin typeface="Courier New" pitchFamily="49" charset="0"/>
                <a:cs typeface="Courier New" pitchFamily="49" charset="0"/>
              </a:rPr>
              <a:t>rc</a:t>
            </a:r>
            <a:r>
              <a:rPr lang="en-GB" i="1" dirty="0">
                <a:latin typeface="Courier New" pitchFamily="49" charset="0"/>
                <a:cs typeface="Courier New" pitchFamily="49" charset="0"/>
              </a:rPr>
              <a:t>=</a:t>
            </a:r>
            <a:r>
              <a:rPr lang="en-GB" i="1" dirty="0" err="1">
                <a:latin typeface="Courier New" pitchFamily="49" charset="0"/>
                <a:cs typeface="Courier New" pitchFamily="49" charset="0"/>
              </a:rPr>
              <a:t>libname</a:t>
            </a:r>
            <a:r>
              <a:rPr lang="en-GB" i="1" dirty="0">
                <a:latin typeface="Courier New" pitchFamily="49" charset="0"/>
                <a:cs typeface="Courier New" pitchFamily="49" charset="0"/>
              </a:rPr>
              <a:t>(‘a’,’/</a:t>
            </a:r>
            <a:r>
              <a:rPr lang="en-GB" i="1" dirty="0" err="1">
                <a:latin typeface="Courier New" pitchFamily="49" charset="0"/>
                <a:cs typeface="Courier New" pitchFamily="49" charset="0"/>
              </a:rPr>
              <a:t>mypath</a:t>
            </a:r>
            <a:r>
              <a:rPr lang="en-GB" i="1" dirty="0">
                <a:latin typeface="Courier New" pitchFamily="49" charset="0"/>
                <a:cs typeface="Courier New" pitchFamily="49" charset="0"/>
              </a:rPr>
              <a:t>’) ;</a:t>
            </a:r>
          </a:p>
          <a:p>
            <a:pPr marL="449263" lvl="1" indent="0">
              <a:buNone/>
            </a:pPr>
            <a:endParaRPr lang="en-GB" i="1" dirty="0">
              <a:latin typeface="Courier New" pitchFamily="49" charset="0"/>
              <a:cs typeface="Courier New" pitchFamily="49" charset="0"/>
            </a:endParaRPr>
          </a:p>
          <a:p>
            <a:endParaRPr lang="en-GB" dirty="0"/>
          </a:p>
        </p:txBody>
      </p:sp>
    </p:spTree>
    <p:extLst>
      <p:ext uri="{BB962C8B-B14F-4D97-AF65-F5344CB8AC3E}">
        <p14:creationId xmlns:p14="http://schemas.microsoft.com/office/powerpoint/2010/main" val="3079618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GB"/>
              <a:t>Proc Printto to redirect and process log</a:t>
            </a:r>
          </a:p>
        </p:txBody>
      </p:sp>
      <p:sp>
        <p:nvSpPr>
          <p:cNvPr id="834563" name="Rectangle 3"/>
          <p:cNvSpPr>
            <a:spLocks noGrp="1" noChangeArrowheads="1"/>
          </p:cNvSpPr>
          <p:nvPr>
            <p:ph type="body" idx="1"/>
          </p:nvPr>
        </p:nvSpPr>
        <p:spPr/>
        <p:txBody>
          <a:bodyPr/>
          <a:lstStyle/>
          <a:p>
            <a:r>
              <a:rPr lang="en-GB" sz="2600" dirty="0"/>
              <a:t>Can redirect procedure output or LOG to a </a:t>
            </a:r>
            <a:r>
              <a:rPr lang="en-GB" sz="2600" dirty="0" err="1"/>
              <a:t>catalog</a:t>
            </a:r>
            <a:r>
              <a:rPr lang="en-GB" sz="2600" dirty="0"/>
              <a:t> member or external file</a:t>
            </a:r>
          </a:p>
          <a:p>
            <a:r>
              <a:rPr lang="en-GB" sz="2600" dirty="0"/>
              <a:t>Useful for saving log and then analysing it</a:t>
            </a:r>
          </a:p>
          <a:p>
            <a:pPr lvl="2">
              <a:buFont typeface="Wingdings" pitchFamily="2" charset="2"/>
              <a:buNone/>
            </a:pPr>
            <a:r>
              <a:rPr lang="en-GB" sz="2000" dirty="0" err="1">
                <a:solidFill>
                  <a:srgbClr val="0070C0"/>
                </a:solidFill>
                <a:latin typeface="SAS Monospace" pitchFamily="49" charset="0"/>
              </a:rPr>
              <a:t>proc</a:t>
            </a:r>
            <a:r>
              <a:rPr lang="en-GB" sz="2000" dirty="0">
                <a:solidFill>
                  <a:srgbClr val="0070C0"/>
                </a:solidFill>
                <a:latin typeface="SAS Monospace" pitchFamily="49" charset="0"/>
              </a:rPr>
              <a:t> </a:t>
            </a:r>
            <a:r>
              <a:rPr lang="en-GB" sz="2000" dirty="0" err="1">
                <a:solidFill>
                  <a:srgbClr val="0070C0"/>
                </a:solidFill>
                <a:latin typeface="SAS Monospace" pitchFamily="49" charset="0"/>
              </a:rPr>
              <a:t>printto</a:t>
            </a:r>
            <a:r>
              <a:rPr lang="en-GB" sz="2000" dirty="0">
                <a:solidFill>
                  <a:srgbClr val="0070C0"/>
                </a:solidFill>
                <a:latin typeface="SAS Monospace" pitchFamily="49" charset="0"/>
              </a:rPr>
              <a:t> </a:t>
            </a:r>
            <a:r>
              <a:rPr lang="en-GB" sz="2000" b="1" dirty="0">
                <a:solidFill>
                  <a:srgbClr val="0070C0"/>
                </a:solidFill>
                <a:latin typeface="SAS Monospace" pitchFamily="49" charset="0"/>
              </a:rPr>
              <a:t>log=</a:t>
            </a:r>
            <a:r>
              <a:rPr lang="en-GB" sz="2000" dirty="0">
                <a:solidFill>
                  <a:srgbClr val="0070C0"/>
                </a:solidFill>
                <a:latin typeface="SAS Monospace" pitchFamily="49" charset="0"/>
              </a:rPr>
              <a:t>work.test.test.log ;</a:t>
            </a:r>
          </a:p>
          <a:p>
            <a:pPr lvl="2">
              <a:buFont typeface="Wingdings" pitchFamily="2" charset="2"/>
              <a:buNone/>
            </a:pPr>
            <a:r>
              <a:rPr lang="en-GB" sz="2000" dirty="0">
                <a:solidFill>
                  <a:srgbClr val="0070C0"/>
                </a:solidFill>
                <a:latin typeface="SAS Monospace" pitchFamily="49" charset="0"/>
              </a:rPr>
              <a:t>run ;</a:t>
            </a:r>
          </a:p>
          <a:p>
            <a:pPr lvl="2">
              <a:buFont typeface="Wingdings" pitchFamily="2" charset="2"/>
              <a:buNone/>
            </a:pPr>
            <a:r>
              <a:rPr lang="en-GB" sz="2000" dirty="0" err="1">
                <a:solidFill>
                  <a:srgbClr val="0070C0"/>
                </a:solidFill>
                <a:latin typeface="SAS Monospace" pitchFamily="49" charset="0"/>
              </a:rPr>
              <a:t>proc</a:t>
            </a:r>
            <a:r>
              <a:rPr lang="en-GB" sz="2000" dirty="0">
                <a:solidFill>
                  <a:srgbClr val="0070C0"/>
                </a:solidFill>
                <a:latin typeface="SAS Monospace" pitchFamily="49" charset="0"/>
              </a:rPr>
              <a:t> </a:t>
            </a:r>
            <a:r>
              <a:rPr lang="en-GB" sz="2000" dirty="0" err="1">
                <a:solidFill>
                  <a:srgbClr val="0070C0"/>
                </a:solidFill>
                <a:latin typeface="SAS Monospace" pitchFamily="49" charset="0"/>
              </a:rPr>
              <a:t>printto</a:t>
            </a:r>
            <a:r>
              <a:rPr lang="en-GB" sz="2000" dirty="0">
                <a:solidFill>
                  <a:srgbClr val="0070C0"/>
                </a:solidFill>
                <a:latin typeface="SAS Monospace" pitchFamily="49" charset="0"/>
              </a:rPr>
              <a:t> </a:t>
            </a:r>
            <a:r>
              <a:rPr lang="en-GB" sz="2000" b="1" dirty="0">
                <a:solidFill>
                  <a:srgbClr val="0070C0"/>
                </a:solidFill>
                <a:latin typeface="SAS Monospace" pitchFamily="49" charset="0"/>
              </a:rPr>
              <a:t>print=</a:t>
            </a:r>
            <a:r>
              <a:rPr lang="en-GB" sz="2000" dirty="0">
                <a:solidFill>
                  <a:srgbClr val="0070C0"/>
                </a:solidFill>
                <a:latin typeface="SAS Monospace" pitchFamily="49" charset="0"/>
              </a:rPr>
              <a:t>'c:\</a:t>
            </a:r>
            <a:r>
              <a:rPr lang="en-GB" sz="2000" dirty="0" err="1">
                <a:solidFill>
                  <a:srgbClr val="0070C0"/>
                </a:solidFill>
                <a:latin typeface="SAS Monospace" pitchFamily="49" charset="0"/>
              </a:rPr>
              <a:t>print.lst</a:t>
            </a:r>
            <a:r>
              <a:rPr lang="en-GB" sz="2000" dirty="0">
                <a:solidFill>
                  <a:srgbClr val="0070C0"/>
                </a:solidFill>
                <a:latin typeface="SAS Monospace" pitchFamily="49" charset="0"/>
              </a:rPr>
              <a:t>' ;</a:t>
            </a:r>
          </a:p>
          <a:p>
            <a:pPr lvl="2">
              <a:buFont typeface="Wingdings" pitchFamily="2" charset="2"/>
              <a:buNone/>
            </a:pPr>
            <a:r>
              <a:rPr lang="en-GB" sz="2000" dirty="0">
                <a:solidFill>
                  <a:srgbClr val="0070C0"/>
                </a:solidFill>
                <a:latin typeface="SAS Monospace" pitchFamily="49" charset="0"/>
              </a:rPr>
              <a:t>run ;</a:t>
            </a:r>
          </a:p>
          <a:p>
            <a:pPr lvl="2">
              <a:buFont typeface="Wingdings" pitchFamily="2" charset="2"/>
              <a:buNone/>
            </a:pPr>
            <a:r>
              <a:rPr lang="en-GB" sz="2000" dirty="0" err="1">
                <a:solidFill>
                  <a:srgbClr val="0070C0"/>
                </a:solidFill>
                <a:latin typeface="SAS Monospace" pitchFamily="49" charset="0"/>
              </a:rPr>
              <a:t>proc</a:t>
            </a:r>
            <a:r>
              <a:rPr lang="en-GB" sz="2000" dirty="0">
                <a:solidFill>
                  <a:srgbClr val="0070C0"/>
                </a:solidFill>
                <a:latin typeface="SAS Monospace" pitchFamily="49" charset="0"/>
              </a:rPr>
              <a:t> print data=</a:t>
            </a:r>
            <a:r>
              <a:rPr lang="en-GB" sz="2000" dirty="0" err="1">
                <a:solidFill>
                  <a:srgbClr val="0070C0"/>
                </a:solidFill>
                <a:latin typeface="SAS Monospace" pitchFamily="49" charset="0"/>
              </a:rPr>
              <a:t>sasuser.houses</a:t>
            </a:r>
            <a:r>
              <a:rPr lang="en-GB" sz="2000" dirty="0">
                <a:solidFill>
                  <a:srgbClr val="0070C0"/>
                </a:solidFill>
                <a:latin typeface="SAS Monospace" pitchFamily="49" charset="0"/>
              </a:rPr>
              <a:t>;</a:t>
            </a:r>
          </a:p>
          <a:p>
            <a:pPr lvl="2">
              <a:buFont typeface="Wingdings" pitchFamily="2" charset="2"/>
              <a:buNone/>
            </a:pPr>
            <a:r>
              <a:rPr lang="en-GB" sz="2000" dirty="0">
                <a:solidFill>
                  <a:srgbClr val="0070C0"/>
                </a:solidFill>
                <a:latin typeface="SAS Monospace" pitchFamily="49" charset="0"/>
              </a:rPr>
              <a:t>run ;</a:t>
            </a:r>
          </a:p>
          <a:p>
            <a:pPr lvl="2">
              <a:buFont typeface="Wingdings" pitchFamily="2" charset="2"/>
              <a:buNone/>
            </a:pPr>
            <a:r>
              <a:rPr lang="en-GB" sz="2000" dirty="0" err="1">
                <a:solidFill>
                  <a:srgbClr val="0070C0"/>
                </a:solidFill>
                <a:latin typeface="SAS Monospace" pitchFamily="49" charset="0"/>
              </a:rPr>
              <a:t>proc</a:t>
            </a:r>
            <a:r>
              <a:rPr lang="en-GB" sz="2000" dirty="0">
                <a:solidFill>
                  <a:srgbClr val="0070C0"/>
                </a:solidFill>
                <a:latin typeface="SAS Monospace" pitchFamily="49" charset="0"/>
              </a:rPr>
              <a:t> </a:t>
            </a:r>
            <a:r>
              <a:rPr lang="en-GB" sz="2000" dirty="0" err="1">
                <a:solidFill>
                  <a:srgbClr val="0070C0"/>
                </a:solidFill>
                <a:latin typeface="SAS Monospace" pitchFamily="49" charset="0"/>
              </a:rPr>
              <a:t>printto</a:t>
            </a:r>
            <a:r>
              <a:rPr lang="en-GB" sz="2000" dirty="0">
                <a:solidFill>
                  <a:srgbClr val="0070C0"/>
                </a:solidFill>
                <a:latin typeface="SAS Monospace" pitchFamily="49" charset="0"/>
              </a:rPr>
              <a:t> </a:t>
            </a:r>
            <a:r>
              <a:rPr lang="en-GB" sz="2000" b="1" dirty="0">
                <a:solidFill>
                  <a:srgbClr val="0070C0"/>
                </a:solidFill>
                <a:latin typeface="SAS Monospace" pitchFamily="49" charset="0"/>
              </a:rPr>
              <a:t>print=print</a:t>
            </a:r>
            <a:r>
              <a:rPr lang="en-GB" sz="2000" dirty="0">
                <a:solidFill>
                  <a:srgbClr val="0070C0"/>
                </a:solidFill>
                <a:latin typeface="SAS Monospace" pitchFamily="49" charset="0"/>
              </a:rPr>
              <a:t> ;</a:t>
            </a:r>
          </a:p>
          <a:p>
            <a:pPr lvl="2">
              <a:buFont typeface="Wingdings" pitchFamily="2" charset="2"/>
              <a:buNone/>
            </a:pPr>
            <a:r>
              <a:rPr lang="en-GB" sz="2000" dirty="0">
                <a:solidFill>
                  <a:srgbClr val="0070C0"/>
                </a:solidFill>
                <a:latin typeface="SAS Monospace" pitchFamily="49" charset="0"/>
              </a:rPr>
              <a:t>run ;</a:t>
            </a:r>
          </a:p>
        </p:txBody>
      </p:sp>
    </p:spTree>
    <p:extLst>
      <p:ext uri="{BB962C8B-B14F-4D97-AF65-F5344CB8AC3E}">
        <p14:creationId xmlns:p14="http://schemas.microsoft.com/office/powerpoint/2010/main" val="3459178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GB"/>
              <a:t>Write to the log in colour</a:t>
            </a:r>
          </a:p>
        </p:txBody>
      </p:sp>
      <p:sp>
        <p:nvSpPr>
          <p:cNvPr id="842755" name="Rectangle 3"/>
          <p:cNvSpPr>
            <a:spLocks noGrp="1" noChangeArrowheads="1"/>
          </p:cNvSpPr>
          <p:nvPr>
            <p:ph type="body" idx="1"/>
          </p:nvPr>
        </p:nvSpPr>
        <p:spPr/>
        <p:txBody>
          <a:bodyPr/>
          <a:lstStyle/>
          <a:p>
            <a:r>
              <a:rPr lang="en-GB" sz="1800" dirty="0"/>
              <a:t>Use ERROR, WARNING or NOTE to generate output in various colours</a:t>
            </a:r>
          </a:p>
          <a:p>
            <a:pPr lvl="1"/>
            <a:r>
              <a:rPr lang="en-GB" sz="1600" dirty="0"/>
              <a:t>The keywords must be in uppercase, or it wont work</a:t>
            </a:r>
          </a:p>
          <a:p>
            <a:r>
              <a:rPr lang="en-GB" sz="1800" dirty="0"/>
              <a:t>Default colours produced, though these can be redefined</a:t>
            </a:r>
          </a:p>
          <a:p>
            <a:pPr lvl="1"/>
            <a:r>
              <a:rPr lang="en-GB" sz="1600" dirty="0"/>
              <a:t>ERROR: produces red output</a:t>
            </a:r>
          </a:p>
          <a:p>
            <a:pPr lvl="1"/>
            <a:r>
              <a:rPr lang="en-GB" sz="1600" dirty="0"/>
              <a:t>WARNING: produces green output</a:t>
            </a:r>
          </a:p>
          <a:p>
            <a:pPr lvl="1"/>
            <a:r>
              <a:rPr lang="en-GB" sz="1600" dirty="0"/>
              <a:t>NOTE: produces blue output</a:t>
            </a:r>
          </a:p>
          <a:p>
            <a:r>
              <a:rPr lang="en-GB" sz="1800" dirty="0"/>
              <a:t>Specifying a dash in place of the colon causes the ERROR, WARNING or NOTE text to be blanked out</a:t>
            </a:r>
          </a:p>
        </p:txBody>
      </p:sp>
      <p:sp>
        <p:nvSpPr>
          <p:cNvPr id="842756" name="Text Box 4"/>
          <p:cNvSpPr txBox="1">
            <a:spLocks noChangeArrowheads="1"/>
          </p:cNvSpPr>
          <p:nvPr/>
        </p:nvSpPr>
        <p:spPr bwMode="auto">
          <a:xfrm>
            <a:off x="1331640" y="4495626"/>
            <a:ext cx="6185989" cy="2313967"/>
          </a:xfrm>
          <a:prstGeom prst="rect">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800" tIns="50800" rIns="50800" bIns="50800">
            <a:spAutoFit/>
          </a:bodyPr>
          <a:lstStyle/>
          <a:p>
            <a:pPr eaLnBrk="0" hangingPunct="0">
              <a:lnSpc>
                <a:spcPct val="85000"/>
              </a:lnSpc>
            </a:pPr>
            <a:r>
              <a:rPr lang="en-GB" sz="2400" dirty="0">
                <a:solidFill>
                  <a:srgbClr val="0070C0"/>
                </a:solidFill>
                <a:latin typeface="SAS Monospace" pitchFamily="49" charset="0"/>
              </a:rPr>
              <a:t>%put </a:t>
            </a:r>
            <a:r>
              <a:rPr lang="en-GB" sz="2400" b="1" dirty="0">
                <a:solidFill>
                  <a:srgbClr val="0070C0"/>
                </a:solidFill>
                <a:latin typeface="SAS Monospace" pitchFamily="49" charset="0"/>
              </a:rPr>
              <a:t>ERROR:</a:t>
            </a:r>
            <a:r>
              <a:rPr lang="en-GB" sz="2400" dirty="0">
                <a:solidFill>
                  <a:srgbClr val="0070C0"/>
                </a:solidFill>
                <a:latin typeface="SAS Monospace" pitchFamily="49" charset="0"/>
              </a:rPr>
              <a:t> This is an error ;</a:t>
            </a:r>
          </a:p>
          <a:p>
            <a:pPr eaLnBrk="0" hangingPunct="0">
              <a:lnSpc>
                <a:spcPct val="85000"/>
              </a:lnSpc>
            </a:pPr>
            <a:r>
              <a:rPr lang="en-GB" sz="2400" dirty="0">
                <a:solidFill>
                  <a:srgbClr val="0070C0"/>
                </a:solidFill>
                <a:latin typeface="SAS Monospace" pitchFamily="49" charset="0"/>
              </a:rPr>
              <a:t>%put </a:t>
            </a:r>
            <a:r>
              <a:rPr lang="en-GB" sz="2400" b="1" dirty="0">
                <a:solidFill>
                  <a:srgbClr val="0070C0"/>
                </a:solidFill>
                <a:latin typeface="SAS Monospace" pitchFamily="49" charset="0"/>
              </a:rPr>
              <a:t>WARNING: </a:t>
            </a:r>
            <a:r>
              <a:rPr lang="en-GB" sz="2400" dirty="0">
                <a:solidFill>
                  <a:srgbClr val="0070C0"/>
                </a:solidFill>
                <a:latin typeface="SAS Monospace" pitchFamily="49" charset="0"/>
              </a:rPr>
              <a:t>This is a warning ;</a:t>
            </a:r>
          </a:p>
          <a:p>
            <a:pPr eaLnBrk="0" hangingPunct="0">
              <a:lnSpc>
                <a:spcPct val="85000"/>
              </a:lnSpc>
            </a:pPr>
            <a:r>
              <a:rPr lang="en-GB" sz="2400" dirty="0">
                <a:solidFill>
                  <a:srgbClr val="0070C0"/>
                </a:solidFill>
                <a:latin typeface="SAS Monospace" pitchFamily="49" charset="0"/>
              </a:rPr>
              <a:t>%put </a:t>
            </a:r>
            <a:r>
              <a:rPr lang="en-GB" sz="2400" b="1" dirty="0">
                <a:solidFill>
                  <a:srgbClr val="0070C0"/>
                </a:solidFill>
                <a:latin typeface="SAS Monospace" pitchFamily="49" charset="0"/>
              </a:rPr>
              <a:t>NOTE: </a:t>
            </a:r>
            <a:r>
              <a:rPr lang="en-GB" sz="2400" dirty="0">
                <a:solidFill>
                  <a:srgbClr val="0070C0"/>
                </a:solidFill>
                <a:latin typeface="SAS Monospace" pitchFamily="49" charset="0"/>
              </a:rPr>
              <a:t>Take note ;</a:t>
            </a:r>
          </a:p>
          <a:p>
            <a:pPr eaLnBrk="0" hangingPunct="0">
              <a:lnSpc>
                <a:spcPct val="85000"/>
              </a:lnSpc>
            </a:pPr>
            <a:endParaRPr lang="en-GB" sz="2400" dirty="0">
              <a:solidFill>
                <a:srgbClr val="0070C0"/>
              </a:solidFill>
              <a:latin typeface="SAS Monospace" pitchFamily="49" charset="0"/>
            </a:endParaRPr>
          </a:p>
          <a:p>
            <a:pPr eaLnBrk="0" hangingPunct="0">
              <a:lnSpc>
                <a:spcPct val="85000"/>
              </a:lnSpc>
            </a:pPr>
            <a:r>
              <a:rPr lang="en-GB" sz="2400" dirty="0">
                <a:solidFill>
                  <a:srgbClr val="0070C0"/>
                </a:solidFill>
                <a:latin typeface="SAS Monospace" pitchFamily="49" charset="0"/>
              </a:rPr>
              <a:t>%put </a:t>
            </a:r>
            <a:r>
              <a:rPr lang="en-GB" sz="2400" b="1" dirty="0">
                <a:solidFill>
                  <a:srgbClr val="0070C0"/>
                </a:solidFill>
                <a:latin typeface="SAS Monospace" pitchFamily="49" charset="0"/>
              </a:rPr>
              <a:t>ERROR-</a:t>
            </a:r>
            <a:r>
              <a:rPr lang="en-GB" sz="2400" dirty="0">
                <a:solidFill>
                  <a:srgbClr val="0070C0"/>
                </a:solidFill>
                <a:latin typeface="SAS Monospace" pitchFamily="49" charset="0"/>
              </a:rPr>
              <a:t> This is an error ;</a:t>
            </a:r>
          </a:p>
          <a:p>
            <a:pPr eaLnBrk="0" hangingPunct="0">
              <a:lnSpc>
                <a:spcPct val="85000"/>
              </a:lnSpc>
            </a:pPr>
            <a:r>
              <a:rPr lang="en-GB" sz="2400" dirty="0">
                <a:solidFill>
                  <a:srgbClr val="0070C0"/>
                </a:solidFill>
                <a:latin typeface="SAS Monospace" pitchFamily="49" charset="0"/>
              </a:rPr>
              <a:t>%put </a:t>
            </a:r>
            <a:r>
              <a:rPr lang="en-GB" sz="2400" b="1" dirty="0">
                <a:solidFill>
                  <a:srgbClr val="0070C0"/>
                </a:solidFill>
                <a:latin typeface="SAS Monospace" pitchFamily="49" charset="0"/>
              </a:rPr>
              <a:t>WARNING-</a:t>
            </a:r>
            <a:r>
              <a:rPr lang="en-GB" sz="2400" dirty="0">
                <a:solidFill>
                  <a:srgbClr val="0070C0"/>
                </a:solidFill>
                <a:latin typeface="SAS Monospace" pitchFamily="49" charset="0"/>
              </a:rPr>
              <a:t> This is a warning ;</a:t>
            </a:r>
          </a:p>
          <a:p>
            <a:pPr eaLnBrk="0" hangingPunct="0">
              <a:lnSpc>
                <a:spcPct val="85000"/>
              </a:lnSpc>
            </a:pPr>
            <a:r>
              <a:rPr lang="en-GB" sz="2400" dirty="0">
                <a:solidFill>
                  <a:srgbClr val="0070C0"/>
                </a:solidFill>
                <a:latin typeface="SAS Monospace" pitchFamily="49" charset="0"/>
              </a:rPr>
              <a:t>%put </a:t>
            </a:r>
            <a:r>
              <a:rPr lang="en-GB" sz="2400" b="1" dirty="0">
                <a:solidFill>
                  <a:srgbClr val="0070C0"/>
                </a:solidFill>
                <a:latin typeface="SAS Monospace" pitchFamily="49" charset="0"/>
              </a:rPr>
              <a:t>NOTE-</a:t>
            </a:r>
            <a:r>
              <a:rPr lang="en-GB" sz="2400" dirty="0">
                <a:solidFill>
                  <a:srgbClr val="0070C0"/>
                </a:solidFill>
                <a:latin typeface="SAS Monospace" pitchFamily="49" charset="0"/>
              </a:rPr>
              <a:t> Take note ;</a:t>
            </a:r>
          </a:p>
        </p:txBody>
      </p:sp>
    </p:spTree>
    <p:extLst>
      <p:ext uri="{BB962C8B-B14F-4D97-AF65-F5344CB8AC3E}">
        <p14:creationId xmlns:p14="http://schemas.microsoft.com/office/powerpoint/2010/main" val="48106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Code in Parallel</a:t>
            </a:r>
          </a:p>
        </p:txBody>
      </p:sp>
      <p:sp>
        <p:nvSpPr>
          <p:cNvPr id="3" name="Content Placeholder 2"/>
          <p:cNvSpPr>
            <a:spLocks noGrp="1"/>
          </p:cNvSpPr>
          <p:nvPr>
            <p:ph idx="1"/>
          </p:nvPr>
        </p:nvSpPr>
        <p:spPr/>
        <p:txBody>
          <a:bodyPr/>
          <a:lstStyle/>
          <a:p>
            <a:r>
              <a:rPr lang="en-GB" dirty="0"/>
              <a:t>Take repetitive code, which runs serially</a:t>
            </a:r>
          </a:p>
          <a:p>
            <a:pPr lvl="1"/>
            <a:r>
              <a:rPr lang="en-GB" dirty="0"/>
              <a:t>Perhaps running on each week</a:t>
            </a:r>
          </a:p>
          <a:p>
            <a:r>
              <a:rPr lang="en-GB" dirty="0"/>
              <a:t>Split out into code that run in parallel</a:t>
            </a:r>
          </a:p>
          <a:p>
            <a:r>
              <a:rPr lang="en-GB" dirty="0"/>
              <a:t>Control program</a:t>
            </a:r>
          </a:p>
          <a:p>
            <a:pPr lvl="1"/>
            <a:r>
              <a:rPr lang="en-GB" dirty="0"/>
              <a:t>Starts up the parallel processes</a:t>
            </a:r>
          </a:p>
          <a:p>
            <a:pPr lvl="1"/>
            <a:r>
              <a:rPr lang="en-GB" dirty="0"/>
              <a:t>Wait until the processes complete</a:t>
            </a:r>
          </a:p>
          <a:p>
            <a:pPr lvl="1"/>
            <a:r>
              <a:rPr lang="en-GB" dirty="0"/>
              <a:t>Combine results and continue</a:t>
            </a:r>
          </a:p>
          <a:p>
            <a:r>
              <a:rPr lang="en-GB" dirty="0"/>
              <a:t>Various ways of doing this</a:t>
            </a:r>
          </a:p>
          <a:p>
            <a:pPr lvl="1"/>
            <a:r>
              <a:rPr lang="en-GB" dirty="0"/>
              <a:t>Use </a:t>
            </a:r>
            <a:r>
              <a:rPr lang="en-GB" i="1" dirty="0"/>
              <a:t>SYSTASK</a:t>
            </a:r>
            <a:r>
              <a:rPr lang="en-GB" dirty="0"/>
              <a:t> &amp; </a:t>
            </a:r>
            <a:r>
              <a:rPr lang="en-GB" i="1" dirty="0"/>
              <a:t>WAITFOR</a:t>
            </a:r>
            <a:r>
              <a:rPr lang="en-GB" dirty="0"/>
              <a:t> statements</a:t>
            </a:r>
          </a:p>
          <a:p>
            <a:pPr lvl="1"/>
            <a:r>
              <a:rPr lang="en-GB" dirty="0"/>
              <a:t>Use scheduler, such as </a:t>
            </a:r>
            <a:r>
              <a:rPr lang="en-GB" dirty="0" err="1"/>
              <a:t>Cronacle</a:t>
            </a:r>
            <a:endParaRPr lang="en-GB" dirty="0"/>
          </a:p>
          <a:p>
            <a:pPr lvl="1"/>
            <a:r>
              <a:rPr lang="en-GB" dirty="0"/>
              <a:t>Use X command or a Filename Pipe</a:t>
            </a:r>
          </a:p>
        </p:txBody>
      </p:sp>
      <p:sp>
        <p:nvSpPr>
          <p:cNvPr id="4" name="Slide Number Placeholder 3"/>
          <p:cNvSpPr>
            <a:spLocks noGrp="1"/>
          </p:cNvSpPr>
          <p:nvPr>
            <p:ph type="sldNum" sz="quarter" idx="10"/>
          </p:nvPr>
        </p:nvSpPr>
        <p:spPr/>
        <p:txBody>
          <a:bodyPr/>
          <a:lstStyle/>
          <a:p>
            <a:fld id="{9B06ECB1-4D93-4C9A-B01F-F405B7468A0D}" type="slidenum">
              <a:rPr lang="en-US" smtClean="0"/>
              <a:pPr/>
              <a:t>4</a:t>
            </a:fld>
            <a:endParaRPr lang="en-US"/>
          </a:p>
        </p:txBody>
      </p:sp>
      <p:sp>
        <p:nvSpPr>
          <p:cNvPr id="5" name="Rectangle 4"/>
          <p:cNvSpPr/>
          <p:nvPr/>
        </p:nvSpPr>
        <p:spPr>
          <a:xfrm>
            <a:off x="6186528" y="1692275"/>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Control</a:t>
            </a:r>
          </a:p>
        </p:txBody>
      </p:sp>
      <p:sp>
        <p:nvSpPr>
          <p:cNvPr id="6" name="Oval 5"/>
          <p:cNvSpPr/>
          <p:nvPr/>
        </p:nvSpPr>
        <p:spPr>
          <a:xfrm>
            <a:off x="5682472" y="2988419"/>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7" name="Oval 6"/>
          <p:cNvSpPr/>
          <p:nvPr/>
        </p:nvSpPr>
        <p:spPr>
          <a:xfrm>
            <a:off x="6474560" y="2988419"/>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Oval 7"/>
          <p:cNvSpPr/>
          <p:nvPr/>
        </p:nvSpPr>
        <p:spPr>
          <a:xfrm>
            <a:off x="7286638" y="2988419"/>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8"/>
          <p:cNvSpPr/>
          <p:nvPr/>
        </p:nvSpPr>
        <p:spPr>
          <a:xfrm>
            <a:off x="6186528" y="3996531"/>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Control</a:t>
            </a:r>
          </a:p>
        </p:txBody>
      </p:sp>
      <p:cxnSp>
        <p:nvCxnSpPr>
          <p:cNvPr id="11" name="Straight Arrow Connector 10"/>
          <p:cNvCxnSpPr>
            <a:stCxn id="5" idx="2"/>
            <a:endCxn id="6" idx="0"/>
          </p:cNvCxnSpPr>
          <p:nvPr/>
        </p:nvCxnSpPr>
        <p:spPr>
          <a:xfrm flipH="1">
            <a:off x="5934500" y="2412355"/>
            <a:ext cx="79208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a:off x="6726588" y="2412355"/>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6726588" y="2412355"/>
            <a:ext cx="81207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a:endCxn id="9" idx="0"/>
          </p:cNvCxnSpPr>
          <p:nvPr/>
        </p:nvCxnSpPr>
        <p:spPr>
          <a:xfrm>
            <a:off x="5934500" y="3492475"/>
            <a:ext cx="79208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a:endCxn id="9" idx="0"/>
          </p:cNvCxnSpPr>
          <p:nvPr/>
        </p:nvCxnSpPr>
        <p:spPr>
          <a:xfrm>
            <a:off x="6726588" y="3492475"/>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4"/>
            <a:endCxn id="9" idx="0"/>
          </p:cNvCxnSpPr>
          <p:nvPr/>
        </p:nvCxnSpPr>
        <p:spPr>
          <a:xfrm flipH="1">
            <a:off x="6726588" y="3492475"/>
            <a:ext cx="81207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Flowchart: Magnetic Disk 39"/>
          <p:cNvSpPr/>
          <p:nvPr/>
        </p:nvSpPr>
        <p:spPr>
          <a:xfrm>
            <a:off x="8100517" y="3353600"/>
            <a:ext cx="864096" cy="79887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Shared</a:t>
            </a:r>
          </a:p>
          <a:p>
            <a:pPr algn="ctr"/>
            <a:r>
              <a:rPr lang="en-GB" dirty="0"/>
              <a:t>Library</a:t>
            </a:r>
          </a:p>
        </p:txBody>
      </p:sp>
      <p:sp>
        <p:nvSpPr>
          <p:cNvPr id="42" name="Oval 41"/>
          <p:cNvSpPr/>
          <p:nvPr/>
        </p:nvSpPr>
        <p:spPr>
          <a:xfrm>
            <a:off x="6142751" y="576798"/>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1</a:t>
            </a:r>
          </a:p>
        </p:txBody>
      </p:sp>
      <p:sp>
        <p:nvSpPr>
          <p:cNvPr id="43" name="Oval 42"/>
          <p:cNvSpPr/>
          <p:nvPr/>
        </p:nvSpPr>
        <p:spPr>
          <a:xfrm>
            <a:off x="7290084" y="576798"/>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2</a:t>
            </a:r>
          </a:p>
        </p:txBody>
      </p:sp>
      <p:sp>
        <p:nvSpPr>
          <p:cNvPr id="44" name="Oval 43"/>
          <p:cNvSpPr/>
          <p:nvPr/>
        </p:nvSpPr>
        <p:spPr>
          <a:xfrm>
            <a:off x="8283960" y="576798"/>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3</a:t>
            </a:r>
          </a:p>
        </p:txBody>
      </p:sp>
      <p:cxnSp>
        <p:nvCxnSpPr>
          <p:cNvPr id="46" name="Straight Arrow Connector 45"/>
          <p:cNvCxnSpPr>
            <a:stCxn id="42" idx="6"/>
            <a:endCxn id="43" idx="2"/>
          </p:cNvCxnSpPr>
          <p:nvPr/>
        </p:nvCxnSpPr>
        <p:spPr>
          <a:xfrm>
            <a:off x="6646807" y="828826"/>
            <a:ext cx="643277" cy="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8" name="Straight Arrow Connector 47"/>
          <p:cNvCxnSpPr>
            <a:stCxn id="43" idx="6"/>
            <a:endCxn id="44" idx="2"/>
          </p:cNvCxnSpPr>
          <p:nvPr/>
        </p:nvCxnSpPr>
        <p:spPr>
          <a:xfrm>
            <a:off x="7794140" y="828826"/>
            <a:ext cx="489820" cy="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62" name="Rectangle 61"/>
          <p:cNvSpPr/>
          <p:nvPr/>
        </p:nvSpPr>
        <p:spPr>
          <a:xfrm>
            <a:off x="5628752" y="5527607"/>
            <a:ext cx="2304381" cy="738664"/>
          </a:xfrm>
          <a:prstGeom prst="rect">
            <a:avLst/>
          </a:prstGeom>
          <a:effectLst>
            <a:outerShdw blurRad="40000" dist="20000" dir="5400000" rotWithShape="0">
              <a:srgbClr val="000000">
                <a:alpha val="38000"/>
              </a:srgbClr>
            </a:outerShdw>
            <a:softEdge rad="63500"/>
          </a:effectLst>
          <a:scene3d>
            <a:camera prst="perspectiveContrastingRightFacing"/>
            <a:lightRig rig="threePt" dir="t"/>
          </a:scene3d>
        </p:spPr>
        <p:style>
          <a:lnRef idx="1">
            <a:schemeClr val="accent4"/>
          </a:lnRef>
          <a:fillRef idx="2">
            <a:schemeClr val="accent4"/>
          </a:fillRef>
          <a:effectRef idx="1">
            <a:schemeClr val="accent4"/>
          </a:effectRef>
          <a:fontRef idx="minor">
            <a:schemeClr val="dk1"/>
          </a:fontRef>
        </p:style>
        <p:txBody>
          <a:bodyPr wrap="square">
            <a:spAutoFit/>
          </a:bodyPr>
          <a:lstStyle/>
          <a:p>
            <a:pPr lvl="0">
              <a:spcBef>
                <a:spcPct val="20000"/>
              </a:spcBef>
              <a:spcAft>
                <a:spcPct val="20000"/>
              </a:spcAft>
            </a:pPr>
            <a:r>
              <a:rPr lang="en-GB" kern="0" dirty="0">
                <a:solidFill>
                  <a:srgbClr val="363534"/>
                </a:solidFill>
              </a:rPr>
              <a:t>In </a:t>
            </a:r>
            <a:r>
              <a:rPr lang="en-GB" kern="0" dirty="0" err="1">
                <a:solidFill>
                  <a:srgbClr val="363534"/>
                </a:solidFill>
              </a:rPr>
              <a:t>Blinkbox</a:t>
            </a:r>
            <a:r>
              <a:rPr lang="en-GB" kern="0" dirty="0">
                <a:solidFill>
                  <a:srgbClr val="363534"/>
                </a:solidFill>
              </a:rPr>
              <a:t> we cut run time from over 7 hours to under 1 hour.</a:t>
            </a:r>
          </a:p>
        </p:txBody>
      </p:sp>
    </p:spTree>
    <p:extLst>
      <p:ext uri="{BB962C8B-B14F-4D97-AF65-F5344CB8AC3E}">
        <p14:creationId xmlns:p14="http://schemas.microsoft.com/office/powerpoint/2010/main" val="650157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en-US"/>
              <a:t>Email</a:t>
            </a:r>
          </a:p>
        </p:txBody>
      </p:sp>
      <p:sp>
        <p:nvSpPr>
          <p:cNvPr id="746499" name="Rectangle 3"/>
          <p:cNvSpPr>
            <a:spLocks noGrp="1" noChangeArrowheads="1"/>
          </p:cNvSpPr>
          <p:nvPr>
            <p:ph type="body" idx="1"/>
          </p:nvPr>
        </p:nvSpPr>
        <p:spPr/>
        <p:txBody>
          <a:bodyPr>
            <a:normAutofit fontScale="92500" lnSpcReduction="20000"/>
          </a:bodyPr>
          <a:lstStyle/>
          <a:p>
            <a:r>
              <a:rPr lang="en-US" dirty="0"/>
              <a:t>Can easily send email from a </a:t>
            </a:r>
            <a:r>
              <a:rPr lang="en-US" dirty="0" err="1"/>
              <a:t>datastep</a:t>
            </a:r>
            <a:r>
              <a:rPr lang="en-US" dirty="0"/>
              <a:t> and attach external files.</a:t>
            </a:r>
          </a:p>
          <a:p>
            <a:pPr lvl="1"/>
            <a:r>
              <a:rPr lang="en-US" dirty="0"/>
              <a:t>Useful in automating sending of reports/messages</a:t>
            </a:r>
          </a:p>
          <a:p>
            <a:r>
              <a:rPr lang="en-US" dirty="0"/>
              <a:t>Sample code</a:t>
            </a:r>
          </a:p>
          <a:p>
            <a:pPr marL="0" indent="0">
              <a:buNone/>
            </a:pPr>
            <a:r>
              <a:rPr lang="en-GB" dirty="0">
                <a:solidFill>
                  <a:srgbClr val="0070C0"/>
                </a:solidFill>
                <a:latin typeface="Courier New" pitchFamily="49" charset="0"/>
                <a:cs typeface="Courier New" pitchFamily="49" charset="0"/>
              </a:rPr>
              <a:t>filename mail </a:t>
            </a:r>
            <a:r>
              <a:rPr lang="en-GB" b="1" dirty="0">
                <a:solidFill>
                  <a:srgbClr val="0070C0"/>
                </a:solidFill>
                <a:latin typeface="Courier New" pitchFamily="49" charset="0"/>
                <a:cs typeface="Courier New" pitchFamily="49" charset="0"/>
              </a:rPr>
              <a:t>email</a:t>
            </a:r>
            <a:r>
              <a:rPr lang="en-GB" dirty="0">
                <a:solidFill>
                  <a:srgbClr val="0070C0"/>
                </a:solidFill>
                <a:latin typeface="Courier New" pitchFamily="49" charset="0"/>
                <a:cs typeface="Courier New" pitchFamily="49" charset="0"/>
              </a:rPr>
              <a:t> ' '</a:t>
            </a:r>
          </a:p>
          <a:p>
            <a:pPr marL="0" indent="0">
              <a:buNone/>
            </a:pPr>
            <a:r>
              <a:rPr lang="en-GB" dirty="0">
                <a:solidFill>
                  <a:srgbClr val="0070C0"/>
                </a:solidFill>
                <a:latin typeface="Courier New" pitchFamily="49" charset="0"/>
                <a:cs typeface="Courier New" pitchFamily="49" charset="0"/>
              </a:rPr>
              <a:t>  </a:t>
            </a:r>
            <a:r>
              <a:rPr lang="en-GB" b="1" dirty="0">
                <a:solidFill>
                  <a:srgbClr val="0070C0"/>
                </a:solidFill>
                <a:latin typeface="Courier New" pitchFamily="49" charset="0"/>
                <a:cs typeface="Courier New" pitchFamily="49" charset="0"/>
              </a:rPr>
              <a:t>to</a:t>
            </a:r>
            <a:r>
              <a:rPr lang="en-GB" dirty="0">
                <a:solidFill>
                  <a:srgbClr val="0070C0"/>
                </a:solidFill>
                <a:latin typeface="Courier New" pitchFamily="49" charset="0"/>
                <a:cs typeface="Courier New" pitchFamily="49" charset="0"/>
              </a:rPr>
              <a:t>=('Philip.Mason.Contractor@dunnhumby.com')</a:t>
            </a:r>
          </a:p>
          <a:p>
            <a:pPr marL="0" indent="0">
              <a:buNone/>
            </a:pPr>
            <a:r>
              <a:rPr lang="en-GB" dirty="0">
                <a:solidFill>
                  <a:srgbClr val="0070C0"/>
                </a:solidFill>
                <a:latin typeface="Courier New" pitchFamily="49" charset="0"/>
                <a:cs typeface="Courier New" pitchFamily="49" charset="0"/>
              </a:rPr>
              <a:t>  </a:t>
            </a:r>
            <a:r>
              <a:rPr lang="en-GB" b="1" dirty="0">
                <a:solidFill>
                  <a:srgbClr val="0070C0"/>
                </a:solidFill>
                <a:latin typeface="Courier New" pitchFamily="49" charset="0"/>
                <a:cs typeface="Courier New" pitchFamily="49" charset="0"/>
              </a:rPr>
              <a:t>subject</a:t>
            </a:r>
            <a:r>
              <a:rPr lang="en-GB" dirty="0">
                <a:solidFill>
                  <a:srgbClr val="0070C0"/>
                </a:solidFill>
                <a:latin typeface="Courier New" pitchFamily="49" charset="0"/>
                <a:cs typeface="Courier New" pitchFamily="49" charset="0"/>
              </a:rPr>
              <a:t>="&amp;</a:t>
            </a:r>
            <a:r>
              <a:rPr lang="en-GB" dirty="0" err="1">
                <a:solidFill>
                  <a:srgbClr val="0070C0"/>
                </a:solidFill>
                <a:latin typeface="Courier New" pitchFamily="49" charset="0"/>
                <a:cs typeface="Courier New" pitchFamily="49" charset="0"/>
              </a:rPr>
              <a:t>sysdate</a:t>
            </a:r>
            <a:r>
              <a:rPr lang="en-GB" dirty="0">
                <a:solidFill>
                  <a:srgbClr val="0070C0"/>
                </a:solidFill>
                <a:latin typeface="Courier New" pitchFamily="49" charset="0"/>
                <a:cs typeface="Courier New" pitchFamily="49" charset="0"/>
              </a:rPr>
              <a:t> CSV File"</a:t>
            </a:r>
          </a:p>
          <a:p>
            <a:pPr marL="0" indent="0">
              <a:buNone/>
            </a:pPr>
            <a:r>
              <a:rPr lang="en-GB" dirty="0">
                <a:solidFill>
                  <a:srgbClr val="0070C0"/>
                </a:solidFill>
                <a:latin typeface="Courier New" pitchFamily="49" charset="0"/>
                <a:cs typeface="Courier New" pitchFamily="49" charset="0"/>
              </a:rPr>
              <a:t>  </a:t>
            </a:r>
            <a:r>
              <a:rPr lang="en-GB" b="1" dirty="0">
                <a:solidFill>
                  <a:srgbClr val="0070C0"/>
                </a:solidFill>
                <a:latin typeface="Courier New" pitchFamily="49" charset="0"/>
                <a:cs typeface="Courier New" pitchFamily="49" charset="0"/>
              </a:rPr>
              <a:t>attach</a:t>
            </a:r>
            <a:r>
              <a:rPr lang="en-GB" dirty="0">
                <a:solidFill>
                  <a:srgbClr val="0070C0"/>
                </a:solidFill>
                <a:latin typeface="Courier New" pitchFamily="49" charset="0"/>
                <a:cs typeface="Courier New" pitchFamily="49" charset="0"/>
              </a:rPr>
              <a:t>=</a:t>
            </a:r>
          </a:p>
          <a:p>
            <a:pPr marL="0" indent="0">
              <a:buNone/>
            </a:pPr>
            <a:r>
              <a:rPr lang="en-GB" sz="1400" dirty="0">
                <a:solidFill>
                  <a:srgbClr val="0070C0"/>
                </a:solidFill>
                <a:latin typeface="Courier New" pitchFamily="49" charset="0"/>
                <a:cs typeface="Courier New" pitchFamily="49" charset="0"/>
              </a:rPr>
              <a:t>'/cm/analysis/ci/digital/</a:t>
            </a:r>
            <a:r>
              <a:rPr lang="en-GB" sz="1400" dirty="0" err="1">
                <a:solidFill>
                  <a:srgbClr val="0070C0"/>
                </a:solidFill>
                <a:latin typeface="Courier New" pitchFamily="49" charset="0"/>
                <a:cs typeface="Courier New" pitchFamily="49" charset="0"/>
              </a:rPr>
              <a:t>blinkbox</a:t>
            </a:r>
            <a:r>
              <a:rPr lang="en-GB" sz="1400" dirty="0">
                <a:solidFill>
                  <a:srgbClr val="0070C0"/>
                </a:solidFill>
                <a:latin typeface="Courier New" pitchFamily="49" charset="0"/>
                <a:cs typeface="Courier New" pitchFamily="49" charset="0"/>
              </a:rPr>
              <a:t>/</a:t>
            </a:r>
            <a:r>
              <a:rPr lang="en-GB" sz="1400" dirty="0" err="1">
                <a:solidFill>
                  <a:srgbClr val="0070C0"/>
                </a:solidFill>
                <a:latin typeface="Courier New" pitchFamily="49" charset="0"/>
                <a:cs typeface="Courier New" pitchFamily="49" charset="0"/>
              </a:rPr>
              <a:t>category_comparison</a:t>
            </a:r>
            <a:r>
              <a:rPr lang="en-GB" sz="1400" dirty="0">
                <a:solidFill>
                  <a:srgbClr val="0070C0"/>
                </a:solidFill>
                <a:latin typeface="Courier New" pitchFamily="49" charset="0"/>
                <a:cs typeface="Courier New" pitchFamily="49" charset="0"/>
              </a:rPr>
              <a:t>/</a:t>
            </a:r>
            <a:r>
              <a:rPr lang="en-GB" sz="1400" dirty="0" err="1">
                <a:solidFill>
                  <a:srgbClr val="0070C0"/>
                </a:solidFill>
                <a:latin typeface="Courier New" pitchFamily="49" charset="0"/>
                <a:cs typeface="Courier New" pitchFamily="49" charset="0"/>
              </a:rPr>
              <a:t>csv</a:t>
            </a:r>
            <a:r>
              <a:rPr lang="en-GB" sz="1400" dirty="0">
                <a:solidFill>
                  <a:srgbClr val="0070C0"/>
                </a:solidFill>
                <a:latin typeface="Courier New" pitchFamily="49" charset="0"/>
                <a:cs typeface="Courier New" pitchFamily="49" charset="0"/>
              </a:rPr>
              <a:t>/category_lookup.csv‘</a:t>
            </a:r>
          </a:p>
          <a:p>
            <a:pPr marL="0" indent="0">
              <a:buNone/>
            </a:pPr>
            <a:r>
              <a:rPr lang="en-GB" dirty="0">
                <a:solidFill>
                  <a:srgbClr val="0070C0"/>
                </a:solidFill>
                <a:latin typeface="Courier New" pitchFamily="49" charset="0"/>
                <a:cs typeface="Courier New" pitchFamily="49" charset="0"/>
              </a:rPr>
              <a:t>;</a:t>
            </a:r>
          </a:p>
          <a:p>
            <a:pPr marL="0" indent="0">
              <a:buNone/>
            </a:pPr>
            <a:r>
              <a:rPr lang="en-GB" dirty="0">
                <a:solidFill>
                  <a:srgbClr val="0070C0"/>
                </a:solidFill>
                <a:latin typeface="Courier New" pitchFamily="49" charset="0"/>
                <a:cs typeface="Courier New" pitchFamily="49" charset="0"/>
              </a:rPr>
              <a:t>data _null_;</a:t>
            </a:r>
          </a:p>
          <a:p>
            <a:pPr marL="0" indent="0">
              <a:buNone/>
            </a:pPr>
            <a:r>
              <a:rPr lang="en-GB" dirty="0">
                <a:solidFill>
                  <a:srgbClr val="0070C0"/>
                </a:solidFill>
                <a:latin typeface="Courier New" pitchFamily="49" charset="0"/>
                <a:cs typeface="Courier New" pitchFamily="49" charset="0"/>
              </a:rPr>
              <a:t>  file mail ;</a:t>
            </a:r>
          </a:p>
          <a:p>
            <a:pPr marL="0" indent="0">
              <a:buNone/>
            </a:pPr>
            <a:r>
              <a:rPr lang="en-GB" dirty="0">
                <a:solidFill>
                  <a:srgbClr val="0070C0"/>
                </a:solidFill>
                <a:latin typeface="Courier New" pitchFamily="49" charset="0"/>
                <a:cs typeface="Courier New" pitchFamily="49" charset="0"/>
              </a:rPr>
              <a:t>  put "Here are your results." ;</a:t>
            </a:r>
          </a:p>
          <a:p>
            <a:pPr marL="0" indent="0">
              <a:buNone/>
            </a:pPr>
            <a:r>
              <a:rPr lang="en-GB" dirty="0">
                <a:solidFill>
                  <a:srgbClr val="0070C0"/>
                </a:solidFill>
                <a:latin typeface="Courier New" pitchFamily="49" charset="0"/>
                <a:cs typeface="Courier New" pitchFamily="49" charset="0"/>
              </a:rPr>
              <a:t>run;</a:t>
            </a:r>
          </a:p>
        </p:txBody>
      </p:sp>
    </p:spTree>
    <p:extLst>
      <p:ext uri="{BB962C8B-B14F-4D97-AF65-F5344CB8AC3E}">
        <p14:creationId xmlns:p14="http://schemas.microsoft.com/office/powerpoint/2010/main" val="4068698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GB" dirty="0"/>
              <a:t>Input using ??</a:t>
            </a:r>
          </a:p>
        </p:txBody>
      </p:sp>
      <p:sp>
        <p:nvSpPr>
          <p:cNvPr id="502787" name="Rectangle 3"/>
          <p:cNvSpPr>
            <a:spLocks noGrp="1" noChangeArrowheads="1"/>
          </p:cNvSpPr>
          <p:nvPr>
            <p:ph type="body" idx="1"/>
          </p:nvPr>
        </p:nvSpPr>
        <p:spPr/>
        <p:txBody>
          <a:bodyPr>
            <a:normAutofit lnSpcReduction="10000"/>
          </a:bodyPr>
          <a:lstStyle/>
          <a:p>
            <a:r>
              <a:rPr lang="en-GB" dirty="0"/>
              <a:t>Using the SAS format modifier ??</a:t>
            </a:r>
          </a:p>
          <a:p>
            <a:pPr lvl="1"/>
            <a:r>
              <a:rPr lang="en-GB" dirty="0"/>
              <a:t>Suppress printing of error messages and input lines when invalid data values are read</a:t>
            </a:r>
          </a:p>
          <a:p>
            <a:pPr lvl="1"/>
            <a:r>
              <a:rPr lang="en-GB" dirty="0"/>
              <a:t>Stops _ERROR_ from being set</a:t>
            </a:r>
          </a:p>
          <a:p>
            <a:pPr lvl="1"/>
            <a:r>
              <a:rPr lang="en-GB" dirty="0"/>
              <a:t>Useful reading data of uncertain quality</a:t>
            </a:r>
          </a:p>
          <a:p>
            <a:pPr lvl="1"/>
            <a:r>
              <a:rPr lang="en-GB" dirty="0"/>
              <a:t>Avoids crashing out with errors</a:t>
            </a:r>
          </a:p>
          <a:p>
            <a:pPr marL="0" indent="0">
              <a:buNone/>
            </a:pPr>
            <a:r>
              <a:rPr lang="en-GB" sz="1500" dirty="0">
                <a:solidFill>
                  <a:srgbClr val="0070C0"/>
                </a:solidFill>
                <a:latin typeface="Courier New" pitchFamily="49" charset="0"/>
                <a:cs typeface="Courier New" pitchFamily="49" charset="0"/>
              </a:rPr>
              <a:t>data x ;</a:t>
            </a:r>
          </a:p>
          <a:p>
            <a:pPr marL="0" indent="0">
              <a:buNone/>
            </a:pPr>
            <a:r>
              <a:rPr lang="en-GB" sz="1500" dirty="0">
                <a:solidFill>
                  <a:srgbClr val="0070C0"/>
                </a:solidFill>
                <a:latin typeface="Courier New" pitchFamily="49" charset="0"/>
                <a:cs typeface="Courier New" pitchFamily="49" charset="0"/>
              </a:rPr>
              <a:t>  input </a:t>
            </a:r>
            <a:r>
              <a:rPr lang="en-GB" sz="1500" dirty="0" err="1">
                <a:solidFill>
                  <a:srgbClr val="0070C0"/>
                </a:solidFill>
                <a:latin typeface="Courier New" pitchFamily="49" charset="0"/>
                <a:cs typeface="Courier New" pitchFamily="49" charset="0"/>
              </a:rPr>
              <a:t>num</a:t>
            </a:r>
            <a:r>
              <a:rPr lang="en-GB" sz="1500" dirty="0">
                <a:solidFill>
                  <a:srgbClr val="0070C0"/>
                </a:solidFill>
                <a:latin typeface="Courier New" pitchFamily="49" charset="0"/>
                <a:cs typeface="Courier New" pitchFamily="49" charset="0"/>
              </a:rPr>
              <a:t> </a:t>
            </a:r>
            <a:r>
              <a:rPr lang="en-GB" sz="1500" b="1" dirty="0">
                <a:solidFill>
                  <a:srgbClr val="0070C0"/>
                </a:solidFill>
                <a:latin typeface="Courier New" pitchFamily="49" charset="0"/>
                <a:cs typeface="Courier New" pitchFamily="49" charset="0"/>
              </a:rPr>
              <a:t>??</a:t>
            </a:r>
            <a:r>
              <a:rPr lang="en-GB" sz="1500" dirty="0">
                <a:solidFill>
                  <a:srgbClr val="0070C0"/>
                </a:solidFill>
                <a:latin typeface="Courier New" pitchFamily="49" charset="0"/>
                <a:cs typeface="Courier New" pitchFamily="49" charset="0"/>
              </a:rPr>
              <a:t> 2. ;</a:t>
            </a:r>
          </a:p>
          <a:p>
            <a:pPr marL="0" indent="0">
              <a:buNone/>
            </a:pPr>
            <a:r>
              <a:rPr lang="en-GB" sz="1500" dirty="0">
                <a:solidFill>
                  <a:srgbClr val="0070C0"/>
                </a:solidFill>
                <a:latin typeface="Courier New" pitchFamily="49" charset="0"/>
                <a:cs typeface="Courier New" pitchFamily="49" charset="0"/>
              </a:rPr>
              <a:t>cards ;</a:t>
            </a:r>
          </a:p>
          <a:p>
            <a:pPr marL="0" indent="0">
              <a:buNone/>
            </a:pPr>
            <a:r>
              <a:rPr lang="en-GB" sz="1500" dirty="0">
                <a:solidFill>
                  <a:srgbClr val="0070C0"/>
                </a:solidFill>
                <a:latin typeface="Courier New" pitchFamily="49" charset="0"/>
                <a:cs typeface="Courier New" pitchFamily="49" charset="0"/>
              </a:rPr>
              <a:t>12</a:t>
            </a:r>
          </a:p>
          <a:p>
            <a:pPr marL="0" indent="0">
              <a:buNone/>
            </a:pPr>
            <a:r>
              <a:rPr lang="en-GB" sz="1500" dirty="0">
                <a:solidFill>
                  <a:srgbClr val="0070C0"/>
                </a:solidFill>
                <a:latin typeface="Courier New" pitchFamily="49" charset="0"/>
                <a:cs typeface="Courier New" pitchFamily="49" charset="0"/>
              </a:rPr>
              <a:t>a</a:t>
            </a:r>
          </a:p>
          <a:p>
            <a:pPr marL="0" indent="0">
              <a:buNone/>
            </a:pPr>
            <a:r>
              <a:rPr lang="en-GB" sz="1500" dirty="0">
                <a:solidFill>
                  <a:srgbClr val="0070C0"/>
                </a:solidFill>
                <a:latin typeface="Courier New" pitchFamily="49" charset="0"/>
                <a:cs typeface="Courier New" pitchFamily="49" charset="0"/>
              </a:rPr>
              <a:t>;;</a:t>
            </a:r>
          </a:p>
          <a:p>
            <a:pPr marL="0" indent="0">
              <a:buNone/>
            </a:pPr>
            <a:r>
              <a:rPr lang="en-GB" sz="1500" dirty="0">
                <a:solidFill>
                  <a:srgbClr val="0070C0"/>
                </a:solidFill>
                <a:latin typeface="Courier New" pitchFamily="49" charset="0"/>
                <a:cs typeface="Courier New" pitchFamily="49" charset="0"/>
              </a:rPr>
              <a:t>run ;</a:t>
            </a:r>
            <a:endParaRPr lang="en-GB" dirty="0">
              <a:solidFill>
                <a:srgbClr val="0070C0"/>
              </a:solidFill>
              <a:latin typeface="Courier New" pitchFamily="49" charset="0"/>
              <a:cs typeface="Courier New" pitchFamily="49" charset="0"/>
            </a:endParaRPr>
          </a:p>
          <a:p>
            <a:pPr lvl="4"/>
            <a:endParaRPr lang="en-GB" dirty="0"/>
          </a:p>
        </p:txBody>
      </p:sp>
    </p:spTree>
    <p:extLst>
      <p:ext uri="{BB962C8B-B14F-4D97-AF65-F5344CB8AC3E}">
        <p14:creationId xmlns:p14="http://schemas.microsoft.com/office/powerpoint/2010/main" val="4254270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GB"/>
              <a:t>Nobs available prior to set</a:t>
            </a:r>
          </a:p>
        </p:txBody>
      </p:sp>
      <p:sp>
        <p:nvSpPr>
          <p:cNvPr id="785411" name="Rectangle 3"/>
          <p:cNvSpPr>
            <a:spLocks noGrp="1" noChangeArrowheads="1"/>
          </p:cNvSpPr>
          <p:nvPr>
            <p:ph type="body" idx="1"/>
          </p:nvPr>
        </p:nvSpPr>
        <p:spPr/>
        <p:txBody>
          <a:bodyPr>
            <a:normAutofit fontScale="77500" lnSpcReduction="20000"/>
          </a:bodyPr>
          <a:lstStyle/>
          <a:p>
            <a:r>
              <a:rPr lang="en-GB" dirty="0"/>
              <a:t>The following will work since nobs is set before execution</a:t>
            </a:r>
          </a:p>
          <a:p>
            <a:pPr marL="0" indent="0">
              <a:buNone/>
            </a:pPr>
            <a:r>
              <a:rPr lang="en-GB" dirty="0">
                <a:solidFill>
                  <a:srgbClr val="0070C0"/>
                </a:solidFill>
                <a:latin typeface="Courier New" pitchFamily="49" charset="0"/>
                <a:cs typeface="Courier New" pitchFamily="49" charset="0"/>
              </a:rPr>
              <a:t>Data _null_ ;</a:t>
            </a:r>
          </a:p>
          <a:p>
            <a:pPr marL="0" indent="0">
              <a:buNone/>
            </a:pPr>
            <a:r>
              <a:rPr lang="en-GB" dirty="0">
                <a:solidFill>
                  <a:srgbClr val="0070C0"/>
                </a:solidFill>
                <a:latin typeface="Courier New" pitchFamily="49" charset="0"/>
                <a:cs typeface="Courier New" pitchFamily="49" charset="0"/>
              </a:rPr>
              <a:t>   call </a:t>
            </a:r>
            <a:r>
              <a:rPr lang="en-GB" dirty="0" err="1">
                <a:solidFill>
                  <a:srgbClr val="0070C0"/>
                </a:solidFill>
                <a:latin typeface="Courier New" pitchFamily="49" charset="0"/>
                <a:cs typeface="Courier New" pitchFamily="49" charset="0"/>
              </a:rPr>
              <a:t>symputx</a:t>
            </a:r>
            <a:r>
              <a:rPr lang="en-GB" dirty="0">
                <a:solidFill>
                  <a:srgbClr val="0070C0"/>
                </a:solidFill>
                <a:latin typeface="Courier New" pitchFamily="49" charset="0"/>
                <a:cs typeface="Courier New" pitchFamily="49" charset="0"/>
              </a:rPr>
              <a:t>('</a:t>
            </a:r>
            <a:r>
              <a:rPr lang="en-GB" dirty="0" err="1">
                <a:solidFill>
                  <a:srgbClr val="0070C0"/>
                </a:solidFill>
                <a:latin typeface="Courier New" pitchFamily="49" charset="0"/>
                <a:cs typeface="Courier New" pitchFamily="49" charset="0"/>
              </a:rPr>
              <a:t>nobs',nobs</a:t>
            </a:r>
            <a:r>
              <a:rPr lang="en-GB" dirty="0">
                <a:solidFill>
                  <a:srgbClr val="0070C0"/>
                </a:solidFill>
                <a:latin typeface="Courier New" pitchFamily="49" charset="0"/>
                <a:cs typeface="Courier New" pitchFamily="49" charset="0"/>
              </a:rPr>
              <a:t>);</a:t>
            </a:r>
          </a:p>
          <a:p>
            <a:pPr marL="0" indent="0">
              <a:buNone/>
            </a:pPr>
            <a:r>
              <a:rPr lang="en-GB" dirty="0">
                <a:solidFill>
                  <a:srgbClr val="0070C0"/>
                </a:solidFill>
                <a:latin typeface="Courier New" pitchFamily="49" charset="0"/>
                <a:cs typeface="Courier New" pitchFamily="49" charset="0"/>
              </a:rPr>
              <a:t>   If 0 then set </a:t>
            </a:r>
            <a:r>
              <a:rPr lang="en-GB" dirty="0" err="1">
                <a:solidFill>
                  <a:srgbClr val="0070C0"/>
                </a:solidFill>
                <a:latin typeface="Courier New" pitchFamily="49" charset="0"/>
                <a:cs typeface="Courier New" pitchFamily="49" charset="0"/>
              </a:rPr>
              <a:t>sashelp.class</a:t>
            </a:r>
            <a:r>
              <a:rPr lang="en-GB" dirty="0">
                <a:solidFill>
                  <a:srgbClr val="0070C0"/>
                </a:solidFill>
                <a:latin typeface="Courier New" pitchFamily="49" charset="0"/>
                <a:cs typeface="Courier New" pitchFamily="49" charset="0"/>
              </a:rPr>
              <a:t> </a:t>
            </a:r>
            <a:r>
              <a:rPr lang="en-GB" b="1" dirty="0">
                <a:solidFill>
                  <a:srgbClr val="0070C0"/>
                </a:solidFill>
                <a:latin typeface="Courier New" pitchFamily="49" charset="0"/>
                <a:cs typeface="Courier New" pitchFamily="49" charset="0"/>
              </a:rPr>
              <a:t>nobs=nobs</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   stop ;</a:t>
            </a:r>
          </a:p>
          <a:p>
            <a:pPr marL="0" indent="0">
              <a:buNone/>
            </a:pPr>
            <a:r>
              <a:rPr lang="en-GB" dirty="0">
                <a:solidFill>
                  <a:srgbClr val="0070C0"/>
                </a:solidFill>
                <a:latin typeface="Courier New" pitchFamily="49" charset="0"/>
                <a:cs typeface="Courier New" pitchFamily="49" charset="0"/>
              </a:rPr>
              <a:t>run ;</a:t>
            </a:r>
          </a:p>
          <a:p>
            <a:r>
              <a:rPr lang="en-GB" dirty="0"/>
              <a:t>Another way to do it is, without reading any observations is</a:t>
            </a:r>
          </a:p>
          <a:p>
            <a:pPr marL="0" indent="0">
              <a:buNone/>
            </a:pPr>
            <a:r>
              <a:rPr lang="en-GB" dirty="0">
                <a:solidFill>
                  <a:srgbClr val="0070C0"/>
                </a:solidFill>
                <a:latin typeface="Courier New" pitchFamily="49" charset="0"/>
                <a:cs typeface="Courier New" pitchFamily="49" charset="0"/>
              </a:rPr>
              <a:t>Data _null_ ; </a:t>
            </a:r>
          </a:p>
          <a:p>
            <a:pPr marL="0" indent="0">
              <a:buNone/>
            </a:pP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dsid</a:t>
            </a:r>
            <a:r>
              <a:rPr lang="en-GB" dirty="0">
                <a:solidFill>
                  <a:srgbClr val="0070C0"/>
                </a:solidFill>
                <a:latin typeface="Courier New" pitchFamily="49" charset="0"/>
                <a:cs typeface="Courier New" pitchFamily="49" charset="0"/>
              </a:rPr>
              <a:t>=open('</a:t>
            </a:r>
            <a:r>
              <a:rPr lang="en-GB" dirty="0" err="1">
                <a:solidFill>
                  <a:srgbClr val="0070C0"/>
                </a:solidFill>
                <a:latin typeface="Courier New" pitchFamily="49" charset="0"/>
                <a:cs typeface="Courier New" pitchFamily="49" charset="0"/>
              </a:rPr>
              <a:t>myfile</a:t>
            </a:r>
            <a:r>
              <a:rPr lang="en-GB" dirty="0">
                <a:solidFill>
                  <a:srgbClr val="0070C0"/>
                </a:solidFill>
                <a:latin typeface="Courier New" pitchFamily="49" charset="0"/>
                <a:cs typeface="Courier New" pitchFamily="49" charset="0"/>
              </a:rPr>
              <a:t>') ; </a:t>
            </a:r>
          </a:p>
          <a:p>
            <a:pPr marL="0" indent="0">
              <a:buNone/>
            </a:pPr>
            <a:r>
              <a:rPr lang="en-GB" dirty="0">
                <a:solidFill>
                  <a:srgbClr val="0070C0"/>
                </a:solidFill>
                <a:latin typeface="Courier New" pitchFamily="49" charset="0"/>
                <a:cs typeface="Courier New" pitchFamily="49" charset="0"/>
              </a:rPr>
              <a:t>   </a:t>
            </a:r>
            <a:r>
              <a:rPr lang="en-GB" b="1" dirty="0">
                <a:solidFill>
                  <a:srgbClr val="0070C0"/>
                </a:solidFill>
                <a:latin typeface="Courier New" pitchFamily="49" charset="0"/>
                <a:cs typeface="Courier New" pitchFamily="49" charset="0"/>
              </a:rPr>
              <a:t>nobs=</a:t>
            </a:r>
            <a:r>
              <a:rPr lang="en-GB" b="1" dirty="0" err="1">
                <a:solidFill>
                  <a:srgbClr val="0070C0"/>
                </a:solidFill>
                <a:latin typeface="Courier New" pitchFamily="49" charset="0"/>
                <a:cs typeface="Courier New" pitchFamily="49" charset="0"/>
              </a:rPr>
              <a:t>attrn</a:t>
            </a:r>
            <a:r>
              <a:rPr lang="en-GB" b="1" dirty="0">
                <a:solidFill>
                  <a:srgbClr val="0070C0"/>
                </a:solidFill>
                <a:latin typeface="Courier New" pitchFamily="49" charset="0"/>
                <a:cs typeface="Courier New" pitchFamily="49" charset="0"/>
              </a:rPr>
              <a:t>(</a:t>
            </a:r>
            <a:r>
              <a:rPr lang="en-GB" b="1" dirty="0" err="1">
                <a:solidFill>
                  <a:srgbClr val="0070C0"/>
                </a:solidFill>
                <a:latin typeface="Courier New" pitchFamily="49" charset="0"/>
                <a:cs typeface="Courier New" pitchFamily="49" charset="0"/>
              </a:rPr>
              <a:t>dsid</a:t>
            </a:r>
            <a:r>
              <a:rPr lang="en-GB" b="1" dirty="0">
                <a:solidFill>
                  <a:srgbClr val="0070C0"/>
                </a:solidFill>
                <a:latin typeface="Courier New" pitchFamily="49" charset="0"/>
                <a:cs typeface="Courier New" pitchFamily="49" charset="0"/>
              </a:rPr>
              <a:t>,'nobs') ; </a:t>
            </a:r>
          </a:p>
          <a:p>
            <a:pPr marL="0" indent="0">
              <a:buNone/>
            </a:pPr>
            <a:r>
              <a:rPr lang="en-GB" dirty="0">
                <a:solidFill>
                  <a:srgbClr val="0070C0"/>
                </a:solidFill>
                <a:latin typeface="Courier New" pitchFamily="49" charset="0"/>
                <a:cs typeface="Courier New" pitchFamily="49" charset="0"/>
              </a:rPr>
              <a:t>   call </a:t>
            </a:r>
            <a:r>
              <a:rPr lang="en-GB" dirty="0" err="1">
                <a:solidFill>
                  <a:srgbClr val="0070C0"/>
                </a:solidFill>
                <a:latin typeface="Courier New" pitchFamily="49" charset="0"/>
                <a:cs typeface="Courier New" pitchFamily="49" charset="0"/>
              </a:rPr>
              <a:t>symput</a:t>
            </a:r>
            <a:r>
              <a:rPr lang="en-GB" dirty="0">
                <a:solidFill>
                  <a:srgbClr val="0070C0"/>
                </a:solidFill>
                <a:latin typeface="Courier New" pitchFamily="49" charset="0"/>
                <a:cs typeface="Courier New" pitchFamily="49" charset="0"/>
              </a:rPr>
              <a:t>('</a:t>
            </a:r>
            <a:r>
              <a:rPr lang="en-GB" dirty="0" err="1">
                <a:solidFill>
                  <a:srgbClr val="0070C0"/>
                </a:solidFill>
                <a:latin typeface="Courier New" pitchFamily="49" charset="0"/>
                <a:cs typeface="Courier New" pitchFamily="49" charset="0"/>
              </a:rPr>
              <a:t>nobs',nobs</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dsid</a:t>
            </a:r>
            <a:r>
              <a:rPr lang="en-GB" dirty="0">
                <a:solidFill>
                  <a:srgbClr val="0070C0"/>
                </a:solidFill>
                <a:latin typeface="Courier New" pitchFamily="49" charset="0"/>
                <a:cs typeface="Courier New" pitchFamily="49" charset="0"/>
              </a:rPr>
              <a:t>=close(</a:t>
            </a:r>
            <a:r>
              <a:rPr lang="en-GB" dirty="0" err="1">
                <a:solidFill>
                  <a:srgbClr val="0070C0"/>
                </a:solidFill>
                <a:latin typeface="Courier New" pitchFamily="49" charset="0"/>
                <a:cs typeface="Courier New" pitchFamily="49" charset="0"/>
              </a:rPr>
              <a:t>dsid</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run ;</a:t>
            </a:r>
          </a:p>
          <a:p>
            <a:r>
              <a:rPr lang="en-GB" dirty="0"/>
              <a:t>This technique can be used to check if a dataset has any observations and then either run a report or produce an error message</a:t>
            </a:r>
          </a:p>
        </p:txBody>
      </p:sp>
    </p:spTree>
    <p:extLst>
      <p:ext uri="{BB962C8B-B14F-4D97-AF65-F5344CB8AC3E}">
        <p14:creationId xmlns:p14="http://schemas.microsoft.com/office/powerpoint/2010/main" val="112702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GB"/>
              <a:t>Building selection lists</a:t>
            </a:r>
          </a:p>
        </p:txBody>
      </p:sp>
      <p:sp>
        <p:nvSpPr>
          <p:cNvPr id="557059" name="Rectangle 3"/>
          <p:cNvSpPr>
            <a:spLocks noGrp="1" noChangeArrowheads="1"/>
          </p:cNvSpPr>
          <p:nvPr>
            <p:ph type="body" idx="1"/>
          </p:nvPr>
        </p:nvSpPr>
        <p:spPr/>
        <p:txBody>
          <a:bodyPr>
            <a:normAutofit fontScale="92500" lnSpcReduction="20000"/>
          </a:bodyPr>
          <a:lstStyle/>
          <a:p>
            <a:r>
              <a:rPr lang="en-GB" dirty="0"/>
              <a:t>SQL can generate list of values</a:t>
            </a:r>
          </a:p>
          <a:p>
            <a:pPr lvl="1"/>
            <a:r>
              <a:rPr lang="en-GB" dirty="0"/>
              <a:t>These can be "plugged in" to a WHERE clause</a:t>
            </a:r>
          </a:p>
          <a:p>
            <a:pPr lvl="1"/>
            <a:r>
              <a:rPr lang="en-GB" dirty="0"/>
              <a:t>Can produce very long lists of values &lt;=32k</a:t>
            </a:r>
          </a:p>
          <a:p>
            <a:r>
              <a:rPr lang="en-GB" dirty="0"/>
              <a:t>Use INTO </a:t>
            </a:r>
          </a:p>
          <a:p>
            <a:r>
              <a:rPr lang="en-GB" dirty="0"/>
              <a:t>Use SEPARATED BY if there are multiples</a:t>
            </a:r>
          </a:p>
          <a:p>
            <a:r>
              <a:rPr lang="en-GB" dirty="0"/>
              <a:t>Use macro variable in</a:t>
            </a:r>
          </a:p>
          <a:p>
            <a:pPr lvl="1"/>
            <a:r>
              <a:rPr lang="en-GB" dirty="0"/>
              <a:t>IF/WHERE clause with IN operator</a:t>
            </a:r>
          </a:p>
          <a:p>
            <a:pPr lvl="1"/>
            <a:r>
              <a:rPr lang="en-GB" dirty="0"/>
              <a:t>Custom Format creation</a:t>
            </a:r>
          </a:p>
          <a:p>
            <a:pPr marL="0" indent="0">
              <a:buNone/>
            </a:pPr>
            <a:r>
              <a:rPr lang="en-GB" dirty="0" err="1">
                <a:solidFill>
                  <a:srgbClr val="0070C0"/>
                </a:solidFill>
                <a:latin typeface="Courier New" pitchFamily="49" charset="0"/>
                <a:cs typeface="Courier New" pitchFamily="49" charset="0"/>
              </a:rPr>
              <a:t>proc</a:t>
            </a:r>
            <a:r>
              <a:rPr lang="en-GB" dirty="0">
                <a:solidFill>
                  <a:srgbClr val="0070C0"/>
                </a:solidFill>
                <a:latin typeface="Courier New" pitchFamily="49" charset="0"/>
                <a:cs typeface="Courier New" pitchFamily="49" charset="0"/>
              </a:rPr>
              <a:t> </a:t>
            </a:r>
            <a:r>
              <a:rPr lang="en-GB" dirty="0" err="1">
                <a:solidFill>
                  <a:srgbClr val="0070C0"/>
                </a:solidFill>
                <a:latin typeface="Courier New" pitchFamily="49" charset="0"/>
                <a:cs typeface="Courier New" pitchFamily="49" charset="0"/>
              </a:rPr>
              <a:t>sql</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  select quote(strip(name)) </a:t>
            </a:r>
          </a:p>
          <a:p>
            <a:pPr marL="0" indent="0">
              <a:buNone/>
            </a:pPr>
            <a:r>
              <a:rPr lang="en-GB" dirty="0">
                <a:solidFill>
                  <a:srgbClr val="0070C0"/>
                </a:solidFill>
                <a:latin typeface="Courier New" pitchFamily="49" charset="0"/>
                <a:cs typeface="Courier New" pitchFamily="49" charset="0"/>
              </a:rPr>
              <a:t>    </a:t>
            </a:r>
            <a:r>
              <a:rPr lang="en-GB" b="1" dirty="0">
                <a:solidFill>
                  <a:srgbClr val="0070C0"/>
                </a:solidFill>
                <a:latin typeface="Courier New" pitchFamily="49" charset="0"/>
                <a:cs typeface="Courier New" pitchFamily="49" charset="0"/>
              </a:rPr>
              <a:t>into :names separated by ',' </a:t>
            </a:r>
          </a:p>
          <a:p>
            <a:pPr marL="0" indent="0">
              <a:buNone/>
            </a:pPr>
            <a:r>
              <a:rPr lang="en-GB" dirty="0">
                <a:solidFill>
                  <a:srgbClr val="0070C0"/>
                </a:solidFill>
                <a:latin typeface="Courier New" pitchFamily="49" charset="0"/>
                <a:cs typeface="Courier New" pitchFamily="49" charset="0"/>
              </a:rPr>
              <a:t>      from </a:t>
            </a:r>
            <a:r>
              <a:rPr lang="en-GB" dirty="0" err="1">
                <a:solidFill>
                  <a:srgbClr val="0070C0"/>
                </a:solidFill>
                <a:latin typeface="Courier New" pitchFamily="49" charset="0"/>
                <a:cs typeface="Courier New" pitchFamily="49" charset="0"/>
              </a:rPr>
              <a:t>sashelp.class</a:t>
            </a:r>
            <a:r>
              <a:rPr lang="en-GB" dirty="0">
                <a:solidFill>
                  <a:srgbClr val="0070C0"/>
                </a:solidFill>
                <a:latin typeface="Courier New" pitchFamily="49" charset="0"/>
                <a:cs typeface="Courier New" pitchFamily="49" charset="0"/>
              </a:rPr>
              <a:t> where age&gt;</a:t>
            </a:r>
            <a:r>
              <a:rPr lang="en-GB" b="1" dirty="0">
                <a:solidFill>
                  <a:srgbClr val="0070C0"/>
                </a:solidFill>
                <a:latin typeface="Courier New" pitchFamily="49" charset="0"/>
                <a:cs typeface="Courier New" pitchFamily="49" charset="0"/>
              </a:rPr>
              <a:t>14</a:t>
            </a:r>
            <a:r>
              <a:rPr lang="en-GB" dirty="0">
                <a:solidFill>
                  <a:srgbClr val="0070C0"/>
                </a:solidFill>
                <a:latin typeface="Courier New" pitchFamily="49" charset="0"/>
                <a:cs typeface="Courier New" pitchFamily="49" charset="0"/>
              </a:rPr>
              <a:t> ;</a:t>
            </a:r>
          </a:p>
          <a:p>
            <a:pPr marL="0" indent="0">
              <a:buNone/>
            </a:pPr>
            <a:r>
              <a:rPr lang="en-GB" dirty="0">
                <a:solidFill>
                  <a:srgbClr val="0070C0"/>
                </a:solidFill>
                <a:latin typeface="Courier New" pitchFamily="49" charset="0"/>
                <a:cs typeface="Courier New" pitchFamily="49" charset="0"/>
              </a:rPr>
              <a:t>Quit ;</a:t>
            </a:r>
          </a:p>
        </p:txBody>
      </p:sp>
    </p:spTree>
    <p:extLst>
      <p:ext uri="{BB962C8B-B14F-4D97-AF65-F5344CB8AC3E}">
        <p14:creationId xmlns:p14="http://schemas.microsoft.com/office/powerpoint/2010/main" val="3646119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a:xfrm>
            <a:off x="457200" y="1885950"/>
            <a:ext cx="8686800" cy="4171950"/>
          </a:xfrm>
        </p:spPr>
        <p:txBody>
          <a:bodyPr/>
          <a:lstStyle/>
          <a:p>
            <a:r>
              <a:rPr lang="en-GB" dirty="0"/>
              <a:t>Pipes read live output from programs</a:t>
            </a:r>
          </a:p>
          <a:p>
            <a:pPr lvl="4"/>
            <a:endParaRPr lang="en-GB" dirty="0"/>
          </a:p>
          <a:p>
            <a:pPr>
              <a:buFont typeface="Wingdings" pitchFamily="2" charset="2"/>
              <a:buNone/>
            </a:pPr>
            <a:r>
              <a:rPr lang="en-GB" sz="1900" dirty="0">
                <a:solidFill>
                  <a:srgbClr val="0070C0"/>
                </a:solidFill>
                <a:latin typeface="Courier New" pitchFamily="49" charset="0"/>
                <a:cs typeface="Courier New" pitchFamily="49" charset="0"/>
              </a:rPr>
              <a:t>filename </a:t>
            </a:r>
            <a:r>
              <a:rPr lang="en-GB" sz="1900" dirty="0" err="1">
                <a:solidFill>
                  <a:srgbClr val="0070C0"/>
                </a:solidFill>
                <a:latin typeface="Courier New" pitchFamily="49" charset="0"/>
                <a:cs typeface="Courier New" pitchFamily="49" charset="0"/>
              </a:rPr>
              <a:t>windoze</a:t>
            </a:r>
            <a:r>
              <a:rPr lang="en-GB" sz="1900" dirty="0">
                <a:solidFill>
                  <a:srgbClr val="0070C0"/>
                </a:solidFill>
                <a:latin typeface="Courier New" pitchFamily="49" charset="0"/>
                <a:cs typeface="Courier New" pitchFamily="49" charset="0"/>
              </a:rPr>
              <a:t> pipe 'pkunzip.exe c:\temp\test -c’ ;</a:t>
            </a:r>
          </a:p>
          <a:p>
            <a:pPr>
              <a:buNone/>
            </a:pPr>
            <a:r>
              <a:rPr lang="en-GB" sz="1800" dirty="0">
                <a:solidFill>
                  <a:srgbClr val="0070C0"/>
                </a:solidFill>
                <a:latin typeface="Courier New" pitchFamily="49" charset="0"/>
                <a:cs typeface="Courier New" pitchFamily="49" charset="0"/>
              </a:rPr>
              <a:t>filename </a:t>
            </a:r>
            <a:r>
              <a:rPr lang="en-GB" sz="1800" dirty="0" err="1">
                <a:solidFill>
                  <a:srgbClr val="0070C0"/>
                </a:solidFill>
                <a:latin typeface="Courier New" pitchFamily="49" charset="0"/>
                <a:cs typeface="Courier New" pitchFamily="49" charset="0"/>
              </a:rPr>
              <a:t>linux</a:t>
            </a:r>
            <a:r>
              <a:rPr lang="en-GB" sz="1800" dirty="0">
                <a:solidFill>
                  <a:srgbClr val="0070C0"/>
                </a:solidFill>
                <a:latin typeface="Courier New" pitchFamily="49" charset="0"/>
                <a:cs typeface="Courier New" pitchFamily="49" charset="0"/>
              </a:rPr>
              <a:t> </a:t>
            </a:r>
            <a:r>
              <a:rPr lang="en-GB" sz="1800" b="1" dirty="0">
                <a:solidFill>
                  <a:srgbClr val="0070C0"/>
                </a:solidFill>
                <a:latin typeface="Courier New" pitchFamily="49" charset="0"/>
                <a:cs typeface="Courier New" pitchFamily="49" charset="0"/>
              </a:rPr>
              <a:t>pipe</a:t>
            </a:r>
            <a:r>
              <a:rPr lang="en-GB" sz="1800" dirty="0">
                <a:solidFill>
                  <a:srgbClr val="0070C0"/>
                </a:solidFill>
                <a:latin typeface="Courier New" pitchFamily="49" charset="0"/>
                <a:cs typeface="Courier New" pitchFamily="49" charset="0"/>
              </a:rPr>
              <a:t> '</a:t>
            </a:r>
            <a:r>
              <a:rPr lang="en-GB" sz="1800" b="1" dirty="0" err="1">
                <a:solidFill>
                  <a:srgbClr val="0070C0"/>
                </a:solidFill>
                <a:latin typeface="Courier New" pitchFamily="49" charset="0"/>
                <a:cs typeface="Courier New" pitchFamily="49" charset="0"/>
              </a:rPr>
              <a:t>gunzip</a:t>
            </a:r>
            <a:r>
              <a:rPr lang="en-GB" sz="1800" b="1" dirty="0">
                <a:solidFill>
                  <a:srgbClr val="0070C0"/>
                </a:solidFill>
                <a:latin typeface="Courier New" pitchFamily="49" charset="0"/>
                <a:cs typeface="Courier New" pitchFamily="49" charset="0"/>
              </a:rPr>
              <a:t> -c</a:t>
            </a:r>
            <a:r>
              <a:rPr lang="en-GB" sz="1800" dirty="0">
                <a:solidFill>
                  <a:srgbClr val="0070C0"/>
                </a:solidFill>
                <a:latin typeface="Courier New" pitchFamily="49" charset="0"/>
                <a:cs typeface="Courier New" pitchFamily="49" charset="0"/>
              </a:rPr>
              <a:t> prod_info.csv' ;</a:t>
            </a:r>
            <a:endParaRPr lang="en-GB" sz="1900" dirty="0">
              <a:solidFill>
                <a:srgbClr val="0000FF"/>
              </a:solidFill>
              <a:latin typeface="Courier New" pitchFamily="49" charset="0"/>
            </a:endParaRPr>
          </a:p>
          <a:p>
            <a:pPr lvl="4"/>
            <a:endParaRPr lang="en-GB" dirty="0">
              <a:solidFill>
                <a:srgbClr val="0000FF"/>
              </a:solidFill>
            </a:endParaRPr>
          </a:p>
          <a:p>
            <a:pPr lvl="1"/>
            <a:r>
              <a:rPr lang="en-GB" dirty="0"/>
              <a:t>Use a zip program to decompress archive</a:t>
            </a:r>
          </a:p>
          <a:p>
            <a:pPr lvl="1"/>
            <a:r>
              <a:rPr lang="en-GB" dirty="0"/>
              <a:t>-c option sends data to console, flowing into pipe, able to be read by SAS</a:t>
            </a:r>
          </a:p>
          <a:p>
            <a:pPr lvl="1"/>
            <a:r>
              <a:rPr lang="en-GB" dirty="0"/>
              <a:t>PIPE parameter is required</a:t>
            </a:r>
          </a:p>
          <a:p>
            <a:pPr lvl="4"/>
            <a:endParaRPr lang="en-GB" dirty="0"/>
          </a:p>
          <a:p>
            <a:r>
              <a:rPr lang="en-GB" dirty="0"/>
              <a:t>Allows processing files too large for disk</a:t>
            </a:r>
          </a:p>
        </p:txBody>
      </p:sp>
      <p:sp>
        <p:nvSpPr>
          <p:cNvPr id="636932" name="Rectangle 4"/>
          <p:cNvSpPr>
            <a:spLocks noGrp="1" noChangeArrowheads="1"/>
          </p:cNvSpPr>
          <p:nvPr>
            <p:ph type="title"/>
          </p:nvPr>
        </p:nvSpPr>
        <p:spPr/>
        <p:txBody>
          <a:bodyPr/>
          <a:lstStyle/>
          <a:p>
            <a:r>
              <a:rPr lang="en-GB" dirty="0"/>
              <a:t>Reading decompressed data using pipes</a:t>
            </a:r>
          </a:p>
        </p:txBody>
      </p:sp>
    </p:spTree>
    <p:extLst>
      <p:ext uri="{BB962C8B-B14F-4D97-AF65-F5344CB8AC3E}">
        <p14:creationId xmlns:p14="http://schemas.microsoft.com/office/powerpoint/2010/main" val="3007494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Tips from Kirk Paul </a:t>
            </a:r>
            <a:r>
              <a:rPr lang="en-GB" dirty="0" err="1"/>
              <a:t>Lafler</a:t>
            </a:r>
            <a:endParaRPr lang="en-GB" dirty="0"/>
          </a:p>
        </p:txBody>
      </p:sp>
      <p:sp>
        <p:nvSpPr>
          <p:cNvPr id="3" name="Content Placeholder 2"/>
          <p:cNvSpPr>
            <a:spLocks noGrp="1"/>
          </p:cNvSpPr>
          <p:nvPr>
            <p:ph idx="1"/>
          </p:nvPr>
        </p:nvSpPr>
        <p:spPr/>
        <p:txBody>
          <a:bodyPr/>
          <a:lstStyle/>
          <a:p>
            <a:r>
              <a:rPr lang="en-GB" dirty="0"/>
              <a:t>Reducing CPU Time</a:t>
            </a:r>
          </a:p>
          <a:p>
            <a:r>
              <a:rPr lang="en-GB" dirty="0"/>
              <a:t>Minimising Data Storage</a:t>
            </a:r>
          </a:p>
          <a:p>
            <a:r>
              <a:rPr lang="en-GB" dirty="0"/>
              <a:t>Reducing I/O</a:t>
            </a:r>
          </a:p>
          <a:p>
            <a:r>
              <a:rPr lang="en-GB" dirty="0"/>
              <a:t>Optimal Memory Usage</a:t>
            </a:r>
          </a:p>
          <a:p>
            <a:r>
              <a:rPr lang="en-GB" dirty="0"/>
              <a:t>Efficient Programming Time</a:t>
            </a:r>
          </a:p>
        </p:txBody>
      </p:sp>
      <p:sp>
        <p:nvSpPr>
          <p:cNvPr id="4" name="Slide Number Placeholder 3"/>
          <p:cNvSpPr>
            <a:spLocks noGrp="1"/>
          </p:cNvSpPr>
          <p:nvPr>
            <p:ph type="sldNum" sz="quarter" idx="10"/>
          </p:nvPr>
        </p:nvSpPr>
        <p:spPr/>
        <p:txBody>
          <a:bodyPr/>
          <a:lstStyle/>
          <a:p>
            <a:fld id="{9B06ECB1-4D93-4C9A-B01F-F405B7468A0D}" type="slidenum">
              <a:rPr lang="en-US" smtClean="0"/>
              <a:pPr/>
              <a:t>45</a:t>
            </a:fld>
            <a:endParaRPr lang="en-US"/>
          </a:p>
        </p:txBody>
      </p:sp>
    </p:spTree>
    <p:extLst>
      <p:ext uri="{BB962C8B-B14F-4D97-AF65-F5344CB8AC3E}">
        <p14:creationId xmlns:p14="http://schemas.microsoft.com/office/powerpoint/2010/main" val="2950208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CPU Tips</a:t>
            </a:r>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GB" dirty="0"/>
              <a:t>Use KEEP= or DROP= data set options to retain desired variables. </a:t>
            </a:r>
          </a:p>
          <a:p>
            <a:pPr marL="457200" indent="-457200">
              <a:buFont typeface="+mj-lt"/>
              <a:buAutoNum type="arabicPeriod"/>
            </a:pPr>
            <a:r>
              <a:rPr lang="en-GB" dirty="0"/>
              <a:t>Use WHERE statements, WHERE= data set option, or WHERE clauses to subset SAS datasets. </a:t>
            </a:r>
          </a:p>
          <a:p>
            <a:pPr marL="457200" indent="-457200">
              <a:buFont typeface="+mj-lt"/>
              <a:buAutoNum type="arabicPeriod"/>
            </a:pPr>
            <a:r>
              <a:rPr lang="en-GB" dirty="0"/>
              <a:t>Create and access SAS datasets rather than ASCII or EBCDIC raw data files. </a:t>
            </a:r>
          </a:p>
          <a:p>
            <a:pPr marL="457200" indent="-457200">
              <a:buFont typeface="+mj-lt"/>
              <a:buAutoNum type="arabicPeriod"/>
            </a:pPr>
            <a:r>
              <a:rPr lang="en-GB" dirty="0"/>
              <a:t>Use IF-THEN / ELSE or SELECT-WHEN / OTHERWISE in the DATA step, or a Case expression in PROC SQL to conditionally process data. </a:t>
            </a:r>
          </a:p>
          <a:p>
            <a:pPr marL="457200" indent="-457200">
              <a:buFont typeface="+mj-lt"/>
              <a:buAutoNum type="arabicPeriod"/>
            </a:pPr>
            <a:r>
              <a:rPr lang="en-GB" dirty="0"/>
              <a:t>Use the DATASETS procedure COPY statement to copy datasets with indexes. </a:t>
            </a:r>
          </a:p>
          <a:p>
            <a:pPr marL="457200" indent="-457200">
              <a:buFont typeface="+mj-lt"/>
              <a:buAutoNum type="arabicPeriod"/>
            </a:pPr>
            <a:r>
              <a:rPr lang="en-GB" dirty="0"/>
              <a:t>Use procedures such as PROC SQL when appropriate to consolidate the number of process steps. </a:t>
            </a:r>
          </a:p>
          <a:p>
            <a:pPr marL="457200" indent="-457200">
              <a:buFont typeface="+mj-lt"/>
              <a:buAutoNum type="arabicPeriod"/>
            </a:pPr>
            <a:r>
              <a:rPr lang="en-GB" dirty="0"/>
              <a:t>Turn off the Macro facility when not needed. </a:t>
            </a:r>
          </a:p>
          <a:p>
            <a:pPr marL="457200" indent="-457200">
              <a:buFont typeface="+mj-lt"/>
              <a:buAutoNum type="arabicPeriod"/>
            </a:pPr>
            <a:r>
              <a:rPr lang="en-GB" dirty="0"/>
              <a:t>Avoid unnecessary sorting - plan its use. </a:t>
            </a:r>
          </a:p>
          <a:p>
            <a:pPr marL="457200" indent="-457200">
              <a:buFont typeface="+mj-lt"/>
              <a:buAutoNum type="arabicPeriod"/>
            </a:pPr>
            <a:r>
              <a:rPr lang="en-GB" dirty="0"/>
              <a:t>Use procedures that support the CLASS statement to take advantage of group processing without sorting. </a:t>
            </a:r>
          </a:p>
          <a:p>
            <a:pPr marL="457200" indent="-457200">
              <a:buFont typeface="+mj-lt"/>
              <a:buAutoNum type="arabicPeriod"/>
            </a:pPr>
            <a:r>
              <a:rPr lang="en-GB" dirty="0"/>
              <a:t>Use the Stored Program Facility for complex DATA steps. </a:t>
            </a:r>
          </a:p>
          <a:p>
            <a:pPr marL="457200" indent="-457200">
              <a:buFont typeface="+mj-lt"/>
              <a:buAutoNum type="arabicPeriod"/>
            </a:pPr>
            <a:r>
              <a:rPr lang="en-GB" dirty="0"/>
              <a:t>CPU time and elapsed time can be reduced with the SASFILE statement. </a:t>
            </a:r>
          </a:p>
          <a:p>
            <a:pPr marL="457200" indent="-457200">
              <a:buFont typeface="+mj-lt"/>
              <a:buAutoNum type="arabicPeriod"/>
            </a:pPr>
            <a:r>
              <a:rPr lang="en-GB" dirty="0"/>
              <a:t>Use DATA step hash programming techniques to merge (or join) SAS datasets.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46</a:t>
            </a:fld>
            <a:endParaRPr lang="en-US"/>
          </a:p>
        </p:txBody>
      </p:sp>
    </p:spTree>
    <p:extLst>
      <p:ext uri="{BB962C8B-B14F-4D97-AF65-F5344CB8AC3E}">
        <p14:creationId xmlns:p14="http://schemas.microsoft.com/office/powerpoint/2010/main" val="3011169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Storage</a:t>
            </a:r>
            <a:r>
              <a:rPr lang="en-GB" baseline="0" dirty="0"/>
              <a:t> Tips</a:t>
            </a:r>
            <a:endParaRPr lang="en-GB"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GB" dirty="0"/>
              <a:t>Use KEEP= or DROP= data set options to retain desired variables. </a:t>
            </a:r>
          </a:p>
          <a:p>
            <a:pPr marL="457200" indent="-457200">
              <a:buFont typeface="+mj-lt"/>
              <a:buAutoNum type="arabicPeriod"/>
            </a:pPr>
            <a:r>
              <a:rPr lang="en-GB" dirty="0"/>
              <a:t>Process only the variables you need which removes unwanted variables from the program data vector (PDV). </a:t>
            </a:r>
          </a:p>
          <a:p>
            <a:pPr marL="457200" indent="-457200">
              <a:buFont typeface="+mj-lt"/>
              <a:buAutoNum type="arabicPeriod"/>
            </a:pPr>
            <a:r>
              <a:rPr lang="en-GB" dirty="0"/>
              <a:t>Use LENGTH statements to reduce the size of a variable. </a:t>
            </a:r>
          </a:p>
          <a:p>
            <a:pPr marL="457200" indent="-457200">
              <a:buFont typeface="+mj-lt"/>
              <a:buAutoNum type="arabicPeriod"/>
            </a:pPr>
            <a:r>
              <a:rPr lang="en-GB" dirty="0"/>
              <a:t>Use data compression strategies to reduce the amount of storage used to store datasets. </a:t>
            </a:r>
          </a:p>
          <a:p>
            <a:pPr marL="457200" indent="-457200">
              <a:buFont typeface="+mj-lt"/>
              <a:buAutoNum type="arabicPeriod"/>
            </a:pPr>
            <a:r>
              <a:rPr lang="en-GB" dirty="0"/>
              <a:t>Create character variables for data that won’t be used for analytical purposes. </a:t>
            </a:r>
          </a:p>
          <a:p>
            <a:pPr marL="457200" indent="-457200">
              <a:buFont typeface="+mj-lt"/>
              <a:buAutoNum type="arabicPeriod"/>
            </a:pPr>
            <a:r>
              <a:rPr lang="en-GB" dirty="0"/>
              <a:t>Shorten data by using </a:t>
            </a:r>
            <a:r>
              <a:rPr lang="en-GB" dirty="0" err="1"/>
              <a:t>informats</a:t>
            </a:r>
            <a:r>
              <a:rPr lang="en-GB" dirty="0"/>
              <a:t> and formats. </a:t>
            </a:r>
          </a:p>
          <a:p>
            <a:pPr marL="457200" indent="-457200">
              <a:buFont typeface="+mj-lt"/>
              <a:buAutoNum type="arabicPeriod"/>
            </a:pPr>
            <a:r>
              <a:rPr lang="en-GB" dirty="0"/>
              <a:t>Use a DATA _NULL_ when writing to external files. </a:t>
            </a:r>
          </a:p>
          <a:p>
            <a:pPr marL="457200" indent="-457200">
              <a:buFont typeface="+mj-lt"/>
              <a:buAutoNum type="arabicPeriod"/>
            </a:pPr>
            <a:r>
              <a:rPr lang="en-GB" dirty="0"/>
              <a:t>When the default physical BLKSIZE of 6KB is used more DASD space is often needed to hold a specified amount of data. </a:t>
            </a:r>
          </a:p>
          <a:p>
            <a:pPr marL="457200" indent="-457200">
              <a:buFont typeface="+mj-lt"/>
              <a:buAutoNum type="arabicPeriod"/>
            </a:pPr>
            <a:r>
              <a:rPr lang="en-GB" dirty="0"/>
              <a:t>When insufficient disk space is unavailable to perform a sort process, consider using the SORT procedure’s TAGSORT option. </a:t>
            </a:r>
          </a:p>
          <a:p>
            <a:pPr marL="457200" indent="-457200">
              <a:buFont typeface="+mj-lt"/>
              <a:buAutoNum type="arabicPeriod"/>
            </a:pPr>
            <a:r>
              <a:rPr lang="en-GB" dirty="0"/>
              <a:t>Remove unwanted SAS datasets with PROC DATASETS.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47</a:t>
            </a:fld>
            <a:endParaRPr lang="en-US"/>
          </a:p>
        </p:txBody>
      </p:sp>
    </p:spTree>
    <p:extLst>
      <p:ext uri="{BB962C8B-B14F-4D97-AF65-F5344CB8AC3E}">
        <p14:creationId xmlns:p14="http://schemas.microsoft.com/office/powerpoint/2010/main" val="3404576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I/O Tips</a:t>
            </a:r>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GB" dirty="0"/>
              <a:t>Read only data that is needed from external data files. </a:t>
            </a:r>
          </a:p>
          <a:p>
            <a:pPr marL="457200" indent="-457200">
              <a:buFont typeface="+mj-lt"/>
              <a:buAutoNum type="arabicPeriod"/>
            </a:pPr>
            <a:r>
              <a:rPr lang="en-GB" dirty="0"/>
              <a:t>Minimize the number of times a large dataset is read by </a:t>
            </a:r>
            <a:r>
              <a:rPr lang="en-GB" dirty="0" err="1"/>
              <a:t>subsetting</a:t>
            </a:r>
            <a:r>
              <a:rPr lang="en-GB" dirty="0"/>
              <a:t> in a single DATA step. </a:t>
            </a:r>
          </a:p>
          <a:p>
            <a:pPr marL="457200" indent="-457200">
              <a:buFont typeface="+mj-lt"/>
              <a:buAutoNum type="arabicPeriod"/>
            </a:pPr>
            <a:r>
              <a:rPr lang="en-GB" dirty="0"/>
              <a:t>Use KEEP= or DROP= data set options to retain only desired variables. </a:t>
            </a:r>
          </a:p>
          <a:p>
            <a:pPr marL="457200" indent="-457200">
              <a:buFont typeface="+mj-lt"/>
              <a:buAutoNum type="arabicPeriod"/>
            </a:pPr>
            <a:r>
              <a:rPr lang="en-GB" dirty="0"/>
              <a:t>Use WHERE statements to subset data. </a:t>
            </a:r>
          </a:p>
          <a:p>
            <a:pPr marL="457200" indent="-457200">
              <a:buFont typeface="+mj-lt"/>
              <a:buAutoNum type="arabicPeriod"/>
            </a:pPr>
            <a:r>
              <a:rPr lang="en-GB" dirty="0"/>
              <a:t>Use data compression for large datasets. </a:t>
            </a:r>
          </a:p>
          <a:p>
            <a:pPr marL="457200" indent="-457200">
              <a:buFont typeface="+mj-lt"/>
              <a:buAutoNum type="arabicPeriod"/>
            </a:pPr>
            <a:r>
              <a:rPr lang="en-GB" dirty="0"/>
              <a:t>Use the DATASETS procedure COPY statement to copy datasets with indexes. </a:t>
            </a:r>
          </a:p>
          <a:p>
            <a:pPr marL="457200" indent="-457200">
              <a:buFont typeface="+mj-lt"/>
              <a:buAutoNum type="arabicPeriod"/>
            </a:pPr>
            <a:r>
              <a:rPr lang="en-GB" dirty="0"/>
              <a:t>Use the SQL procedure to consolidate steps. </a:t>
            </a:r>
          </a:p>
          <a:p>
            <a:pPr marL="457200" indent="-457200">
              <a:buFont typeface="+mj-lt"/>
              <a:buAutoNum type="arabicPeriod"/>
            </a:pPr>
            <a:r>
              <a:rPr lang="en-GB" dirty="0"/>
              <a:t>Store data in SAS datasets, not external files to avoid excessive read processing. </a:t>
            </a:r>
          </a:p>
          <a:p>
            <a:pPr marL="457200" indent="-457200">
              <a:buFont typeface="+mj-lt"/>
              <a:buAutoNum type="arabicPeriod"/>
            </a:pPr>
            <a:r>
              <a:rPr lang="en-GB" dirty="0"/>
              <a:t>Perform data subsets early to reduce the number of reads. </a:t>
            </a:r>
          </a:p>
          <a:p>
            <a:pPr marL="457200" indent="-457200">
              <a:buFont typeface="+mj-lt"/>
              <a:buAutoNum type="arabicPeriod"/>
            </a:pPr>
            <a:r>
              <a:rPr lang="en-GB" dirty="0"/>
              <a:t>Use indexed datasets to improve access to data subsets. </a:t>
            </a:r>
          </a:p>
          <a:p>
            <a:pPr marL="457200" indent="-457200">
              <a:buFont typeface="+mj-lt"/>
              <a:buAutoNum type="arabicPeriod"/>
            </a:pPr>
            <a:r>
              <a:rPr lang="en-GB" dirty="0"/>
              <a:t>Use the OUT= option with PROC SORT to reduce I/O operations. </a:t>
            </a:r>
          </a:p>
          <a:p>
            <a:pPr marL="457200" indent="-457200">
              <a:buFont typeface="+mj-lt"/>
              <a:buAutoNum type="arabicPeriod"/>
            </a:pPr>
            <a:r>
              <a:rPr lang="en-GB" dirty="0"/>
              <a:t>Experiment with different values for the BUFNO= option to adjust the number of open page buffers when processing SAS datasets.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48</a:t>
            </a:fld>
            <a:endParaRPr lang="en-US"/>
          </a:p>
        </p:txBody>
      </p:sp>
    </p:spTree>
    <p:extLst>
      <p:ext uri="{BB962C8B-B14F-4D97-AF65-F5344CB8AC3E}">
        <p14:creationId xmlns:p14="http://schemas.microsoft.com/office/powerpoint/2010/main" val="41789457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Memory Tips</a:t>
            </a:r>
          </a:p>
        </p:txBody>
      </p:sp>
      <p:sp>
        <p:nvSpPr>
          <p:cNvPr id="3" name="Content Placeholder 2"/>
          <p:cNvSpPr>
            <a:spLocks noGrp="1"/>
          </p:cNvSpPr>
          <p:nvPr>
            <p:ph idx="1"/>
          </p:nvPr>
        </p:nvSpPr>
        <p:spPr>
          <a:xfrm>
            <a:off x="608013" y="1692274"/>
            <a:ext cx="7927975" cy="4761061"/>
          </a:xfrm>
        </p:spPr>
        <p:txBody>
          <a:bodyPr>
            <a:normAutofit fontScale="77500" lnSpcReduction="20000"/>
          </a:bodyPr>
          <a:lstStyle/>
          <a:p>
            <a:pPr marL="457200" indent="-457200">
              <a:buFont typeface="+mj-lt"/>
              <a:buAutoNum type="arabicPeriod"/>
            </a:pPr>
            <a:r>
              <a:rPr lang="en-GB" dirty="0"/>
              <a:t>Read only data that is needed. </a:t>
            </a:r>
          </a:p>
          <a:p>
            <a:pPr marL="457200" indent="-457200">
              <a:buFont typeface="+mj-lt"/>
              <a:buAutoNum type="arabicPeriod"/>
            </a:pPr>
            <a:r>
              <a:rPr lang="en-GB" dirty="0"/>
              <a:t>Process only the variables you need which removes unwanted variables from the program data vector (PDV). </a:t>
            </a:r>
          </a:p>
          <a:p>
            <a:pPr marL="457200" indent="-457200">
              <a:buFont typeface="+mj-lt"/>
              <a:buAutoNum type="arabicPeriod"/>
            </a:pPr>
            <a:r>
              <a:rPr lang="en-GB" dirty="0"/>
              <a:t>Use WHERE statements, WHERE data set options, or WHERE clauses to subset datasets when possible. </a:t>
            </a:r>
          </a:p>
          <a:p>
            <a:pPr marL="457200" indent="-457200">
              <a:buFont typeface="+mj-lt"/>
              <a:buAutoNum type="arabicPeriod"/>
            </a:pPr>
            <a:r>
              <a:rPr lang="en-GB" dirty="0"/>
              <a:t>Avoid storing SAS </a:t>
            </a:r>
            <a:r>
              <a:rPr lang="en-GB" dirty="0" err="1"/>
              <a:t>catalogs</a:t>
            </a:r>
            <a:r>
              <a:rPr lang="en-GB" dirty="0"/>
              <a:t> in memory because they consume large quantities of memory. </a:t>
            </a:r>
          </a:p>
          <a:p>
            <a:pPr marL="457200" indent="-457200">
              <a:buFont typeface="+mj-lt"/>
              <a:buAutoNum type="arabicPeriod"/>
            </a:pPr>
            <a:r>
              <a:rPr lang="en-GB" dirty="0"/>
              <a:t>If using arrays, create them as _TEMPORARY_ to reduce memory requirements. </a:t>
            </a:r>
          </a:p>
          <a:p>
            <a:pPr marL="457200" indent="-457200">
              <a:buFont typeface="+mj-lt"/>
              <a:buAutoNum type="arabicPeriod"/>
            </a:pPr>
            <a:r>
              <a:rPr lang="en-GB" dirty="0"/>
              <a:t>Increase the REGION size when the amount of available memory is insufficient. </a:t>
            </a:r>
          </a:p>
          <a:p>
            <a:pPr marL="457200" indent="-457200">
              <a:buFont typeface="+mj-lt"/>
              <a:buAutoNum type="arabicPeriod"/>
            </a:pPr>
            <a:r>
              <a:rPr lang="en-GB" dirty="0"/>
              <a:t>Use the SORTSIZE= system option to limit the amount of memory that is available to sorting. </a:t>
            </a:r>
          </a:p>
          <a:p>
            <a:pPr marL="457200" indent="-457200">
              <a:buFont typeface="+mj-lt"/>
              <a:buAutoNum type="arabicPeriod"/>
            </a:pPr>
            <a:r>
              <a:rPr lang="en-GB" dirty="0"/>
              <a:t>Use the SUMSIZE= system option to limit the amount of memory that is available to summarization procedures. </a:t>
            </a:r>
          </a:p>
          <a:p>
            <a:pPr marL="457200" indent="-457200">
              <a:buFont typeface="+mj-lt"/>
              <a:buAutoNum type="arabicPeriod"/>
            </a:pPr>
            <a:r>
              <a:rPr lang="en-GB" dirty="0"/>
              <a:t>Use the MEMSIZE= system option to control memory usage with the SUMMARY procedure. </a:t>
            </a:r>
          </a:p>
          <a:p>
            <a:pPr marL="457200" indent="-457200">
              <a:buFont typeface="+mj-lt"/>
              <a:buAutoNum type="arabicPeriod"/>
            </a:pPr>
            <a:r>
              <a:rPr lang="en-GB" dirty="0"/>
              <a:t>Use the MVARSIZE= system option to specify the maximum size of in-memory macro variable values.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49</a:t>
            </a:fld>
            <a:endParaRPr lang="en-US"/>
          </a:p>
        </p:txBody>
      </p:sp>
    </p:spTree>
    <p:extLst>
      <p:ext uri="{BB962C8B-B14F-4D97-AF65-F5344CB8AC3E}">
        <p14:creationId xmlns:p14="http://schemas.microsoft.com/office/powerpoint/2010/main" val="289900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code in Parallel</a:t>
            </a:r>
          </a:p>
        </p:txBody>
      </p:sp>
      <p:sp>
        <p:nvSpPr>
          <p:cNvPr id="3" name="Content Placeholder 2"/>
          <p:cNvSpPr>
            <a:spLocks noGrp="1"/>
          </p:cNvSpPr>
          <p:nvPr>
            <p:ph idx="1"/>
          </p:nvPr>
        </p:nvSpPr>
        <p:spPr/>
        <p:txBody>
          <a:bodyPr/>
          <a:lstStyle/>
          <a:p>
            <a:r>
              <a:rPr lang="en-GB" i="1" dirty="0"/>
              <a:t>SYSTASK</a:t>
            </a:r>
            <a:r>
              <a:rPr lang="en-GB" dirty="0"/>
              <a:t> statement issues a command and tracks it with a </a:t>
            </a:r>
            <a:r>
              <a:rPr lang="en-GB" dirty="0" err="1"/>
              <a:t>taskname</a:t>
            </a:r>
            <a:endParaRPr lang="en-GB" dirty="0"/>
          </a:p>
          <a:p>
            <a:r>
              <a:rPr lang="en-GB" i="1" dirty="0"/>
              <a:t>WAITFOR</a:t>
            </a:r>
            <a:r>
              <a:rPr lang="en-GB" dirty="0"/>
              <a:t> statement can wait for </a:t>
            </a:r>
            <a:r>
              <a:rPr lang="en-GB" i="1" dirty="0"/>
              <a:t>_ALL_</a:t>
            </a:r>
            <a:r>
              <a:rPr lang="en-GB" dirty="0"/>
              <a:t> or </a:t>
            </a:r>
            <a:r>
              <a:rPr lang="en-GB" i="1" dirty="0"/>
              <a:t>_ANY_</a:t>
            </a:r>
            <a:r>
              <a:rPr lang="en-GB" dirty="0"/>
              <a:t> of a list of tasks to finish</a:t>
            </a:r>
          </a:p>
          <a:p>
            <a:endParaRPr lang="en-GB" dirty="0"/>
          </a:p>
          <a:p>
            <a:endParaRPr lang="en-GB" dirty="0"/>
          </a:p>
          <a:p>
            <a:endParaRPr lang="en-GB" dirty="0"/>
          </a:p>
          <a:p>
            <a:endParaRPr lang="en-GB" dirty="0"/>
          </a:p>
          <a:p>
            <a:endParaRPr lang="en-GB" dirty="0"/>
          </a:p>
          <a:p>
            <a:r>
              <a:rPr lang="en-GB" dirty="0"/>
              <a:t>Example:</a:t>
            </a:r>
          </a:p>
        </p:txBody>
      </p:sp>
      <p:sp>
        <p:nvSpPr>
          <p:cNvPr id="4" name="Slide Number Placeholder 3"/>
          <p:cNvSpPr>
            <a:spLocks noGrp="1"/>
          </p:cNvSpPr>
          <p:nvPr>
            <p:ph type="sldNum" sz="quarter" idx="10"/>
          </p:nvPr>
        </p:nvSpPr>
        <p:spPr/>
        <p:txBody>
          <a:bodyPr/>
          <a:lstStyle/>
          <a:p>
            <a:fld id="{9B06ECB1-4D93-4C9A-B01F-F405B7468A0D}" type="slidenum">
              <a:rPr lang="en-US" smtClean="0"/>
              <a:pPr/>
              <a:t>5</a:t>
            </a:fld>
            <a:endParaRPr lang="en-US"/>
          </a:p>
        </p:txBody>
      </p:sp>
      <p:sp>
        <p:nvSpPr>
          <p:cNvPr id="6" name="Rectangle 5"/>
          <p:cNvSpPr/>
          <p:nvPr/>
        </p:nvSpPr>
        <p:spPr>
          <a:xfrm>
            <a:off x="395536" y="5733256"/>
            <a:ext cx="8748464" cy="307777"/>
          </a:xfrm>
          <a:prstGeom prst="rect">
            <a:avLst/>
          </a:prstGeom>
        </p:spPr>
        <p:txBody>
          <a:bodyPr wrap="square">
            <a:spAutoFit/>
          </a:bodyPr>
          <a:lstStyle/>
          <a:p>
            <a:pPr lvl="0">
              <a:spcBef>
                <a:spcPct val="20000"/>
              </a:spcBef>
              <a:spcAft>
                <a:spcPct val="20000"/>
              </a:spcAft>
            </a:pPr>
            <a:r>
              <a:rPr lang="en-GB" b="1" kern="0" dirty="0" err="1">
                <a:solidFill>
                  <a:srgbClr val="363534"/>
                </a:solidFill>
                <a:latin typeface="Courier New" pitchFamily="49" charset="0"/>
                <a:cs typeface="Courier New" pitchFamily="49" charset="0"/>
              </a:rPr>
              <a:t>sas</a:t>
            </a:r>
            <a:r>
              <a:rPr lang="en-GB" b="1" kern="0" dirty="0">
                <a:solidFill>
                  <a:srgbClr val="363534"/>
                </a:solidFill>
                <a:latin typeface="Courier New" pitchFamily="49" charset="0"/>
                <a:cs typeface="Courier New" pitchFamily="49" charset="0"/>
              </a:rPr>
              <a:t> /cm/analysis/ci/digital/</a:t>
            </a:r>
            <a:r>
              <a:rPr lang="en-GB" b="1" kern="0" dirty="0" err="1">
                <a:solidFill>
                  <a:srgbClr val="363534"/>
                </a:solidFill>
                <a:latin typeface="Courier New" pitchFamily="49" charset="0"/>
                <a:cs typeface="Courier New" pitchFamily="49" charset="0"/>
              </a:rPr>
              <a:t>blinkbox_PM_test</a:t>
            </a:r>
            <a:r>
              <a:rPr lang="en-GB" b="1" kern="0" dirty="0">
                <a:solidFill>
                  <a:srgbClr val="363534"/>
                </a:solidFill>
                <a:latin typeface="Courier New" pitchFamily="49" charset="0"/>
                <a:cs typeface="Courier New" pitchFamily="49" charset="0"/>
              </a:rPr>
              <a:t>/</a:t>
            </a:r>
            <a:r>
              <a:rPr lang="en-GB" b="1" kern="0" dirty="0" err="1">
                <a:solidFill>
                  <a:srgbClr val="363534"/>
                </a:solidFill>
                <a:latin typeface="Courier New" pitchFamily="49" charset="0"/>
                <a:cs typeface="Courier New" pitchFamily="49" charset="0"/>
              </a:rPr>
              <a:t>blinkbox</a:t>
            </a:r>
            <a:r>
              <a:rPr lang="en-GB" b="1" kern="0" dirty="0">
                <a:solidFill>
                  <a:srgbClr val="363534"/>
                </a:solidFill>
                <a:latin typeface="Courier New" pitchFamily="49" charset="0"/>
                <a:cs typeface="Courier New" pitchFamily="49" charset="0"/>
              </a:rPr>
              <a:t>/</a:t>
            </a:r>
            <a:r>
              <a:rPr lang="en-GB" b="1" kern="0" dirty="0" err="1">
                <a:solidFill>
                  <a:srgbClr val="363534"/>
                </a:solidFill>
                <a:latin typeface="Courier New" pitchFamily="49" charset="0"/>
                <a:cs typeface="Courier New" pitchFamily="49" charset="0"/>
              </a:rPr>
              <a:t>parallelSimple.sas</a:t>
            </a:r>
            <a:r>
              <a:rPr lang="en-GB" b="1" kern="0" dirty="0">
                <a:solidFill>
                  <a:srgbClr val="363534"/>
                </a:solidFill>
                <a:latin typeface="Courier New" pitchFamily="49" charset="0"/>
                <a:cs typeface="Courier New" pitchFamily="49" charset="0"/>
              </a:rPr>
              <a:t> &amp;</a:t>
            </a:r>
          </a:p>
        </p:txBody>
      </p:sp>
      <p:sp>
        <p:nvSpPr>
          <p:cNvPr id="7" name="Rectangle 6"/>
          <p:cNvSpPr/>
          <p:nvPr/>
        </p:nvSpPr>
        <p:spPr>
          <a:xfrm>
            <a:off x="0" y="3259723"/>
            <a:ext cx="9144000" cy="1887696"/>
          </a:xfrm>
          <a:prstGeom prst="rect">
            <a:avLst/>
          </a:prstGeom>
        </p:spPr>
        <p:txBody>
          <a:bodyPr wrap="square">
            <a:spAutoFit/>
          </a:bodyPr>
          <a:lstStyle/>
          <a:p>
            <a:pPr>
              <a:lnSpc>
                <a:spcPts val="2000"/>
              </a:lnSpc>
            </a:pPr>
            <a:r>
              <a:rPr lang="en-GB" dirty="0" err="1">
                <a:solidFill>
                  <a:srgbClr val="0000FF"/>
                </a:solidFill>
                <a:latin typeface="Courier New"/>
              </a:rPr>
              <a:t>systask</a:t>
            </a:r>
            <a:r>
              <a:rPr lang="en-GB" dirty="0">
                <a:solidFill>
                  <a:srgbClr val="000000"/>
                </a:solidFill>
                <a:latin typeface="Courier New"/>
              </a:rPr>
              <a:t> </a:t>
            </a:r>
            <a:r>
              <a:rPr lang="en-GB" dirty="0">
                <a:solidFill>
                  <a:srgbClr val="0000FF"/>
                </a:solidFill>
                <a:latin typeface="Courier New"/>
              </a:rPr>
              <a:t>command</a:t>
            </a:r>
            <a:r>
              <a:rPr lang="en-GB" dirty="0">
                <a:solidFill>
                  <a:srgbClr val="000000"/>
                </a:solidFill>
                <a:latin typeface="Courier New"/>
              </a:rPr>
              <a:t> </a:t>
            </a:r>
            <a:r>
              <a:rPr lang="en-GB" dirty="0">
                <a:solidFill>
                  <a:srgbClr val="800080"/>
                </a:solidFill>
                <a:latin typeface="Courier New"/>
              </a:rPr>
              <a:t>"</a:t>
            </a:r>
            <a:r>
              <a:rPr lang="en-GB" dirty="0" err="1">
                <a:solidFill>
                  <a:srgbClr val="800080"/>
                </a:solidFill>
                <a:latin typeface="Courier New"/>
              </a:rPr>
              <a:t>sas</a:t>
            </a:r>
            <a:r>
              <a:rPr lang="en-GB" dirty="0">
                <a:solidFill>
                  <a:srgbClr val="800080"/>
                </a:solidFill>
                <a:latin typeface="Courier New"/>
              </a:rPr>
              <a:t> /cm/analysis/ci/digital/</a:t>
            </a:r>
            <a:r>
              <a:rPr lang="en-GB" dirty="0" err="1">
                <a:solidFill>
                  <a:srgbClr val="800080"/>
                </a:solidFill>
                <a:latin typeface="Courier New"/>
              </a:rPr>
              <a:t>blinkbox_PM_test</a:t>
            </a:r>
            <a:r>
              <a:rPr lang="en-GB" dirty="0">
                <a:solidFill>
                  <a:srgbClr val="800080"/>
                </a:solidFill>
                <a:latin typeface="Courier New"/>
              </a:rPr>
              <a:t>/</a:t>
            </a:r>
            <a:r>
              <a:rPr lang="en-GB" dirty="0" err="1">
                <a:solidFill>
                  <a:srgbClr val="800080"/>
                </a:solidFill>
                <a:latin typeface="Courier New"/>
              </a:rPr>
              <a:t>blinkbox</a:t>
            </a:r>
            <a:r>
              <a:rPr lang="en-GB" dirty="0">
                <a:solidFill>
                  <a:srgbClr val="800080"/>
                </a:solidFill>
                <a:latin typeface="Courier New"/>
              </a:rPr>
              <a:t>/</a:t>
            </a:r>
            <a:r>
              <a:rPr lang="en-GB" dirty="0" err="1">
                <a:solidFill>
                  <a:srgbClr val="800080"/>
                </a:solidFill>
                <a:latin typeface="Courier New"/>
              </a:rPr>
              <a:t>a.sas</a:t>
            </a:r>
            <a:endParaRPr lang="en-GB" dirty="0">
              <a:solidFill>
                <a:srgbClr val="800080"/>
              </a:solidFill>
              <a:latin typeface="Courier New"/>
            </a:endParaRPr>
          </a:p>
          <a:p>
            <a:pPr>
              <a:lnSpc>
                <a:spcPts val="2000"/>
              </a:lnSpc>
            </a:pPr>
            <a:r>
              <a:rPr lang="en-GB" dirty="0">
                <a:solidFill>
                  <a:srgbClr val="800080"/>
                </a:solidFill>
                <a:latin typeface="Courier New"/>
              </a:rPr>
              <a:t>   -log /cm/analysis/ci/digital/</a:t>
            </a:r>
            <a:r>
              <a:rPr lang="en-GB" dirty="0" err="1">
                <a:solidFill>
                  <a:srgbClr val="800080"/>
                </a:solidFill>
                <a:latin typeface="Courier New"/>
              </a:rPr>
              <a:t>blinkbox_PM_test</a:t>
            </a:r>
            <a:r>
              <a:rPr lang="en-GB" dirty="0">
                <a:solidFill>
                  <a:srgbClr val="800080"/>
                </a:solidFill>
                <a:latin typeface="Courier New"/>
              </a:rPr>
              <a:t>/</a:t>
            </a:r>
            <a:r>
              <a:rPr lang="en-GB" dirty="0" err="1">
                <a:solidFill>
                  <a:srgbClr val="800080"/>
                </a:solidFill>
                <a:latin typeface="Courier New"/>
              </a:rPr>
              <a:t>blinkbox</a:t>
            </a:r>
            <a:r>
              <a:rPr lang="en-GB" dirty="0">
                <a:solidFill>
                  <a:srgbClr val="800080"/>
                </a:solidFill>
                <a:latin typeface="Courier New"/>
              </a:rPr>
              <a:t>/a.log"</a:t>
            </a:r>
            <a:r>
              <a:rPr lang="en-GB" dirty="0">
                <a:solidFill>
                  <a:srgbClr val="000000"/>
                </a:solidFill>
                <a:latin typeface="Courier New"/>
              </a:rPr>
              <a:t> </a:t>
            </a:r>
            <a:r>
              <a:rPr lang="en-GB" dirty="0" err="1">
                <a:solidFill>
                  <a:srgbClr val="0000FF"/>
                </a:solidFill>
                <a:latin typeface="Courier New"/>
              </a:rPr>
              <a:t>taskname</a:t>
            </a:r>
            <a:r>
              <a:rPr lang="en-GB" dirty="0">
                <a:solidFill>
                  <a:srgbClr val="000000"/>
                </a:solidFill>
                <a:latin typeface="Courier New"/>
              </a:rPr>
              <a:t>=a ;</a:t>
            </a:r>
          </a:p>
          <a:p>
            <a:pPr>
              <a:lnSpc>
                <a:spcPts val="2000"/>
              </a:lnSpc>
            </a:pPr>
            <a:r>
              <a:rPr lang="en-GB" dirty="0" err="1">
                <a:solidFill>
                  <a:srgbClr val="0000FF"/>
                </a:solidFill>
                <a:latin typeface="Courier New"/>
              </a:rPr>
              <a:t>systask</a:t>
            </a:r>
            <a:r>
              <a:rPr lang="en-GB" dirty="0">
                <a:solidFill>
                  <a:srgbClr val="000000"/>
                </a:solidFill>
                <a:latin typeface="Courier New"/>
              </a:rPr>
              <a:t> </a:t>
            </a:r>
            <a:r>
              <a:rPr lang="en-GB" dirty="0">
                <a:solidFill>
                  <a:srgbClr val="0000FF"/>
                </a:solidFill>
                <a:latin typeface="Courier New"/>
              </a:rPr>
              <a:t>command</a:t>
            </a:r>
            <a:r>
              <a:rPr lang="en-GB" dirty="0">
                <a:solidFill>
                  <a:srgbClr val="000000"/>
                </a:solidFill>
                <a:latin typeface="Courier New"/>
              </a:rPr>
              <a:t> </a:t>
            </a:r>
            <a:r>
              <a:rPr lang="en-GB" dirty="0">
                <a:solidFill>
                  <a:srgbClr val="800080"/>
                </a:solidFill>
                <a:latin typeface="Courier New"/>
              </a:rPr>
              <a:t>"</a:t>
            </a:r>
            <a:r>
              <a:rPr lang="en-GB" dirty="0" err="1">
                <a:solidFill>
                  <a:srgbClr val="800080"/>
                </a:solidFill>
                <a:latin typeface="Courier New"/>
              </a:rPr>
              <a:t>sas</a:t>
            </a:r>
            <a:r>
              <a:rPr lang="en-GB" dirty="0">
                <a:solidFill>
                  <a:srgbClr val="800080"/>
                </a:solidFill>
                <a:latin typeface="Courier New"/>
              </a:rPr>
              <a:t> /cm/analysis/ci/digital/</a:t>
            </a:r>
            <a:r>
              <a:rPr lang="en-GB" dirty="0" err="1">
                <a:solidFill>
                  <a:srgbClr val="800080"/>
                </a:solidFill>
                <a:latin typeface="Courier New"/>
              </a:rPr>
              <a:t>blinkbox_PM_test</a:t>
            </a:r>
            <a:r>
              <a:rPr lang="en-GB" dirty="0">
                <a:solidFill>
                  <a:srgbClr val="800080"/>
                </a:solidFill>
                <a:latin typeface="Courier New"/>
              </a:rPr>
              <a:t>/</a:t>
            </a:r>
            <a:r>
              <a:rPr lang="en-GB" dirty="0" err="1">
                <a:solidFill>
                  <a:srgbClr val="800080"/>
                </a:solidFill>
                <a:latin typeface="Courier New"/>
              </a:rPr>
              <a:t>blinkbox</a:t>
            </a:r>
            <a:r>
              <a:rPr lang="en-GB" dirty="0">
                <a:solidFill>
                  <a:srgbClr val="800080"/>
                </a:solidFill>
                <a:latin typeface="Courier New"/>
              </a:rPr>
              <a:t>/</a:t>
            </a:r>
            <a:r>
              <a:rPr lang="en-GB" dirty="0" err="1">
                <a:solidFill>
                  <a:srgbClr val="800080"/>
                </a:solidFill>
                <a:latin typeface="Courier New"/>
              </a:rPr>
              <a:t>b.sas</a:t>
            </a:r>
            <a:endParaRPr lang="en-GB" dirty="0">
              <a:solidFill>
                <a:srgbClr val="800080"/>
              </a:solidFill>
              <a:latin typeface="Courier New"/>
            </a:endParaRPr>
          </a:p>
          <a:p>
            <a:pPr>
              <a:lnSpc>
                <a:spcPts val="2000"/>
              </a:lnSpc>
            </a:pPr>
            <a:r>
              <a:rPr lang="en-GB" dirty="0">
                <a:solidFill>
                  <a:srgbClr val="800080"/>
                </a:solidFill>
                <a:latin typeface="Courier New"/>
              </a:rPr>
              <a:t>   -log /cm/analysis/ci/digital/</a:t>
            </a:r>
            <a:r>
              <a:rPr lang="en-GB" dirty="0" err="1">
                <a:solidFill>
                  <a:srgbClr val="800080"/>
                </a:solidFill>
                <a:latin typeface="Courier New"/>
              </a:rPr>
              <a:t>blinkbox_PM_test</a:t>
            </a:r>
            <a:r>
              <a:rPr lang="en-GB" dirty="0">
                <a:solidFill>
                  <a:srgbClr val="800080"/>
                </a:solidFill>
                <a:latin typeface="Courier New"/>
              </a:rPr>
              <a:t>/</a:t>
            </a:r>
            <a:r>
              <a:rPr lang="en-GB" dirty="0" err="1">
                <a:solidFill>
                  <a:srgbClr val="800080"/>
                </a:solidFill>
                <a:latin typeface="Courier New"/>
              </a:rPr>
              <a:t>blinkbox</a:t>
            </a:r>
            <a:r>
              <a:rPr lang="en-GB" dirty="0">
                <a:solidFill>
                  <a:srgbClr val="800080"/>
                </a:solidFill>
                <a:latin typeface="Courier New"/>
              </a:rPr>
              <a:t>/b.log"</a:t>
            </a:r>
            <a:r>
              <a:rPr lang="en-GB" dirty="0">
                <a:solidFill>
                  <a:srgbClr val="000000"/>
                </a:solidFill>
                <a:latin typeface="Courier New"/>
              </a:rPr>
              <a:t> </a:t>
            </a:r>
            <a:r>
              <a:rPr lang="en-GB" dirty="0" err="1">
                <a:solidFill>
                  <a:srgbClr val="0000FF"/>
                </a:solidFill>
                <a:latin typeface="Courier New"/>
              </a:rPr>
              <a:t>taskname</a:t>
            </a:r>
            <a:r>
              <a:rPr lang="en-GB" dirty="0">
                <a:solidFill>
                  <a:srgbClr val="000000"/>
                </a:solidFill>
                <a:latin typeface="Courier New"/>
              </a:rPr>
              <a:t>=b ;</a:t>
            </a:r>
          </a:p>
          <a:p>
            <a:pPr>
              <a:lnSpc>
                <a:spcPts val="2000"/>
              </a:lnSpc>
            </a:pPr>
            <a:r>
              <a:rPr lang="en-GB" dirty="0" err="1">
                <a:solidFill>
                  <a:srgbClr val="0000FF"/>
                </a:solidFill>
                <a:latin typeface="Courier New"/>
              </a:rPr>
              <a:t>systask</a:t>
            </a:r>
            <a:r>
              <a:rPr lang="en-GB" dirty="0">
                <a:solidFill>
                  <a:srgbClr val="000000"/>
                </a:solidFill>
                <a:latin typeface="Courier New"/>
              </a:rPr>
              <a:t> </a:t>
            </a:r>
            <a:r>
              <a:rPr lang="en-GB" dirty="0">
                <a:solidFill>
                  <a:srgbClr val="0000FF"/>
                </a:solidFill>
                <a:latin typeface="Courier New"/>
              </a:rPr>
              <a:t>command</a:t>
            </a:r>
            <a:r>
              <a:rPr lang="en-GB" dirty="0">
                <a:solidFill>
                  <a:srgbClr val="000000"/>
                </a:solidFill>
                <a:latin typeface="Courier New"/>
              </a:rPr>
              <a:t> </a:t>
            </a:r>
            <a:r>
              <a:rPr lang="en-GB" dirty="0">
                <a:solidFill>
                  <a:srgbClr val="800080"/>
                </a:solidFill>
                <a:latin typeface="Courier New"/>
              </a:rPr>
              <a:t>"</a:t>
            </a:r>
            <a:r>
              <a:rPr lang="en-GB" dirty="0" err="1">
                <a:solidFill>
                  <a:srgbClr val="800080"/>
                </a:solidFill>
                <a:latin typeface="Courier New"/>
              </a:rPr>
              <a:t>sas</a:t>
            </a:r>
            <a:r>
              <a:rPr lang="en-GB" dirty="0">
                <a:solidFill>
                  <a:srgbClr val="800080"/>
                </a:solidFill>
                <a:latin typeface="Courier New"/>
              </a:rPr>
              <a:t> /cm/analysis/ci/digital/</a:t>
            </a:r>
            <a:r>
              <a:rPr lang="en-GB" dirty="0" err="1">
                <a:solidFill>
                  <a:srgbClr val="800080"/>
                </a:solidFill>
                <a:latin typeface="Courier New"/>
              </a:rPr>
              <a:t>blinkbox_PM_test</a:t>
            </a:r>
            <a:r>
              <a:rPr lang="en-GB" dirty="0">
                <a:solidFill>
                  <a:srgbClr val="800080"/>
                </a:solidFill>
                <a:latin typeface="Courier New"/>
              </a:rPr>
              <a:t>/</a:t>
            </a:r>
            <a:r>
              <a:rPr lang="en-GB" dirty="0" err="1">
                <a:solidFill>
                  <a:srgbClr val="800080"/>
                </a:solidFill>
                <a:latin typeface="Courier New"/>
              </a:rPr>
              <a:t>blinkbox</a:t>
            </a:r>
            <a:r>
              <a:rPr lang="en-GB" dirty="0">
                <a:solidFill>
                  <a:srgbClr val="800080"/>
                </a:solidFill>
                <a:latin typeface="Courier New"/>
              </a:rPr>
              <a:t>/</a:t>
            </a:r>
            <a:r>
              <a:rPr lang="en-GB" dirty="0" err="1">
                <a:solidFill>
                  <a:srgbClr val="800080"/>
                </a:solidFill>
                <a:latin typeface="Courier New"/>
              </a:rPr>
              <a:t>c.sas</a:t>
            </a:r>
            <a:endParaRPr lang="en-GB" dirty="0">
              <a:solidFill>
                <a:srgbClr val="800080"/>
              </a:solidFill>
              <a:latin typeface="Courier New"/>
            </a:endParaRPr>
          </a:p>
          <a:p>
            <a:pPr>
              <a:lnSpc>
                <a:spcPts val="2000"/>
              </a:lnSpc>
            </a:pPr>
            <a:r>
              <a:rPr lang="en-GB" dirty="0">
                <a:solidFill>
                  <a:srgbClr val="800080"/>
                </a:solidFill>
                <a:latin typeface="Courier New"/>
              </a:rPr>
              <a:t>   -log /cm/analysis/ci/digital/</a:t>
            </a:r>
            <a:r>
              <a:rPr lang="en-GB" dirty="0" err="1">
                <a:solidFill>
                  <a:srgbClr val="800080"/>
                </a:solidFill>
                <a:latin typeface="Courier New"/>
              </a:rPr>
              <a:t>blinkbox_PM_test</a:t>
            </a:r>
            <a:r>
              <a:rPr lang="en-GB" dirty="0">
                <a:solidFill>
                  <a:srgbClr val="800080"/>
                </a:solidFill>
                <a:latin typeface="Courier New"/>
              </a:rPr>
              <a:t>/</a:t>
            </a:r>
            <a:r>
              <a:rPr lang="en-GB" dirty="0" err="1">
                <a:solidFill>
                  <a:srgbClr val="800080"/>
                </a:solidFill>
                <a:latin typeface="Courier New"/>
              </a:rPr>
              <a:t>blinkbox</a:t>
            </a:r>
            <a:r>
              <a:rPr lang="en-GB" dirty="0">
                <a:solidFill>
                  <a:srgbClr val="800080"/>
                </a:solidFill>
                <a:latin typeface="Courier New"/>
              </a:rPr>
              <a:t>/c.log"</a:t>
            </a:r>
            <a:r>
              <a:rPr lang="en-GB" dirty="0">
                <a:solidFill>
                  <a:srgbClr val="000000"/>
                </a:solidFill>
                <a:latin typeface="Courier New"/>
              </a:rPr>
              <a:t> </a:t>
            </a:r>
            <a:r>
              <a:rPr lang="en-GB" dirty="0" err="1">
                <a:solidFill>
                  <a:srgbClr val="0000FF"/>
                </a:solidFill>
                <a:latin typeface="Courier New"/>
              </a:rPr>
              <a:t>taskname</a:t>
            </a:r>
            <a:r>
              <a:rPr lang="en-GB" dirty="0">
                <a:solidFill>
                  <a:srgbClr val="000000"/>
                </a:solidFill>
                <a:latin typeface="Courier New"/>
              </a:rPr>
              <a:t>=c ;</a:t>
            </a:r>
          </a:p>
          <a:p>
            <a:pPr>
              <a:lnSpc>
                <a:spcPts val="2000"/>
              </a:lnSpc>
            </a:pPr>
            <a:r>
              <a:rPr lang="en-GB" dirty="0" err="1">
                <a:solidFill>
                  <a:srgbClr val="0000FF"/>
                </a:solidFill>
                <a:latin typeface="Courier New"/>
              </a:rPr>
              <a:t>waitfor</a:t>
            </a:r>
            <a:r>
              <a:rPr lang="en-GB" dirty="0">
                <a:solidFill>
                  <a:srgbClr val="000000"/>
                </a:solidFill>
                <a:latin typeface="Courier New"/>
              </a:rPr>
              <a:t> </a:t>
            </a:r>
            <a:r>
              <a:rPr lang="en-GB" dirty="0">
                <a:solidFill>
                  <a:srgbClr val="0000FF"/>
                </a:solidFill>
                <a:latin typeface="Courier New"/>
              </a:rPr>
              <a:t>_all_</a:t>
            </a:r>
            <a:r>
              <a:rPr lang="en-GB" dirty="0">
                <a:solidFill>
                  <a:srgbClr val="000000"/>
                </a:solidFill>
                <a:latin typeface="Courier New"/>
              </a:rPr>
              <a:t> a b c ;</a:t>
            </a:r>
          </a:p>
        </p:txBody>
      </p:sp>
    </p:spTree>
    <p:extLst>
      <p:ext uri="{BB962C8B-B14F-4D97-AF65-F5344CB8AC3E}">
        <p14:creationId xmlns:p14="http://schemas.microsoft.com/office/powerpoint/2010/main" val="1685484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Time Tips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GB" dirty="0"/>
              <a:t>Use the SQL procedure for code simplification. </a:t>
            </a:r>
          </a:p>
          <a:p>
            <a:pPr marL="457200" indent="-457200">
              <a:buFont typeface="+mj-lt"/>
              <a:buAutoNum type="arabicPeriod"/>
            </a:pPr>
            <a:r>
              <a:rPr lang="en-GB" dirty="0"/>
              <a:t>Use procedures whenever possible. </a:t>
            </a:r>
          </a:p>
          <a:p>
            <a:pPr marL="457200" indent="-457200">
              <a:buFont typeface="+mj-lt"/>
              <a:buAutoNum type="arabicPeriod"/>
            </a:pPr>
            <a:r>
              <a:rPr lang="en-GB" dirty="0"/>
              <a:t>Document programs and routines with comments. </a:t>
            </a:r>
          </a:p>
          <a:p>
            <a:pPr marL="457200" indent="-457200">
              <a:buFont typeface="+mj-lt"/>
              <a:buAutoNum type="arabicPeriod"/>
            </a:pPr>
            <a:r>
              <a:rPr lang="en-GB" dirty="0"/>
              <a:t>Utilize macros for redundant code. </a:t>
            </a:r>
          </a:p>
          <a:p>
            <a:pPr marL="457200" indent="-457200">
              <a:buFont typeface="+mj-lt"/>
              <a:buAutoNum type="arabicPeriod"/>
            </a:pPr>
            <a:r>
              <a:rPr lang="en-GB" dirty="0"/>
              <a:t>Code for unknown data values. </a:t>
            </a:r>
          </a:p>
          <a:p>
            <a:pPr marL="457200" indent="-457200">
              <a:buFont typeface="+mj-lt"/>
              <a:buAutoNum type="arabicPeriod"/>
            </a:pPr>
            <a:r>
              <a:rPr lang="en-GB" dirty="0"/>
              <a:t>Assign descriptive and meaningful variable names. </a:t>
            </a:r>
          </a:p>
          <a:p>
            <a:pPr marL="457200" indent="-457200">
              <a:buFont typeface="+mj-lt"/>
              <a:buAutoNum type="arabicPeriod"/>
            </a:pPr>
            <a:r>
              <a:rPr lang="en-GB" dirty="0"/>
              <a:t>Store formats and labels with the SAS data sets that use them. </a:t>
            </a:r>
          </a:p>
          <a:p>
            <a:pPr marL="457200" indent="-457200">
              <a:buFont typeface="+mj-lt"/>
              <a:buAutoNum type="arabicPeriod"/>
            </a:pPr>
            <a:r>
              <a:rPr lang="en-GB" dirty="0"/>
              <a:t>Use the DATASETS procedure COPY statement to copy data sets with indexes. </a:t>
            </a:r>
          </a:p>
          <a:p>
            <a:pPr marL="457200" indent="-457200">
              <a:buFont typeface="+mj-lt"/>
              <a:buAutoNum type="arabicPeriod"/>
            </a:pPr>
            <a:r>
              <a:rPr lang="en-GB" dirty="0"/>
              <a:t>Test program code using "complete" test data. </a:t>
            </a:r>
          </a:p>
          <a:p>
            <a:pPr marL="457200" indent="-457200">
              <a:buFont typeface="+mj-lt"/>
              <a:buAutoNum type="arabicPeriod"/>
            </a:pPr>
            <a:r>
              <a:rPr lang="en-GB" dirty="0"/>
              <a:t>Assign redundant steps to function keys, particularly during debugging and tuning operations. </a:t>
            </a:r>
          </a:p>
        </p:txBody>
      </p:sp>
      <p:sp>
        <p:nvSpPr>
          <p:cNvPr id="4" name="Slide Number Placeholder 3"/>
          <p:cNvSpPr>
            <a:spLocks noGrp="1"/>
          </p:cNvSpPr>
          <p:nvPr>
            <p:ph type="sldNum" sz="quarter" idx="10"/>
          </p:nvPr>
        </p:nvSpPr>
        <p:spPr/>
        <p:txBody>
          <a:bodyPr/>
          <a:lstStyle/>
          <a:p>
            <a:fld id="{9B06ECB1-4D93-4C9A-B01F-F405B7468A0D}" type="slidenum">
              <a:rPr lang="en-US" smtClean="0"/>
              <a:pPr/>
              <a:t>50</a:t>
            </a:fld>
            <a:endParaRPr lang="en-US"/>
          </a:p>
        </p:txBody>
      </p:sp>
    </p:spTree>
    <p:extLst>
      <p:ext uri="{BB962C8B-B14F-4D97-AF65-F5344CB8AC3E}">
        <p14:creationId xmlns:p14="http://schemas.microsoft.com/office/powerpoint/2010/main" val="3494953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GB" dirty="0"/>
              <a:t>Standard Answers</a:t>
            </a:r>
          </a:p>
        </p:txBody>
      </p:sp>
      <p:sp>
        <p:nvSpPr>
          <p:cNvPr id="707587" name="Rectangle 3"/>
          <p:cNvSpPr>
            <a:spLocks noGrp="1" noChangeArrowheads="1"/>
          </p:cNvSpPr>
          <p:nvPr>
            <p:ph type="body" idx="1"/>
          </p:nvPr>
        </p:nvSpPr>
        <p:spPr/>
        <p:txBody>
          <a:bodyPr/>
          <a:lstStyle/>
          <a:p>
            <a:endParaRPr lang="en-US"/>
          </a:p>
        </p:txBody>
      </p:sp>
      <p:graphicFrame>
        <p:nvGraphicFramePr>
          <p:cNvPr id="707588" name="Object 4"/>
          <p:cNvGraphicFramePr>
            <a:graphicFrameLocks noChangeAspect="1"/>
          </p:cNvGraphicFramePr>
          <p:nvPr/>
        </p:nvGraphicFramePr>
        <p:xfrm>
          <a:off x="0" y="3175"/>
          <a:ext cx="9144000" cy="6850063"/>
        </p:xfrm>
        <a:graphic>
          <a:graphicData uri="http://schemas.openxmlformats.org/presentationml/2006/ole">
            <mc:AlternateContent xmlns:mc="http://schemas.openxmlformats.org/markup-compatibility/2006">
              <mc:Choice xmlns:v="urn:schemas-microsoft-com:vml" Requires="v">
                <p:oleObj name="Slide" r:id="rId2" imgW="4548526" imgH="3407297" progId="PowerPoint.Slide.8">
                  <p:embed/>
                </p:oleObj>
              </mc:Choice>
              <mc:Fallback>
                <p:oleObj name="Slide" r:id="rId2" imgW="4548526" imgH="3407297" progId="PowerPoint.Slid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827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829" y="1052736"/>
            <a:ext cx="9144000" cy="5295296"/>
          </a:xfrm>
          <a:prstGeom prst="rect">
            <a:avLst/>
          </a:prstGeom>
        </p:spPr>
        <p:txBody>
          <a:bodyPr wrap="square">
            <a:spAutoFit/>
          </a:bodyPr>
          <a:lstStyle/>
          <a:p>
            <a:pPr>
              <a:lnSpc>
                <a:spcPct val="115000"/>
              </a:lnSpc>
              <a:spcAft>
                <a:spcPts val="0"/>
              </a:spcAft>
            </a:pPr>
            <a:r>
              <a:rPr lang="en-GB" dirty="0">
                <a:solidFill>
                  <a:srgbClr val="0000FF"/>
                </a:solidFill>
                <a:latin typeface="Courier New"/>
                <a:ea typeface="Calibri"/>
                <a:cs typeface="Times New Roman"/>
              </a:rPr>
              <a:t>%include</a:t>
            </a:r>
            <a:r>
              <a:rPr lang="en-GB" dirty="0">
                <a:solidFill>
                  <a:srgbClr val="000000"/>
                </a:solidFill>
                <a:latin typeface="Courier New"/>
                <a:ea typeface="Calibri"/>
                <a:cs typeface="Times New Roman"/>
              </a:rPr>
              <a:t> </a:t>
            </a:r>
            <a:r>
              <a:rPr lang="en-GB" dirty="0">
                <a:solidFill>
                  <a:srgbClr val="800080"/>
                </a:solidFill>
                <a:latin typeface="Courier New"/>
                <a:ea typeface="Calibri"/>
                <a:cs typeface="Times New Roman"/>
              </a:rPr>
              <a:t>'/cm/analysis/ci/digital/</a:t>
            </a:r>
            <a:r>
              <a:rPr lang="en-GB" dirty="0" err="1">
                <a:solidFill>
                  <a:srgbClr val="800080"/>
                </a:solidFill>
                <a:latin typeface="Courier New"/>
                <a:ea typeface="Calibri"/>
                <a:cs typeface="Times New Roman"/>
              </a:rPr>
              <a:t>blinkbox_PM_test</a:t>
            </a:r>
            <a:r>
              <a:rPr lang="en-GB" dirty="0">
                <a:solidFill>
                  <a:srgbClr val="800080"/>
                </a:solidFill>
                <a:latin typeface="Courier New"/>
                <a:ea typeface="Calibri"/>
                <a:cs typeface="Times New Roman"/>
              </a:rPr>
              <a:t>/</a:t>
            </a:r>
            <a:r>
              <a:rPr lang="en-GB" dirty="0" err="1">
                <a:solidFill>
                  <a:srgbClr val="800080"/>
                </a:solidFill>
                <a:latin typeface="Courier New"/>
                <a:ea typeface="Calibri"/>
                <a:cs typeface="Times New Roman"/>
              </a:rPr>
              <a:t>blinkbox</a:t>
            </a:r>
            <a:r>
              <a:rPr lang="en-GB" dirty="0">
                <a:solidFill>
                  <a:srgbClr val="800080"/>
                </a:solidFill>
                <a:latin typeface="Courier New"/>
                <a:ea typeface="Calibri"/>
                <a:cs typeface="Times New Roman"/>
              </a:rPr>
              <a:t>/parallel </a:t>
            </a:r>
            <a:r>
              <a:rPr lang="en-GB" dirty="0" err="1">
                <a:solidFill>
                  <a:srgbClr val="800080"/>
                </a:solidFill>
                <a:latin typeface="Courier New"/>
                <a:ea typeface="Calibri"/>
                <a:cs typeface="Times New Roman"/>
              </a:rPr>
              <a:t>macros.sas</a:t>
            </a:r>
            <a:r>
              <a:rPr lang="en-GB" dirty="0">
                <a:solidFill>
                  <a:srgbClr val="800080"/>
                </a:solidFill>
                <a:latin typeface="Courier New"/>
                <a:ea typeface="Calibri"/>
                <a:cs typeface="Times New Roman"/>
              </a:rPr>
              <a:t>'</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b="1" dirty="0">
                <a:solidFill>
                  <a:srgbClr val="000080"/>
                </a:solidFill>
                <a:latin typeface="Courier New"/>
                <a:ea typeface="Calibri"/>
                <a:cs typeface="Times New Roman"/>
              </a:rPr>
              <a:t>data</a:t>
            </a:r>
            <a:r>
              <a:rPr lang="en-GB" dirty="0">
                <a:solidFill>
                  <a:srgbClr val="000000"/>
                </a:solidFill>
                <a:latin typeface="Courier New"/>
                <a:ea typeface="Calibri"/>
                <a:cs typeface="Times New Roman"/>
              </a:rPr>
              <a:t> _</a:t>
            </a:r>
            <a:r>
              <a:rPr lang="en-GB" dirty="0" err="1">
                <a:solidFill>
                  <a:srgbClr val="000000"/>
                </a:solidFill>
                <a:latin typeface="Courier New"/>
                <a:ea typeface="Calibri"/>
                <a:cs typeface="Times New Roman"/>
              </a:rPr>
              <a:t>control.status</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a:t>
            </a:r>
            <a:r>
              <a:rPr lang="en-GB" dirty="0">
                <a:solidFill>
                  <a:srgbClr val="0000FF"/>
                </a:solidFill>
                <a:latin typeface="Courier New"/>
                <a:ea typeface="Calibri"/>
                <a:cs typeface="Times New Roman"/>
              </a:rPr>
              <a:t>length</a:t>
            </a:r>
            <a:r>
              <a:rPr lang="en-GB" dirty="0">
                <a:solidFill>
                  <a:srgbClr val="000000"/>
                </a:solidFill>
                <a:latin typeface="Courier New"/>
                <a:ea typeface="Calibri"/>
                <a:cs typeface="Times New Roman"/>
              </a:rPr>
              <a:t> task $ </a:t>
            </a:r>
            <a:r>
              <a:rPr lang="en-GB" b="1" dirty="0">
                <a:solidFill>
                  <a:srgbClr val="008080"/>
                </a:solidFill>
                <a:latin typeface="Courier New"/>
                <a:ea typeface="Calibri"/>
                <a:cs typeface="Times New Roman"/>
              </a:rPr>
              <a:t>2</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path $ </a:t>
            </a:r>
            <a:r>
              <a:rPr lang="en-GB" b="1" dirty="0">
                <a:solidFill>
                  <a:srgbClr val="008080"/>
                </a:solidFill>
                <a:latin typeface="Courier New"/>
                <a:ea typeface="Calibri"/>
                <a:cs typeface="Times New Roman"/>
              </a:rPr>
              <a:t>80</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program $ </a:t>
            </a:r>
            <a:r>
              <a:rPr lang="en-GB" b="1" dirty="0">
                <a:solidFill>
                  <a:srgbClr val="008080"/>
                </a:solidFill>
                <a:latin typeface="Courier New"/>
                <a:ea typeface="Calibri"/>
                <a:cs typeface="Times New Roman"/>
              </a:rPr>
              <a:t>40</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status $ </a:t>
            </a:r>
            <a:r>
              <a:rPr lang="en-GB" b="1" dirty="0">
                <a:solidFill>
                  <a:srgbClr val="008080"/>
                </a:solidFill>
                <a:latin typeface="Courier New"/>
                <a:ea typeface="Calibri"/>
                <a:cs typeface="Times New Roman"/>
              </a:rPr>
              <a:t>12</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submitted started ended </a:t>
            </a:r>
            <a:r>
              <a:rPr lang="en-GB" b="1" dirty="0">
                <a:solidFill>
                  <a:srgbClr val="008080"/>
                </a:solidFill>
                <a:latin typeface="Courier New"/>
                <a:ea typeface="Calibri"/>
                <a:cs typeface="Times New Roman"/>
              </a:rPr>
              <a:t>8</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a:t>
            </a:r>
            <a:r>
              <a:rPr lang="en-GB" dirty="0">
                <a:solidFill>
                  <a:srgbClr val="0000FF"/>
                </a:solidFill>
                <a:latin typeface="Courier New"/>
                <a:ea typeface="Calibri"/>
                <a:cs typeface="Times New Roman"/>
              </a:rPr>
              <a:t>format</a:t>
            </a:r>
            <a:r>
              <a:rPr lang="en-GB" dirty="0">
                <a:solidFill>
                  <a:srgbClr val="000000"/>
                </a:solidFill>
                <a:latin typeface="Courier New"/>
                <a:ea typeface="Calibri"/>
                <a:cs typeface="Times New Roman"/>
              </a:rPr>
              <a:t> submitted started ended </a:t>
            </a:r>
            <a:r>
              <a:rPr lang="en-GB" dirty="0">
                <a:solidFill>
                  <a:srgbClr val="008080"/>
                </a:solidFill>
                <a:latin typeface="Courier New"/>
                <a:ea typeface="Calibri"/>
                <a:cs typeface="Times New Roman"/>
              </a:rPr>
              <a:t>time10.1</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a:t>
            </a:r>
            <a:r>
              <a:rPr lang="en-GB" dirty="0" err="1">
                <a:solidFill>
                  <a:srgbClr val="0000FF"/>
                </a:solidFill>
                <a:latin typeface="Courier New"/>
                <a:ea typeface="Calibri"/>
                <a:cs typeface="Times New Roman"/>
              </a:rPr>
              <a:t>infile</a:t>
            </a:r>
            <a:r>
              <a:rPr lang="en-GB" dirty="0">
                <a:solidFill>
                  <a:srgbClr val="000000"/>
                </a:solidFill>
                <a:latin typeface="Courier New"/>
                <a:ea typeface="Calibri"/>
                <a:cs typeface="Times New Roman"/>
              </a:rPr>
              <a:t> cards </a:t>
            </a:r>
            <a:r>
              <a:rPr lang="en-GB" dirty="0" err="1">
                <a:solidFill>
                  <a:srgbClr val="0000FF"/>
                </a:solidFill>
                <a:latin typeface="Courier New"/>
                <a:ea typeface="Calibri"/>
                <a:cs typeface="Times New Roman"/>
              </a:rPr>
              <a:t>missover</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a:t>
            </a:r>
            <a:r>
              <a:rPr lang="en-GB" dirty="0">
                <a:solidFill>
                  <a:srgbClr val="0000FF"/>
                </a:solidFill>
                <a:latin typeface="Courier New"/>
                <a:ea typeface="Calibri"/>
                <a:cs typeface="Times New Roman"/>
              </a:rPr>
              <a:t>input</a:t>
            </a:r>
            <a:r>
              <a:rPr lang="en-GB" dirty="0">
                <a:solidFill>
                  <a:srgbClr val="000000"/>
                </a:solidFill>
                <a:latin typeface="Courier New"/>
                <a:ea typeface="Calibri"/>
                <a:cs typeface="Times New Roman"/>
              </a:rPr>
              <a:t> task path &amp; program &amp;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a:t>
            </a:r>
            <a:r>
              <a:rPr lang="en-GB" dirty="0">
                <a:solidFill>
                  <a:srgbClr val="0000FF"/>
                </a:solidFill>
                <a:latin typeface="Courier New"/>
                <a:ea typeface="Calibri"/>
                <a:cs typeface="Times New Roman"/>
              </a:rPr>
              <a:t>cards</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a /cm/analysis/ci/digital/</a:t>
            </a:r>
            <a:r>
              <a:rPr lang="en-GB" dirty="0" err="1">
                <a:solidFill>
                  <a:srgbClr val="000000"/>
                </a:solidFill>
                <a:latin typeface="Courier New"/>
                <a:ea typeface="Calibri"/>
                <a:cs typeface="Times New Roman"/>
              </a:rPr>
              <a:t>blinkbox_PM_test</a:t>
            </a:r>
            <a:r>
              <a:rPr lang="en-GB" dirty="0">
                <a:solidFill>
                  <a:srgbClr val="000000"/>
                </a:solidFill>
                <a:latin typeface="Courier New"/>
                <a:ea typeface="Calibri"/>
                <a:cs typeface="Times New Roman"/>
              </a:rPr>
              <a:t>/</a:t>
            </a:r>
            <a:r>
              <a:rPr lang="en-GB" dirty="0" err="1">
                <a:solidFill>
                  <a:srgbClr val="000000"/>
                </a:solidFill>
                <a:latin typeface="Courier New"/>
                <a:ea typeface="Calibri"/>
                <a:cs typeface="Times New Roman"/>
              </a:rPr>
              <a:t>blinkbox</a:t>
            </a:r>
            <a:r>
              <a:rPr lang="en-GB" dirty="0">
                <a:solidFill>
                  <a:srgbClr val="000000"/>
                </a:solidFill>
                <a:latin typeface="Courier New"/>
                <a:ea typeface="Calibri"/>
                <a:cs typeface="Times New Roman"/>
              </a:rPr>
              <a:t>/  </a:t>
            </a:r>
            <a:r>
              <a:rPr lang="en-GB" dirty="0" err="1">
                <a:solidFill>
                  <a:srgbClr val="000000"/>
                </a:solidFill>
                <a:latin typeface="Courier New"/>
                <a:ea typeface="Calibri"/>
                <a:cs typeface="Times New Roman"/>
              </a:rPr>
              <a:t>a.sas</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b /cm/analysis/ci/digital/</a:t>
            </a:r>
            <a:r>
              <a:rPr lang="en-GB" dirty="0" err="1">
                <a:solidFill>
                  <a:srgbClr val="000000"/>
                </a:solidFill>
                <a:latin typeface="Courier New"/>
                <a:ea typeface="Calibri"/>
                <a:cs typeface="Times New Roman"/>
              </a:rPr>
              <a:t>blinkbox_PM_test</a:t>
            </a:r>
            <a:r>
              <a:rPr lang="en-GB" dirty="0">
                <a:solidFill>
                  <a:srgbClr val="000000"/>
                </a:solidFill>
                <a:latin typeface="Courier New"/>
                <a:ea typeface="Calibri"/>
                <a:cs typeface="Times New Roman"/>
              </a:rPr>
              <a:t>/</a:t>
            </a:r>
            <a:r>
              <a:rPr lang="en-GB" dirty="0" err="1">
                <a:solidFill>
                  <a:srgbClr val="000000"/>
                </a:solidFill>
                <a:latin typeface="Courier New"/>
                <a:ea typeface="Calibri"/>
                <a:cs typeface="Times New Roman"/>
              </a:rPr>
              <a:t>blinkbox</a:t>
            </a:r>
            <a:r>
              <a:rPr lang="en-GB" dirty="0">
                <a:solidFill>
                  <a:srgbClr val="000000"/>
                </a:solidFill>
                <a:latin typeface="Courier New"/>
                <a:ea typeface="Calibri"/>
                <a:cs typeface="Times New Roman"/>
              </a:rPr>
              <a:t>/  </a:t>
            </a:r>
            <a:r>
              <a:rPr lang="en-GB" dirty="0" err="1">
                <a:solidFill>
                  <a:srgbClr val="000000"/>
                </a:solidFill>
                <a:latin typeface="Courier New"/>
                <a:ea typeface="Calibri"/>
                <a:cs typeface="Times New Roman"/>
              </a:rPr>
              <a:t>b.sas</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c /cm/analysis/ci/digital/</a:t>
            </a:r>
            <a:r>
              <a:rPr lang="en-GB" dirty="0" err="1">
                <a:solidFill>
                  <a:srgbClr val="000000"/>
                </a:solidFill>
                <a:latin typeface="Courier New"/>
                <a:ea typeface="Calibri"/>
                <a:cs typeface="Times New Roman"/>
              </a:rPr>
              <a:t>blinkbox_PM_test</a:t>
            </a:r>
            <a:r>
              <a:rPr lang="en-GB" dirty="0">
                <a:solidFill>
                  <a:srgbClr val="000000"/>
                </a:solidFill>
                <a:latin typeface="Courier New"/>
                <a:ea typeface="Calibri"/>
                <a:cs typeface="Times New Roman"/>
              </a:rPr>
              <a:t>/</a:t>
            </a:r>
            <a:r>
              <a:rPr lang="en-GB" dirty="0" err="1">
                <a:solidFill>
                  <a:srgbClr val="000000"/>
                </a:solidFill>
                <a:latin typeface="Courier New"/>
                <a:ea typeface="Calibri"/>
                <a:cs typeface="Times New Roman"/>
              </a:rPr>
              <a:t>blinkbox</a:t>
            </a:r>
            <a:r>
              <a:rPr lang="en-GB" dirty="0">
                <a:solidFill>
                  <a:srgbClr val="000000"/>
                </a:solidFill>
                <a:latin typeface="Courier New"/>
                <a:ea typeface="Calibri"/>
                <a:cs typeface="Times New Roman"/>
              </a:rPr>
              <a:t>/  </a:t>
            </a:r>
            <a:r>
              <a:rPr lang="en-GB" dirty="0" err="1">
                <a:solidFill>
                  <a:srgbClr val="000000"/>
                </a:solidFill>
                <a:latin typeface="Courier New"/>
                <a:ea typeface="Calibri"/>
                <a:cs typeface="Times New Roman"/>
              </a:rPr>
              <a:t>c.sas</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a:t>
            </a:r>
            <a:endParaRPr lang="en-GB" sz="1800" dirty="0">
              <a:latin typeface="Calibri"/>
              <a:ea typeface="Calibri"/>
              <a:cs typeface="Times New Roman"/>
            </a:endParaRPr>
          </a:p>
          <a:p>
            <a:pPr>
              <a:lnSpc>
                <a:spcPct val="115000"/>
              </a:lnSpc>
              <a:spcAft>
                <a:spcPts val="0"/>
              </a:spcAft>
            </a:pPr>
            <a:r>
              <a:rPr lang="en-GB" b="1" dirty="0">
                <a:solidFill>
                  <a:srgbClr val="000080"/>
                </a:solidFill>
                <a:latin typeface="Courier New"/>
                <a:ea typeface="Calibri"/>
                <a:cs typeface="Times New Roman"/>
              </a:rPr>
              <a:t>run</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a:t>
            </a:r>
            <a:r>
              <a:rPr lang="en-GB" b="1" i="1" dirty="0" err="1">
                <a:solidFill>
                  <a:srgbClr val="000000"/>
                </a:solidFill>
                <a:latin typeface="Courier New"/>
                <a:ea typeface="Calibri"/>
                <a:cs typeface="Times New Roman"/>
              </a:rPr>
              <a:t>runParallel</a:t>
            </a:r>
            <a:r>
              <a:rPr lang="en-GB" dirty="0">
                <a:solidFill>
                  <a:srgbClr val="000000"/>
                </a:solidFill>
                <a:latin typeface="Courier New"/>
                <a:ea typeface="Calibri"/>
                <a:cs typeface="Times New Roman"/>
              </a:rPr>
              <a:t>(a)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a:t>
            </a:r>
            <a:r>
              <a:rPr lang="en-GB" b="1" i="1" dirty="0" err="1">
                <a:solidFill>
                  <a:srgbClr val="000000"/>
                </a:solidFill>
                <a:latin typeface="Courier New"/>
                <a:ea typeface="Calibri"/>
                <a:cs typeface="Times New Roman"/>
              </a:rPr>
              <a:t>runParallel</a:t>
            </a:r>
            <a:r>
              <a:rPr lang="en-GB" dirty="0">
                <a:solidFill>
                  <a:srgbClr val="000000"/>
                </a:solidFill>
                <a:latin typeface="Courier New"/>
                <a:ea typeface="Calibri"/>
                <a:cs typeface="Times New Roman"/>
              </a:rPr>
              <a:t>(b)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a:t>
            </a:r>
            <a:r>
              <a:rPr lang="en-GB" b="1" i="1" dirty="0" err="1">
                <a:solidFill>
                  <a:srgbClr val="000000"/>
                </a:solidFill>
                <a:latin typeface="Courier New"/>
                <a:ea typeface="Calibri"/>
                <a:cs typeface="Times New Roman"/>
              </a:rPr>
              <a:t>runParallel</a:t>
            </a:r>
            <a:r>
              <a:rPr lang="en-GB" dirty="0">
                <a:solidFill>
                  <a:srgbClr val="000000"/>
                </a:solidFill>
                <a:latin typeface="Courier New"/>
                <a:ea typeface="Calibri"/>
                <a:cs typeface="Times New Roman"/>
              </a:rPr>
              <a:t>(c)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a:t>
            </a:r>
            <a:r>
              <a:rPr lang="en-GB" b="1" i="1" dirty="0" err="1">
                <a:solidFill>
                  <a:srgbClr val="000000"/>
                </a:solidFill>
                <a:latin typeface="Courier New"/>
                <a:ea typeface="Calibri"/>
                <a:cs typeface="Times New Roman"/>
              </a:rPr>
              <a:t>waitFor</a:t>
            </a:r>
            <a:r>
              <a:rPr lang="en-GB" dirty="0">
                <a:solidFill>
                  <a:srgbClr val="000000"/>
                </a:solidFill>
                <a:latin typeface="Courier New"/>
                <a:ea typeface="Calibri"/>
                <a:cs typeface="Times New Roman"/>
              </a:rPr>
              <a:t>(a b c) ;</a:t>
            </a:r>
            <a:endParaRPr lang="en-GB" sz="1800" dirty="0">
              <a:latin typeface="Calibri"/>
              <a:ea typeface="Calibri"/>
              <a:cs typeface="Times New Roman"/>
            </a:endParaRPr>
          </a:p>
          <a:p>
            <a:pPr>
              <a:lnSpc>
                <a:spcPct val="115000"/>
              </a:lnSpc>
              <a:spcAft>
                <a:spcPts val="1000"/>
              </a:spcAft>
            </a:pPr>
            <a:r>
              <a:rPr lang="en-GB" dirty="0">
                <a:solidFill>
                  <a:srgbClr val="000000"/>
                </a:solidFill>
                <a:latin typeface="Courier New"/>
                <a:ea typeface="Calibri"/>
                <a:cs typeface="Times New Roman"/>
              </a:rPr>
              <a:t>%</a:t>
            </a:r>
            <a:r>
              <a:rPr lang="en-GB" b="1" i="1" dirty="0" err="1">
                <a:solidFill>
                  <a:srgbClr val="000000"/>
                </a:solidFill>
                <a:latin typeface="Courier New"/>
                <a:ea typeface="Calibri"/>
                <a:cs typeface="Times New Roman"/>
              </a:rPr>
              <a:t>parallelReport</a:t>
            </a:r>
            <a:r>
              <a:rPr lang="en-GB" dirty="0">
                <a:solidFill>
                  <a:srgbClr val="000000"/>
                </a:solidFill>
                <a:latin typeface="Courier New"/>
                <a:ea typeface="Calibri"/>
                <a:cs typeface="Times New Roman"/>
              </a:rPr>
              <a:t> ;</a:t>
            </a:r>
            <a:endParaRPr lang="en-GB" sz="1800" dirty="0">
              <a:effectLst/>
              <a:latin typeface="Calibri"/>
              <a:ea typeface="Calibri"/>
              <a:cs typeface="Times New Roman"/>
            </a:endParaRPr>
          </a:p>
        </p:txBody>
      </p:sp>
      <p:sp>
        <p:nvSpPr>
          <p:cNvPr id="2" name="Title 1"/>
          <p:cNvSpPr>
            <a:spLocks noGrp="1"/>
          </p:cNvSpPr>
          <p:nvPr>
            <p:ph type="title"/>
          </p:nvPr>
        </p:nvSpPr>
        <p:spPr/>
        <p:txBody>
          <a:bodyPr/>
          <a:lstStyle/>
          <a:p>
            <a:r>
              <a:rPr lang="en-GB" dirty="0"/>
              <a:t>Control Program</a:t>
            </a:r>
          </a:p>
        </p:txBody>
      </p:sp>
      <p:sp>
        <p:nvSpPr>
          <p:cNvPr id="4" name="Slide Number Placeholder 3"/>
          <p:cNvSpPr>
            <a:spLocks noGrp="1"/>
          </p:cNvSpPr>
          <p:nvPr>
            <p:ph type="sldNum" sz="quarter" idx="10"/>
          </p:nvPr>
        </p:nvSpPr>
        <p:spPr/>
        <p:txBody>
          <a:bodyPr/>
          <a:lstStyle/>
          <a:p>
            <a:fld id="{9B06ECB1-4D93-4C9A-B01F-F405B7468A0D}" type="slidenum">
              <a:rPr lang="en-US" smtClean="0"/>
              <a:pPr/>
              <a:t>6</a:t>
            </a:fld>
            <a:endParaRPr lang="en-US"/>
          </a:p>
        </p:txBody>
      </p:sp>
    </p:spTree>
    <p:extLst>
      <p:ext uri="{BB962C8B-B14F-4D97-AF65-F5344CB8AC3E}">
        <p14:creationId xmlns:p14="http://schemas.microsoft.com/office/powerpoint/2010/main" val="260353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Program(s) run in Parallel</a:t>
            </a:r>
          </a:p>
        </p:txBody>
      </p:sp>
      <p:sp>
        <p:nvSpPr>
          <p:cNvPr id="3" name="Content Placeholder 2"/>
          <p:cNvSpPr>
            <a:spLocks noGrp="1"/>
          </p:cNvSpPr>
          <p:nvPr>
            <p:ph idx="1"/>
          </p:nvPr>
        </p:nvSpPr>
        <p:spPr/>
        <p:txBody>
          <a:bodyPr/>
          <a:lstStyle/>
          <a:p>
            <a:r>
              <a:rPr lang="en-GB" dirty="0"/>
              <a:t>To test process each task:</a:t>
            </a:r>
          </a:p>
          <a:p>
            <a:pPr lvl="1"/>
            <a:r>
              <a:rPr lang="en-GB" dirty="0"/>
              <a:t>Sleeps for a few seconds</a:t>
            </a:r>
          </a:p>
          <a:p>
            <a:pPr lvl="1"/>
            <a:r>
              <a:rPr lang="en-GB" dirty="0"/>
              <a:t>Makes a dataset in a location we can access later</a:t>
            </a:r>
          </a:p>
          <a:p>
            <a:pPr lvl="1"/>
            <a:r>
              <a:rPr lang="en-GB" dirty="0"/>
              <a:t>Updates status in status dataset</a:t>
            </a:r>
          </a:p>
          <a:p>
            <a:endParaRPr lang="en-GB" dirty="0"/>
          </a:p>
        </p:txBody>
      </p:sp>
      <p:sp>
        <p:nvSpPr>
          <p:cNvPr id="4" name="Slide Number Placeholder 3"/>
          <p:cNvSpPr>
            <a:spLocks noGrp="1"/>
          </p:cNvSpPr>
          <p:nvPr>
            <p:ph type="sldNum" sz="quarter" idx="10"/>
          </p:nvPr>
        </p:nvSpPr>
        <p:spPr/>
        <p:txBody>
          <a:bodyPr/>
          <a:lstStyle/>
          <a:p>
            <a:fld id="{9B06ECB1-4D93-4C9A-B01F-F405B7468A0D}" type="slidenum">
              <a:rPr lang="en-US" smtClean="0"/>
              <a:pPr/>
              <a:t>7</a:t>
            </a:fld>
            <a:endParaRPr lang="en-US"/>
          </a:p>
        </p:txBody>
      </p:sp>
      <p:sp>
        <p:nvSpPr>
          <p:cNvPr id="5" name="Rectangle 4"/>
          <p:cNvSpPr/>
          <p:nvPr/>
        </p:nvSpPr>
        <p:spPr>
          <a:xfrm>
            <a:off x="0" y="3501008"/>
            <a:ext cx="9144000" cy="2322174"/>
          </a:xfrm>
          <a:prstGeom prst="rect">
            <a:avLst/>
          </a:prstGeom>
        </p:spPr>
        <p:txBody>
          <a:bodyPr wrap="square">
            <a:spAutoFit/>
          </a:bodyPr>
          <a:lstStyle/>
          <a:p>
            <a:pPr>
              <a:lnSpc>
                <a:spcPct val="115000"/>
              </a:lnSpc>
              <a:spcAft>
                <a:spcPts val="0"/>
              </a:spcAft>
            </a:pPr>
            <a:r>
              <a:rPr lang="en-GB" dirty="0">
                <a:solidFill>
                  <a:srgbClr val="0000FF"/>
                </a:solidFill>
                <a:latin typeface="Courier New"/>
                <a:ea typeface="Calibri"/>
                <a:cs typeface="Times New Roman"/>
              </a:rPr>
              <a:t>%include</a:t>
            </a:r>
            <a:r>
              <a:rPr lang="en-GB" dirty="0">
                <a:solidFill>
                  <a:srgbClr val="000000"/>
                </a:solidFill>
                <a:latin typeface="Courier New"/>
                <a:ea typeface="Calibri"/>
                <a:cs typeface="Times New Roman"/>
              </a:rPr>
              <a:t> </a:t>
            </a:r>
            <a:r>
              <a:rPr lang="en-GB" dirty="0">
                <a:solidFill>
                  <a:srgbClr val="800080"/>
                </a:solidFill>
                <a:latin typeface="Courier New"/>
                <a:ea typeface="Calibri"/>
                <a:cs typeface="Times New Roman"/>
              </a:rPr>
              <a:t>'/cm/analysis/ci/digital/</a:t>
            </a:r>
            <a:r>
              <a:rPr lang="en-GB" dirty="0" err="1">
                <a:solidFill>
                  <a:srgbClr val="800080"/>
                </a:solidFill>
                <a:latin typeface="Courier New"/>
                <a:ea typeface="Calibri"/>
                <a:cs typeface="Times New Roman"/>
              </a:rPr>
              <a:t>blinkbox_PM_test</a:t>
            </a:r>
            <a:r>
              <a:rPr lang="en-GB" dirty="0">
                <a:solidFill>
                  <a:srgbClr val="800080"/>
                </a:solidFill>
                <a:latin typeface="Courier New"/>
                <a:ea typeface="Calibri"/>
                <a:cs typeface="Times New Roman"/>
              </a:rPr>
              <a:t>/</a:t>
            </a:r>
            <a:r>
              <a:rPr lang="en-GB" dirty="0" err="1">
                <a:solidFill>
                  <a:srgbClr val="800080"/>
                </a:solidFill>
                <a:latin typeface="Courier New"/>
                <a:ea typeface="Calibri"/>
                <a:cs typeface="Times New Roman"/>
              </a:rPr>
              <a:t>blinkbox</a:t>
            </a:r>
            <a:r>
              <a:rPr lang="en-GB" dirty="0">
                <a:solidFill>
                  <a:srgbClr val="800080"/>
                </a:solidFill>
                <a:latin typeface="Courier New"/>
                <a:ea typeface="Calibri"/>
                <a:cs typeface="Times New Roman"/>
              </a:rPr>
              <a:t>/parallel </a:t>
            </a:r>
            <a:r>
              <a:rPr lang="en-GB" dirty="0" err="1">
                <a:solidFill>
                  <a:srgbClr val="800080"/>
                </a:solidFill>
                <a:latin typeface="Courier New"/>
                <a:ea typeface="Calibri"/>
                <a:cs typeface="Times New Roman"/>
              </a:rPr>
              <a:t>macros.sas</a:t>
            </a:r>
            <a:r>
              <a:rPr lang="en-GB" dirty="0">
                <a:solidFill>
                  <a:srgbClr val="800080"/>
                </a:solidFill>
                <a:latin typeface="Courier New"/>
                <a:ea typeface="Calibri"/>
                <a:cs typeface="Times New Roman"/>
              </a:rPr>
              <a:t>'</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a:t>
            </a:r>
            <a:r>
              <a:rPr lang="en-GB" b="1" i="1" dirty="0" err="1">
                <a:solidFill>
                  <a:srgbClr val="000000"/>
                </a:solidFill>
                <a:latin typeface="Courier New"/>
                <a:ea typeface="Calibri"/>
                <a:cs typeface="Times New Roman"/>
              </a:rPr>
              <a:t>updateStatus</a:t>
            </a:r>
            <a:r>
              <a:rPr lang="en-GB" dirty="0">
                <a:solidFill>
                  <a:srgbClr val="000000"/>
                </a:solidFill>
                <a:latin typeface="Courier New"/>
                <a:ea typeface="Calibri"/>
                <a:cs typeface="Times New Roman"/>
              </a:rPr>
              <a:t>(</a:t>
            </a:r>
            <a:r>
              <a:rPr lang="en-GB" dirty="0" err="1">
                <a:solidFill>
                  <a:srgbClr val="000000"/>
                </a:solidFill>
                <a:latin typeface="Courier New"/>
                <a:ea typeface="Calibri"/>
                <a:cs typeface="Times New Roman"/>
              </a:rPr>
              <a:t>a,started</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b="1" dirty="0">
                <a:solidFill>
                  <a:srgbClr val="000080"/>
                </a:solidFill>
                <a:latin typeface="Courier New"/>
                <a:ea typeface="Calibri"/>
                <a:cs typeface="Times New Roman"/>
              </a:rPr>
              <a:t>data</a:t>
            </a:r>
            <a:r>
              <a:rPr lang="en-GB" dirty="0">
                <a:solidFill>
                  <a:srgbClr val="000000"/>
                </a:solidFill>
                <a:latin typeface="Courier New"/>
                <a:ea typeface="Calibri"/>
                <a:cs typeface="Times New Roman"/>
              </a:rPr>
              <a:t> </a:t>
            </a:r>
            <a:r>
              <a:rPr lang="en-GB" dirty="0">
                <a:solidFill>
                  <a:srgbClr val="0000FF"/>
                </a:solidFill>
                <a:latin typeface="Courier New"/>
                <a:ea typeface="Calibri"/>
                <a:cs typeface="Times New Roman"/>
              </a:rPr>
              <a:t>_null_</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a:solidFill>
                  <a:srgbClr val="000000"/>
                </a:solidFill>
                <a:latin typeface="Courier New"/>
                <a:ea typeface="Calibri"/>
                <a:cs typeface="Times New Roman"/>
              </a:rPr>
              <a:t>  </a:t>
            </a:r>
            <a:r>
              <a:rPr lang="en-GB" dirty="0">
                <a:solidFill>
                  <a:srgbClr val="0000FF"/>
                </a:solidFill>
                <a:latin typeface="Courier New"/>
                <a:ea typeface="Calibri"/>
                <a:cs typeface="Times New Roman"/>
              </a:rPr>
              <a:t>call</a:t>
            </a:r>
            <a:r>
              <a:rPr lang="en-GB" dirty="0">
                <a:solidFill>
                  <a:srgbClr val="000000"/>
                </a:solidFill>
                <a:latin typeface="Courier New"/>
                <a:ea typeface="Calibri"/>
                <a:cs typeface="Times New Roman"/>
              </a:rPr>
              <a:t> sleep(</a:t>
            </a:r>
            <a:r>
              <a:rPr lang="en-GB" b="1" dirty="0">
                <a:solidFill>
                  <a:srgbClr val="008080"/>
                </a:solidFill>
                <a:latin typeface="Courier New"/>
                <a:ea typeface="Calibri"/>
                <a:cs typeface="Times New Roman"/>
              </a:rPr>
              <a:t>2</a:t>
            </a:r>
            <a:r>
              <a:rPr lang="en-GB" dirty="0">
                <a:solidFill>
                  <a:srgbClr val="000000"/>
                </a:solidFill>
                <a:latin typeface="Courier New"/>
                <a:ea typeface="Calibri"/>
                <a:cs typeface="Times New Roman"/>
              </a:rPr>
              <a:t>,</a:t>
            </a:r>
            <a:r>
              <a:rPr lang="en-GB" b="1" dirty="0">
                <a:solidFill>
                  <a:srgbClr val="008080"/>
                </a:solidFill>
                <a:latin typeface="Courier New"/>
                <a:ea typeface="Calibri"/>
                <a:cs typeface="Times New Roman"/>
              </a:rPr>
              <a:t>1</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b="1" dirty="0">
                <a:solidFill>
                  <a:srgbClr val="000080"/>
                </a:solidFill>
                <a:latin typeface="Courier New"/>
                <a:ea typeface="Calibri"/>
                <a:cs typeface="Times New Roman"/>
              </a:rPr>
              <a:t>run</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dirty="0" err="1">
                <a:solidFill>
                  <a:srgbClr val="0000FF"/>
                </a:solidFill>
                <a:latin typeface="Courier New"/>
                <a:ea typeface="Calibri"/>
                <a:cs typeface="Times New Roman"/>
              </a:rPr>
              <a:t>libname</a:t>
            </a:r>
            <a:r>
              <a:rPr lang="en-GB" dirty="0">
                <a:solidFill>
                  <a:srgbClr val="000000"/>
                </a:solidFill>
                <a:latin typeface="Courier New"/>
                <a:ea typeface="Calibri"/>
                <a:cs typeface="Times New Roman"/>
              </a:rPr>
              <a:t> test </a:t>
            </a:r>
            <a:r>
              <a:rPr lang="en-GB" dirty="0">
                <a:solidFill>
                  <a:srgbClr val="800080"/>
                </a:solidFill>
                <a:latin typeface="Courier New"/>
                <a:ea typeface="Calibri"/>
                <a:cs typeface="Times New Roman"/>
              </a:rPr>
              <a:t>'/cm/analysis/ci/digital/</a:t>
            </a:r>
            <a:r>
              <a:rPr lang="en-GB" dirty="0" err="1">
                <a:solidFill>
                  <a:srgbClr val="800080"/>
                </a:solidFill>
                <a:latin typeface="Courier New"/>
                <a:ea typeface="Calibri"/>
                <a:cs typeface="Times New Roman"/>
              </a:rPr>
              <a:t>blinkbox_PM_test</a:t>
            </a:r>
            <a:r>
              <a:rPr lang="en-GB" dirty="0">
                <a:solidFill>
                  <a:srgbClr val="800080"/>
                </a:solidFill>
                <a:latin typeface="Courier New"/>
                <a:ea typeface="Calibri"/>
                <a:cs typeface="Times New Roman"/>
              </a:rPr>
              <a:t>/</a:t>
            </a:r>
            <a:r>
              <a:rPr lang="en-GB" dirty="0" err="1">
                <a:solidFill>
                  <a:srgbClr val="800080"/>
                </a:solidFill>
                <a:latin typeface="Courier New"/>
                <a:ea typeface="Calibri"/>
                <a:cs typeface="Times New Roman"/>
              </a:rPr>
              <a:t>blinkbox</a:t>
            </a:r>
            <a:r>
              <a:rPr lang="en-GB" dirty="0">
                <a:solidFill>
                  <a:srgbClr val="800080"/>
                </a:solidFill>
                <a:latin typeface="Courier New"/>
                <a:ea typeface="Calibri"/>
                <a:cs typeface="Times New Roman"/>
              </a:rPr>
              <a:t>'</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0"/>
              </a:spcAft>
            </a:pPr>
            <a:r>
              <a:rPr lang="en-GB" b="1" dirty="0">
                <a:solidFill>
                  <a:srgbClr val="000080"/>
                </a:solidFill>
                <a:latin typeface="Courier New"/>
                <a:ea typeface="Calibri"/>
                <a:cs typeface="Times New Roman"/>
              </a:rPr>
              <a:t>data</a:t>
            </a:r>
            <a:r>
              <a:rPr lang="en-GB" dirty="0">
                <a:solidFill>
                  <a:srgbClr val="000000"/>
                </a:solidFill>
                <a:latin typeface="Courier New"/>
                <a:ea typeface="Calibri"/>
                <a:cs typeface="Times New Roman"/>
              </a:rPr>
              <a:t> </a:t>
            </a:r>
            <a:r>
              <a:rPr lang="en-GB" dirty="0" err="1">
                <a:solidFill>
                  <a:srgbClr val="000000"/>
                </a:solidFill>
                <a:latin typeface="Courier New"/>
                <a:ea typeface="Calibri"/>
                <a:cs typeface="Times New Roman"/>
              </a:rPr>
              <a:t>test.a</a:t>
            </a:r>
            <a:r>
              <a:rPr lang="en-GB" dirty="0" err="1">
                <a:solidFill>
                  <a:srgbClr val="0000FF"/>
                </a:solidFill>
                <a:latin typeface="Courier New"/>
                <a:ea typeface="Calibri"/>
                <a:cs typeface="Times New Roman"/>
              </a:rPr>
              <a:t>%sysfunc</a:t>
            </a:r>
            <a:r>
              <a:rPr lang="en-GB" dirty="0">
                <a:solidFill>
                  <a:srgbClr val="000000"/>
                </a:solidFill>
                <a:latin typeface="Courier New"/>
                <a:ea typeface="Calibri"/>
                <a:cs typeface="Times New Roman"/>
              </a:rPr>
              <a:t>(compress(</a:t>
            </a:r>
            <a:r>
              <a:rPr lang="en-GB" dirty="0">
                <a:solidFill>
                  <a:srgbClr val="0000FF"/>
                </a:solidFill>
                <a:latin typeface="Courier New"/>
                <a:ea typeface="Calibri"/>
                <a:cs typeface="Times New Roman"/>
              </a:rPr>
              <a:t>%</a:t>
            </a:r>
            <a:r>
              <a:rPr lang="en-GB" dirty="0" err="1">
                <a:solidFill>
                  <a:srgbClr val="0000FF"/>
                </a:solidFill>
                <a:latin typeface="Courier New"/>
                <a:ea typeface="Calibri"/>
                <a:cs typeface="Times New Roman"/>
              </a:rPr>
              <a:t>sysfunc</a:t>
            </a:r>
            <a:r>
              <a:rPr lang="en-GB" dirty="0">
                <a:solidFill>
                  <a:srgbClr val="000000"/>
                </a:solidFill>
                <a:latin typeface="Courier New"/>
                <a:ea typeface="Calibri"/>
                <a:cs typeface="Times New Roman"/>
              </a:rPr>
              <a:t>(time(),</a:t>
            </a:r>
            <a:r>
              <a:rPr lang="en-GB" dirty="0">
                <a:solidFill>
                  <a:srgbClr val="008080"/>
                </a:solidFill>
                <a:latin typeface="Courier New"/>
                <a:ea typeface="Calibri"/>
                <a:cs typeface="Times New Roman"/>
              </a:rPr>
              <a:t>time8.</a:t>
            </a:r>
            <a:r>
              <a:rPr lang="en-GB" dirty="0">
                <a:solidFill>
                  <a:srgbClr val="000000"/>
                </a:solidFill>
                <a:latin typeface="Courier New"/>
                <a:ea typeface="Calibri"/>
                <a:cs typeface="Times New Roman"/>
              </a:rPr>
              <a:t>),:));</a:t>
            </a:r>
            <a:endParaRPr lang="en-GB" sz="1800" dirty="0">
              <a:latin typeface="Calibri"/>
              <a:ea typeface="Calibri"/>
              <a:cs typeface="Times New Roman"/>
            </a:endParaRPr>
          </a:p>
          <a:p>
            <a:pPr>
              <a:lnSpc>
                <a:spcPct val="115000"/>
              </a:lnSpc>
              <a:spcAft>
                <a:spcPts val="0"/>
              </a:spcAft>
            </a:pPr>
            <a:r>
              <a:rPr lang="en-GB" b="1" dirty="0">
                <a:solidFill>
                  <a:srgbClr val="000080"/>
                </a:solidFill>
                <a:latin typeface="Courier New"/>
                <a:ea typeface="Calibri"/>
                <a:cs typeface="Times New Roman"/>
              </a:rPr>
              <a:t>run</a:t>
            </a:r>
            <a:r>
              <a:rPr lang="en-GB" dirty="0">
                <a:solidFill>
                  <a:srgbClr val="000000"/>
                </a:solidFill>
                <a:latin typeface="Courier New"/>
                <a:ea typeface="Calibri"/>
                <a:cs typeface="Times New Roman"/>
              </a:rPr>
              <a:t> ;</a:t>
            </a:r>
            <a:endParaRPr lang="en-GB" sz="1800" dirty="0">
              <a:latin typeface="Calibri"/>
              <a:ea typeface="Calibri"/>
              <a:cs typeface="Times New Roman"/>
            </a:endParaRPr>
          </a:p>
          <a:p>
            <a:pPr>
              <a:lnSpc>
                <a:spcPct val="115000"/>
              </a:lnSpc>
              <a:spcAft>
                <a:spcPts val="1000"/>
              </a:spcAft>
            </a:pPr>
            <a:r>
              <a:rPr lang="en-GB" dirty="0">
                <a:solidFill>
                  <a:srgbClr val="000000"/>
                </a:solidFill>
                <a:latin typeface="Courier New"/>
                <a:ea typeface="Calibri"/>
                <a:cs typeface="Times New Roman"/>
              </a:rPr>
              <a:t>%</a:t>
            </a:r>
            <a:r>
              <a:rPr lang="en-GB" b="1" i="1" dirty="0" err="1">
                <a:solidFill>
                  <a:srgbClr val="000000"/>
                </a:solidFill>
                <a:latin typeface="Courier New"/>
                <a:ea typeface="Calibri"/>
                <a:cs typeface="Times New Roman"/>
              </a:rPr>
              <a:t>updateStatus</a:t>
            </a:r>
            <a:r>
              <a:rPr lang="en-GB" dirty="0">
                <a:solidFill>
                  <a:srgbClr val="000000"/>
                </a:solidFill>
                <a:latin typeface="Courier New"/>
                <a:ea typeface="Calibri"/>
                <a:cs typeface="Times New Roman"/>
              </a:rPr>
              <a:t>(</a:t>
            </a:r>
            <a:r>
              <a:rPr lang="en-GB" dirty="0" err="1">
                <a:solidFill>
                  <a:srgbClr val="000000"/>
                </a:solidFill>
                <a:latin typeface="Courier New"/>
                <a:ea typeface="Calibri"/>
                <a:cs typeface="Times New Roman"/>
              </a:rPr>
              <a:t>a,ended</a:t>
            </a:r>
            <a:r>
              <a:rPr lang="en-GB" dirty="0">
                <a:solidFill>
                  <a:srgbClr val="000000"/>
                </a:solidFill>
                <a:latin typeface="Courier New"/>
                <a:ea typeface="Calibri"/>
                <a:cs typeface="Times New Roman"/>
              </a:rPr>
              <a:t>) ;</a:t>
            </a:r>
            <a:endParaRPr lang="en-GB" sz="1800" dirty="0">
              <a:effectLst/>
              <a:latin typeface="Calibri"/>
              <a:ea typeface="Calibri"/>
              <a:cs typeface="Times New Roman"/>
            </a:endParaRPr>
          </a:p>
        </p:txBody>
      </p:sp>
    </p:spTree>
    <p:extLst>
      <p:ext uri="{BB962C8B-B14F-4D97-AF65-F5344CB8AC3E}">
        <p14:creationId xmlns:p14="http://schemas.microsoft.com/office/powerpoint/2010/main" val="179097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 Program report</a:t>
            </a:r>
          </a:p>
        </p:txBody>
      </p:sp>
      <p:sp>
        <p:nvSpPr>
          <p:cNvPr id="3" name="Content Placeholder 2"/>
          <p:cNvSpPr>
            <a:spLocks noGrp="1"/>
          </p:cNvSpPr>
          <p:nvPr>
            <p:ph idx="1"/>
          </p:nvPr>
        </p:nvSpPr>
        <p:spPr/>
        <p:txBody>
          <a:bodyPr/>
          <a:lstStyle/>
          <a:p>
            <a:r>
              <a:rPr lang="en-GB" dirty="0"/>
              <a:t>Running %</a:t>
            </a:r>
            <a:r>
              <a:rPr lang="en-GB" dirty="0" err="1"/>
              <a:t>parallelReport</a:t>
            </a:r>
            <a:r>
              <a:rPr lang="en-GB" dirty="0"/>
              <a:t> produces the following report</a:t>
            </a:r>
          </a:p>
          <a:p>
            <a:r>
              <a:rPr lang="en-GB" dirty="0"/>
              <a:t>In this simple example we have saved 42.9% of elapsed time</a:t>
            </a:r>
          </a:p>
          <a:p>
            <a:r>
              <a:rPr lang="en-GB" dirty="0"/>
              <a:t>In </a:t>
            </a:r>
            <a:r>
              <a:rPr lang="en-GB" dirty="0" err="1"/>
              <a:t>Blinkbox</a:t>
            </a:r>
            <a:r>
              <a:rPr lang="en-GB" dirty="0"/>
              <a:t> we went from about 8 hours to under an hour.</a:t>
            </a:r>
          </a:p>
        </p:txBody>
      </p:sp>
      <p:sp>
        <p:nvSpPr>
          <p:cNvPr id="4" name="Slide Number Placeholder 3"/>
          <p:cNvSpPr>
            <a:spLocks noGrp="1"/>
          </p:cNvSpPr>
          <p:nvPr>
            <p:ph type="sldNum" sz="quarter" idx="10"/>
          </p:nvPr>
        </p:nvSpPr>
        <p:spPr/>
        <p:txBody>
          <a:bodyPr/>
          <a:lstStyle/>
          <a:p>
            <a:fld id="{9B06ECB1-4D93-4C9A-B01F-F405B7468A0D}" type="slidenum">
              <a:rPr lang="en-US" smtClean="0"/>
              <a:pPr/>
              <a:t>8</a:t>
            </a:fld>
            <a:endParaRPr lang="en-US"/>
          </a:p>
        </p:txBody>
      </p:sp>
      <p:sp>
        <p:nvSpPr>
          <p:cNvPr id="5" name="Rectangle 4"/>
          <p:cNvSpPr/>
          <p:nvPr/>
        </p:nvSpPr>
        <p:spPr>
          <a:xfrm>
            <a:off x="5182" y="3616447"/>
            <a:ext cx="9144000" cy="1685077"/>
          </a:xfrm>
          <a:prstGeom prst="rect">
            <a:avLst/>
          </a:prstGeom>
        </p:spPr>
        <p:txBody>
          <a:bodyPr wrap="square">
            <a:spAutoFit/>
          </a:bodyPr>
          <a:lstStyle/>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Parallel Report                      11:43 Wednesday, January 23, 2013   1</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Started @ 11:43:11, Ended @ 11:43:19, End-to-end execution time was 0:00:08 (0:00:14), Reduced time by 42.9%</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wait</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Till  elapsed</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a:t>
            </a:r>
            <a:r>
              <a:rPr lang="en-GB" sz="900" b="1" dirty="0" err="1">
                <a:latin typeface="Courier New"/>
                <a:ea typeface="Calibri"/>
                <a:cs typeface="Times New Roman"/>
              </a:rPr>
              <a:t>Obs</a:t>
            </a:r>
            <a:r>
              <a:rPr lang="en-GB" sz="900" b="1" dirty="0">
                <a:latin typeface="Courier New"/>
                <a:ea typeface="Calibri"/>
                <a:cs typeface="Times New Roman"/>
              </a:rPr>
              <a:t>  task                         path                         program  status   submitted     started       ended  Start    Time</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1    a    /cm/analysis/ci/digital/</a:t>
            </a:r>
            <a:r>
              <a:rPr lang="en-GB" sz="900" b="1" dirty="0" err="1">
                <a:latin typeface="Courier New"/>
                <a:ea typeface="Calibri"/>
                <a:cs typeface="Times New Roman"/>
              </a:rPr>
              <a:t>blinkbox_PM_test</a:t>
            </a:r>
            <a:r>
              <a:rPr lang="en-GB" sz="900" b="1" dirty="0">
                <a:latin typeface="Courier New"/>
                <a:ea typeface="Calibri"/>
                <a:cs typeface="Times New Roman"/>
              </a:rPr>
              <a:t>/</a:t>
            </a:r>
            <a:r>
              <a:rPr lang="en-GB" sz="900" b="1" dirty="0" err="1">
                <a:latin typeface="Courier New"/>
                <a:ea typeface="Calibri"/>
                <a:cs typeface="Times New Roman"/>
              </a:rPr>
              <a:t>blinkbox</a:t>
            </a:r>
            <a:r>
              <a:rPr lang="en-GB" sz="900" b="1" dirty="0">
                <a:latin typeface="Courier New"/>
                <a:ea typeface="Calibri"/>
                <a:cs typeface="Times New Roman"/>
              </a:rPr>
              <a:t>/  </a:t>
            </a:r>
            <a:r>
              <a:rPr lang="en-GB" sz="900" b="1" dirty="0" err="1">
                <a:latin typeface="Courier New"/>
                <a:ea typeface="Calibri"/>
                <a:cs typeface="Times New Roman"/>
              </a:rPr>
              <a:t>a.sas</a:t>
            </a:r>
            <a:r>
              <a:rPr lang="en-GB" sz="900" b="1" dirty="0">
                <a:latin typeface="Courier New"/>
                <a:ea typeface="Calibri"/>
                <a:cs typeface="Times New Roman"/>
              </a:rPr>
              <a:t>    ended   11:43:11.0  11:43:11.0  11:43:13.0    0       2   </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2    b    /cm/analysis/ci/digital/</a:t>
            </a:r>
            <a:r>
              <a:rPr lang="en-GB" sz="900" b="1" dirty="0" err="1">
                <a:latin typeface="Courier New"/>
                <a:ea typeface="Calibri"/>
                <a:cs typeface="Times New Roman"/>
              </a:rPr>
              <a:t>blinkbox_PM_test</a:t>
            </a:r>
            <a:r>
              <a:rPr lang="en-GB" sz="900" b="1" dirty="0">
                <a:latin typeface="Courier New"/>
                <a:ea typeface="Calibri"/>
                <a:cs typeface="Times New Roman"/>
              </a:rPr>
              <a:t>/</a:t>
            </a:r>
            <a:r>
              <a:rPr lang="en-GB" sz="900" b="1" dirty="0" err="1">
                <a:latin typeface="Courier New"/>
                <a:ea typeface="Calibri"/>
                <a:cs typeface="Times New Roman"/>
              </a:rPr>
              <a:t>blinkbox</a:t>
            </a:r>
            <a:r>
              <a:rPr lang="en-GB" sz="900" b="1" dirty="0">
                <a:latin typeface="Courier New"/>
                <a:ea typeface="Calibri"/>
                <a:cs typeface="Times New Roman"/>
              </a:rPr>
              <a:t>/  </a:t>
            </a:r>
            <a:r>
              <a:rPr lang="en-GB" sz="900" b="1" dirty="0" err="1">
                <a:latin typeface="Courier New"/>
                <a:ea typeface="Calibri"/>
                <a:cs typeface="Times New Roman"/>
              </a:rPr>
              <a:t>b.sas</a:t>
            </a:r>
            <a:r>
              <a:rPr lang="en-GB" sz="900" b="1" dirty="0">
                <a:latin typeface="Courier New"/>
                <a:ea typeface="Calibri"/>
                <a:cs typeface="Times New Roman"/>
              </a:rPr>
              <a:t>    ended   11:43:11.0  11:43:11.0  11:43:15.0    0       4   </a:t>
            </a:r>
            <a:endParaRPr lang="en-GB" sz="2800" b="1" dirty="0">
              <a:latin typeface="Calibri"/>
              <a:ea typeface="Calibri"/>
              <a:cs typeface="Times New Roman"/>
            </a:endParaRPr>
          </a:p>
          <a:p>
            <a:pPr>
              <a:lnSpc>
                <a:spcPct val="115000"/>
              </a:lnSpc>
              <a:spcAft>
                <a:spcPts val="0"/>
              </a:spcAft>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3068300" algn="l"/>
                <a:tab pos="13535025" algn="l"/>
                <a:tab pos="14001750" algn="l"/>
                <a:tab pos="14468475" algn="l"/>
                <a:tab pos="14935200" algn="l"/>
              </a:tabLst>
            </a:pPr>
            <a:r>
              <a:rPr lang="en-GB" sz="900" b="1" dirty="0">
                <a:latin typeface="Courier New"/>
                <a:ea typeface="Calibri"/>
                <a:cs typeface="Times New Roman"/>
              </a:rPr>
              <a:t>  3    c    /cm/analysis/ci/digital/</a:t>
            </a:r>
            <a:r>
              <a:rPr lang="en-GB" sz="900" b="1" dirty="0" err="1">
                <a:latin typeface="Courier New"/>
                <a:ea typeface="Calibri"/>
                <a:cs typeface="Times New Roman"/>
              </a:rPr>
              <a:t>blinkbox_PM_test</a:t>
            </a:r>
            <a:r>
              <a:rPr lang="en-GB" sz="900" b="1" dirty="0">
                <a:latin typeface="Courier New"/>
                <a:ea typeface="Calibri"/>
                <a:cs typeface="Times New Roman"/>
              </a:rPr>
              <a:t>/</a:t>
            </a:r>
            <a:r>
              <a:rPr lang="en-GB" sz="900" b="1" dirty="0" err="1">
                <a:latin typeface="Courier New"/>
                <a:ea typeface="Calibri"/>
                <a:cs typeface="Times New Roman"/>
              </a:rPr>
              <a:t>blinkbox</a:t>
            </a:r>
            <a:r>
              <a:rPr lang="en-GB" sz="900" b="1" dirty="0">
                <a:latin typeface="Courier New"/>
                <a:ea typeface="Calibri"/>
                <a:cs typeface="Times New Roman"/>
              </a:rPr>
              <a:t>/  </a:t>
            </a:r>
            <a:r>
              <a:rPr lang="en-GB" sz="900" b="1" dirty="0" err="1">
                <a:latin typeface="Courier New"/>
                <a:ea typeface="Calibri"/>
                <a:cs typeface="Times New Roman"/>
              </a:rPr>
              <a:t>c.sas</a:t>
            </a:r>
            <a:r>
              <a:rPr lang="en-GB" sz="900" b="1" dirty="0">
                <a:latin typeface="Courier New"/>
                <a:ea typeface="Calibri"/>
                <a:cs typeface="Times New Roman"/>
              </a:rPr>
              <a:t>    ended   11:43:11.0  11:43:11.0  11:43:19.0    0       8   </a:t>
            </a:r>
            <a:endParaRPr lang="en-GB" sz="1600" b="1" dirty="0"/>
          </a:p>
        </p:txBody>
      </p:sp>
    </p:spTree>
    <p:extLst>
      <p:ext uri="{BB962C8B-B14F-4D97-AF65-F5344CB8AC3E}">
        <p14:creationId xmlns:p14="http://schemas.microsoft.com/office/powerpoint/2010/main" val="196290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r>
              <a:rPr lang="en-GB" dirty="0"/>
              <a:t>Locking files</a:t>
            </a:r>
          </a:p>
        </p:txBody>
      </p:sp>
      <p:sp>
        <p:nvSpPr>
          <p:cNvPr id="898051" name="Rectangle 3"/>
          <p:cNvSpPr>
            <a:spLocks noGrp="1" noChangeArrowheads="1"/>
          </p:cNvSpPr>
          <p:nvPr>
            <p:ph type="body" idx="1"/>
          </p:nvPr>
        </p:nvSpPr>
        <p:spPr/>
        <p:txBody>
          <a:bodyPr/>
          <a:lstStyle/>
          <a:p>
            <a:r>
              <a:rPr lang="en-GB" dirty="0"/>
              <a:t>Useful to restrict access to a dataset to one person</a:t>
            </a:r>
          </a:p>
          <a:p>
            <a:pPr lvl="1"/>
            <a:r>
              <a:rPr lang="en-GB" dirty="0"/>
              <a:t>Others can’t read or write a locked file</a:t>
            </a:r>
          </a:p>
          <a:p>
            <a:r>
              <a:rPr lang="en-GB" dirty="0"/>
              <a:t>Doesn’t require SAS/Share</a:t>
            </a:r>
          </a:p>
          <a:p>
            <a:r>
              <a:rPr lang="en-GB" dirty="0"/>
              <a:t>To lock a file use the LOCK statement …</a:t>
            </a:r>
          </a:p>
          <a:p>
            <a:pPr marL="449263" lvl="1" indent="0">
              <a:buNone/>
            </a:pPr>
            <a:r>
              <a:rPr lang="en-GB" dirty="0">
                <a:solidFill>
                  <a:srgbClr val="0070C0"/>
                </a:solidFill>
                <a:latin typeface="Courier New" pitchFamily="49" charset="0"/>
                <a:cs typeface="Courier New" pitchFamily="49" charset="0"/>
              </a:rPr>
              <a:t>lock </a:t>
            </a:r>
            <a:r>
              <a:rPr lang="en-GB" dirty="0" err="1">
                <a:solidFill>
                  <a:srgbClr val="0070C0"/>
                </a:solidFill>
                <a:latin typeface="Courier New" pitchFamily="49" charset="0"/>
                <a:cs typeface="Courier New" pitchFamily="49" charset="0"/>
              </a:rPr>
              <a:t>work.test</a:t>
            </a:r>
            <a:r>
              <a:rPr lang="en-GB" dirty="0">
                <a:solidFill>
                  <a:srgbClr val="0070C0"/>
                </a:solidFill>
                <a:latin typeface="Courier New" pitchFamily="49" charset="0"/>
                <a:cs typeface="Courier New" pitchFamily="49" charset="0"/>
              </a:rPr>
              <a:t> ;</a:t>
            </a:r>
          </a:p>
          <a:p>
            <a:r>
              <a:rPr lang="en-GB" dirty="0"/>
              <a:t>Check &amp;</a:t>
            </a:r>
            <a:r>
              <a:rPr lang="en-GB" dirty="0" err="1"/>
              <a:t>syslckrc</a:t>
            </a:r>
            <a:r>
              <a:rPr lang="en-GB" dirty="0"/>
              <a:t> to see if Lock worked or not</a:t>
            </a:r>
          </a:p>
          <a:p>
            <a:r>
              <a:rPr lang="en-GB" dirty="0"/>
              <a:t>Can loop until a lock is achieved</a:t>
            </a:r>
          </a:p>
          <a:p>
            <a:r>
              <a:rPr lang="en-GB" dirty="0"/>
              <a:t>To clear a file …</a:t>
            </a:r>
          </a:p>
          <a:p>
            <a:pPr marL="449263" lvl="1" indent="0">
              <a:buNone/>
            </a:pPr>
            <a:r>
              <a:rPr lang="en-GB" dirty="0">
                <a:solidFill>
                  <a:srgbClr val="0070C0"/>
                </a:solidFill>
                <a:latin typeface="Courier New" pitchFamily="49" charset="0"/>
                <a:cs typeface="Courier New" pitchFamily="49" charset="0"/>
              </a:rPr>
              <a:t>lock </a:t>
            </a:r>
            <a:r>
              <a:rPr lang="en-GB" dirty="0" err="1">
                <a:solidFill>
                  <a:srgbClr val="0070C0"/>
                </a:solidFill>
                <a:latin typeface="Courier New" pitchFamily="49" charset="0"/>
                <a:cs typeface="Courier New" pitchFamily="49" charset="0"/>
              </a:rPr>
              <a:t>work.test</a:t>
            </a:r>
            <a:r>
              <a:rPr lang="en-GB" dirty="0">
                <a:solidFill>
                  <a:srgbClr val="0070C0"/>
                </a:solidFill>
                <a:latin typeface="Courier New" pitchFamily="49" charset="0"/>
                <a:cs typeface="Courier New" pitchFamily="49" charset="0"/>
              </a:rPr>
              <a:t> clear ;</a:t>
            </a:r>
          </a:p>
        </p:txBody>
      </p:sp>
    </p:spTree>
    <p:extLst>
      <p:ext uri="{BB962C8B-B14F-4D97-AF65-F5344CB8AC3E}">
        <p14:creationId xmlns:p14="http://schemas.microsoft.com/office/powerpoint/2010/main" val="1272400357"/>
      </p:ext>
    </p:extLst>
  </p:cSld>
  <p:clrMapOvr>
    <a:masterClrMapping/>
  </p:clrMapOvr>
</p:sld>
</file>

<file path=ppt/theme/theme1.xml><?xml version="1.0" encoding="utf-8"?>
<a:theme xmlns:a="http://schemas.openxmlformats.org/drawingml/2006/main" name="blank">
  <a:themeElements>
    <a:clrScheme name="dunnhumby">
      <a:dk1>
        <a:srgbClr val="363534"/>
      </a:dk1>
      <a:lt1>
        <a:sysClr val="window" lastClr="FFFFFF"/>
      </a:lt1>
      <a:dk2>
        <a:srgbClr val="363534"/>
      </a:dk2>
      <a:lt2>
        <a:srgbClr val="FFFFFF"/>
      </a:lt2>
      <a:accent1>
        <a:srgbClr val="A31A7E"/>
      </a:accent1>
      <a:accent2>
        <a:srgbClr val="B19B00"/>
      </a:accent2>
      <a:accent3>
        <a:srgbClr val="009B74"/>
      </a:accent3>
      <a:accent4>
        <a:srgbClr val="E17000"/>
      </a:accent4>
      <a:accent5>
        <a:srgbClr val="548DD4"/>
      </a:accent5>
      <a:accent6>
        <a:srgbClr val="BFBFBF"/>
      </a:accent6>
      <a:hlink>
        <a:srgbClr val="0000FF"/>
      </a:hlink>
      <a:folHlink>
        <a:srgbClr val="800080"/>
      </a:folHlink>
    </a:clrScheme>
    <a:fontScheme name="dunnhumb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nnhumby 1">
        <a:dk1>
          <a:srgbClr val="363534"/>
        </a:dk1>
        <a:lt1>
          <a:srgbClr val="FFFFFF"/>
        </a:lt1>
        <a:dk2>
          <a:srgbClr val="363534"/>
        </a:dk2>
        <a:lt2>
          <a:srgbClr val="808080"/>
        </a:lt2>
        <a:accent1>
          <a:srgbClr val="B19B00"/>
        </a:accent1>
        <a:accent2>
          <a:srgbClr val="E17000"/>
        </a:accent2>
        <a:accent3>
          <a:srgbClr val="FFFFFF"/>
        </a:accent3>
        <a:accent4>
          <a:srgbClr val="2D2C2B"/>
        </a:accent4>
        <a:accent5>
          <a:srgbClr val="D5CBAA"/>
        </a:accent5>
        <a:accent6>
          <a:srgbClr val="CC6500"/>
        </a:accent6>
        <a:hlink>
          <a:srgbClr val="009B74"/>
        </a:hlink>
        <a:folHlink>
          <a:srgbClr val="A31A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6285</Words>
  <Application>Microsoft Macintosh PowerPoint</Application>
  <PresentationFormat>On-screen Show (4:3)</PresentationFormat>
  <Paragraphs>802</Paragraphs>
  <Slides>51</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0" baseType="lpstr">
      <vt:lpstr>Arial</vt:lpstr>
      <vt:lpstr>Calibri</vt:lpstr>
      <vt:lpstr>Courier New</vt:lpstr>
      <vt:lpstr>SAS Monospace</vt:lpstr>
      <vt:lpstr>Times New Roman</vt:lpstr>
      <vt:lpstr>Wingdings</vt:lpstr>
      <vt:lpstr>blank</vt:lpstr>
      <vt:lpstr>Clip</vt:lpstr>
      <vt:lpstr>Slide</vt:lpstr>
      <vt:lpstr>SAS Performance Tips</vt:lpstr>
      <vt:lpstr>General Principles</vt:lpstr>
      <vt:lpstr>More General Principles</vt:lpstr>
      <vt:lpstr>Running Code in Parallel</vt:lpstr>
      <vt:lpstr>Running code in Parallel</vt:lpstr>
      <vt:lpstr>Control Program</vt:lpstr>
      <vt:lpstr>Program(s) run in Parallel</vt:lpstr>
      <vt:lpstr>Control Program report</vt:lpstr>
      <vt:lpstr>Locking files</vt:lpstr>
      <vt:lpstr>Interpreting Fullstimer</vt:lpstr>
      <vt:lpstr>Interpreting Fullstimer</vt:lpstr>
      <vt:lpstr>Set length of variables to save space</vt:lpstr>
      <vt:lpstr>Combine multiple steps into one using SQL</vt:lpstr>
      <vt:lpstr>Views can move pre-processing into procedures for efficiency</vt:lpstr>
      <vt:lpstr>Data step views for parsing text files to extract info</vt:lpstr>
      <vt:lpstr>Ways to tune a SORT</vt:lpstr>
      <vt:lpstr>Ways to save disk space</vt:lpstr>
      <vt:lpstr>Ways to save disk space</vt:lpstr>
      <vt:lpstr>_method on SQL</vt:lpstr>
      <vt:lpstr>Interpreting the _method output</vt:lpstr>
      <vt:lpstr>_tree on Proc SQL</vt:lpstr>
      <vt:lpstr>More usage statistics for SQL</vt:lpstr>
      <vt:lpstr>Limiting data processed by SQL</vt:lpstr>
      <vt:lpstr>Mixing data step &amp; SQL code</vt:lpstr>
      <vt:lpstr>Compressed datasets</vt:lpstr>
      <vt:lpstr>SPDE Engine</vt:lpstr>
      <vt:lpstr>Use memory wisely</vt:lpstr>
      <vt:lpstr>SAS/Connect</vt:lpstr>
      <vt:lpstr>Useful Linux Commands</vt:lpstr>
      <vt:lpstr>Useful Linux Commands</vt:lpstr>
      <vt:lpstr>Useful Linux Commands</vt:lpstr>
      <vt:lpstr>Passing parameters into SAS in batch</vt:lpstr>
      <vt:lpstr>Filename with wildcards</vt:lpstr>
      <vt:lpstr>Commenting out code using %macro</vt:lpstr>
      <vt:lpstr>Working with missing values</vt:lpstr>
      <vt:lpstr>Use wildcards in variable lists</vt:lpstr>
      <vt:lpstr>Some useful return codes</vt:lpstr>
      <vt:lpstr>Proc Printto to redirect and process log</vt:lpstr>
      <vt:lpstr>Write to the log in colour</vt:lpstr>
      <vt:lpstr>Email</vt:lpstr>
      <vt:lpstr>Input using ??</vt:lpstr>
      <vt:lpstr>Nobs available prior to set</vt:lpstr>
      <vt:lpstr>Building selection lists</vt:lpstr>
      <vt:lpstr>Reading decompressed data using pipes</vt:lpstr>
      <vt:lpstr>Some Tips from Kirk Paul Lafler</vt:lpstr>
      <vt:lpstr>CPU Tips</vt:lpstr>
      <vt:lpstr>Data Storage Tips</vt:lpstr>
      <vt:lpstr>I/O Tips</vt:lpstr>
      <vt:lpstr>Memory Tips</vt:lpstr>
      <vt:lpstr>Programming Time Tips</vt:lpstr>
      <vt:lpstr>Standard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2013-01-30T13:49:24Z</dcterms:created>
  <dcterms:modified xsi:type="dcterms:W3CDTF">2023-05-02T06:37:00Z</dcterms:modified>
</cp:coreProperties>
</file>