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5986C-B170-42F8-A338-00FD8E5C14D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16E27-6A14-4928-8841-A489712B3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4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5fe861f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75fe861f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8BC3-BDAF-40CA-8AFF-11C1A6E18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76059-4DAD-4594-8A5F-3FD038DD3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3140D-8EAF-424D-B136-3381DA30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A1C-D88B-4088-9D86-5AF94738518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1F7A2-A923-40B3-97F8-BD4DB144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8AB07-EC97-479B-BC57-A6C259E1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DE2-06C7-4890-A563-7EAC1CBC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0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AF87-4F79-41D3-8449-706CA7BF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60E15-5ADE-432C-BD8C-66A0C62CA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5A201-A6DC-4245-B7E4-84308FFA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A1C-D88B-4088-9D86-5AF94738518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4ED6B-6E9D-4B0B-9C22-7E49A754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3F6F0-763C-4F30-B3A3-4B807BCF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DE2-06C7-4890-A563-7EAC1CBC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1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BB247-F1A5-4BE4-8F9C-879D234BD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22A2-21A5-486E-B5FD-579E9C9E3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56C44-607F-4E3A-95DC-2152F88D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A1C-D88B-4088-9D86-5AF94738518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37AA2-AFF5-436E-A6C3-9AF04851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D5FA6-B505-4073-8BAF-A82EEA46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DE2-06C7-4890-A563-7EAC1CBC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5FB5-C47F-48DD-A3CC-50160FCF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4AB03-6236-4C8C-B543-575DAE178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C5AA6-20E5-4F3E-9C7D-2157F1FA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A1C-D88B-4088-9D86-5AF94738518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78E37-5530-4EFE-9249-188DC09F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1F330-FB23-4B0F-8740-637C83D6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DE2-06C7-4890-A563-7EAC1CBC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CC48-5382-42E0-898F-A589AF74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D39B-9260-4CEA-81F8-8E0BFE253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D0E72-B945-4304-A5D1-DD49E0C7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A1C-D88B-4088-9D86-5AF94738518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EEEFF-0148-4A01-A6B1-C1FDA186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8F75B-FB4B-47FB-A0CE-B3C65165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DE2-06C7-4890-A563-7EAC1CBC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3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39B3-9DBE-4D5C-8F2E-F8436D8C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1E40-850A-46B6-A162-0CA1093F3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EFE3A-B235-4E28-9462-6CA4BDB75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567C0-7F83-4725-8D3C-47A7DCF4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A1C-D88B-4088-9D86-5AF94738518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AF96C-86C4-4D33-8D6A-6A61ADB8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F21EF-3B93-4B06-A7FC-70F2B1B3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DE2-06C7-4890-A563-7EAC1CBC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0C51-7711-424B-91E9-FD2D335D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F886A-53D2-45BE-807F-31FE3BA72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67041-B22F-406A-9689-95EA1F955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3050A-8F83-4D35-9D89-D43F26B4F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F49B5-2663-47CC-9341-5FD16C0D1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0C3E4-E112-440D-84B4-7F603A53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A1C-D88B-4088-9D86-5AF94738518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BD00A8-C18F-414B-A2E3-625D678C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170AB-D769-4D47-B70A-63777DE5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DE2-06C7-4890-A563-7EAC1CBC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1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8610-0C18-48BB-8740-65C3CAB9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DB2FE-F8F7-4513-98A5-B413F995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A1C-D88B-4088-9D86-5AF94738518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3FBAB-0855-48B4-8930-50E38BFD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23DD7-9D92-423D-B43B-0E6DF8B6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DE2-06C7-4890-A563-7EAC1CBC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6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E1FCE-15D5-4E94-9240-6BFCFEE1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A1C-D88B-4088-9D86-5AF94738518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79E37-389F-4613-BA68-800B9781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D306F-7262-4B93-812C-DA7F8132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DE2-06C7-4890-A563-7EAC1CBC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5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D749-5866-4338-9E91-6006462D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1AA14-08AC-4DCD-AE85-058F70A2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B2FC-C93F-4794-B839-DAB50BE84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00D62-F3AB-4A3A-8314-D263D5DC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A1C-D88B-4088-9D86-5AF94738518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2F3AF-95A0-4E7E-8F15-E2ACDACC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DF563-2B8D-4351-AA3C-35163F21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DE2-06C7-4890-A563-7EAC1CBC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8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23BA-18A3-4601-8281-C006834A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E53BF-4B3A-4C5D-AE73-4786A176F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1AC53-E47A-4ADE-8B37-68A15E2A0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D4070-EF3B-428D-9973-6CC52715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5A1C-D88B-4088-9D86-5AF94738518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DE122-D746-4234-B0BA-3E858902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81F7D-954A-4670-9C2C-9438AE7E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68DE2-06C7-4890-A563-7EAC1CBC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8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C3208-3761-4FF2-8056-62207FEF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68BCF-837A-4F45-8C48-224FABD8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D64C3-0FCC-4D60-AF63-94A71C552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35A1C-D88B-4088-9D86-5AF94738518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89981-2C5A-4F2A-827F-EF0D406D8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32386-54DB-4C54-8705-5A34777A2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68DE2-06C7-4890-A563-7EAC1CBCE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/>
        </p:nvSpPr>
        <p:spPr>
          <a:xfrm>
            <a:off x="1750523" y="418696"/>
            <a:ext cx="5682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dk1"/>
              </a:buClr>
              <a:buSzPts val="1500"/>
            </a:pPr>
            <a:r>
              <a:rPr lang="en-GB" sz="1500" b="1">
                <a:solidFill>
                  <a:schemeClr val="dk1"/>
                </a:solidFill>
              </a:rPr>
              <a:t>Non-Clinical Script Assessment Project</a:t>
            </a:r>
            <a:endParaRPr sz="15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9" name="Google Shape;319;p42"/>
          <p:cNvGraphicFramePr/>
          <p:nvPr>
            <p:extLst>
              <p:ext uri="{D42A27DB-BD31-4B8C-83A1-F6EECF244321}">
                <p14:modId xmlns:p14="http://schemas.microsoft.com/office/powerpoint/2010/main" val="2796292547"/>
              </p:ext>
            </p:extLst>
          </p:nvPr>
        </p:nvGraphicFramePr>
        <p:xfrm>
          <a:off x="1750523" y="2175615"/>
          <a:ext cx="8458175" cy="29018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 i="0" u="none" strike="noStrike" cap="none">
                          <a:solidFill>
                            <a:schemeClr val="dk1"/>
                          </a:solidFill>
                        </a:rPr>
                        <a:t>Project Parameter</a:t>
                      </a:r>
                      <a:endParaRPr/>
                    </a:p>
                  </a:txBody>
                  <a:tcPr marL="68575" marR="68575" marT="34300" marB="34300">
                    <a:lnL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 i="0" u="none" strike="noStrike" cap="none">
                          <a:solidFill>
                            <a:schemeClr val="dk1"/>
                          </a:solidFill>
                        </a:rPr>
                        <a:t>Status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0" i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 i="0" u="none" strike="noStrike" cap="none">
                          <a:solidFill>
                            <a:schemeClr val="dk1"/>
                          </a:solidFill>
                        </a:rPr>
                        <a:t>For Red/Amber status, provide a succinct commentary</a:t>
                      </a:r>
                      <a:endParaRPr sz="800" b="0" i="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2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4F40"/>
                        </a:buClr>
                        <a:buSzPts val="800"/>
                        <a:buFont typeface="Calibri"/>
                        <a:buNone/>
                      </a:pPr>
                      <a:r>
                        <a:rPr lang="en-GB" sz="800" b="1">
                          <a:solidFill>
                            <a:srgbClr val="544F40"/>
                          </a:solidFill>
                        </a:rPr>
                        <a:t>Project Outcomes/Objective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600"/>
                        <a:buFont typeface="Calibri"/>
                        <a:buNone/>
                      </a:pPr>
                      <a:r>
                        <a:rPr lang="en-GB" sz="600" i="1">
                          <a:solidFill>
                            <a:srgbClr val="A5A5A5"/>
                          </a:solidFill>
                        </a:rPr>
                        <a:t>Will project/workstream deliver expected / previously agreed outcomes?</a:t>
                      </a:r>
                      <a:endParaRPr/>
                    </a:p>
                  </a:txBody>
                  <a:tcPr marL="68575" marR="68575" marT="34300" marB="34300">
                    <a:lnL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75" marR="68575" marT="34300" marB="34300">
                    <a:lnL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i="1" dirty="0">
                          <a:solidFill>
                            <a:schemeClr val="dk2"/>
                          </a:solidFill>
                        </a:rPr>
                        <a:t>SEND Data factory subproject objectives</a:t>
                      </a:r>
                      <a:r>
                        <a:rPr lang="en-GB" sz="700" i="1" baseline="0" dirty="0">
                          <a:solidFill>
                            <a:schemeClr val="dk2"/>
                          </a:solidFill>
                        </a:rPr>
                        <a:t> are to create software that generates SEND data useful for the following</a:t>
                      </a:r>
                      <a:r>
                        <a:rPr lang="en-GB" sz="700" i="1" dirty="0">
                          <a:solidFill>
                            <a:schemeClr val="dk2"/>
                          </a:solidFill>
                        </a:rPr>
                        <a:t>: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i="1" dirty="0">
                          <a:solidFill>
                            <a:schemeClr val="dk2"/>
                          </a:solidFill>
                        </a:rPr>
                        <a:t>1) Demonstrating data visualization tools.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i="1" dirty="0">
                          <a:solidFill>
                            <a:schemeClr val="dk2"/>
                          </a:solidFill>
                        </a:rPr>
                        <a:t>2) Testing software that receives data from the standard especially</a:t>
                      </a:r>
                      <a:r>
                        <a:rPr lang="en-GB" sz="700" i="1" baseline="0" dirty="0">
                          <a:solidFill>
                            <a:schemeClr val="dk2"/>
                          </a:solidFill>
                        </a:rPr>
                        <a:t> as </a:t>
                      </a:r>
                      <a:r>
                        <a:rPr lang="en-GB" sz="700" i="1" dirty="0">
                          <a:solidFill>
                            <a:schemeClr val="dk2"/>
                          </a:solidFill>
                        </a:rPr>
                        <a:t>standards are approaching finalization.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i="1" dirty="0">
                          <a:solidFill>
                            <a:schemeClr val="dk2"/>
                          </a:solidFill>
                        </a:rPr>
                        <a:t>3) Creating large enough data sets for testing visualization or data loading tools for capacity testing 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i="1" dirty="0">
                          <a:solidFill>
                            <a:schemeClr val="dk2"/>
                          </a:solidFill>
                        </a:rPr>
                        <a:t>4) As example code to show: R script creation of XPT files, R script reading of the standard, R script reading of CT files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lang="en-GB" sz="700" i="1" dirty="0">
                        <a:solidFill>
                          <a:schemeClr val="dk2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b="0" i="1" dirty="0">
                          <a:solidFill>
                            <a:schemeClr val="dk2"/>
                          </a:solidFill>
                        </a:rPr>
                        <a:t>Cross-Study Analysis R package development: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i="1" dirty="0">
                          <a:solidFill>
                            <a:schemeClr val="dk2"/>
                          </a:solidFill>
                        </a:rPr>
                        <a:t>1) Through collaborative efforts of BioCelerate, FDA and PHUSE, generate and publish a search script package using open-source software that is based on the algorithm development work completed by the BioCelerate-FDA Collaboration team that is easy to use for companies whose researchers want to do cross-study analysis on their own SEND datasets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lang="en-GB" sz="700" i="1" dirty="0">
                        <a:solidFill>
                          <a:schemeClr val="dk2"/>
                        </a:solidFill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4F40"/>
                        </a:buClr>
                        <a:buSzPts val="800"/>
                        <a:buFont typeface="Calibri"/>
                        <a:buNone/>
                      </a:pPr>
                      <a:r>
                        <a:rPr lang="en-GB" sz="800" b="1">
                          <a:solidFill>
                            <a:srgbClr val="544F40"/>
                          </a:solidFill>
                        </a:rPr>
                        <a:t>Schedule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600"/>
                        <a:buFont typeface="Calibri"/>
                        <a:buNone/>
                      </a:pPr>
                      <a:r>
                        <a:rPr lang="en-GB" sz="600" i="1">
                          <a:solidFill>
                            <a:srgbClr val="A5A5A5"/>
                          </a:solidFill>
                        </a:rPr>
                        <a:t>Will project/workstream deliver  expected / previously agreed outcomes on time?</a:t>
                      </a:r>
                      <a:endParaRPr/>
                    </a:p>
                  </a:txBody>
                  <a:tcPr marL="68575" marR="68575" marT="34300" marB="34300">
                    <a:lnL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75" marR="68575" marT="34300" marB="34300">
                    <a:lnL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i="1" dirty="0">
                          <a:solidFill>
                            <a:schemeClr val="dk2"/>
                          </a:solidFill>
                        </a:rPr>
                        <a:t>SEND Data factory project: Completion desired for PHUSE CSS 2020. Interim results were shown. Additional requirements include simulated dose response and passing CDISC IG rules.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b="0" i="1" dirty="0">
                          <a:solidFill>
                            <a:schemeClr val="dk2"/>
                          </a:solidFill>
                        </a:rPr>
                        <a:t>R Package Development</a:t>
                      </a:r>
                      <a:r>
                        <a:rPr lang="en-GB" sz="700" i="1" dirty="0">
                          <a:solidFill>
                            <a:schemeClr val="dk2"/>
                          </a:solidFill>
                        </a:rPr>
                        <a:t>: Completion desired by PHUSE CSS 2021</a:t>
                      </a:r>
                      <a:endParaRPr sz="700" i="1" dirty="0">
                        <a:solidFill>
                          <a:schemeClr val="dk2"/>
                        </a:solidFill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4F40"/>
                        </a:buClr>
                        <a:buSzPts val="800"/>
                        <a:buFont typeface="Calibri"/>
                        <a:buNone/>
                      </a:pPr>
                      <a:r>
                        <a:rPr lang="en-GB" sz="800" b="1" dirty="0">
                          <a:solidFill>
                            <a:srgbClr val="544F40"/>
                          </a:solidFill>
                        </a:rPr>
                        <a:t>Budget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600"/>
                        <a:buFont typeface="Calibri"/>
                        <a:buNone/>
                      </a:pPr>
                      <a:r>
                        <a:rPr lang="en-GB" sz="600" i="1" dirty="0">
                          <a:solidFill>
                            <a:srgbClr val="A5A5A5"/>
                          </a:solidFill>
                        </a:rPr>
                        <a:t>(Only applicable for funded projects)</a:t>
                      </a:r>
                      <a:endParaRPr sz="600" b="0" i="1" dirty="0">
                        <a:solidFill>
                          <a:srgbClr val="A5A5A5"/>
                        </a:solidFill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75" marR="68575" marT="34300" marB="34300">
                    <a:lnL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i="1" dirty="0">
                        <a:solidFill>
                          <a:schemeClr val="dk2"/>
                        </a:solidFill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4F40"/>
                        </a:buClr>
                        <a:buSzPts val="800"/>
                        <a:buFont typeface="Calibri"/>
                        <a:buNone/>
                      </a:pPr>
                      <a:r>
                        <a:rPr lang="en-GB" sz="800" b="1">
                          <a:solidFill>
                            <a:srgbClr val="544F40"/>
                          </a:solidFill>
                        </a:rPr>
                        <a:t>Resources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A5A5A5"/>
                        </a:buClr>
                        <a:buSzPts val="600"/>
                        <a:buFont typeface="Calibri"/>
                        <a:buNone/>
                      </a:pPr>
                      <a:r>
                        <a:rPr lang="en-GB" sz="600" i="1">
                          <a:solidFill>
                            <a:srgbClr val="A5A5A5"/>
                          </a:solidFill>
                        </a:rPr>
                        <a:t>Does project/workstream have sufficient resource to deliver to current plan?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alibri"/>
                        <a:buNone/>
                      </a:pPr>
                      <a:endParaRPr sz="600" i="1">
                        <a:solidFill>
                          <a:srgbClr val="A5A5A5"/>
                        </a:solidFill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75" marR="68575" marT="34300" marB="34300">
                    <a:lnL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i="1" dirty="0">
                          <a:solidFill>
                            <a:schemeClr val="dk2"/>
                          </a:solidFill>
                        </a:rPr>
                        <a:t>Work being done by Bob Friedman, Eli Miller, Kevin Snyder, Daniel Russo, as volunteer time is available.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GB" sz="700" b="0" i="1" dirty="0">
                          <a:solidFill>
                            <a:schemeClr val="dk2"/>
                          </a:solidFill>
                        </a:rPr>
                        <a:t>R Package Development</a:t>
                      </a:r>
                      <a:r>
                        <a:rPr lang="en-GB" sz="700" i="1" dirty="0">
                          <a:solidFill>
                            <a:schemeClr val="dk2"/>
                          </a:solidFill>
                        </a:rPr>
                        <a:t>: work being done by Kevin Snyder, Yousuf Ali, Dan Russo, Bill Houser, and Bo Larsen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700" i="1" dirty="0">
                        <a:solidFill>
                          <a:schemeClr val="dk2"/>
                        </a:solidFill>
                      </a:endParaRPr>
                    </a:p>
                  </a:txBody>
                  <a:tcPr marL="68575" marR="68575" marT="34300" marB="34300">
                    <a:lnL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4F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0" name="Google Shape;320;p42"/>
          <p:cNvSpPr/>
          <p:nvPr/>
        </p:nvSpPr>
        <p:spPr>
          <a:xfrm>
            <a:off x="1750500" y="1064647"/>
            <a:ext cx="8458200" cy="1012729"/>
          </a:xfrm>
          <a:prstGeom prst="rect">
            <a:avLst/>
          </a:prstGeom>
          <a:solidFill>
            <a:srgbClr val="B6DDE7"/>
          </a:solidFill>
          <a:ln w="25400" cap="flat" cmpd="sng">
            <a:solidFill>
              <a:srgbClr val="3185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544F40"/>
              </a:buClr>
              <a:buSzPts val="825"/>
            </a:pPr>
            <a:r>
              <a:rPr lang="en-GB" sz="1000" b="1" dirty="0">
                <a:solidFill>
                  <a:srgbClr val="544F40"/>
                </a:solidFill>
                <a:latin typeface="Arial"/>
                <a:ea typeface="Arial"/>
                <a:cs typeface="Arial"/>
                <a:sym typeface="Arial"/>
              </a:rPr>
              <a:t>Key Achievements This Quarter (Q42020)</a:t>
            </a:r>
          </a:p>
          <a:p>
            <a:pPr marL="171450" indent="-171450">
              <a:buClr>
                <a:srgbClr val="544F40"/>
              </a:buClr>
              <a:buSzPts val="825"/>
              <a:buFont typeface="Calibri" panose="020F0502020204030204" pitchFamily="34" charset="0"/>
              <a:buChar char="−"/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Continued progress on SEND Data Factory and decided on directions for future work</a:t>
            </a:r>
          </a:p>
          <a:p>
            <a:pPr marL="171450" indent="-171450">
              <a:buClr>
                <a:srgbClr val="544F40"/>
              </a:buClr>
              <a:buSzPts val="825"/>
              <a:buFont typeface="Calibri" panose="020F0502020204030204" pitchFamily="34" charset="0"/>
              <a:buChar char="−"/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Kick-off Development of R Package to Facilitate Cross-Study Analysis</a:t>
            </a:r>
          </a:p>
        </p:txBody>
      </p:sp>
      <p:sp>
        <p:nvSpPr>
          <p:cNvPr id="321" name="Google Shape;321;p42"/>
          <p:cNvSpPr/>
          <p:nvPr/>
        </p:nvSpPr>
        <p:spPr>
          <a:xfrm>
            <a:off x="1750498" y="5001630"/>
            <a:ext cx="8458200" cy="941970"/>
          </a:xfrm>
          <a:prstGeom prst="rect">
            <a:avLst/>
          </a:prstGeom>
          <a:solidFill>
            <a:srgbClr val="B6DDE7"/>
          </a:solidFill>
          <a:ln w="25400" cap="flat" cmpd="sng">
            <a:solidFill>
              <a:srgbClr val="3185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544F40"/>
              </a:buClr>
              <a:buSzPts val="825"/>
            </a:pPr>
            <a:r>
              <a:rPr lang="en-GB" sz="800" b="1" dirty="0">
                <a:solidFill>
                  <a:srgbClr val="544F40"/>
                </a:solidFill>
                <a:latin typeface="Arial"/>
                <a:ea typeface="Arial"/>
                <a:cs typeface="Arial"/>
                <a:sym typeface="Arial"/>
              </a:rPr>
              <a:t>Deliverables and Targets Planned for Next Quarter (Q12021) </a:t>
            </a:r>
            <a:r>
              <a:rPr lang="en-GB" sz="800" dirty="0">
                <a:solidFill>
                  <a:srgbClr val="544F40"/>
                </a:solidFill>
                <a:latin typeface="Arial"/>
                <a:ea typeface="Arial"/>
                <a:cs typeface="Arial"/>
                <a:sym typeface="Arial"/>
              </a:rPr>
              <a:t>(Key milestones, significant risk mitigations etc.)</a:t>
            </a:r>
          </a:p>
          <a:p>
            <a:pPr>
              <a:buClr>
                <a:srgbClr val="544F40"/>
              </a:buClr>
              <a:buSzPts val="825"/>
            </a:pPr>
            <a:r>
              <a:rPr lang="en-GB" sz="800" dirty="0">
                <a:solidFill>
                  <a:srgbClr val="544F40"/>
                </a:solidFill>
                <a:latin typeface="Arial"/>
                <a:ea typeface="Arial"/>
                <a:cs typeface="Arial"/>
                <a:sym typeface="Arial"/>
              </a:rPr>
              <a:t>                   SEND Data factory project: Simulated dose response, completion of food/water domain,  completion of organ measurements domain, passing CDISC IG rules</a:t>
            </a:r>
          </a:p>
          <a:p>
            <a:pPr lvl="1">
              <a:buClr>
                <a:srgbClr val="544F40"/>
              </a:buClr>
              <a:buSzPts val="825"/>
            </a:pPr>
            <a:r>
              <a:rPr lang="en-GB" sz="800">
                <a:solidFill>
                  <a:srgbClr val="544F40"/>
                </a:solidFill>
                <a:latin typeface="Arial"/>
                <a:ea typeface="Arial"/>
                <a:cs typeface="Arial"/>
                <a:sym typeface="Arial"/>
              </a:rPr>
              <a:t>   Cross-Study </a:t>
            </a:r>
            <a:r>
              <a:rPr lang="en-GB" sz="800" dirty="0">
                <a:solidFill>
                  <a:srgbClr val="544F40"/>
                </a:solidFill>
                <a:latin typeface="Arial"/>
                <a:ea typeface="Arial"/>
                <a:cs typeface="Arial"/>
                <a:sym typeface="Arial"/>
              </a:rPr>
              <a:t>Analysis R Package Development: complete scope and build R package utilizing R Shiny App, publish to CRAN</a:t>
            </a:r>
            <a:endParaRPr sz="800" dirty="0">
              <a:solidFill>
                <a:srgbClr val="544F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2"/>
          <p:cNvSpPr/>
          <p:nvPr/>
        </p:nvSpPr>
        <p:spPr>
          <a:xfrm>
            <a:off x="3467681" y="2653449"/>
            <a:ext cx="171300" cy="1713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350"/>
            </a:pP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2"/>
          <p:cNvSpPr/>
          <p:nvPr/>
        </p:nvSpPr>
        <p:spPr>
          <a:xfrm>
            <a:off x="3467669" y="3666192"/>
            <a:ext cx="171300" cy="1713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350"/>
            </a:pP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2"/>
          <p:cNvSpPr/>
          <p:nvPr/>
        </p:nvSpPr>
        <p:spPr>
          <a:xfrm>
            <a:off x="3467669" y="4119399"/>
            <a:ext cx="171300" cy="1713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350"/>
            </a:pP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86;p39">
            <a:extLst>
              <a:ext uri="{FF2B5EF4-FFF2-40B4-BE49-F238E27FC236}">
                <a16:creationId xmlns:a16="http://schemas.microsoft.com/office/drawing/2014/main" id="{A8716788-B719-4D00-8BA9-46A88ED5A090}"/>
              </a:ext>
            </a:extLst>
          </p:cNvPr>
          <p:cNvSpPr/>
          <p:nvPr/>
        </p:nvSpPr>
        <p:spPr>
          <a:xfrm>
            <a:off x="3467669" y="3206862"/>
            <a:ext cx="171300" cy="171300"/>
          </a:xfrm>
          <a:prstGeom prst="ellipse">
            <a:avLst/>
          </a:prstGeom>
          <a:solidFill>
            <a:srgbClr val="FFC000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350"/>
              <a:defRPr/>
            </a:pPr>
            <a:endParaRPr sz="1350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396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Friedman, Bob</dc:creator>
  <cp:lastModifiedBy>Snyder, Kevin</cp:lastModifiedBy>
  <cp:revision>6</cp:revision>
  <dcterms:created xsi:type="dcterms:W3CDTF">2020-11-13T14:12:57Z</dcterms:created>
  <dcterms:modified xsi:type="dcterms:W3CDTF">2020-11-17T20:39:34Z</dcterms:modified>
</cp:coreProperties>
</file>