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398593-BF05-476D-9110-CB4C7D6532CA}">
          <p14:sldIdLst>
            <p14:sldId id="319"/>
          </p14:sldIdLst>
        </p14:section>
        <p14:section name="Untitled Section" id="{21394117-10E3-4F23-8A23-F6980DA5BE3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3D2"/>
    <a:srgbClr val="00A3D1"/>
    <a:srgbClr val="0FA9D9"/>
    <a:srgbClr val="46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70526" autoAdjust="0"/>
  </p:normalViewPr>
  <p:slideViewPr>
    <p:cSldViewPr snapToGrid="0" snapToObjects="1">
      <p:cViewPr varScale="1">
        <p:scale>
          <a:sx n="81" d="100"/>
          <a:sy n="81" d="100"/>
        </p:scale>
        <p:origin x="2376" y="78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6400" cy="3600450"/>
              </a:xfrm>
              <a:prstGeom prst="rect">
                <a:avLst/>
              </a:prstGeom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figure shows the promising</a:t>
                </a:r>
                <a:r>
                  <a:rPr lang="en-US" baseline="0" dirty="0"/>
                  <a:t> performance of the NLP/ML based ensemble model on completely new 3 studies from the POC. x-axis = </a:t>
                </a:r>
                <a:r>
                  <a:rPr lang="en-US" dirty="0"/>
                  <a:t>target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and y-axis</a:t>
                </a:r>
                <a:r>
                  <a:rPr lang="en-US" baseline="0" dirty="0"/>
                  <a:t> = </a:t>
                </a:r>
                <a:r>
                  <a:rPr lang="en-US" dirty="0"/>
                  <a:t>output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This project, SDTM Mapping will explore more efficient and high performing SDTM mapping algorithms through NLP, ML, and NN on a few selected domains. We planned to publish a whitepaper on methodology and the performance of the algorithms.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6400" cy="3600450"/>
              </a:xfrm>
              <a:prstGeom prst="rect">
                <a:avLst/>
              </a:prstGeom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figure shows the promising</a:t>
                </a:r>
                <a:r>
                  <a:rPr lang="en-US" baseline="0" dirty="0"/>
                  <a:t> performance of the NLP/ML based ensemble model on completely new 3 studies from the POC. x-axis = </a:t>
                </a:r>
                <a:r>
                  <a:rPr lang="en-US" dirty="0"/>
                  <a:t>target (</a:t>
                </a:r>
                <a:r>
                  <a:rPr lang="en-US" i="0" dirty="0">
                    <a:latin typeface="Cambria Math" panose="02040503050406030204" pitchFamily="18" charset="0"/>
                  </a:rPr>
                  <a:t>𝑌</a:t>
                </a:r>
                <a:r>
                  <a:rPr lang="en-US" dirty="0"/>
                  <a:t>) and y-axis</a:t>
                </a:r>
                <a:r>
                  <a:rPr lang="en-US" baseline="0" dirty="0"/>
                  <a:t> = </a:t>
                </a:r>
                <a:r>
                  <a:rPr lang="en-US" dirty="0"/>
                  <a:t>output (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𝑌 ̂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This project, SDTM Mapping will explore more efficient and high performing SDTM mapping algorithms through NLP, ML, and NN on a few selected domains. We planned to publish a whitepaper on methodology and the performance of the algorithms.</a:t>
                </a:r>
              </a:p>
              <a:p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8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9089D25-7A3B-46EA-8DAD-D4BE5B251F79}"/>
              </a:ext>
            </a:extLst>
          </p:cNvPr>
          <p:cNvSpPr txBox="1">
            <a:spLocks/>
          </p:cNvSpPr>
          <p:nvPr/>
        </p:nvSpPr>
        <p:spPr>
          <a:xfrm>
            <a:off x="291975" y="2100667"/>
            <a:ext cx="8469888" cy="38088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rgbClr val="00A3D1"/>
              </a:solidFill>
              <a:latin typeface="Helvetica Neue"/>
              <a:cs typeface="Helvetica Neue"/>
            </a:endParaRPr>
          </a:p>
          <a:p>
            <a:endParaRPr lang="en-US" sz="2800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31426-A58F-4B05-BF67-81D90316947B}"/>
              </a:ext>
            </a:extLst>
          </p:cNvPr>
          <p:cNvSpPr txBox="1"/>
          <p:nvPr/>
        </p:nvSpPr>
        <p:spPr>
          <a:xfrm>
            <a:off x="218841" y="244658"/>
            <a:ext cx="870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3D1"/>
                </a:solidFill>
                <a:latin typeface="Helvetica Neue"/>
                <a:cs typeface="Helvetica Neue"/>
              </a:rPr>
              <a:t>Machine Learning Project Sub-team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C4B4B1-7008-40AB-BEAE-A8B5ED696CC9}"/>
              </a:ext>
            </a:extLst>
          </p:cNvPr>
          <p:cNvSpPr txBox="1"/>
          <p:nvPr/>
        </p:nvSpPr>
        <p:spPr>
          <a:xfrm>
            <a:off x="291975" y="1859469"/>
            <a:ext cx="8029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A3D1"/>
                </a:solidFill>
                <a:latin typeface="Helvetica Neue"/>
                <a:cs typeface="Helvetica Neue"/>
              </a:rPr>
              <a:t>Project initiated based on the positive outcome of the POC presented at CDISC US Interchange 2018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A3D1"/>
                </a:solidFill>
                <a:latin typeface="Helvetica Neue"/>
                <a:cs typeface="Helvetica Neue"/>
              </a:rPr>
              <a:t>weighting scheme for word-variable matrices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A3D1"/>
                </a:solidFill>
                <a:latin typeface="Helvetica Neue"/>
                <a:cs typeface="Helvetica Neue"/>
              </a:rPr>
              <a:t>neural network language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B6166-336A-450A-AD1E-BD20DFD80C56}"/>
              </a:ext>
            </a:extLst>
          </p:cNvPr>
          <p:cNvSpPr txBox="1"/>
          <p:nvPr/>
        </p:nvSpPr>
        <p:spPr>
          <a:xfrm>
            <a:off x="113141" y="1213138"/>
            <a:ext cx="8376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SDTM Mapping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36050-1B5B-4EB4-8203-7608396CE653}"/>
              </a:ext>
            </a:extLst>
          </p:cNvPr>
          <p:cNvSpPr txBox="1"/>
          <p:nvPr/>
        </p:nvSpPr>
        <p:spPr>
          <a:xfrm>
            <a:off x="313841" y="3391895"/>
            <a:ext cx="4448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A3D1"/>
                </a:solidFill>
                <a:latin typeface="Helvetica Neue"/>
                <a:cs typeface="Helvetica Neue"/>
              </a:rPr>
              <a:t>Purpose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A3D1"/>
                </a:solidFill>
                <a:latin typeface="Helvetica Neue"/>
                <a:cs typeface="Helvetica Neue"/>
              </a:rPr>
              <a:t>To explore and develop the SDTM mapping algorithms using NLP, ML, and NN.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A3D1"/>
                </a:solidFill>
                <a:latin typeface="Helvetica Neue"/>
                <a:cs typeface="Helvetica Neue"/>
              </a:rPr>
              <a:t>To publish whitepaper on SDTM mapping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B3729-E9C4-4BCD-BF93-8F44830BD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005" y="3501771"/>
            <a:ext cx="4219662" cy="246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29475"/>
      </p:ext>
    </p:extLst>
  </p:cSld>
  <p:clrMapOvr>
    <a:masterClrMapping/>
  </p:clrMapOvr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957</TotalTime>
  <Words>133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 Neue</vt:lpstr>
      <vt:lpstr>Arial</vt:lpstr>
      <vt:lpstr>Calibri</vt:lpstr>
      <vt:lpstr>Cambria Math</vt:lpstr>
      <vt:lpstr>PhUSE_Slide_Deck(10yr)PURPLE</vt:lpstr>
      <vt:lpstr>PowerPoint Presentation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sasagu tomioka</cp:lastModifiedBy>
  <cp:revision>77</cp:revision>
  <dcterms:created xsi:type="dcterms:W3CDTF">2014-04-04T10:24:48Z</dcterms:created>
  <dcterms:modified xsi:type="dcterms:W3CDTF">2019-02-03T19:55:12Z</dcterms:modified>
</cp:coreProperties>
</file>