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42" r:id="rId3"/>
    <p:sldId id="460" r:id="rId4"/>
    <p:sldId id="360" r:id="rId5"/>
    <p:sldId id="354" r:id="rId6"/>
    <p:sldId id="306" r:id="rId7"/>
    <p:sldId id="361" r:id="rId8"/>
    <p:sldId id="362" r:id="rId9"/>
    <p:sldId id="345" r:id="rId10"/>
    <p:sldId id="465" r:id="rId11"/>
    <p:sldId id="463" r:id="rId12"/>
    <p:sldId id="464" r:id="rId13"/>
    <p:sldId id="466" r:id="rId14"/>
    <p:sldId id="308" r:id="rId15"/>
    <p:sldId id="394" r:id="rId16"/>
    <p:sldId id="395" r:id="rId17"/>
    <p:sldId id="396" r:id="rId18"/>
    <p:sldId id="46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70606"/>
  </p:normalViewPr>
  <p:slideViewPr>
    <p:cSldViewPr>
      <p:cViewPr varScale="1">
        <p:scale>
          <a:sx n="78" d="100"/>
          <a:sy n="78" d="100"/>
        </p:scale>
        <p:origin x="2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7843F1-FA8B-5D32-C201-7A10A51E0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D47CE-0026-54D5-8C6F-105B054CA5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FB54E8-FDEC-F244-86A6-1A08B1B0D9A0}" type="datetime1">
              <a:rPr lang="en-US" altLang="en-US"/>
              <a:pPr/>
              <a:t>1/17/23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A8AFD63-C5C8-02A6-2426-3A4F4E85D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751AE-2E68-66AE-04EF-934198C4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41FB-0EDD-E5E2-5399-760D70AE11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62D6-B822-C3A2-E5A7-E1D355C75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B0C41F-BEF0-644A-8CF0-C11B83D8CB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41F-BEF0-644A-8CF0-C11B83D8CBB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7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3E306AE-F0EB-A74A-BDB8-02D84485A5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787E482-741A-AF47-908D-166D0709A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panose="020B0300000000000000" pitchFamily="34" charset="-128"/>
              </a:rPr>
              <a:t>Part II is next lecture on Digital Modulation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C2B5B14-0D10-DD4C-8FC2-E8DF222D6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12987F71-47E2-8742-ACDD-5E54293486F0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69E0462E-30B4-0E48-9E31-2880EEB1B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74F4F5CB-CF64-C046-AADC-A79A56114AB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23D7182-0EC0-8C44-9E9A-96FD21C1B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3BABFCD-3871-B647-A02A-186D7E38F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 W3" panose="020B0300000000000000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0EF5D14-5637-8745-BAF9-3B8DDED48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F13681D1-BD4C-2340-8723-A47E1CBC551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0271B46-BE3A-B44C-9D34-241D1D8CF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8FA63E-7ACD-ED4F-8ED8-CCC70761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 W3" panose="020B0300000000000000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144DB888-6D5A-C04F-92A2-E4F892C16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534703BA-EFC8-B14D-BEEE-2E86F776956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0A65B86-F2D6-254B-BE37-69469DC54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BD3457-4BA9-674C-ADD8-DEDB24B02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ヒラギノ角ゴ Pro W3" panose="020B0300000000000000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8E941BF1-3D63-724D-916C-4B9E60C4A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FA6DE614-255F-A94C-AED6-27EFC7477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A = pi r^2 = pi</a:t>
            </a:r>
          </a:p>
          <a:p>
            <a:r>
              <a:rPr lang="en-US" altLang="en-US" dirty="0" err="1">
                <a:ea typeface="ヒラギノ角ゴ Pro W3" panose="020B0300000000000000" pitchFamily="34" charset="-128"/>
              </a:rPr>
              <a:t>A_e</a:t>
            </a:r>
            <a:r>
              <a:rPr lang="en-US" altLang="en-US" dirty="0">
                <a:ea typeface="ヒラギノ角ゴ Pro W3" panose="020B0300000000000000" pitchFamily="34" charset="-128"/>
              </a:rPr>
              <a:t> = (from table) 0.56A = 0.56 pi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lambda = c/f = 3 x 10^8 / (12 x 10^9) = 0.025 m.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G = 7A / lambda^2 = 7 pi / (0.025)^2 = 35,186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G_{dB} = 45.46 dB</a:t>
            </a:r>
          </a:p>
          <a:p>
            <a:endParaRPr lang="en-US" altLang="en-US" dirty="0">
              <a:ea typeface="ヒラギノ角ゴ Pro W3" panose="020B0300000000000000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DCAA91CC-9B67-954B-892E-E006F0FCE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A0C5EE9B-AD78-2645-BB78-6F2456D47EB8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7C7BF37-75E6-D1CD-17C1-F84A144CB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B11C8F-5537-615C-353E-EE69828F8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FC3584-1189-5254-59B3-FDB1ED1E0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A6F90-84F6-6341-BB31-7BDAEEA85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35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AE04BC-72D8-EBD8-9C11-08A2EA87B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4431F6-6A63-EF2E-78AB-BE7DB436D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9C929B-5931-F054-2E8C-CD8E753FA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71D50-C03D-724D-82C6-1B0E83375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65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6FCCC4-12E2-8885-BD20-4E9365E8C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7F8E4-0649-3290-5851-4F3D0BC68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B69B5A-E903-9C62-6459-70F70FCCE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9EA73-724C-A744-814F-2FC399C26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6188"/>
            <a:ext cx="4038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320D30-655F-BC4F-A631-5FA6434AB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A8944C-5C46-E844-8BF3-825CFCF90B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42BC25-173F-6047-8872-4E234AFA1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525B4-68FB-8C40-9178-6DD272242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50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rgbClr val="008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2CCD0-1944-3AB3-D580-AAB4B2BA9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5897B6-D788-A9D2-4991-D49A12380D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920D8F-CB69-71EC-F82D-327DA5168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8023A-3800-8444-B511-AC531D2BA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3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A61C1-7D42-FD52-5068-4312AD042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155C0F-8E17-4578-2F33-D1ED51FE0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2CA38-7F02-CD5E-A4D5-C0DDEA558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0DA20-EBA3-A843-B170-28321C447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96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6AD83-901C-337F-459C-DBE2F64A9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EB77-13DF-E3AB-88B9-6521F58B5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E4E18-E52B-4B3A-7055-1403D6FC4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EEC7A-9E74-9045-92F2-B0432EC17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4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A9F221-8AA9-38E7-E39E-9FADBE730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F77C4A-25EE-8814-A677-BD75A9A832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E22081-BE54-976B-57F5-BE9498195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9BBB1-A866-FE43-A8D3-0DED98335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7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CBCCF3-E8D5-E376-4301-1A6940AB0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E71A69-BE81-7822-566C-2435BFF16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2A1D13-62C9-D070-3651-5DB3C4EF2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8B2BF-924F-0449-987B-78978C291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8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DE56A0-514E-7C59-D10B-B11B7F51E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C776EE-2F92-A778-A601-A7AFA3366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D5C5E4-FFCA-DC30-66D9-648ECAFF1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3C5FC-FCE0-D140-B13B-B164747F3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DCDF4-79DD-78CD-C0EF-444A7DE5F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CBEC8-43C0-507F-762E-C86C155A58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1D1-DF18-DE29-0096-C75666D57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8E257-5E97-6D4C-B0D2-9350736B0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5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74F2D-7E07-2A83-CA6E-234FAC78C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AC33E-7457-EE1A-1DB7-3CB3F572D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B5A8B-162C-4871-53AF-A7DCF3CC3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171F1-2858-7040-A597-4BC899FF66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66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D026AF-F07E-7FF5-ADA4-4F94609C7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57BC00-B08C-96FC-22AC-1018AAD24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5883A2-853D-9E19-43F8-3494E6E6B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1358A7-BFA4-E31A-E06D-F0100AE005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76DE4B6-5B51-F5F9-A871-2C415665E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844F3B-A095-D246-9F64-1AC9610283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§"/>
        <a:defRPr sz="3200">
          <a:solidFill>
            <a:srgbClr val="990000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ヒラギノ角ゴ Pro W3" pitchFamily="-1" charset="-128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•"/>
        <a:defRPr sz="2400">
          <a:solidFill>
            <a:schemeClr val="tx2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DB355CC-2F94-2EAC-CC4E-AD4D45D50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 panose="020B0300000000000000" pitchFamily="34" charset="-128"/>
              </a:rPr>
              <a:t>ECSE 4660/6660: Internetworking of Things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0FBB88-50C7-4265-9DEF-B7DAA8195B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2438400"/>
            <a:ext cx="4572000" cy="1600200"/>
          </a:xfrm>
          <a:solidFill>
            <a:srgbClr val="FF9900"/>
          </a:solidFill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panose="020B0300000000000000" pitchFamily="34" charset="-128"/>
              </a:rPr>
              <a:t>Lecture 3: PHY Layer Fundamentals – Part I</a:t>
            </a:r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3A35A5B2-1C1E-C5D8-C845-0B4931C57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5181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CF51F8E3-092B-7AE2-2F80-09FEC3FF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958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990000"/>
                </a:solidFill>
              </a:rPr>
              <a:t>Koushik Kar</a:t>
            </a:r>
          </a:p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990000"/>
                </a:solidFill>
              </a:rPr>
              <a:t>ECSE, RPI</a:t>
            </a:r>
          </a:p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endParaRPr lang="en-US" altLang="en-US" dirty="0">
              <a:solidFill>
                <a:srgbClr val="99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8F0C9-8229-A784-5BDE-5BFF6C2E4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00800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CB01337-79C4-E54B-B66A-C5F84844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Types of Antennas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BB49268-E4C1-8F4B-A19E-3EE776BE5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114800" cy="36555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Isotropic antenna (idealized)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Radiates power equally in all directions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Wire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Dipoles and Vertical Antennas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Loop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Helix antennas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08A32-DCC2-227E-35B9-032BF1F3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209800"/>
            <a:ext cx="4394428" cy="3244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DA20CF-8287-1B38-D641-D9D6681AEF4D}"/>
              </a:ext>
            </a:extLst>
          </p:cNvPr>
          <p:cNvSpPr txBox="1"/>
          <p:nvPr/>
        </p:nvSpPr>
        <p:spPr>
          <a:xfrm>
            <a:off x="5181600" y="5791200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</a:t>
            </a:r>
            <a:r>
              <a:rPr lang="en-US" sz="1400" i="1" dirty="0" err="1"/>
              <a:t>Balanis</a:t>
            </a:r>
            <a:r>
              <a:rPr lang="en-US" sz="14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222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CB01337-79C4-E54B-B66A-C5F84844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Types of Antennas (contd.)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BB49268-E4C1-8F4B-A19E-3EE776BE5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38" y="1096962"/>
            <a:ext cx="5597562" cy="3322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Exact wire shape matters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Simple wire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Dipole antennas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Half-wave dipole antenna (or Hertz antenna)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Vertical antennas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Quarter-wave vertical antenna (or Marconi antenna)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ヒラギノ角ゴ Pro W3" panose="020B03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FBBEA-094E-2E92-E9E6-41C6FDE4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4400"/>
            <a:ext cx="4191000" cy="192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1E5DD-4130-E4B5-BDC0-D53F7248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20" y="852095"/>
            <a:ext cx="2487012" cy="5153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D9701-7FFD-729D-C8F7-59CEA311D592}"/>
              </a:ext>
            </a:extLst>
          </p:cNvPr>
          <p:cNvSpPr txBox="1"/>
          <p:nvPr/>
        </p:nvSpPr>
        <p:spPr>
          <a:xfrm>
            <a:off x="5867400" y="6172200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</a:t>
            </a:r>
            <a:r>
              <a:rPr lang="en-US" sz="1400" i="1" dirty="0" err="1"/>
              <a:t>Balanis</a:t>
            </a:r>
            <a:r>
              <a:rPr lang="en-US" sz="14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787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CB01337-79C4-E54B-B66A-C5F84844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Types of Antennas (contd.)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BB49268-E4C1-8F4B-A19E-3EE776BE5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411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Aperture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Horn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Conical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Waveguides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ヒラギノ角ゴ Pro W3" panose="020B0300000000000000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ヒラギノ角ゴ Pro W3" panose="020B0300000000000000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D43803-4BDE-A95B-F248-9C450619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78944"/>
            <a:ext cx="3054350" cy="4357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FC749B-E6FA-1E3C-CC0B-8E4E5100A6C0}"/>
              </a:ext>
            </a:extLst>
          </p:cNvPr>
          <p:cNvSpPr txBox="1"/>
          <p:nvPr/>
        </p:nvSpPr>
        <p:spPr>
          <a:xfrm>
            <a:off x="4778981" y="5910462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</a:t>
            </a:r>
            <a:r>
              <a:rPr lang="en-US" sz="1400" i="1" dirty="0" err="1"/>
              <a:t>Balanis</a:t>
            </a:r>
            <a:r>
              <a:rPr lang="en-US" sz="14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061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CB01337-79C4-E54B-B66A-C5F84844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Types of Antennas (contd.)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BB49268-E4C1-8F4B-A19E-3EE776BE5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5791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Microstrip or patch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Ideal for small devices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Small footprint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Printed into ICs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Easy to make arrays of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ヒラギノ角ゴ Pro W3" panose="020B03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E8E6F-A2AA-84E7-6303-7AA0FD26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52600"/>
            <a:ext cx="3503689" cy="4241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72EE7A-F98A-8CDC-0C3E-E8B08C0A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695701"/>
            <a:ext cx="2819400" cy="250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E538B2-EC7D-1A8D-D367-F255ABB97CCC}"/>
              </a:ext>
            </a:extLst>
          </p:cNvPr>
          <p:cNvSpPr txBox="1"/>
          <p:nvPr/>
        </p:nvSpPr>
        <p:spPr>
          <a:xfrm>
            <a:off x="2667000" y="6342259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</a:t>
            </a:r>
            <a:r>
              <a:rPr lang="en-US" sz="1400" i="1" dirty="0" err="1"/>
              <a:t>Balanis</a:t>
            </a:r>
            <a:r>
              <a:rPr lang="en-US" sz="14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878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CB01337-79C4-E54B-B66A-C5F84844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Types of Antennas (contd.)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BB49268-E4C1-8F4B-A19E-3EE776BE5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Lens Antennas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ヒラギノ角ゴ Pro W3" panose="020B0300000000000000" pitchFamily="34" charset="-128"/>
              </a:rPr>
              <a:t>Also called parabolic reflective antenna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ヒラギノ角ゴ Pro W3" panose="020B03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194BB-4669-1FEA-DCDD-94B16052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5600"/>
            <a:ext cx="7658100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7916CC-E51F-250D-41A0-BA47A9CC45CA}"/>
              </a:ext>
            </a:extLst>
          </p:cNvPr>
          <p:cNvSpPr txBox="1"/>
          <p:nvPr/>
        </p:nvSpPr>
        <p:spPr>
          <a:xfrm>
            <a:off x="4778981" y="5910462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1, </a:t>
            </a:r>
            <a:r>
              <a:rPr lang="en-US" sz="1400" i="1" dirty="0" err="1"/>
              <a:t>Balanis</a:t>
            </a:r>
            <a:r>
              <a:rPr lang="en-US" sz="1400" i="1" dirty="0"/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646C9BA-42F8-0B4F-893A-8738BCF03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Antenna Gain	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2BAFCBFE-E86A-8644-949A-61C6D8F16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Antenna gain: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Power output, in a particular direction, compared to that produced in any direction by a perfect omnidirectional antenna (isotropic antenna)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The increased power in a given direction is at the expense of other directions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Refers to directionality, i.e. relative amplification in a certain direction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Effective area</a:t>
            </a:r>
          </a:p>
          <a:p>
            <a:pPr lvl="1"/>
            <a:r>
              <a:rPr lang="en-US" altLang="en-US" dirty="0">
                <a:ea typeface="ヒラギノ角ゴ Pro W3" panose="020B0300000000000000" pitchFamily="34" charset="-128"/>
              </a:rPr>
              <a:t>Related to physical size and shape of antenna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2D0AF4A8-C270-D342-9A22-8E56136B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Antenna Gain (Cont’d)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8E9EAF05-CAD1-0044-AE6E-8C830E97F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ヒラギノ角ゴ Pro W3" panose="020B0300000000000000" pitchFamily="34" charset="-128"/>
              </a:rPr>
              <a:t>Relationship between antenna gain and effective area</a:t>
            </a:r>
          </a:p>
          <a:p>
            <a:pPr lvl="1"/>
            <a:endParaRPr lang="en-US" altLang="en-US" sz="2400" i="1" dirty="0">
              <a:ea typeface="ヒラギノ角ゴ Pro W3" panose="020B0300000000000000" pitchFamily="34" charset="-128"/>
            </a:endParaRPr>
          </a:p>
          <a:p>
            <a:pPr lvl="2"/>
            <a:endParaRPr lang="en-US" altLang="en-US" sz="2000" i="1" dirty="0">
              <a:ea typeface="ヒラギノ角ゴ Pro W3" panose="020B0300000000000000" pitchFamily="34" charset="-128"/>
            </a:endParaRPr>
          </a:p>
          <a:p>
            <a:pPr lvl="2"/>
            <a:endParaRPr lang="en-US" altLang="en-US" sz="2000" i="1" dirty="0">
              <a:ea typeface="ヒラギノ角ゴ Pro W3" panose="020B0300000000000000" pitchFamily="34" charset="-128"/>
            </a:endParaRPr>
          </a:p>
          <a:p>
            <a:pPr lvl="2"/>
            <a:r>
              <a:rPr lang="en-US" altLang="en-US" sz="2000" i="1" dirty="0">
                <a:ea typeface="ヒラギノ角ゴ Pro W3" panose="020B0300000000000000" pitchFamily="34" charset="-128"/>
              </a:rPr>
              <a:t>G 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= antenna gain</a:t>
            </a:r>
          </a:p>
          <a:p>
            <a:pPr lvl="2"/>
            <a:r>
              <a:rPr lang="en-US" altLang="en-US" sz="2000" i="1" dirty="0">
                <a:ea typeface="ヒラギノ角ゴ Pro W3" panose="020B0300000000000000" pitchFamily="34" charset="-128"/>
              </a:rPr>
              <a:t>A</a:t>
            </a:r>
            <a:r>
              <a:rPr lang="en-US" altLang="en-US" sz="2000" i="1" baseline="-25000" dirty="0">
                <a:ea typeface="ヒラギノ角ゴ Pro W3" panose="020B0300000000000000" pitchFamily="34" charset="-128"/>
              </a:rPr>
              <a:t>e</a:t>
            </a:r>
            <a:r>
              <a:rPr lang="en-US" altLang="en-US" sz="2000" i="1" dirty="0">
                <a:ea typeface="ヒラギノ角ゴ Pro W3" panose="020B0300000000000000" pitchFamily="34" charset="-128"/>
              </a:rPr>
              <a:t> 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= effective area</a:t>
            </a:r>
          </a:p>
          <a:p>
            <a:pPr lvl="2"/>
            <a:r>
              <a:rPr lang="en-US" altLang="en-US" sz="2000" i="1" dirty="0">
                <a:ea typeface="ヒラギノ角ゴ Pro W3" panose="020B0300000000000000" pitchFamily="34" charset="-128"/>
              </a:rPr>
              <a:t>f 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= carrier frequency</a:t>
            </a:r>
          </a:p>
          <a:p>
            <a:pPr lvl="2"/>
            <a:r>
              <a:rPr lang="en-US" altLang="en-US" sz="2000" dirty="0">
                <a:ea typeface="ヒラギノ角ゴ Pro W3" panose="020B0300000000000000" pitchFamily="34" charset="-128"/>
              </a:rPr>
              <a:t>c = speed of light </a:t>
            </a:r>
            <a:r>
              <a:rPr lang="en-US" altLang="en-US" sz="2000" dirty="0">
                <a:latin typeface="Symbol" pitchFamily="2" charset="2"/>
                <a:ea typeface="ヒラギノ角ゴ Pro W3" panose="020B0300000000000000" pitchFamily="34" charset="-128"/>
              </a:rPr>
              <a:t>(= 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3 </a:t>
            </a:r>
            <a:r>
              <a:rPr lang="en-US" altLang="en-US" sz="2000" dirty="0">
                <a:latin typeface="Tahoma" panose="020B0604030504040204" pitchFamily="34" charset="0"/>
                <a:ea typeface="ヒラギノ角ゴ Pro W3" panose="020B0300000000000000" pitchFamily="34" charset="-128"/>
              </a:rPr>
              <a:t>x</a:t>
            </a:r>
            <a:r>
              <a:rPr lang="en-US" altLang="en-US" sz="2000" dirty="0">
                <a:latin typeface="Symbol" pitchFamily="2" charset="2"/>
                <a:ea typeface="ヒラギノ角ゴ Pro W3" panose="020B0300000000000000" pitchFamily="34" charset="-128"/>
              </a:rPr>
              <a:t> 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10</a:t>
            </a:r>
            <a:r>
              <a:rPr lang="en-US" altLang="en-US" sz="2000" baseline="30000" dirty="0">
                <a:ea typeface="ヒラギノ角ゴ Pro W3" panose="020B0300000000000000" pitchFamily="34" charset="-128"/>
              </a:rPr>
              <a:t>8</a:t>
            </a:r>
            <a:r>
              <a:rPr lang="en-US" altLang="en-US" sz="2000" dirty="0">
                <a:ea typeface="ヒラギノ角ゴ Pro W3" panose="020B0300000000000000" pitchFamily="34" charset="-128"/>
              </a:rPr>
              <a:t> m/s)</a:t>
            </a:r>
          </a:p>
          <a:p>
            <a:pPr lvl="2"/>
            <a:r>
              <a:rPr lang="en-US" altLang="en-US" sz="2000" dirty="0">
                <a:ea typeface="ヒラギノ角ゴ Pro W3" panose="020B0300000000000000" pitchFamily="34" charset="-128"/>
              </a:rPr>
              <a:t>   = carrier wavelength</a:t>
            </a:r>
          </a:p>
          <a:p>
            <a:pPr lvl="2"/>
            <a:r>
              <a:rPr lang="en-US" altLang="en-US" sz="2000" dirty="0">
                <a:ea typeface="ヒラギノ角ゴ Pro W3" panose="020B0300000000000000" pitchFamily="34" charset="-128"/>
              </a:rPr>
              <a:t>Note: </a:t>
            </a:r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53E4D5B4-160C-8F4B-A8CB-00715CD38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1981200"/>
          <a:ext cx="351313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419100" progId="Equation.DSMT4">
                  <p:embed/>
                </p:oleObj>
              </mc:Choice>
              <mc:Fallback>
                <p:oleObj name="Equation" r:id="rId2" imgW="1320800" imgH="419100" progId="Equation.DSMT4">
                  <p:embed/>
                  <p:pic>
                    <p:nvPicPr>
                      <p:cNvPr id="32771" name="Object 2">
                        <a:extLst>
                          <a:ext uri="{FF2B5EF4-FFF2-40B4-BE49-F238E27FC236}">
                            <a16:creationId xmlns:a16="http://schemas.microsoft.com/office/drawing/2014/main" id="{53E4D5B4-160C-8F4B-A8CB-00715CD38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1981200"/>
                        <a:ext cx="3513137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DD54FDBE-52A5-804D-919A-28CA04D10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768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" imgH="177800" progId="Equation.3">
                  <p:embed/>
                </p:oleObj>
              </mc:Choice>
              <mc:Fallback>
                <p:oleObj name="Equation" r:id="rId4" imgW="139700" imgH="17780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DD54FDBE-52A5-804D-919A-28CA04D10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052B6039-5A40-C24F-8D96-5155E7F64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5202238"/>
          <a:ext cx="996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03200" progId="Equation.3">
                  <p:embed/>
                </p:oleObj>
              </mc:Choice>
              <mc:Fallback>
                <p:oleObj name="Equation" r:id="rId6" imgW="457200" imgH="203200" progId="Equation.3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052B6039-5A40-C24F-8D96-5155E7F64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202238"/>
                        <a:ext cx="9969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9DD8EEF-0D6D-C64B-9ABE-E701BB75E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Antenna Gains and Effective Areas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CEC4C0-2149-2D35-FDD9-B518D813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B3574-B9B0-7476-643C-BDD8967B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5396"/>
            <a:ext cx="7772400" cy="2587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7E9ED7-F189-07E5-9118-9C2C5AEE26E1}"/>
              </a:ext>
            </a:extLst>
          </p:cNvPr>
          <p:cNvSpPr txBox="1"/>
          <p:nvPr/>
        </p:nvSpPr>
        <p:spPr>
          <a:xfrm>
            <a:off x="4778981" y="5910462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[</a:t>
            </a:r>
            <a:r>
              <a:rPr lang="en-US" sz="1400" i="1" dirty="0" err="1"/>
              <a:t>Src</a:t>
            </a:r>
            <a:r>
              <a:rPr lang="en-US" sz="1400" i="1" dirty="0"/>
              <a:t>: Chapter 8, Couch]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507B70F-EFA8-8142-87DC-D918A3B5E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Example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9D8F4696-12EC-0C45-8A61-AAB6087D1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77934"/>
            <a:ext cx="8534400" cy="4830763"/>
          </a:xfrm>
        </p:spPr>
        <p:txBody>
          <a:bodyPr/>
          <a:lstStyle/>
          <a:p>
            <a:r>
              <a:rPr lang="en-US" altLang="en-US" sz="2800" dirty="0">
                <a:ea typeface="ヒラギノ角ゴ Pro W3" panose="020B0300000000000000" pitchFamily="34" charset="-128"/>
              </a:rPr>
              <a:t>Q: A parabolic reflective antenna with a diameter of 2m operating at 12 GHz. Find the antenna gain.</a:t>
            </a:r>
          </a:p>
          <a:p>
            <a:endParaRPr lang="en-US" altLang="en-US" dirty="0">
              <a:ea typeface="ヒラギノ角ゴ Pro W3" panose="020B03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A8BE2-861A-A549-93C8-CED653A45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28018"/>
            <a:ext cx="71628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+mn-lt"/>
                <a:ea typeface="ヒラギノ角ゴ Pro W3" pitchFamily="-65" charset="-128"/>
                <a:cs typeface="ヒラギノ角ゴ Pro W3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008000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  <a:cs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pitchFamily="-1" charset="-128"/>
              </a:defRPr>
            </a:lvl9pPr>
          </a:lstStyle>
          <a:p>
            <a:pPr marL="914400" lvl="2" indent="0">
              <a:buNone/>
            </a:pPr>
            <a:endParaRPr lang="en-US" altLang="en-US" sz="2000" i="1" kern="0" dirty="0">
              <a:ea typeface="ヒラギノ角ゴ Pro W3" panose="020B0300000000000000" pitchFamily="34" charset="-128"/>
            </a:endParaRPr>
          </a:p>
          <a:p>
            <a:pPr lvl="2"/>
            <a:r>
              <a:rPr lang="en-US" altLang="en-US" sz="2000" i="1" kern="0" dirty="0">
                <a:ea typeface="ヒラギノ角ゴ Pro W3" panose="020B0300000000000000" pitchFamily="34" charset="-128"/>
              </a:rPr>
              <a:t>G </a:t>
            </a:r>
            <a:r>
              <a:rPr lang="en-US" altLang="en-US" sz="2000" kern="0" dirty="0">
                <a:ea typeface="ヒラギノ角ゴ Pro W3" panose="020B0300000000000000" pitchFamily="34" charset="-128"/>
              </a:rPr>
              <a:t>= antenna gain</a:t>
            </a:r>
          </a:p>
          <a:p>
            <a:pPr lvl="2"/>
            <a:r>
              <a:rPr lang="en-US" altLang="en-US" sz="2000" i="1" kern="0" dirty="0">
                <a:ea typeface="ヒラギノ角ゴ Pro W3" panose="020B0300000000000000" pitchFamily="34" charset="-128"/>
              </a:rPr>
              <a:t>A</a:t>
            </a:r>
            <a:r>
              <a:rPr lang="en-US" altLang="en-US" sz="2000" i="1" kern="0" baseline="-25000" dirty="0">
                <a:ea typeface="ヒラギノ角ゴ Pro W3" panose="020B0300000000000000" pitchFamily="34" charset="-128"/>
              </a:rPr>
              <a:t>e</a:t>
            </a:r>
            <a:r>
              <a:rPr lang="en-US" altLang="en-US" sz="2000" i="1" kern="0" dirty="0">
                <a:ea typeface="ヒラギノ角ゴ Pro W3" panose="020B0300000000000000" pitchFamily="34" charset="-128"/>
              </a:rPr>
              <a:t> </a:t>
            </a:r>
            <a:r>
              <a:rPr lang="en-US" altLang="en-US" sz="2000" kern="0" dirty="0">
                <a:ea typeface="ヒラギノ角ゴ Pro W3" panose="020B0300000000000000" pitchFamily="34" charset="-128"/>
              </a:rPr>
              <a:t>= effective area</a:t>
            </a:r>
          </a:p>
          <a:p>
            <a:pPr lvl="2"/>
            <a:r>
              <a:rPr lang="en-US" altLang="en-US" sz="2000" i="1" kern="0" dirty="0">
                <a:ea typeface="ヒラギノ角ゴ Pro W3" panose="020B0300000000000000" pitchFamily="34" charset="-128"/>
              </a:rPr>
              <a:t>f </a:t>
            </a:r>
            <a:r>
              <a:rPr lang="en-US" altLang="en-US" sz="2000" kern="0" dirty="0">
                <a:ea typeface="ヒラギノ角ゴ Pro W3" panose="020B0300000000000000" pitchFamily="34" charset="-128"/>
              </a:rPr>
              <a:t>= carrier frequency</a:t>
            </a:r>
          </a:p>
          <a:p>
            <a:pPr lvl="2"/>
            <a:r>
              <a:rPr lang="en-US" altLang="en-US" sz="2000" i="1" kern="0" dirty="0">
                <a:ea typeface="ヒラギノ角ゴ Pro W3" panose="020B0300000000000000" pitchFamily="34" charset="-128"/>
              </a:rPr>
              <a:t>c</a:t>
            </a:r>
            <a:r>
              <a:rPr lang="en-US" altLang="en-US" sz="2000" kern="0" dirty="0">
                <a:ea typeface="ヒラギノ角ゴ Pro W3" panose="020B0300000000000000" pitchFamily="34" charset="-128"/>
              </a:rPr>
              <a:t> = speed of light </a:t>
            </a:r>
            <a:r>
              <a:rPr lang="en-US" altLang="en-US" sz="2000" kern="0" dirty="0">
                <a:latin typeface="Symbol" pitchFamily="2" charset="2"/>
                <a:ea typeface="ヒラギノ角ゴ Pro W3" panose="020B0300000000000000" pitchFamily="34" charset="-128"/>
              </a:rPr>
              <a:t>(= </a:t>
            </a:r>
            <a:r>
              <a:rPr lang="en-US" altLang="en-US" sz="2000" kern="0" dirty="0">
                <a:ea typeface="ヒラギノ角ゴ Pro W3" panose="020B0300000000000000" pitchFamily="34" charset="-128"/>
              </a:rPr>
              <a:t>3 </a:t>
            </a:r>
            <a:r>
              <a:rPr lang="en-US" altLang="en-US" sz="2000" kern="0" dirty="0">
                <a:latin typeface="Tahoma" panose="020B0604030504040204" pitchFamily="34" charset="0"/>
                <a:ea typeface="ヒラギノ角ゴ Pro W3" panose="020B0300000000000000" pitchFamily="34" charset="-128"/>
              </a:rPr>
              <a:t>x</a:t>
            </a:r>
            <a:r>
              <a:rPr lang="en-US" altLang="en-US" sz="2000" kern="0" dirty="0">
                <a:latin typeface="Symbol" pitchFamily="2" charset="2"/>
                <a:ea typeface="ヒラギノ角ゴ Pro W3" panose="020B0300000000000000" pitchFamily="34" charset="-128"/>
              </a:rPr>
              <a:t> </a:t>
            </a:r>
            <a:r>
              <a:rPr lang="en-US" altLang="en-US" sz="2000" kern="0" dirty="0">
                <a:ea typeface="ヒラギノ角ゴ Pro W3" panose="020B0300000000000000" pitchFamily="34" charset="-128"/>
              </a:rPr>
              <a:t>10</a:t>
            </a:r>
            <a:r>
              <a:rPr lang="en-US" altLang="en-US" sz="2000" kern="0" baseline="30000" dirty="0">
                <a:ea typeface="ヒラギノ角ゴ Pro W3" panose="020B0300000000000000" pitchFamily="34" charset="-128"/>
              </a:rPr>
              <a:t>8</a:t>
            </a:r>
            <a:r>
              <a:rPr lang="en-US" altLang="en-US" sz="2000" kern="0" dirty="0">
                <a:ea typeface="ヒラギノ角ゴ Pro W3" panose="020B0300000000000000" pitchFamily="34" charset="-128"/>
              </a:rPr>
              <a:t> m/s)</a:t>
            </a:r>
          </a:p>
          <a:p>
            <a:pPr lvl="2"/>
            <a:r>
              <a:rPr lang="en-US" altLang="en-US" sz="2000" kern="0" dirty="0">
                <a:ea typeface="ヒラギノ角ゴ Pro W3" panose="020B0300000000000000" pitchFamily="34" charset="-128"/>
              </a:rPr>
              <a:t>   = carrier wavelength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04739F-7F42-A072-9557-70A92BCB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6" y="4320380"/>
            <a:ext cx="7288528" cy="242614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1C9C5E-3919-15C5-DB9E-777AAAFF7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44864"/>
              </p:ext>
            </p:extLst>
          </p:nvPr>
        </p:nvGraphicFramePr>
        <p:xfrm>
          <a:off x="5486400" y="2423768"/>
          <a:ext cx="2886644" cy="91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419100" progId="Equation.DSMT4">
                  <p:embed/>
                </p:oleObj>
              </mc:Choice>
              <mc:Fallback>
                <p:oleObj name="Equation" r:id="rId4" imgW="1320800" imgH="419100" progId="Equation.DSMT4">
                  <p:embed/>
                  <p:pic>
                    <p:nvPicPr>
                      <p:cNvPr id="32771" name="Object 2">
                        <a:extLst>
                          <a:ext uri="{FF2B5EF4-FFF2-40B4-BE49-F238E27FC236}">
                            <a16:creationId xmlns:a16="http://schemas.microsoft.com/office/drawing/2014/main" id="{53E4D5B4-160C-8F4B-A8CB-00715CD38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23768"/>
                        <a:ext cx="2886644" cy="916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E44890-AE6C-6700-8002-596A3DE5A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810000"/>
            <a:ext cx="238506" cy="321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28067826-DD6E-B844-9D9B-8D5AFB58F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71E2-923A-9341-8DD0-356ED2DD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i="1" dirty="0"/>
          </a:p>
          <a:p>
            <a:pPr lvl="1">
              <a:defRPr/>
            </a:pPr>
            <a:r>
              <a:rPr lang="en-US" sz="2000" dirty="0">
                <a:solidFill>
                  <a:schemeClr val="accent4"/>
                </a:solidFill>
              </a:rPr>
              <a:t>V. </a:t>
            </a:r>
            <a:r>
              <a:rPr lang="en-US" sz="2000" dirty="0" err="1">
                <a:solidFill>
                  <a:schemeClr val="accent4"/>
                </a:solidFill>
              </a:rPr>
              <a:t>Garg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Wireless Communications &amp; Networking</a:t>
            </a:r>
            <a:r>
              <a:rPr lang="en-US" sz="2000" dirty="0">
                <a:solidFill>
                  <a:srgbClr val="000000"/>
                </a:solidFill>
              </a:rPr>
              <a:t>, Morgan Kauffman, 2007. </a:t>
            </a:r>
            <a:r>
              <a:rPr lang="en-US" sz="2000" dirty="0"/>
              <a:t>(available as e-book for RPI students)</a:t>
            </a:r>
          </a:p>
          <a:p>
            <a:pPr lvl="2">
              <a:defRPr/>
            </a:pPr>
            <a:r>
              <a:rPr lang="en-US" sz="2000" dirty="0"/>
              <a:t>Chapter 3: Radio Propagation and Path Loss Models</a:t>
            </a:r>
          </a:p>
          <a:p>
            <a:pPr lvl="2">
              <a:defRPr/>
            </a:pPr>
            <a:r>
              <a:rPr lang="en-US" sz="2000" dirty="0"/>
              <a:t>Chapter 10: Antennas, Diversity, and Link Analysis</a:t>
            </a:r>
          </a:p>
          <a:p>
            <a:pPr lvl="1">
              <a:defRPr/>
            </a:pPr>
            <a:r>
              <a:rPr lang="en-US" sz="2000" dirty="0">
                <a:solidFill>
                  <a:schemeClr val="accent4"/>
                </a:solidFill>
              </a:rPr>
              <a:t>L. Couch, </a:t>
            </a:r>
            <a:r>
              <a:rPr lang="en-US" sz="2000" i="1" dirty="0">
                <a:solidFill>
                  <a:srgbClr val="000000"/>
                </a:solidFill>
              </a:rPr>
              <a:t>Digital and Analog Communication Systems</a:t>
            </a:r>
            <a:r>
              <a:rPr lang="en-US" sz="2000" dirty="0">
                <a:solidFill>
                  <a:srgbClr val="000000"/>
                </a:solidFill>
              </a:rPr>
              <a:t>, Pearson, 2012. </a:t>
            </a:r>
            <a:endParaRPr lang="en-US" sz="2000" dirty="0"/>
          </a:p>
          <a:p>
            <a:pPr lvl="2">
              <a:defRPr/>
            </a:pPr>
            <a:r>
              <a:rPr lang="en-US" sz="2000" dirty="0"/>
              <a:t>Chapter 1: Introduction</a:t>
            </a:r>
          </a:p>
          <a:p>
            <a:pPr lvl="2">
              <a:defRPr/>
            </a:pPr>
            <a:r>
              <a:rPr lang="en-US" sz="2000" dirty="0"/>
              <a:t>Chapter 8: Wire and Wireless Communication Applications</a:t>
            </a:r>
          </a:p>
          <a:p>
            <a:pPr lvl="1">
              <a:defRPr/>
            </a:pPr>
            <a:r>
              <a:rPr lang="en-US" sz="2000" dirty="0">
                <a:solidFill>
                  <a:schemeClr val="accent4"/>
                </a:solidFill>
              </a:rPr>
              <a:t>C. A. </a:t>
            </a:r>
            <a:r>
              <a:rPr lang="en-US" sz="2000" dirty="0" err="1">
                <a:solidFill>
                  <a:schemeClr val="accent4"/>
                </a:solidFill>
              </a:rPr>
              <a:t>Balanis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Antenna Theory Analysis and Design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Wiley-</a:t>
            </a:r>
            <a:r>
              <a:rPr lang="en-US" sz="2000" i="1" dirty="0" err="1">
                <a:solidFill>
                  <a:srgbClr val="000000"/>
                </a:solidFill>
              </a:rPr>
              <a:t>Interscience</a:t>
            </a:r>
            <a:r>
              <a:rPr lang="en-US" sz="2000" dirty="0">
                <a:solidFill>
                  <a:srgbClr val="000000"/>
                </a:solidFill>
              </a:rPr>
              <a:t>, 2005. </a:t>
            </a:r>
            <a:endParaRPr lang="en-US" sz="2000" dirty="0"/>
          </a:p>
          <a:p>
            <a:pPr lvl="2">
              <a:defRPr/>
            </a:pPr>
            <a:r>
              <a:rPr lang="en-US" sz="2000" dirty="0"/>
              <a:t>Chapter 1: Antennas</a:t>
            </a:r>
          </a:p>
          <a:p>
            <a:pPr lvl="2">
              <a:defRPr/>
            </a:pPr>
            <a:endParaRPr lang="en-US" sz="2000" dirty="0"/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40F89550-DFF1-1E48-B57C-43295A2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5CF9D50-B32E-5548-8EC8-19D863F95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anose="020B0300000000000000" pitchFamily="34" charset="-128"/>
                <a:cs typeface="Arial" panose="020B0604020202020204" pitchFamily="34" charset="0"/>
              </a:rPr>
              <a:t>Recall: Layered Reference Model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232A4C32-CED6-4148-BA74-3B397052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95400"/>
            <a:ext cx="6838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5">
            <a:extLst>
              <a:ext uri="{FF2B5EF4-FFF2-40B4-BE49-F238E27FC236}">
                <a16:creationId xmlns:a16="http://schemas.microsoft.com/office/drawing/2014/main" id="{1C7D878C-F73F-0C41-9D0D-896018BF85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8610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</p:spTree>
    <p:extLst>
      <p:ext uri="{BB962C8B-B14F-4D97-AF65-F5344CB8AC3E}">
        <p14:creationId xmlns:p14="http://schemas.microsoft.com/office/powerpoint/2010/main" val="80292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F4C0956-0EA7-7849-8977-BA873DACE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ea typeface="ヒラギノ角ゴ Pro W3" panose="020B0300000000000000" pitchFamily="34" charset="-128"/>
              </a:rPr>
              <a:t>Elements of a Physical (Radio) Link</a:t>
            </a:r>
          </a:p>
        </p:txBody>
      </p:sp>
      <p:pic>
        <p:nvPicPr>
          <p:cNvPr id="17410" name="Picture 3" descr="radio_link_overview">
            <a:extLst>
              <a:ext uri="{FF2B5EF4-FFF2-40B4-BE49-F238E27FC236}">
                <a16:creationId xmlns:a16="http://schemas.microsoft.com/office/drawing/2014/main" id="{93ACA3D5-5E2D-8043-A418-01EE636426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76375"/>
            <a:ext cx="8229600" cy="44688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8FEA902-9338-3644-A1C8-5928ACB9F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Topics to be covered today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E30D0AC-C0ED-424A-AEC3-3BE5615C0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Antennas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Signal propagation modes</a:t>
            </a:r>
          </a:p>
          <a:p>
            <a:r>
              <a:rPr lang="en-US" altLang="en-US" dirty="0">
                <a:ea typeface="ヒラギノ角ゴ Pro W3" panose="020B0300000000000000" pitchFamily="34" charset="-128"/>
              </a:rPr>
              <a:t>Thermal Noise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AF0BB2-66D9-4B48-BE28-F63D04FD2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Introduction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2E36549-9BE4-5F46-983D-3AF39141D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ヒラギノ角ゴ Pro W3" panose="020B0300000000000000" pitchFamily="34" charset="-128"/>
              </a:rPr>
              <a:t>An antenna is an electrical conductor or system of conductors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ea typeface="ヒラギノ角ゴ Pro W3" panose="020B0300000000000000" pitchFamily="34" charset="-128"/>
              </a:rPr>
              <a:t>Transmission</a:t>
            </a:r>
            <a:r>
              <a:rPr lang="en-US" altLang="en-US">
                <a:ea typeface="ヒラギノ角ゴ Pro W3" panose="020B0300000000000000" pitchFamily="34" charset="-128"/>
              </a:rPr>
              <a:t> – electrical energy </a:t>
            </a:r>
            <a:r>
              <a:rPr lang="en-US" altLang="en-US">
                <a:solidFill>
                  <a:schemeClr val="tx1"/>
                </a:solidFill>
                <a:ea typeface="ヒラギノ角ゴ Pro W3" panose="020B0300000000000000" pitchFamily="34" charset="-128"/>
              </a:rPr>
              <a:t>converted to </a:t>
            </a:r>
            <a:r>
              <a:rPr lang="en-US" altLang="en-US">
                <a:ea typeface="ヒラギノ角ゴ Pro W3" panose="020B0300000000000000" pitchFamily="34" charset="-128"/>
              </a:rPr>
              <a:t>radiated electromagnetic energy </a:t>
            </a:r>
            <a:r>
              <a:rPr lang="en-US" altLang="en-US">
                <a:solidFill>
                  <a:srgbClr val="000000"/>
                </a:solidFill>
                <a:ea typeface="ヒラギノ角ゴ Pro W3" panose="020B0300000000000000" pitchFamily="34" charset="-128"/>
              </a:rPr>
              <a:t>into space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ea typeface="ヒラギノ角ゴ Pro W3" panose="020B0300000000000000" pitchFamily="34" charset="-128"/>
              </a:rPr>
              <a:t>Reception</a:t>
            </a:r>
            <a:r>
              <a:rPr lang="en-US" altLang="en-US">
                <a:ea typeface="ヒラギノ角ゴ Pro W3" panose="020B0300000000000000" pitchFamily="34" charset="-128"/>
              </a:rPr>
              <a:t> - </a:t>
            </a:r>
            <a:r>
              <a:rPr lang="en-US" altLang="en-US">
                <a:solidFill>
                  <a:srgbClr val="000000"/>
                </a:solidFill>
                <a:ea typeface="ヒラギノ角ゴ Pro W3" panose="020B0300000000000000" pitchFamily="34" charset="-128"/>
              </a:rPr>
              <a:t>collects</a:t>
            </a:r>
            <a:r>
              <a:rPr lang="en-US" altLang="en-US">
                <a:ea typeface="ヒラギノ角ゴ Pro W3" panose="020B0300000000000000" pitchFamily="34" charset="-128"/>
              </a:rPr>
              <a:t> electromagnetic energy </a:t>
            </a:r>
            <a:r>
              <a:rPr lang="en-US" altLang="en-US">
                <a:solidFill>
                  <a:srgbClr val="000000"/>
                </a:solidFill>
                <a:ea typeface="ヒラギノ角ゴ Pro W3" panose="020B0300000000000000" pitchFamily="34" charset="-128"/>
              </a:rPr>
              <a:t>from space and converts into </a:t>
            </a:r>
            <a:r>
              <a:rPr lang="en-US" altLang="en-US">
                <a:ea typeface="ヒラギノ角ゴ Pro W3" panose="020B0300000000000000" pitchFamily="34" charset="-128"/>
              </a:rPr>
              <a:t>electrical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ヒラギノ角ゴ Pro W3" panose="020B0300000000000000" pitchFamily="34" charset="-128"/>
              </a:rPr>
              <a:t>In two-way communication, the same antenna can be used for transmission and reception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ヒラギノ角ゴ Pro W3" panose="020B0300000000000000" pitchFamily="34" charset="-128"/>
              </a:rPr>
              <a:t>At the same time: Full-duplex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ヒラギノ角ゴ Pro W3" panose="020B0300000000000000" pitchFamily="34" charset="-128"/>
              </a:rPr>
              <a:t>At different times: Half-duplex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1733586-2F60-2644-9EB5-80FAA34D3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ヒラギノ角ゴ Pro W3" panose="020B0300000000000000" pitchFamily="34" charset="-128"/>
              </a:rPr>
              <a:t>Sinusoidal Signals and Electromagnetic Waves</a:t>
            </a:r>
          </a:p>
        </p:txBody>
      </p:sp>
      <p:pic>
        <p:nvPicPr>
          <p:cNvPr id="154627" name="Picture 3" descr="cos_and_sin">
            <a:extLst>
              <a:ext uri="{FF2B5EF4-FFF2-40B4-BE49-F238E27FC236}">
                <a16:creationId xmlns:a16="http://schemas.microsoft.com/office/drawing/2014/main" id="{885C3DE4-893A-F040-B280-15BB178A4DF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19200"/>
            <a:ext cx="2895600" cy="2338388"/>
          </a:xfrm>
        </p:spPr>
      </p:pic>
      <p:pic>
        <p:nvPicPr>
          <p:cNvPr id="154628" name="Picture 4" descr="harmonic_from_exp">
            <a:extLst>
              <a:ext uri="{FF2B5EF4-FFF2-40B4-BE49-F238E27FC236}">
                <a16:creationId xmlns:a16="http://schemas.microsoft.com/office/drawing/2014/main" id="{1EF2638F-9C58-2340-B795-67421F405D8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219200"/>
            <a:ext cx="3232150" cy="2338388"/>
          </a:xfrm>
        </p:spPr>
      </p:pic>
      <p:pic>
        <p:nvPicPr>
          <p:cNvPr id="154629" name="Picture 5" descr="outgoing_A_from_I">
            <a:extLst>
              <a:ext uri="{FF2B5EF4-FFF2-40B4-BE49-F238E27FC236}">
                <a16:creationId xmlns:a16="http://schemas.microsoft.com/office/drawing/2014/main" id="{6F0CFF98-5D07-B747-A0D9-C2D43D43B6E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886200"/>
            <a:ext cx="3902075" cy="2339975"/>
          </a:xfrm>
        </p:spPr>
      </p:pic>
      <p:sp>
        <p:nvSpPr>
          <p:cNvPr id="154630" name="Text Box 6">
            <a:extLst>
              <a:ext uri="{FF2B5EF4-FFF2-40B4-BE49-F238E27FC236}">
                <a16:creationId xmlns:a16="http://schemas.microsoft.com/office/drawing/2014/main" id="{256E7334-257E-F04D-85FD-08160BE8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57600"/>
            <a:ext cx="46640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How is an Antenna used to communicate?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>
                <a:solidFill>
                  <a:schemeClr val="tx1"/>
                </a:solidFill>
              </a:rPr>
              <a:t>An electric current element </a:t>
            </a:r>
            <a:r>
              <a:rPr lang="en-US" altLang="en-US" sz="1600" b="1" dirty="0">
                <a:solidFill>
                  <a:schemeClr val="tx1"/>
                </a:solidFill>
              </a:rPr>
              <a:t>J</a:t>
            </a:r>
            <a:r>
              <a:rPr lang="en-US" altLang="en-US" sz="1600" dirty="0">
                <a:solidFill>
                  <a:schemeClr val="tx1"/>
                </a:solidFill>
              </a:rPr>
              <a:t> at some location [1] induces a potential </a:t>
            </a:r>
            <a:r>
              <a:rPr lang="en-US" altLang="en-US" sz="1600" b="1" dirty="0">
                <a:solidFill>
                  <a:schemeClr val="tx1"/>
                </a:solidFill>
              </a:rPr>
              <a:t>A </a:t>
            </a:r>
            <a:r>
              <a:rPr lang="en-US" altLang="en-US" sz="1600" dirty="0">
                <a:solidFill>
                  <a:schemeClr val="tx1"/>
                </a:solidFill>
              </a:rPr>
              <a:t>at other locations, e.g. [2].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>
                <a:solidFill>
                  <a:schemeClr val="tx1"/>
                </a:solidFill>
              </a:rPr>
              <a:t>If the current </a:t>
            </a:r>
            <a:r>
              <a:rPr lang="en-US" altLang="en-US" sz="1600" b="1" dirty="0">
                <a:solidFill>
                  <a:schemeClr val="tx1"/>
                </a:solidFill>
              </a:rPr>
              <a:t>J</a:t>
            </a:r>
            <a:r>
              <a:rPr lang="en-US" altLang="en-US" sz="1600" dirty="0">
                <a:solidFill>
                  <a:schemeClr val="tx1"/>
                </a:solidFill>
              </a:rPr>
              <a:t>[1] is harmonic in time, the induced potential </a:t>
            </a:r>
            <a:r>
              <a:rPr lang="en-US" altLang="en-US" sz="1600" b="1" dirty="0">
                <a:solidFill>
                  <a:schemeClr val="tx1"/>
                </a:solidFill>
              </a:rPr>
              <a:t>A</a:t>
            </a:r>
            <a:r>
              <a:rPr lang="en-US" altLang="en-US" sz="1600" dirty="0">
                <a:solidFill>
                  <a:schemeClr val="tx1"/>
                </a:solidFill>
              </a:rPr>
              <a:t>[2] is as well.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>
                <a:solidFill>
                  <a:schemeClr val="tx1"/>
                </a:solidFill>
              </a:rPr>
              <a:t>The induced potential in turn may affect the electric current </a:t>
            </a:r>
            <a:r>
              <a:rPr lang="en-US" altLang="en-US" sz="1600" b="1" dirty="0">
                <a:solidFill>
                  <a:schemeClr val="tx1"/>
                </a:solidFill>
              </a:rPr>
              <a:t>J[2]</a:t>
            </a:r>
            <a:r>
              <a:rPr lang="en-US" altLang="en-US" sz="1600" dirty="0">
                <a:solidFill>
                  <a:schemeClr val="tx1"/>
                </a:solidFill>
              </a:rPr>
              <a:t> at position [2].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>
                <a:solidFill>
                  <a:schemeClr val="tx1"/>
                </a:solidFill>
              </a:rPr>
              <a:t>By changing a current </a:t>
            </a:r>
            <a:r>
              <a:rPr lang="en-US" altLang="en-US" sz="1600" b="1" dirty="0">
                <a:solidFill>
                  <a:schemeClr val="tx1"/>
                </a:solidFill>
              </a:rPr>
              <a:t>J[1]</a:t>
            </a:r>
            <a:r>
              <a:rPr lang="en-US" altLang="en-US" sz="1600" dirty="0">
                <a:solidFill>
                  <a:schemeClr val="tx1"/>
                </a:solidFill>
              </a:rPr>
              <a:t> we create a delayed and attenuated but still detectable change in current </a:t>
            </a:r>
            <a:r>
              <a:rPr lang="en-US" altLang="en-US" sz="1600" b="1" dirty="0">
                <a:solidFill>
                  <a:schemeClr val="tx1"/>
                </a:solidFill>
              </a:rPr>
              <a:t>J</a:t>
            </a:r>
            <a:r>
              <a:rPr lang="en-US" altLang="en-US" sz="1600" dirty="0">
                <a:solidFill>
                  <a:schemeClr val="tx1"/>
                </a:solidFill>
              </a:rPr>
              <a:t>[2].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>
                <a:solidFill>
                  <a:schemeClr val="tx1"/>
                </a:solidFill>
              </a:rPr>
              <a:t>Thus, communication can be established by using the effects of electromagnetic disturbance.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68E829C2-8D2C-AF4D-A979-26AAF20E8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anose="020B0300000000000000" pitchFamily="34" charset="-128"/>
              </a:rPr>
              <a:t>Radiation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5535550-9F67-B44E-B4E2-84F813ACB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/>
              <a:t>Radiation pattern</a:t>
            </a:r>
          </a:p>
          <a:p>
            <a:pPr lvl="1">
              <a:defRPr/>
            </a:pPr>
            <a:r>
              <a:rPr lang="en-US" sz="2400" dirty="0"/>
              <a:t>An antenna will radiate power in all directions</a:t>
            </a:r>
          </a:p>
          <a:p>
            <a:pPr lvl="1">
              <a:defRPr/>
            </a:pPr>
            <a:r>
              <a:rPr lang="en-US" sz="2400" dirty="0"/>
              <a:t>Typically, it does not radiate equally in all directions</a:t>
            </a:r>
          </a:p>
          <a:p>
            <a:pPr lvl="1">
              <a:defRPr/>
            </a:pPr>
            <a:r>
              <a:rPr lang="en-US" sz="2400" dirty="0"/>
              <a:t>The distance from the antenna to each point on the radiation pattern is proportional to the power radiated by the antenna in that direction</a:t>
            </a:r>
          </a:p>
          <a:p>
            <a:pPr>
              <a:defRPr/>
            </a:pPr>
            <a:r>
              <a:rPr lang="en-US" sz="2800" dirty="0"/>
              <a:t>An ‘isotropic antenna’ </a:t>
            </a:r>
          </a:p>
          <a:p>
            <a:pPr lvl="1">
              <a:defRPr/>
            </a:pPr>
            <a:r>
              <a:rPr lang="en-US" sz="2400" dirty="0"/>
              <a:t>is an idealized antenna, represented by a point in space that radiates power in all directions equally</a:t>
            </a:r>
          </a:p>
          <a:p>
            <a:pPr lvl="1">
              <a:defRPr/>
            </a:pPr>
            <a:r>
              <a:rPr lang="en-US" sz="2400" dirty="0"/>
              <a:t>Its radiation pattern is a sphere</a:t>
            </a:r>
          </a:p>
          <a:p>
            <a:pPr>
              <a:defRPr/>
            </a:pPr>
            <a:r>
              <a:rPr lang="en-US" sz="2800" dirty="0"/>
              <a:t>Beam width </a:t>
            </a:r>
            <a:r>
              <a:rPr lang="en-US" sz="2800" dirty="0">
                <a:ea typeface="Times New Roman" pitchFamily="-1" charset="0"/>
                <a:cs typeface="Times New Roman" pitchFamily="-1" charset="0"/>
              </a:rPr>
              <a:t>(or half-power beam width)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/>
              <a:t>Measure of directivity of antenna</a:t>
            </a:r>
            <a:endParaRPr lang="en-US" sz="2000" dirty="0"/>
          </a:p>
          <a:p>
            <a:pPr>
              <a:defRPr/>
            </a:pPr>
            <a:r>
              <a:rPr lang="en-US" sz="2800" dirty="0"/>
              <a:t>Reception pattern</a:t>
            </a:r>
          </a:p>
          <a:p>
            <a:pPr lvl="1">
              <a:defRPr/>
            </a:pPr>
            <a:r>
              <a:rPr lang="en-US" sz="2400" dirty="0"/>
              <a:t>Receiving antenna’s equivalent to radiation pattern</a:t>
            </a:r>
          </a:p>
          <a:p>
            <a:pPr lvl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A801091-3CE2-4646-9B26-BD71D5218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Isotropic vs Anisotropic antennas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F69E0-416F-1ACA-8B87-4F22CB8A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5168242"/>
            <a:ext cx="4724400" cy="944564"/>
          </a:xfrm>
        </p:spPr>
        <p:txBody>
          <a:bodyPr/>
          <a:lstStyle/>
          <a:p>
            <a:r>
              <a:rPr lang="en-US" sz="2000" i="1" dirty="0"/>
              <a:t>Isotropic: </a:t>
            </a:r>
            <a:r>
              <a:rPr lang="en-US" sz="2000" dirty="0"/>
              <a:t>omni-directional</a:t>
            </a:r>
          </a:p>
          <a:p>
            <a:r>
              <a:rPr lang="en-US" sz="2000" i="1" dirty="0"/>
              <a:t>Anisotropic:</a:t>
            </a:r>
            <a:r>
              <a:rPr lang="en-US" sz="2000" dirty="0"/>
              <a:t> directional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F3BC-87A1-41FE-54A3-0255B687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714500"/>
            <a:ext cx="59563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11648</TotalTime>
  <Words>833</Words>
  <Application>Microsoft Macintosh PowerPoint</Application>
  <PresentationFormat>On-screen Show (4:3)</PresentationFormat>
  <Paragraphs>124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Tahoma</vt:lpstr>
      <vt:lpstr>Wingdings</vt:lpstr>
      <vt:lpstr>Default Design</vt:lpstr>
      <vt:lpstr>Equation</vt:lpstr>
      <vt:lpstr>ECSE 4660/6660: Internetworking of Things</vt:lpstr>
      <vt:lpstr>References</vt:lpstr>
      <vt:lpstr>Recall: Layered Reference Model</vt:lpstr>
      <vt:lpstr>Elements of a Physical (Radio) Link</vt:lpstr>
      <vt:lpstr>Topics to be covered today</vt:lpstr>
      <vt:lpstr>Introduction</vt:lpstr>
      <vt:lpstr>Sinusoidal Signals and Electromagnetic Waves</vt:lpstr>
      <vt:lpstr>Radiation</vt:lpstr>
      <vt:lpstr>Isotropic vs Anisotropic antennas</vt:lpstr>
      <vt:lpstr>Types of Antennas</vt:lpstr>
      <vt:lpstr>Types of Antennas (contd.)</vt:lpstr>
      <vt:lpstr>Types of Antennas (contd.)</vt:lpstr>
      <vt:lpstr>Types of Antennas (contd.)</vt:lpstr>
      <vt:lpstr>Types of Antennas (contd.)</vt:lpstr>
      <vt:lpstr>Antenna Gain </vt:lpstr>
      <vt:lpstr>Antenna Gain (Cont’d)</vt:lpstr>
      <vt:lpstr>Antenna Gains and Effective Areas</vt:lpstr>
      <vt:lpstr>Example</vt:lpstr>
    </vt:vector>
  </TitlesOfParts>
  <Company>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Ad Hoc and Sensor Networks</dc:title>
  <dc:creator>AA</dc:creator>
  <cp:lastModifiedBy>Koushik Kar</cp:lastModifiedBy>
  <cp:revision>93</cp:revision>
  <dcterms:created xsi:type="dcterms:W3CDTF">2011-08-31T02:12:52Z</dcterms:created>
  <dcterms:modified xsi:type="dcterms:W3CDTF">2023-01-17T21:05:03Z</dcterms:modified>
</cp:coreProperties>
</file>