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42" r:id="rId3"/>
    <p:sldId id="354" r:id="rId4"/>
    <p:sldId id="399" r:id="rId5"/>
    <p:sldId id="467" r:id="rId6"/>
    <p:sldId id="400" r:id="rId7"/>
    <p:sldId id="402" r:id="rId8"/>
    <p:sldId id="403" r:id="rId9"/>
    <p:sldId id="404" r:id="rId10"/>
    <p:sldId id="405" r:id="rId11"/>
    <p:sldId id="406" r:id="rId12"/>
    <p:sldId id="409" r:id="rId13"/>
    <p:sldId id="461" r:id="rId14"/>
    <p:sldId id="410" r:id="rId15"/>
    <p:sldId id="411" r:id="rId16"/>
    <p:sldId id="412" r:id="rId17"/>
    <p:sldId id="413" r:id="rId18"/>
    <p:sldId id="414" r:id="rId19"/>
    <p:sldId id="468" r:id="rId20"/>
    <p:sldId id="415" r:id="rId21"/>
    <p:sldId id="416" r:id="rId22"/>
    <p:sldId id="417" r:id="rId23"/>
    <p:sldId id="418" r:id="rId24"/>
    <p:sldId id="420" r:id="rId25"/>
    <p:sldId id="421" r:id="rId26"/>
    <p:sldId id="422" r:id="rId27"/>
    <p:sldId id="469" r:id="rId28"/>
    <p:sldId id="423" r:id="rId29"/>
    <p:sldId id="424" r:id="rId30"/>
    <p:sldId id="425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4"/>
    <p:restoredTop sz="96782"/>
  </p:normalViewPr>
  <p:slideViewPr>
    <p:cSldViewPr>
      <p:cViewPr varScale="1">
        <p:scale>
          <a:sx n="114" d="100"/>
          <a:sy n="114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7843F1-FA8B-5D32-C201-7A10A51E07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D47CE-0026-54D5-8C6F-105B054CA5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FB54E8-FDEC-F244-86A6-1A08B1B0D9A0}" type="datetime1">
              <a:rPr lang="en-US" altLang="en-US"/>
              <a:pPr/>
              <a:t>1/20/23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A8AFD63-C5C8-02A6-2426-3A4F4E85D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03751AE-2E68-66AE-04EF-934198C49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941FB-0EDD-E5E2-5399-760D70AE11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62D6-B822-C3A2-E5A7-E1D355C75B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B0C41F-BEF0-644A-8CF0-C11B83D8CB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C41F-BEF0-644A-8CF0-C11B83D8CBB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376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24089342-AC67-B246-B033-F4E4148CBD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66AB3605-E25A-024F-AB55-7C0517E21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ヒラギノ角ゴ Pro W3" panose="020B0300000000000000" pitchFamily="34" charset="-128"/>
            </a:endParaRP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4CE9E41E-9912-814F-806A-1901988CF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fld id="{DB36D0CA-D6D1-8B49-8494-D6016B5AF0AB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9A6A7FDC-A8E9-414D-814D-E904AC4C06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C0D4D91F-1A28-AF49-9DDE-686729412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 W3" panose="020B0300000000000000" pitchFamily="34" charset="-128"/>
              </a:rPr>
              <a:t>You want this ratio to be small ie Pt as small as possible and power received as high as possible:</a:t>
            </a:r>
          </a:p>
          <a:p>
            <a:r>
              <a:rPr lang="en-US" altLang="en-US">
                <a:ea typeface="ヒラギノ角ゴ Pro W3" panose="020B0300000000000000" pitchFamily="34" charset="-128"/>
              </a:rPr>
              <a:t>Ie increase the wavelength, decrease the frequency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D35F170D-19B7-C047-8B17-934A2FC181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fld id="{A9A0DBB7-B7EB-2144-9CCD-C4A66308183E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>
            <a:extLst>
              <a:ext uri="{FF2B5EF4-FFF2-40B4-BE49-F238E27FC236}">
                <a16:creationId xmlns:a16="http://schemas.microsoft.com/office/drawing/2014/main" id="{0B9B62EE-60B0-B74D-80FE-871A4CB2F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6" name="Notes Placeholder 2">
            <a:extLst>
              <a:ext uri="{FF2B5EF4-FFF2-40B4-BE49-F238E27FC236}">
                <a16:creationId xmlns:a16="http://schemas.microsoft.com/office/drawing/2014/main" id="{2683E38D-BACD-164E-A96C-9D337D03D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 W3" panose="020B0300000000000000" pitchFamily="34" charset="-128"/>
              </a:rPr>
              <a:t>If you have directional antennas, each power has gain in a certain direction, so assume you use the direction of maximum gain in transmission and reception</a:t>
            </a: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B1825EA2-04F1-7144-9870-736CC1211E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fld id="{B30A2BDA-5F49-4644-9D29-D132B8FFAC8D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C41F-BEF0-644A-8CF0-C11B83D8CBB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293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FEB248F1-A18E-EA44-B67A-5BDB4BD9CF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BFF0CB40-A6C4-1144-BD78-646BEE7FE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 W3" panose="020B0300000000000000" pitchFamily="34" charset="-128"/>
              </a:rPr>
              <a:t>e.g. room temperature is 17 degrees = 290 K.</a:t>
            </a:r>
          </a:p>
          <a:p>
            <a:r>
              <a:rPr lang="en-US" altLang="en-US">
                <a:ea typeface="ヒラギノ角ゴ Pro W3" panose="020B0300000000000000" pitchFamily="34" charset="-128"/>
              </a:rPr>
              <a:t>N_0 = 1.3803 x 10^-23 x 290 = 4 x 10^-21 W/Hz = -204 dBW/Hz</a:t>
            </a:r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C6B72AD8-22C3-4D4A-AA84-AE0396CF2A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fld id="{AE130859-F7CD-8144-A8E1-66858634858E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0EC7CEEC-FC27-3641-B1F6-0AE4DC1533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0A6A9075-400F-D341-984C-D44E61289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Shannon proved that if the actual information rate on a channel is less than the capacity, then it is theoretically possible to use a suitable signal code to achieve error-free transmission through the channel.</a:t>
            </a:r>
          </a:p>
          <a:p>
            <a:endParaRPr lang="en-US" altLang="en-US" dirty="0">
              <a:ea typeface="ヒラギノ角ゴ Pro W3" panose="020B0300000000000000" pitchFamily="34" charset="-128"/>
            </a:endParaRPr>
          </a:p>
          <a:p>
            <a:r>
              <a:rPr lang="en-US" altLang="en-US" dirty="0">
                <a:ea typeface="ヒラギノ角ゴ Pro W3" panose="020B0300000000000000" pitchFamily="34" charset="-128"/>
              </a:rPr>
              <a:t>Note: as B increases, SNR decreases (because more noise gets into the system).</a:t>
            </a: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C3AFB7C5-0634-7E41-964E-9AB4B81C7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5FC841-36E2-B044-A739-485F95D1376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ヒラギノ角ゴ Pro W3" panose="020B03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802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C41F-BEF0-644A-8CF0-C11B83D8CBB8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55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D3E306AE-F0EB-A74A-BDB8-02D84485A5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8787E482-741A-AF47-908D-166D0709A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 W3" panose="020B0300000000000000" pitchFamily="34" charset="-128"/>
              </a:rPr>
              <a:t>Part II is next lecture on Digital Modulation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5C2B5B14-0D10-DD4C-8FC2-E8DF222D6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fld id="{12987F71-47E2-8742-ACDD-5E54293486F0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25C95D77-25E3-D048-BD53-024420A61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000AB583-6D66-D745-AC2D-41215980C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ヒラギノ角ゴ Pro W3" panose="020B0300000000000000" pitchFamily="34" charset="-128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D14EF098-8562-DC45-86FE-59A390E610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fld id="{D83CEE01-840D-F34C-A512-1912A690D71D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25C95D77-25E3-D048-BD53-024420A61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000AB583-6D66-D745-AC2D-41215980C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ヒラギノ角ゴ Pro W3" panose="020B0300000000000000" pitchFamily="34" charset="-128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D14EF098-8562-DC45-86FE-59A390E610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fld id="{D83CEE01-840D-F34C-A512-1912A690D71D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08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DDFDB9D9-C193-204D-BA96-960C35A994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1A2851B4-4C28-CB4D-97BC-9F4EDDE6B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Arial" panose="020B0604020202020204" pitchFamily="34" charset="0"/>
                <a:ea typeface="ヒラギノ角ゴ Pro W3" panose="020B0300000000000000" pitchFamily="34" charset="-128"/>
              </a:rPr>
              <a:t>more or less follows the contour of the earth and can propagate considerable distances well over the visual horizon</a:t>
            </a:r>
            <a:endParaRPr lang="en-US" altLang="en-US">
              <a:ea typeface="ヒラギノ角ゴ Pro W3" panose="020B0300000000000000" pitchFamily="34" charset="-128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5D5CC76F-697C-B74F-B651-213BAF2B79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fld id="{870E4E08-C326-1E4D-9581-1BF09BB9C0F5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C41F-BEF0-644A-8CF0-C11B83D8CBB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234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Extent to two antennas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C41F-BEF0-644A-8CF0-C11B83D8CBB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166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0A20AE0A-4896-E648-B75A-FC4B3173F6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BDF0DF0E-3540-2F4D-B1BE-B65966217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altLang="en-US">
                <a:ea typeface="ヒラギノ角ゴ Pro W3" panose="020B0300000000000000" pitchFamily="34" charset="-128"/>
              </a:rPr>
              <a:t>We examine the various impairments and comment on their effect on the information carrying capacity of a communications link. Our main focus will be line of sight wireless transmission. The most significant impairments are as follows.</a:t>
            </a:r>
          </a:p>
          <a:p>
            <a:pPr defTabSz="914400"/>
            <a:endParaRPr lang="en-US" altLang="en-US">
              <a:ea typeface="ヒラギノ角ゴ Pro W3" panose="020B0300000000000000" pitchFamily="34" charset="-128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02737FF8-D556-7241-B85C-FA798A928E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fld id="{3C7C6DC3-C9FD-9745-8792-0148652FA696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65" charset="-128"/>
                <a:cs typeface="ヒラギノ角ゴ Pro W3" pitchFamily="-65" charset="-128"/>
              </a:rPr>
              <a:t>A graphic shown by AVSI's Andrew Roy during a Dec. 7 NBAA webinar shows power levels of the previous satellite emissions that were occurring in the 3.7–3.98 GHz band that 5G stations in the U.S. 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ヒラギノ角ゴ Pro W3" pitchFamily="-65" charset="-128"/>
                <a:cs typeface="ヒラギノ角ゴ Pro W3" pitchFamily="-65" charset="-128"/>
              </a:rPr>
              <a:t>will start using next year.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261A6-8CED-CF40-B62C-9ABF569EEF7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71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7C7BF37-75E6-D1CD-17C1-F84A144CB8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B11C8F-5537-615C-353E-EE69828F8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FC3584-1189-5254-59B3-FDB1ED1E0E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A6F90-84F6-6341-BB31-7BDAEEA85D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35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AE04BC-72D8-EBD8-9C11-08A2EA87BF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4431F6-6A63-EF2E-78AB-BE7DB436D4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9C929B-5931-F054-2E8C-CD8E753FA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71D50-C03D-724D-82C6-1B0E83375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65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6FCCC4-12E2-8885-BD20-4E9365E8CD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A7F8E4-0649-3290-5851-4F3D0BC68A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B69B5A-E903-9C62-6459-70F70FCCE2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9EA73-724C-A744-814F-2FC399C268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9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rgbClr val="00800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42CCD0-1944-3AB3-D580-AAB4B2BA98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5897B6-D788-A9D2-4991-D49A12380D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920D8F-CB69-71EC-F82D-327DA5168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8023A-3800-8444-B511-AC531D2BAA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73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4A61C1-7D42-FD52-5068-4312AD042F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155C0F-8E17-4578-2F33-D1ED51FE0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E2CA38-7F02-CD5E-A4D5-C0DDEA558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0DA20-EBA3-A843-B170-28321C4473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96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6AD83-901C-337F-459C-DBE2F64A9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EEB77-13DF-E3AB-88B9-6521F58B5C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E4E18-E52B-4B3A-7055-1403D6FC4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3EEC7A-9E74-9045-92F2-B0432EC17A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42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AA9F221-8AA9-38E7-E39E-9FADBE7303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CF77C4A-25EE-8814-A677-BD75A9A832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E22081-BE54-976B-57F5-BE94981950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9BBB1-A866-FE43-A8D3-0DED983354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7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BCBCCF3-E8D5-E376-4301-1A6940AB06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E71A69-BE81-7822-566C-2435BFF167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2A1D13-62C9-D070-3651-5DB3C4EF2D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8B2BF-924F-0449-987B-78978C2914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8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EDE56A0-514E-7C59-D10B-B11B7F51EA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DC776EE-2F92-A778-A601-A7AFA3366B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D5C5E4-FFCA-DC30-66D9-648ECAFF1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F3C5FC-FCE0-D140-B13B-B164747F37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7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EDCDF4-79DD-78CD-C0EF-444A7DE5F7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CBEC8-43C0-507F-762E-C86C155A58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301D1-DF18-DE29-0096-C75666D57F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8E257-5E97-6D4C-B0D2-9350736B0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57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74F2D-7E07-2A83-CA6E-234FAC78C7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7AC33E-7457-EE1A-1DB7-3CB3F572D5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1B5A8B-162C-4871-53AF-A7DCF3CC3A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C171F1-2858-7040-A597-4BC899FF66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66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D026AF-F07E-7FF5-ADA4-4F94609C7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57BC00-B08C-96FC-22AC-1018AAD24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E5883A2-853D-9E19-43F8-3494E6E6BF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1358A7-BFA4-E31A-E06D-F0100AE005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76DE4B6-5B51-F5F9-A871-2C415665E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844F3B-A095-D246-9F64-1AC9610283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  <a:ea typeface="ヒラギノ角ゴ Pro W3" pitchFamily="-65" charset="-128"/>
          <a:cs typeface="ヒラギノ角ゴ Pro W3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  <a:ea typeface="ヒラギノ角ゴ Pro W3" pitchFamily="-65" charset="-128"/>
          <a:cs typeface="ヒラギノ角ゴ Pro W3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  <a:ea typeface="ヒラギノ角ゴ Pro W3" pitchFamily="-65" charset="-128"/>
          <a:cs typeface="ヒラギノ角ゴ Pro W3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  <a:ea typeface="ヒラギノ角ゴ Pro W3" pitchFamily="-65" charset="-128"/>
          <a:cs typeface="ヒラギノ角ゴ Pro W3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§"/>
        <a:defRPr sz="3200">
          <a:solidFill>
            <a:srgbClr val="990000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accent2"/>
          </a:solidFill>
          <a:latin typeface="+mn-lt"/>
          <a:ea typeface="ヒラギノ角ゴ Pro W3" pitchFamily="-1" charset="-128"/>
          <a:cs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Char char="•"/>
        <a:defRPr sz="2400">
          <a:solidFill>
            <a:schemeClr val="tx2"/>
          </a:solidFill>
          <a:latin typeface="+mn-lt"/>
          <a:ea typeface="ヒラギノ角ゴ Pro W3" pitchFamily="-1" charset="-128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2DB355CC-2F94-2EAC-CC4E-AD4D45D50A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1219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ヒラギノ角ゴ Pro W3" panose="020B0300000000000000" pitchFamily="34" charset="-128"/>
              </a:rPr>
              <a:t>ECSE 4660/6660: Internetworking of Things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BE0FBB88-50C7-4265-9DEF-B7DAA8195B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62400" y="2438400"/>
            <a:ext cx="4572000" cy="1600200"/>
          </a:xfrm>
          <a:solidFill>
            <a:srgbClr val="FF9900"/>
          </a:solidFill>
        </p:spPr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panose="020B0300000000000000" pitchFamily="34" charset="-128"/>
              </a:rPr>
              <a:t>Lecture 4: PHY Layer Fundamentals – Part II</a:t>
            </a:r>
          </a:p>
        </p:txBody>
      </p:sp>
      <p:sp>
        <p:nvSpPr>
          <p:cNvPr id="15363" name="Line 4">
            <a:extLst>
              <a:ext uri="{FF2B5EF4-FFF2-40B4-BE49-F238E27FC236}">
                <a16:creationId xmlns:a16="http://schemas.microsoft.com/office/drawing/2014/main" id="{3A35A5B2-1C1E-C5D8-C845-0B4931C57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86000"/>
            <a:ext cx="51816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CF51F8E3-092B-7AE2-2F80-09FEC3FF6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95800"/>
            <a:ext cx="533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990000"/>
              </a:buClr>
              <a:buFont typeface="Wingdings" pitchFamily="2" charset="2"/>
              <a:buNone/>
            </a:pPr>
            <a:r>
              <a:rPr lang="en-US" altLang="en-US" dirty="0">
                <a:solidFill>
                  <a:srgbClr val="990000"/>
                </a:solidFill>
              </a:rPr>
              <a:t>Koushik Kar</a:t>
            </a:r>
          </a:p>
          <a:p>
            <a:pPr algn="r" eaLnBrk="1" hangingPunct="1">
              <a:spcBef>
                <a:spcPct val="20000"/>
              </a:spcBef>
              <a:buClr>
                <a:srgbClr val="990000"/>
              </a:buClr>
              <a:buFont typeface="Wingdings" pitchFamily="2" charset="2"/>
              <a:buNone/>
            </a:pPr>
            <a:r>
              <a:rPr lang="en-US" altLang="en-US" dirty="0">
                <a:solidFill>
                  <a:srgbClr val="990000"/>
                </a:solidFill>
              </a:rPr>
              <a:t>ECSE, RPI</a:t>
            </a:r>
          </a:p>
          <a:p>
            <a:pPr algn="r" eaLnBrk="1" hangingPunct="1">
              <a:spcBef>
                <a:spcPct val="20000"/>
              </a:spcBef>
              <a:buClr>
                <a:srgbClr val="990000"/>
              </a:buClr>
              <a:buFont typeface="Wingdings" pitchFamily="2" charset="2"/>
              <a:buNone/>
            </a:pPr>
            <a:endParaRPr lang="en-US" altLang="en-US" dirty="0">
              <a:solidFill>
                <a:srgbClr val="99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8F0C9-8229-A784-5BDE-5BFF6C2E4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400800"/>
            <a:ext cx="142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§"/>
              <a:defRPr sz="3200">
                <a:solidFill>
                  <a:srgbClr val="990000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Spring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B182092-FF59-6C43-8C61-0608EDC11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Line-of-Sight Propagation (above 30 MHz)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700977C-1DE9-A24F-BBAC-C80FCE0AA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Transmitting and receiving antennas must be within line of sight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Satellite communication – signal above 30 MHz not reflected by ionosphere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Ground communication – antennas within </a:t>
            </a:r>
            <a:r>
              <a:rPr lang="en-US" sz="2400" i="1" dirty="0"/>
              <a:t>effective</a:t>
            </a:r>
            <a:r>
              <a:rPr lang="en-US" sz="2400" dirty="0"/>
              <a:t> line of site due to refraction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Refraction – bending of microwaves by the atmosphere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Velocity of electromagnetic wave is a function of the density of the medium</a:t>
            </a:r>
            <a:endParaRPr lang="en-US" sz="2400" dirty="0">
              <a:latin typeface="Times-Roman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When wave changes medium, speed changes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Wave bends once at the boundary between mediums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Wave bends continuously when traveling in a medium with variable refractive index e.g. atmospheric refractive index higher closer to earth surface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853BC8B1-82F9-C146-ABCF-8E425B17D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944563"/>
          </a:xfrm>
        </p:spPr>
        <p:txBody>
          <a:bodyPr/>
          <a:lstStyle/>
          <a:p>
            <a:r>
              <a:rPr lang="en-US" altLang="en-US" dirty="0" err="1">
                <a:ea typeface="ヒラギノ角ゴ Pro W3" panose="020B0300000000000000" pitchFamily="34" charset="-128"/>
              </a:rPr>
              <a:t>LoS</a:t>
            </a:r>
            <a:r>
              <a:rPr lang="en-US" altLang="en-US" dirty="0">
                <a:ea typeface="ヒラギノ角ゴ Pro W3" panose="020B0300000000000000" pitchFamily="34" charset="-128"/>
              </a:rPr>
              <a:t> propagation: Effect of earth curvature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3259F-12D0-EC1B-BF2B-B2FD3D5A6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990600"/>
            <a:ext cx="4572000" cy="1648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21DA20-BA72-7B04-DD1C-AA65A2760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866099"/>
            <a:ext cx="2679700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57944-7705-63B3-407C-0CFB77643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781300"/>
            <a:ext cx="3538182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173E6-DC87-5B65-99D4-C791858AB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7898" y="3886200"/>
            <a:ext cx="2544102" cy="1042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9B9B03-396C-6061-6C72-4FC33302BC6C}"/>
              </a:ext>
            </a:extLst>
          </p:cNvPr>
          <p:cNvSpPr txBox="1"/>
          <p:nvPr/>
        </p:nvSpPr>
        <p:spPr>
          <a:xfrm>
            <a:off x="1219200" y="5410200"/>
            <a:ext cx="366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(4/3) times actual earth radius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6114E8B8-3DE0-294A-ADBB-4E2DE2FD3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LOS Wireless Transmission Impairments for LoS communication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165ED4-28E7-3847-957F-11FACEDFE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en-US" dirty="0">
              <a:ea typeface="ヒラギノ角ゴ Pro W3" panose="020B0300000000000000" pitchFamily="34" charset="-128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>
                <a:ea typeface="ヒラギノ角ゴ Pro W3" panose="020B0300000000000000" pitchFamily="34" charset="-128"/>
              </a:rPr>
              <a:t>Attenuation and attenuation distortion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>
                <a:ea typeface="ヒラギノ角ゴ Pro W3" panose="020B0300000000000000" pitchFamily="34" charset="-128"/>
              </a:rPr>
              <a:t>Free space loss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>
                <a:ea typeface="ヒラギノ角ゴ Pro W3" panose="020B0300000000000000" pitchFamily="34" charset="-128"/>
              </a:rPr>
              <a:t>Noise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>
                <a:ea typeface="ヒラギノ角ゴ Pro W3" panose="020B0300000000000000" pitchFamily="34" charset="-128"/>
              </a:rPr>
              <a:t>Multipath &amp; Fading </a:t>
            </a:r>
            <a:r>
              <a:rPr lang="en-US" altLang="en-US" sz="2400" dirty="0">
                <a:solidFill>
                  <a:srgbClr val="4E8F00"/>
                </a:solidFill>
                <a:ea typeface="ヒラギノ角ゴ Pro W3" panose="020B0300000000000000" pitchFamily="34" charset="-128"/>
              </a:rPr>
              <a:t>(we will cover in next class)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en-US" dirty="0">
              <a:ea typeface="ヒラギノ角ゴ Pro W3" panose="020B0300000000000000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7CF4-F78D-5D41-B29D-3051B22C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(all these impairments are even without other users’ interference)</a:t>
            </a:r>
          </a:p>
        </p:txBody>
      </p:sp>
      <p:pic>
        <p:nvPicPr>
          <p:cNvPr id="69634" name="Picture 2">
            <a:extLst>
              <a:ext uri="{FF2B5EF4-FFF2-40B4-BE49-F238E27FC236}">
                <a16:creationId xmlns:a16="http://schemas.microsoft.com/office/drawing/2014/main" id="{624472F3-6AA3-574C-A099-116B8B3717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97951"/>
            <a:ext cx="4572000" cy="4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6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FD53E656-3789-D543-9778-5830B4455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1. Attenuation &amp; attenuation distortion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6DED5BFD-1D65-F749-A41A-BF3929DA5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ヒラギノ角ゴ Pro W3" panose="020B0300000000000000" pitchFamily="34" charset="-128"/>
              </a:rPr>
              <a:t>Strength of signal falls off with distance over transmission medium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ヒラギノ角ゴ Pro W3" panose="020B0300000000000000" pitchFamily="34" charset="-128"/>
              </a:rPr>
              <a:t>Attenuation factors for unguided media: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ヒラギノ角ゴ Pro W3" panose="020B0300000000000000" pitchFamily="34" charset="-128"/>
              </a:rPr>
              <a:t>Received signal must have sufficient strength so that circuitry in the receiver can interpret the signal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ヒラギノ角ゴ Pro W3" panose="020B0300000000000000" pitchFamily="34" charset="-128"/>
              </a:rPr>
              <a:t>Signal must maintain a level sufficiently higher than noise to be received without error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ヒラギノ角ゴ Pro W3" panose="020B0300000000000000" pitchFamily="34" charset="-128"/>
              </a:rPr>
              <a:t>Attenuation is greater at higher frequencies, causing distortion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err="1">
                <a:ea typeface="ヒラギノ角ゴ Pro W3" panose="020B0300000000000000" pitchFamily="34" charset="-128"/>
              </a:rPr>
              <a:t>freq</a:t>
            </a:r>
            <a:r>
              <a:rPr lang="en-US" altLang="en-US" sz="2000" dirty="0">
                <a:ea typeface="ヒラギノ角ゴ Pro W3" panose="020B0300000000000000" pitchFamily="34" charset="-128"/>
              </a:rPr>
              <a:t> components of </a:t>
            </a:r>
            <a:r>
              <a:rPr lang="en-US" altLang="en-US" sz="2000" dirty="0" err="1">
                <a:ea typeface="ヒラギノ角ゴ Pro W3" panose="020B0300000000000000" pitchFamily="34" charset="-128"/>
              </a:rPr>
              <a:t>rcvd</a:t>
            </a:r>
            <a:r>
              <a:rPr lang="en-US" altLang="en-US" sz="2000" dirty="0">
                <a:ea typeface="ヒラギノ角ゴ Pro W3" panose="020B0300000000000000" pitchFamily="34" charset="-128"/>
              </a:rPr>
              <a:t> signal have different relative attenuation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ヒラギノ角ゴ Pro W3" panose="020B0300000000000000" pitchFamily="34" charset="-128"/>
              </a:rPr>
              <a:t>solution using “</a:t>
            </a:r>
            <a:r>
              <a:rPr lang="en-US" altLang="en-US" sz="2000" dirty="0">
                <a:solidFill>
                  <a:srgbClr val="FF0000"/>
                </a:solidFill>
                <a:ea typeface="ヒラギノ角ゴ Pro W3" panose="020B0300000000000000" pitchFamily="34" charset="-128"/>
              </a:rPr>
              <a:t>equalizers</a:t>
            </a:r>
            <a:r>
              <a:rPr lang="en-US" altLang="en-US" sz="2000" dirty="0">
                <a:ea typeface="ヒラギノ角ゴ Pro W3" panose="020B0300000000000000" pitchFamily="34" charset="-128"/>
              </a:rPr>
              <a:t>” that equalize the attenuations across the frequency band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07E97057-E939-F140-BB91-99D120687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2. Free Space Loss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606CA16A-8052-1749-9032-26CCDAEBB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ea typeface="ヒラギノ角ゴ Pro W3" panose="020B0300000000000000" pitchFamily="34" charset="-128"/>
              </a:rPr>
              <a:t>Free space loss, </a:t>
            </a:r>
            <a:r>
              <a:rPr lang="en-US" altLang="en-US" sz="2800" u="sng" dirty="0">
                <a:solidFill>
                  <a:srgbClr val="4E8F00"/>
                </a:solidFill>
                <a:ea typeface="ヒラギノ角ゴ Pro W3" panose="020B0300000000000000" pitchFamily="34" charset="-128"/>
              </a:rPr>
              <a:t>ideal isotropic antennas </a:t>
            </a:r>
          </a:p>
          <a:p>
            <a:endParaRPr lang="en-US" altLang="en-US" sz="2800" dirty="0">
              <a:ea typeface="ヒラギノ角ゴ Pro W3" panose="020B0300000000000000" pitchFamily="34" charset="-128"/>
            </a:endParaRPr>
          </a:p>
          <a:p>
            <a:endParaRPr lang="en-US" altLang="en-US" sz="2800" dirty="0">
              <a:ea typeface="ヒラギノ角ゴ Pro W3" panose="020B0300000000000000" pitchFamily="34" charset="-128"/>
            </a:endParaRPr>
          </a:p>
          <a:p>
            <a:pPr lvl="2"/>
            <a:endParaRPr lang="en-US" altLang="en-US" sz="2000" dirty="0">
              <a:ea typeface="ヒラギノ角ゴ Pro W3" panose="020B0300000000000000" pitchFamily="34" charset="-128"/>
            </a:endParaRPr>
          </a:p>
          <a:p>
            <a:pPr lvl="2"/>
            <a:r>
              <a:rPr lang="en-US" altLang="en-US" sz="2000" i="1" dirty="0">
                <a:ea typeface="ヒラギノ角ゴ Pro W3" panose="020B0300000000000000" pitchFamily="34" charset="-128"/>
              </a:rPr>
              <a:t>P</a:t>
            </a:r>
            <a:r>
              <a:rPr lang="en-US" altLang="en-US" sz="2000" baseline="-25000" dirty="0">
                <a:ea typeface="ヒラギノ角ゴ Pro W3" panose="020B0300000000000000" pitchFamily="34" charset="-128"/>
              </a:rPr>
              <a:t>t</a:t>
            </a:r>
            <a:r>
              <a:rPr lang="en-US" altLang="en-US" sz="2000" dirty="0">
                <a:ea typeface="ヒラギノ角ゴ Pro W3" panose="020B0300000000000000" pitchFamily="34" charset="-128"/>
              </a:rPr>
              <a:t> = signal power at transmitting antenna</a:t>
            </a:r>
          </a:p>
          <a:p>
            <a:pPr lvl="2"/>
            <a:r>
              <a:rPr lang="en-US" altLang="en-US" sz="2000" i="1" dirty="0" err="1">
                <a:ea typeface="ヒラギノ角ゴ Pro W3" panose="020B0300000000000000" pitchFamily="34" charset="-128"/>
              </a:rPr>
              <a:t>P</a:t>
            </a:r>
            <a:r>
              <a:rPr lang="en-US" altLang="en-US" sz="2000" baseline="-25000" dirty="0" err="1">
                <a:ea typeface="ヒラギノ角ゴ Pro W3" panose="020B0300000000000000" pitchFamily="34" charset="-128"/>
              </a:rPr>
              <a:t>r</a:t>
            </a:r>
            <a:r>
              <a:rPr lang="en-US" altLang="en-US" sz="2000" dirty="0">
                <a:ea typeface="ヒラギノ角ゴ Pro W3" panose="020B0300000000000000" pitchFamily="34" charset="-128"/>
              </a:rPr>
              <a:t> = signal power at receiving antenna</a:t>
            </a:r>
          </a:p>
          <a:p>
            <a:pPr lvl="2"/>
            <a:r>
              <a:rPr lang="en-US" altLang="en-US" sz="2000" dirty="0">
                <a:ea typeface="ヒラギノ角ゴ Pro W3" panose="020B0300000000000000" pitchFamily="34" charset="-128"/>
                <a:sym typeface="Symbol" pitchFamily="2" charset="2"/>
              </a:rPr>
              <a:t>    </a:t>
            </a:r>
            <a:r>
              <a:rPr lang="en-US" altLang="en-US" sz="2000" dirty="0">
                <a:ea typeface="ヒラギノ角ゴ Pro W3" panose="020B0300000000000000" pitchFamily="34" charset="-128"/>
              </a:rPr>
              <a:t>= carrier wavelength</a:t>
            </a:r>
          </a:p>
          <a:p>
            <a:pPr lvl="2"/>
            <a:r>
              <a:rPr lang="en-US" altLang="en-US" sz="2000" i="1" dirty="0">
                <a:ea typeface="ヒラギノ角ゴ Pro W3" panose="020B0300000000000000" pitchFamily="34" charset="-128"/>
              </a:rPr>
              <a:t>d</a:t>
            </a:r>
            <a:r>
              <a:rPr lang="en-US" altLang="en-US" sz="2000" dirty="0">
                <a:ea typeface="ヒラギノ角ゴ Pro W3" panose="020B0300000000000000" pitchFamily="34" charset="-128"/>
              </a:rPr>
              <a:t> = propagation distance between antennas</a:t>
            </a:r>
          </a:p>
          <a:p>
            <a:pPr lvl="2"/>
            <a:r>
              <a:rPr lang="en-US" altLang="en-US" sz="2000" i="1" dirty="0">
                <a:ea typeface="ヒラギノ角ゴ Pro W3" panose="020B0300000000000000" pitchFamily="34" charset="-128"/>
              </a:rPr>
              <a:t>c</a:t>
            </a:r>
            <a:r>
              <a:rPr lang="en-US" altLang="en-US" sz="2000" dirty="0">
                <a:ea typeface="ヒラギノ角ゴ Pro W3" panose="020B0300000000000000" pitchFamily="34" charset="-128"/>
              </a:rPr>
              <a:t> = speed of light </a:t>
            </a:r>
            <a:r>
              <a:rPr lang="en-US" altLang="en-US" sz="2000" dirty="0">
                <a:latin typeface="Symbol" pitchFamily="2" charset="2"/>
                <a:ea typeface="ヒラギノ角ゴ Pro W3" panose="020B0300000000000000" pitchFamily="34" charset="-128"/>
              </a:rPr>
              <a:t>(</a:t>
            </a:r>
            <a:r>
              <a:rPr lang="en-US" altLang="en-US" sz="2000" dirty="0">
                <a:ea typeface="ヒラギノ角ゴ Pro W3" panose="020B0300000000000000" pitchFamily="34" charset="-128"/>
              </a:rPr>
              <a:t>3 </a:t>
            </a:r>
            <a:r>
              <a:rPr lang="en-US" altLang="en-US" sz="2000" dirty="0">
                <a:latin typeface="Times New Roman" panose="02020603050405020304" pitchFamily="18" charset="0"/>
                <a:ea typeface="ヒラギノ角ゴ Pro W3" panose="020B0300000000000000" pitchFamily="34" charset="-128"/>
              </a:rPr>
              <a:t>x</a:t>
            </a:r>
            <a:r>
              <a:rPr lang="en-US" altLang="en-US" sz="2000" dirty="0">
                <a:latin typeface="Symbol" pitchFamily="2" charset="2"/>
                <a:ea typeface="ヒラギノ角ゴ Pro W3" panose="020B0300000000000000" pitchFamily="34" charset="-128"/>
              </a:rPr>
              <a:t> </a:t>
            </a:r>
            <a:r>
              <a:rPr lang="en-US" altLang="en-US" sz="2000" dirty="0">
                <a:ea typeface="ヒラギノ角ゴ Pro W3" panose="020B0300000000000000" pitchFamily="34" charset="-128"/>
              </a:rPr>
              <a:t>10^8 m/s)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dirty="0">
                <a:ea typeface="ヒラギノ角ゴ Pro W3" panose="020B0300000000000000" pitchFamily="34" charset="-128"/>
              </a:rPr>
              <a:t>where </a:t>
            </a:r>
            <a:r>
              <a:rPr lang="en-US" altLang="en-US" sz="2000" i="1" dirty="0">
                <a:ea typeface="ヒラギノ角ゴ Pro W3" panose="020B0300000000000000" pitchFamily="34" charset="-128"/>
              </a:rPr>
              <a:t>d</a:t>
            </a:r>
            <a:r>
              <a:rPr lang="en-US" altLang="en-US" sz="2000" dirty="0">
                <a:ea typeface="ヒラギノ角ゴ Pro W3" panose="020B0300000000000000" pitchFamily="34" charset="-128"/>
              </a:rPr>
              <a:t> and </a:t>
            </a:r>
            <a:r>
              <a:rPr lang="en-US" altLang="en-US" sz="2000" dirty="0">
                <a:ea typeface="ヒラギノ角ゴ Pro W3" panose="020B0300000000000000" pitchFamily="34" charset="-128"/>
                <a:sym typeface="Symbol" pitchFamily="2" charset="2"/>
              </a:rPr>
              <a:t>    are in the same units (e.g., meters)</a:t>
            </a:r>
            <a:endParaRPr lang="en-US" altLang="en-US" sz="2000" dirty="0">
              <a:ea typeface="ヒラギノ角ゴ Pro W3" panose="020B0300000000000000" pitchFamily="34" charset="-128"/>
            </a:endParaRPr>
          </a:p>
        </p:txBody>
      </p:sp>
      <p:graphicFrame>
        <p:nvGraphicFramePr>
          <p:cNvPr id="58371" name="Object 2">
            <a:extLst>
              <a:ext uri="{FF2B5EF4-FFF2-40B4-BE49-F238E27FC236}">
                <a16:creationId xmlns:a16="http://schemas.microsoft.com/office/drawing/2014/main" id="{3B50DD76-7A09-F641-8D19-0304BDE8F7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905000"/>
          <a:ext cx="45847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09700" imgH="469900" progId="Equation.DSMT4">
                  <p:embed/>
                </p:oleObj>
              </mc:Choice>
              <mc:Fallback>
                <p:oleObj name="Equation" r:id="rId3" imgW="1409700" imgH="469900" progId="Equation.DSMT4">
                  <p:embed/>
                  <p:pic>
                    <p:nvPicPr>
                      <p:cNvPr id="58371" name="Object 2">
                        <a:extLst>
                          <a:ext uri="{FF2B5EF4-FFF2-40B4-BE49-F238E27FC236}">
                            <a16:creationId xmlns:a16="http://schemas.microsoft.com/office/drawing/2014/main" id="{3B50DD76-7A09-F641-8D19-0304BDE8F7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05000"/>
                        <a:ext cx="45847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5">
            <a:extLst>
              <a:ext uri="{FF2B5EF4-FFF2-40B4-BE49-F238E27FC236}">
                <a16:creationId xmlns:a16="http://schemas.microsoft.com/office/drawing/2014/main" id="{BD2642F7-B47A-3643-BC45-4FDFD8B1D8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9624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700" imgH="177800" progId="Equation.DSMT4">
                  <p:embed/>
                </p:oleObj>
              </mc:Choice>
              <mc:Fallback>
                <p:oleObj name="Equation" r:id="rId5" imgW="139700" imgH="177800" progId="Equation.DSMT4">
                  <p:embed/>
                  <p:pic>
                    <p:nvPicPr>
                      <p:cNvPr id="58372" name="Object 5">
                        <a:extLst>
                          <a:ext uri="{FF2B5EF4-FFF2-40B4-BE49-F238E27FC236}">
                            <a16:creationId xmlns:a16="http://schemas.microsoft.com/office/drawing/2014/main" id="{BD2642F7-B47A-3643-BC45-4FDFD8B1D8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30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6">
            <a:extLst>
              <a:ext uri="{FF2B5EF4-FFF2-40B4-BE49-F238E27FC236}">
                <a16:creationId xmlns:a16="http://schemas.microsoft.com/office/drawing/2014/main" id="{5F94FDCC-04E3-B744-B777-623DCB90D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0292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700" imgH="177800" progId="Equation.3">
                  <p:embed/>
                </p:oleObj>
              </mc:Choice>
              <mc:Fallback>
                <p:oleObj name="Equation" r:id="rId7" imgW="139700" imgH="177800" progId="Equation.3">
                  <p:embed/>
                  <p:pic>
                    <p:nvPicPr>
                      <p:cNvPr id="58373" name="Object 6">
                        <a:extLst>
                          <a:ext uri="{FF2B5EF4-FFF2-40B4-BE49-F238E27FC236}">
                            <a16:creationId xmlns:a16="http://schemas.microsoft.com/office/drawing/2014/main" id="{5F94FDCC-04E3-B744-B777-623DCB90D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29200"/>
                        <a:ext cx="30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041D8067-4C53-AD4A-A620-46EED2DBA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Free Space Loss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2FAD38B8-C30A-B941-A3E9-9517C5DEC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Free space loss equation can be recast:</a:t>
            </a:r>
          </a:p>
          <a:p>
            <a:endParaRPr lang="en-US" altLang="en-US">
              <a:ea typeface="ヒラギノ角ゴ Pro W3" panose="020B0300000000000000" pitchFamily="34" charset="-128"/>
            </a:endParaRPr>
          </a:p>
          <a:p>
            <a:endParaRPr lang="en-US" altLang="en-US">
              <a:ea typeface="ヒラギノ角ゴ Pro W3" panose="020B0300000000000000" pitchFamily="34" charset="-128"/>
            </a:endParaRPr>
          </a:p>
          <a:p>
            <a:endParaRPr lang="en-US" altLang="en-US">
              <a:ea typeface="ヒラギノ角ゴ Pro W3" panose="020B0300000000000000" pitchFamily="34" charset="-128"/>
            </a:endParaRPr>
          </a:p>
          <a:p>
            <a:pPr lvl="2"/>
            <a:endParaRPr lang="en-US" altLang="en-US">
              <a:ea typeface="ヒラギノ角ゴ Pro W3" panose="020B0300000000000000" pitchFamily="34" charset="-128"/>
            </a:endParaRPr>
          </a:p>
        </p:txBody>
      </p:sp>
      <p:graphicFrame>
        <p:nvGraphicFramePr>
          <p:cNvPr id="60419" name="Object 2">
            <a:extLst>
              <a:ext uri="{FF2B5EF4-FFF2-40B4-BE49-F238E27FC236}">
                <a16:creationId xmlns:a16="http://schemas.microsoft.com/office/drawing/2014/main" id="{2486EF83-D242-3D43-A480-A4FBFC8FA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3700" y="2438400"/>
          <a:ext cx="39131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444500" progId="Equation.DSMT4">
                  <p:embed/>
                </p:oleObj>
              </mc:Choice>
              <mc:Fallback>
                <p:oleObj name="Equation" r:id="rId2" imgW="1866900" imgH="444500" progId="Equation.DSMT4">
                  <p:embed/>
                  <p:pic>
                    <p:nvPicPr>
                      <p:cNvPr id="60419" name="Object 2">
                        <a:extLst>
                          <a:ext uri="{FF2B5EF4-FFF2-40B4-BE49-F238E27FC236}">
                            <a16:creationId xmlns:a16="http://schemas.microsoft.com/office/drawing/2014/main" id="{2486EF83-D242-3D43-A480-A4FBFC8FA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438400"/>
                        <a:ext cx="391318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3">
            <a:extLst>
              <a:ext uri="{FF2B5EF4-FFF2-40B4-BE49-F238E27FC236}">
                <a16:creationId xmlns:a16="http://schemas.microsoft.com/office/drawing/2014/main" id="{EBC595DF-DB7B-C34C-A883-3B903DBA6F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2813" y="3581400"/>
          <a:ext cx="4552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700" imgH="215900" progId="Equation.3">
                  <p:embed/>
                </p:oleObj>
              </mc:Choice>
              <mc:Fallback>
                <p:oleObj name="Equation" r:id="rId4" imgW="2171700" imgH="215900" progId="Equation.3">
                  <p:embed/>
                  <p:pic>
                    <p:nvPicPr>
                      <p:cNvPr id="60420" name="Object 3">
                        <a:extLst>
                          <a:ext uri="{FF2B5EF4-FFF2-40B4-BE49-F238E27FC236}">
                            <a16:creationId xmlns:a16="http://schemas.microsoft.com/office/drawing/2014/main" id="{EBC595DF-DB7B-C34C-A883-3B903DBA6F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581400"/>
                        <a:ext cx="45529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4">
            <a:extLst>
              <a:ext uri="{FF2B5EF4-FFF2-40B4-BE49-F238E27FC236}">
                <a16:creationId xmlns:a16="http://schemas.microsoft.com/office/drawing/2014/main" id="{A61D79CB-347A-EB4C-86A1-EF90F5242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2813" y="4267200"/>
          <a:ext cx="65500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24200" imgH="431800" progId="Equation.3">
                  <p:embed/>
                </p:oleObj>
              </mc:Choice>
              <mc:Fallback>
                <p:oleObj name="Equation" r:id="rId6" imgW="3124200" imgH="431800" progId="Equation.3">
                  <p:embed/>
                  <p:pic>
                    <p:nvPicPr>
                      <p:cNvPr id="60421" name="Object 4">
                        <a:extLst>
                          <a:ext uri="{FF2B5EF4-FFF2-40B4-BE49-F238E27FC236}">
                            <a16:creationId xmlns:a16="http://schemas.microsoft.com/office/drawing/2014/main" id="{A61D79CB-347A-EB4C-86A1-EF90F52426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267200"/>
                        <a:ext cx="65500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E1CF59FD-7D04-E047-809C-4ED2D35EB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Free Space Loss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1F7C2B79-8937-4245-A2D5-E059835AB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ea typeface="ヒラギノ角ゴ Pro W3" panose="020B0300000000000000" pitchFamily="34" charset="-128"/>
              </a:rPr>
              <a:t>Free space loss accounting for gain of other antennas</a:t>
            </a:r>
          </a:p>
          <a:p>
            <a:endParaRPr lang="en-US" altLang="en-US" sz="2800">
              <a:ea typeface="ヒラギノ角ゴ Pro W3" panose="020B0300000000000000" pitchFamily="34" charset="-128"/>
            </a:endParaRPr>
          </a:p>
          <a:p>
            <a:endParaRPr lang="en-US" altLang="en-US" sz="2800">
              <a:ea typeface="ヒラギノ角ゴ Pro W3" panose="020B0300000000000000" pitchFamily="34" charset="-128"/>
            </a:endParaRPr>
          </a:p>
          <a:p>
            <a:endParaRPr lang="en-US" altLang="en-US" sz="2800">
              <a:ea typeface="ヒラギノ角ゴ Pro W3" panose="020B0300000000000000" pitchFamily="34" charset="-128"/>
            </a:endParaRPr>
          </a:p>
          <a:p>
            <a:pPr lvl="2"/>
            <a:r>
              <a:rPr lang="en-US" altLang="en-US" sz="2000" i="1">
                <a:ea typeface="ヒラギノ角ゴ Pro W3" panose="020B0300000000000000" pitchFamily="34" charset="-128"/>
              </a:rPr>
              <a:t>G</a:t>
            </a:r>
            <a:r>
              <a:rPr lang="en-US" altLang="en-US" sz="2000" baseline="-25000">
                <a:ea typeface="ヒラギノ角ゴ Pro W3" panose="020B0300000000000000" pitchFamily="34" charset="-128"/>
              </a:rPr>
              <a:t>t</a:t>
            </a:r>
            <a:r>
              <a:rPr lang="en-US" altLang="en-US" sz="2000">
                <a:ea typeface="ヒラギノ角ゴ Pro W3" panose="020B0300000000000000" pitchFamily="34" charset="-128"/>
              </a:rPr>
              <a:t> = gain of transmitting antenna</a:t>
            </a:r>
          </a:p>
          <a:p>
            <a:pPr lvl="2"/>
            <a:r>
              <a:rPr lang="en-US" altLang="en-US" sz="2000" i="1">
                <a:ea typeface="ヒラギノ角ゴ Pro W3" panose="020B0300000000000000" pitchFamily="34" charset="-128"/>
              </a:rPr>
              <a:t>G</a:t>
            </a:r>
            <a:r>
              <a:rPr lang="en-US" altLang="en-US" sz="2000" baseline="-25000">
                <a:ea typeface="ヒラギノ角ゴ Pro W3" panose="020B0300000000000000" pitchFamily="34" charset="-128"/>
              </a:rPr>
              <a:t>r</a:t>
            </a:r>
            <a:r>
              <a:rPr lang="en-US" altLang="en-US" sz="2000">
                <a:ea typeface="ヒラギノ角ゴ Pro W3" panose="020B0300000000000000" pitchFamily="34" charset="-128"/>
              </a:rPr>
              <a:t> = gain of receiving antenna</a:t>
            </a:r>
          </a:p>
          <a:p>
            <a:pPr lvl="2"/>
            <a:r>
              <a:rPr lang="en-US" altLang="en-US" sz="2000" i="1">
                <a:ea typeface="ヒラギノ角ゴ Pro W3" panose="020B0300000000000000" pitchFamily="34" charset="-128"/>
              </a:rPr>
              <a:t>A</a:t>
            </a:r>
            <a:r>
              <a:rPr lang="en-US" altLang="en-US" sz="2000" baseline="-25000">
                <a:ea typeface="ヒラギノ角ゴ Pro W3" panose="020B0300000000000000" pitchFamily="34" charset="-128"/>
              </a:rPr>
              <a:t>t</a:t>
            </a:r>
            <a:r>
              <a:rPr lang="en-US" altLang="en-US" sz="2000">
                <a:ea typeface="ヒラギノ角ゴ Pro W3" panose="020B0300000000000000" pitchFamily="34" charset="-128"/>
              </a:rPr>
              <a:t> = effective area of transmitting antenna</a:t>
            </a:r>
          </a:p>
          <a:p>
            <a:pPr lvl="2"/>
            <a:r>
              <a:rPr lang="en-US" altLang="en-US" sz="2000" i="1">
                <a:ea typeface="ヒラギノ角ゴ Pro W3" panose="020B0300000000000000" pitchFamily="34" charset="-128"/>
              </a:rPr>
              <a:t>A</a:t>
            </a:r>
            <a:r>
              <a:rPr lang="en-US" altLang="en-US" sz="2000" baseline="-25000">
                <a:ea typeface="ヒラギノ角ゴ Pro W3" panose="020B0300000000000000" pitchFamily="34" charset="-128"/>
              </a:rPr>
              <a:t>r</a:t>
            </a:r>
            <a:r>
              <a:rPr lang="en-US" altLang="en-US" sz="2000">
                <a:ea typeface="ヒラギノ角ゴ Pro W3" panose="020B0300000000000000" pitchFamily="34" charset="-128"/>
              </a:rPr>
              <a:t> = effective area of receiving antenna</a:t>
            </a:r>
          </a:p>
          <a:p>
            <a:endParaRPr lang="en-US" altLang="en-US" sz="2800">
              <a:ea typeface="ヒラギノ角ゴ Pro W3" panose="020B0300000000000000" pitchFamily="34" charset="-128"/>
            </a:endParaRPr>
          </a:p>
        </p:txBody>
      </p:sp>
      <p:graphicFrame>
        <p:nvGraphicFramePr>
          <p:cNvPr id="61443" name="Object 2">
            <a:extLst>
              <a:ext uri="{FF2B5EF4-FFF2-40B4-BE49-F238E27FC236}">
                <a16:creationId xmlns:a16="http://schemas.microsoft.com/office/drawing/2014/main" id="{FC3B97B7-567A-EE4D-968A-3507DB33F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286000"/>
          <a:ext cx="6856413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469900" progId="Equation.DSMT4">
                  <p:embed/>
                </p:oleObj>
              </mc:Choice>
              <mc:Fallback>
                <p:oleObj name="Equation" r:id="rId3" imgW="2108200" imgH="469900" progId="Equation.DSMT4">
                  <p:embed/>
                  <p:pic>
                    <p:nvPicPr>
                      <p:cNvPr id="61443" name="Object 2">
                        <a:extLst>
                          <a:ext uri="{FF2B5EF4-FFF2-40B4-BE49-F238E27FC236}">
                            <a16:creationId xmlns:a16="http://schemas.microsoft.com/office/drawing/2014/main" id="{FC3B97B7-567A-EE4D-968A-3507DB33F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6856413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7">
            <a:extLst>
              <a:ext uri="{FF2B5EF4-FFF2-40B4-BE49-F238E27FC236}">
                <a16:creationId xmlns:a16="http://schemas.microsoft.com/office/drawing/2014/main" id="{049B9BC0-096B-6740-AC88-EB408F546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754688"/>
          <a:ext cx="275113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20800" imgH="419100" progId="Equation.3">
                  <p:embed/>
                </p:oleObj>
              </mc:Choice>
              <mc:Fallback>
                <p:oleObj name="Equation" r:id="rId5" imgW="1320800" imgH="419100" progId="Equation.3">
                  <p:embed/>
                  <p:pic>
                    <p:nvPicPr>
                      <p:cNvPr id="61444" name="Object 7">
                        <a:extLst>
                          <a:ext uri="{FF2B5EF4-FFF2-40B4-BE49-F238E27FC236}">
                            <a16:creationId xmlns:a16="http://schemas.microsoft.com/office/drawing/2014/main" id="{049B9BC0-096B-6740-AC88-EB408F546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754688"/>
                        <a:ext cx="2751138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Box 7">
            <a:extLst>
              <a:ext uri="{FF2B5EF4-FFF2-40B4-BE49-F238E27FC236}">
                <a16:creationId xmlns:a16="http://schemas.microsoft.com/office/drawing/2014/main" id="{8040464C-184B-694E-BD85-9CD17DF6B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01980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§"/>
              <a:defRPr sz="3200">
                <a:solidFill>
                  <a:srgbClr val="990000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Recall  that: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06199C4D-CD88-9145-A510-9A9E39CD3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Free Space Loss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23AB3F6D-DF69-9C41-AA5D-8A5D6380A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Free space loss accounting for gain of other antennas can be recast as</a:t>
            </a:r>
          </a:p>
        </p:txBody>
      </p:sp>
      <p:graphicFrame>
        <p:nvGraphicFramePr>
          <p:cNvPr id="63491" name="Object 2">
            <a:extLst>
              <a:ext uri="{FF2B5EF4-FFF2-40B4-BE49-F238E27FC236}">
                <a16:creationId xmlns:a16="http://schemas.microsoft.com/office/drawing/2014/main" id="{A9E159D7-CE8F-6040-945F-2E47046F8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29000"/>
          <a:ext cx="52451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900" imgH="228600" progId="Equation.3">
                  <p:embed/>
                </p:oleObj>
              </mc:Choice>
              <mc:Fallback>
                <p:oleObj name="Equation" r:id="rId2" imgW="2501900" imgH="228600" progId="Equation.3">
                  <p:embed/>
                  <p:pic>
                    <p:nvPicPr>
                      <p:cNvPr id="63491" name="Object 2">
                        <a:extLst>
                          <a:ext uri="{FF2B5EF4-FFF2-40B4-BE49-F238E27FC236}">
                            <a16:creationId xmlns:a16="http://schemas.microsoft.com/office/drawing/2014/main" id="{A9E159D7-CE8F-6040-945F-2E47046F88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52451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3">
            <a:extLst>
              <a:ext uri="{FF2B5EF4-FFF2-40B4-BE49-F238E27FC236}">
                <a16:creationId xmlns:a16="http://schemas.microsoft.com/office/drawing/2014/main" id="{AA08610A-4E19-BD42-AE05-62064A8B1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191000"/>
          <a:ext cx="64436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73400" imgH="228600" progId="Equation.3">
                  <p:embed/>
                </p:oleObj>
              </mc:Choice>
              <mc:Fallback>
                <p:oleObj name="Equation" r:id="rId4" imgW="3073400" imgH="228600" progId="Equation.3">
                  <p:embed/>
                  <p:pic>
                    <p:nvPicPr>
                      <p:cNvPr id="63492" name="Object 3">
                        <a:extLst>
                          <a:ext uri="{FF2B5EF4-FFF2-40B4-BE49-F238E27FC236}">
                            <a16:creationId xmlns:a16="http://schemas.microsoft.com/office/drawing/2014/main" id="{AA08610A-4E19-BD42-AE05-62064A8B10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91000"/>
                        <a:ext cx="64436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06199C4D-CD88-9145-A510-9A9E39CD3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Example 1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23AB3F6D-DF69-9C41-AA5D-8A5D6380A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162800" cy="48307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400" dirty="0">
                <a:ea typeface="ヒラギノ角ゴ Pro W3" panose="020B0300000000000000" pitchFamily="34" charset="-128"/>
              </a:rPr>
              <a:t>Find the received power for the link from a synchronous satellite to a terrestrial antenna. Use the following data: Height: 80,000 km. Satellite transmitted power: 8W. Transmit antenna gain: 20 </a:t>
            </a:r>
            <a:r>
              <a:rPr lang="en-US" altLang="en-US" sz="2400" dirty="0" err="1">
                <a:ea typeface="ヒラギノ角ゴ Pro W3" panose="020B0300000000000000" pitchFamily="34" charset="-128"/>
              </a:rPr>
              <a:t>dBi</a:t>
            </a:r>
            <a:r>
              <a:rPr lang="en-US" altLang="en-US" sz="2400" dirty="0">
                <a:ea typeface="ヒラギノ角ゴ Pro W3" panose="020B0300000000000000" pitchFamily="34" charset="-128"/>
              </a:rPr>
              <a:t>. Receive antenna gain: 60 </a:t>
            </a:r>
            <a:r>
              <a:rPr lang="en-US" altLang="en-US" sz="2400" dirty="0" err="1">
                <a:ea typeface="ヒラギノ角ゴ Pro W3" panose="020B0300000000000000" pitchFamily="34" charset="-128"/>
              </a:rPr>
              <a:t>dBi</a:t>
            </a:r>
            <a:r>
              <a:rPr lang="en-US" altLang="en-US" sz="2400" dirty="0">
                <a:ea typeface="ヒラギノ角ゴ Pro W3" panose="020B0300000000000000" pitchFamily="34" charset="-128"/>
              </a:rPr>
              <a:t>. Transmit frequency: 20 GHz </a:t>
            </a:r>
          </a:p>
          <a:p>
            <a:pPr>
              <a:spcBef>
                <a:spcPts val="0"/>
              </a:spcBef>
            </a:pPr>
            <a:endParaRPr lang="en-US" altLang="en-US" dirty="0">
              <a:ea typeface="ヒラギノ角ゴ Pro W3" panose="020B0300000000000000" pitchFamily="34" charset="-128"/>
            </a:endParaRPr>
          </a:p>
          <a:p>
            <a:pPr>
              <a:spcBef>
                <a:spcPts val="0"/>
              </a:spcBef>
            </a:pPr>
            <a:endParaRPr lang="en-US" altLang="en-US" dirty="0">
              <a:ea typeface="ヒラギノ角ゴ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81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28067826-DD6E-B844-9D9B-8D5AFB58F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71E2-923A-9341-8DD0-356ED2DD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i="1" dirty="0"/>
          </a:p>
          <a:p>
            <a:pPr lvl="1">
              <a:defRPr/>
            </a:pPr>
            <a:r>
              <a:rPr lang="en-US" sz="2000" dirty="0">
                <a:solidFill>
                  <a:schemeClr val="accent4"/>
                </a:solidFill>
              </a:rPr>
              <a:t>V. </a:t>
            </a:r>
            <a:r>
              <a:rPr lang="en-US" sz="2000" dirty="0" err="1">
                <a:solidFill>
                  <a:schemeClr val="accent4"/>
                </a:solidFill>
              </a:rPr>
              <a:t>Garg</a:t>
            </a:r>
            <a:r>
              <a:rPr lang="en-US" sz="2000" dirty="0">
                <a:solidFill>
                  <a:schemeClr val="accent4"/>
                </a:solidFill>
              </a:rPr>
              <a:t>, </a:t>
            </a:r>
            <a:r>
              <a:rPr lang="en-US" sz="2000" i="1" dirty="0">
                <a:solidFill>
                  <a:srgbClr val="000000"/>
                </a:solidFill>
              </a:rPr>
              <a:t>Wireless Communications &amp; Networking</a:t>
            </a:r>
            <a:r>
              <a:rPr lang="en-US" sz="2000" dirty="0">
                <a:solidFill>
                  <a:srgbClr val="000000"/>
                </a:solidFill>
              </a:rPr>
              <a:t>, Morgan Kauffman, 2007. </a:t>
            </a:r>
            <a:r>
              <a:rPr lang="en-US" sz="2000" dirty="0"/>
              <a:t>(available as e-book for RPI students)</a:t>
            </a:r>
          </a:p>
          <a:p>
            <a:pPr lvl="2">
              <a:defRPr/>
            </a:pPr>
            <a:r>
              <a:rPr lang="en-US" sz="2000" dirty="0"/>
              <a:t>Chapter 3: Radio Propagation and Path Loss Models</a:t>
            </a:r>
          </a:p>
          <a:p>
            <a:pPr lvl="2">
              <a:defRPr/>
            </a:pPr>
            <a:r>
              <a:rPr lang="en-US" sz="2000" dirty="0"/>
              <a:t>Chapter 10: Antennas, Diversity, and Link Analysis</a:t>
            </a:r>
          </a:p>
          <a:p>
            <a:pPr lvl="1">
              <a:defRPr/>
            </a:pPr>
            <a:r>
              <a:rPr lang="en-US" sz="2000" dirty="0">
                <a:solidFill>
                  <a:schemeClr val="accent4"/>
                </a:solidFill>
              </a:rPr>
              <a:t>L. Couch, </a:t>
            </a:r>
            <a:r>
              <a:rPr lang="en-US" sz="2000" i="1" dirty="0">
                <a:solidFill>
                  <a:srgbClr val="000000"/>
                </a:solidFill>
              </a:rPr>
              <a:t>Digital and Analog Communication Systems</a:t>
            </a:r>
            <a:r>
              <a:rPr lang="en-US" sz="2000" dirty="0">
                <a:solidFill>
                  <a:srgbClr val="000000"/>
                </a:solidFill>
              </a:rPr>
              <a:t>, Pearson, 2012. </a:t>
            </a:r>
            <a:endParaRPr lang="en-US" sz="2000" dirty="0"/>
          </a:p>
          <a:p>
            <a:pPr lvl="2">
              <a:defRPr/>
            </a:pPr>
            <a:r>
              <a:rPr lang="en-US" sz="2000" dirty="0"/>
              <a:t>Chapter 1: Introduction</a:t>
            </a:r>
          </a:p>
          <a:p>
            <a:pPr lvl="2">
              <a:defRPr/>
            </a:pPr>
            <a:r>
              <a:rPr lang="en-US" sz="2000" dirty="0"/>
              <a:t>Chapter 8: Wire and Wireless Communication Applications</a:t>
            </a:r>
          </a:p>
        </p:txBody>
      </p:sp>
      <p:sp>
        <p:nvSpPr>
          <p:cNvPr id="15363" name="TextBox 3">
            <a:extLst>
              <a:ext uri="{FF2B5EF4-FFF2-40B4-BE49-F238E27FC236}">
                <a16:creationId xmlns:a16="http://schemas.microsoft.com/office/drawing/2014/main" id="{40F89550-DFF1-1E48-B57C-43295A2E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477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§"/>
              <a:defRPr sz="3200">
                <a:solidFill>
                  <a:srgbClr val="990000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87DECDC8-ED98-3E48-BC40-386010B9F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Categories of Noise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C56B9467-2D9E-854B-AB99-AB2A40AF2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Noise is a major limiting factor in communication system performance</a:t>
            </a:r>
          </a:p>
          <a:p>
            <a:r>
              <a:rPr lang="en-US" altLang="en-US" dirty="0">
                <a:ea typeface="ヒラギノ角ゴ Pro W3" panose="020B0300000000000000" pitchFamily="34" charset="-128"/>
              </a:rPr>
              <a:t>Unwanted signals in the medium are added to the intended signal at the receiver</a:t>
            </a:r>
          </a:p>
          <a:p>
            <a:r>
              <a:rPr lang="en-US" altLang="en-US" dirty="0">
                <a:ea typeface="ヒラギノ角ゴ Pro W3" panose="020B0300000000000000" pitchFamily="34" charset="-128"/>
              </a:rPr>
              <a:t>Categories of noise:</a:t>
            </a:r>
          </a:p>
          <a:p>
            <a:pPr lvl="1"/>
            <a:r>
              <a:rPr lang="en-US" altLang="en-US" dirty="0">
                <a:ea typeface="ヒラギノ角ゴ Pro W3" panose="020B0300000000000000" pitchFamily="34" charset="-128"/>
              </a:rPr>
              <a:t>Thermal Noise</a:t>
            </a:r>
          </a:p>
          <a:p>
            <a:pPr lvl="1"/>
            <a:r>
              <a:rPr lang="en-US" altLang="en-US" dirty="0">
                <a:ea typeface="ヒラギノ角ゴ Pro W3" panose="020B0300000000000000" pitchFamily="34" charset="-128"/>
              </a:rPr>
              <a:t>Intermodulation noise</a:t>
            </a:r>
          </a:p>
          <a:p>
            <a:pPr lvl="1"/>
            <a:r>
              <a:rPr lang="en-US" altLang="en-US" dirty="0">
                <a:ea typeface="ヒラギノ角ゴ Pro W3" panose="020B0300000000000000" pitchFamily="34" charset="-128"/>
              </a:rPr>
              <a:t>Crosstalk</a:t>
            </a:r>
          </a:p>
          <a:p>
            <a:pPr lvl="1"/>
            <a:r>
              <a:rPr lang="en-US" altLang="en-US" dirty="0">
                <a:ea typeface="ヒラギノ角ゴ Pro W3" panose="020B0300000000000000" pitchFamily="34" charset="-128"/>
              </a:rPr>
              <a:t>Impulse Noise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4C9CD77B-1ED1-7948-A54F-DE3849AEE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3. Thermal Noise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7A246A6F-E75C-3D43-BC6B-522ECDD32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Thermal noise due to agitation of electrons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Present in all electronic devices and transmission media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Cannot be eliminated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Function of temperature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Particularly significant for satellite communication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DF25EEF5-1A9F-DD40-9D15-D6C2D4ADD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Thermal Noise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5B7E936F-E086-D64F-BCC2-ECE18D01C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ea typeface="ヒラギノ角ゴ Pro W3" panose="020B0300000000000000" pitchFamily="34" charset="-128"/>
              </a:rPr>
              <a:t>Amount of thermal noise to be found in a bandwidth of 1Hz in any device or conductor is:</a:t>
            </a:r>
          </a:p>
          <a:p>
            <a:endParaRPr lang="en-US" altLang="en-US" sz="2800">
              <a:ea typeface="ヒラギノ角ゴ Pro W3" panose="020B0300000000000000" pitchFamily="34" charset="-128"/>
            </a:endParaRPr>
          </a:p>
          <a:p>
            <a:endParaRPr lang="en-US" altLang="en-US" sz="2800">
              <a:ea typeface="ヒラギノ角ゴ Pro W3" panose="020B0300000000000000" pitchFamily="34" charset="-128"/>
            </a:endParaRPr>
          </a:p>
          <a:p>
            <a:pPr lvl="2"/>
            <a:r>
              <a:rPr lang="en-US" altLang="en-US" sz="2000" i="1">
                <a:ea typeface="ヒラギノ角ゴ Pro W3" panose="020B0300000000000000" pitchFamily="34" charset="-128"/>
              </a:rPr>
              <a:t>N</a:t>
            </a:r>
            <a:r>
              <a:rPr lang="en-US" altLang="en-US" sz="2000" baseline="-25000">
                <a:ea typeface="ヒラギノ角ゴ Pro W3" panose="020B0300000000000000" pitchFamily="34" charset="-128"/>
              </a:rPr>
              <a:t>0</a:t>
            </a:r>
            <a:r>
              <a:rPr lang="en-US" altLang="en-US" sz="2000">
                <a:ea typeface="ヒラギノ角ゴ Pro W3" panose="020B0300000000000000" pitchFamily="34" charset="-128"/>
              </a:rPr>
              <a:t> = noise power density in watts per 1 Hz of bandwidth</a:t>
            </a:r>
          </a:p>
          <a:p>
            <a:pPr lvl="2"/>
            <a:r>
              <a:rPr lang="en-US" altLang="en-US" sz="2000">
                <a:ea typeface="ヒラギノ角ゴ Pro W3" panose="020B0300000000000000" pitchFamily="34" charset="-128"/>
              </a:rPr>
              <a:t>k = Boltzmann's constant = 1.3803 </a:t>
            </a:r>
            <a:r>
              <a:rPr lang="en-US" altLang="en-US" sz="2000">
                <a:latin typeface="Helvetica" pitchFamily="2" charset="0"/>
                <a:ea typeface="ヒラギノ角ゴ Pro W3" panose="020B0300000000000000" pitchFamily="34" charset="-128"/>
              </a:rPr>
              <a:t>x</a:t>
            </a:r>
            <a:r>
              <a:rPr lang="en-US" altLang="en-US" sz="2000">
                <a:latin typeface="Symbol" pitchFamily="2" charset="2"/>
                <a:ea typeface="ヒラギノ角ゴ Pro W3" panose="020B0300000000000000" pitchFamily="34" charset="-128"/>
              </a:rPr>
              <a:t> </a:t>
            </a:r>
            <a:r>
              <a:rPr lang="en-US" altLang="en-US" sz="2000">
                <a:ea typeface="ヒラギノ角ゴ Pro W3" panose="020B0300000000000000" pitchFamily="34" charset="-128"/>
              </a:rPr>
              <a:t>10</a:t>
            </a:r>
            <a:r>
              <a:rPr lang="en-US" altLang="en-US" sz="2000" baseline="30000">
                <a:ea typeface="ヒラギノ角ゴ Pro W3" panose="020B0300000000000000" pitchFamily="34" charset="-128"/>
              </a:rPr>
              <a:t>-23</a:t>
            </a:r>
            <a:r>
              <a:rPr lang="en-US" altLang="en-US" sz="2000">
                <a:ea typeface="ヒラギノ角ゴ Pro W3" panose="020B0300000000000000" pitchFamily="34" charset="-128"/>
              </a:rPr>
              <a:t> J/K</a:t>
            </a:r>
          </a:p>
          <a:p>
            <a:pPr lvl="2"/>
            <a:r>
              <a:rPr lang="en-US" altLang="en-US" sz="2000" i="1">
                <a:ea typeface="ヒラギノ角ゴ Pro W3" panose="020B0300000000000000" pitchFamily="34" charset="-128"/>
              </a:rPr>
              <a:t>T </a:t>
            </a:r>
            <a:r>
              <a:rPr lang="en-US" altLang="en-US" sz="2000">
                <a:ea typeface="ヒラギノ角ゴ Pro W3" panose="020B0300000000000000" pitchFamily="34" charset="-128"/>
              </a:rPr>
              <a:t>= temperature, in kelvins (absolute temperature)</a:t>
            </a:r>
          </a:p>
        </p:txBody>
      </p:sp>
      <p:graphicFrame>
        <p:nvGraphicFramePr>
          <p:cNvPr id="66563" name="Object 2">
            <a:extLst>
              <a:ext uri="{FF2B5EF4-FFF2-40B4-BE49-F238E27FC236}">
                <a16:creationId xmlns:a16="http://schemas.microsoft.com/office/drawing/2014/main" id="{F71B1F78-02ED-8A4F-9788-5F1713601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438400"/>
          <a:ext cx="33861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400" imgH="228600" progId="Equation.3">
                  <p:embed/>
                </p:oleObj>
              </mc:Choice>
              <mc:Fallback>
                <p:oleObj name="Equation" r:id="rId3" imgW="1041400" imgH="228600" progId="Equation.3">
                  <p:embed/>
                  <p:pic>
                    <p:nvPicPr>
                      <p:cNvPr id="66563" name="Object 2">
                        <a:extLst>
                          <a:ext uri="{FF2B5EF4-FFF2-40B4-BE49-F238E27FC236}">
                            <a16:creationId xmlns:a16="http://schemas.microsoft.com/office/drawing/2014/main" id="{F71B1F78-02ED-8A4F-9788-5F1713601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38400"/>
                        <a:ext cx="338613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B357207-2DF3-0442-9C6C-5912F9158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Thermal Noise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50D57C52-43FA-3548-9E6A-5D96EFDEE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ea typeface="ヒラギノ角ゴ Pro W3" panose="020B0300000000000000" pitchFamily="34" charset="-128"/>
              </a:rPr>
              <a:t>Noise is assumed to be independent of frequency</a:t>
            </a:r>
          </a:p>
          <a:p>
            <a:r>
              <a:rPr lang="en-US" altLang="en-US" sz="2800" dirty="0">
                <a:ea typeface="ヒラギノ角ゴ Pro W3" panose="020B0300000000000000" pitchFamily="34" charset="-128"/>
              </a:rPr>
              <a:t>Thermal noise (in watts) present in a bandwidth of </a:t>
            </a:r>
            <a:r>
              <a:rPr lang="en-US" altLang="en-US" sz="2800" i="1" dirty="0">
                <a:ea typeface="ヒラギノ角ゴ Pro W3" panose="020B0300000000000000" pitchFamily="34" charset="-128"/>
              </a:rPr>
              <a:t>B</a:t>
            </a:r>
            <a:r>
              <a:rPr lang="en-US" altLang="en-US" sz="2800" dirty="0">
                <a:ea typeface="ヒラギノ角ゴ Pro W3" panose="020B0300000000000000" pitchFamily="34" charset="-128"/>
              </a:rPr>
              <a:t> Hertz:</a:t>
            </a:r>
          </a:p>
          <a:p>
            <a:endParaRPr lang="en-US" altLang="en-US" dirty="0">
              <a:ea typeface="ヒラギノ角ゴ Pro W3" panose="020B0300000000000000" pitchFamily="34" charset="-128"/>
            </a:endParaRPr>
          </a:p>
          <a:p>
            <a:pPr lvl="2">
              <a:buFont typeface="Wingdings" pitchFamily="2" charset="2"/>
              <a:buNone/>
            </a:pPr>
            <a:endParaRPr lang="en-US" altLang="en-US" dirty="0">
              <a:ea typeface="ヒラギノ角ゴ Pro W3" panose="020B0300000000000000" pitchFamily="34" charset="-128"/>
            </a:endParaRP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ea typeface="ヒラギノ角ゴ Pro W3" panose="020B0300000000000000" pitchFamily="34" charset="-128"/>
              </a:rPr>
              <a:t>or, in decibel-watts</a:t>
            </a:r>
          </a:p>
        </p:txBody>
      </p:sp>
      <p:graphicFrame>
        <p:nvGraphicFramePr>
          <p:cNvPr id="68611" name="Object 2">
            <a:extLst>
              <a:ext uri="{FF2B5EF4-FFF2-40B4-BE49-F238E27FC236}">
                <a16:creationId xmlns:a16="http://schemas.microsoft.com/office/drawing/2014/main" id="{896B5788-A680-ED44-BFEF-96C5DCBE8D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276600"/>
          <a:ext cx="1828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0" imgH="4102100" progId="Equation.3">
                  <p:embed/>
                </p:oleObj>
              </mc:Choice>
              <mc:Fallback>
                <p:oleObj name="Equation" r:id="rId2" imgW="13462000" imgH="4102100" progId="Equation.3">
                  <p:embed/>
                  <p:pic>
                    <p:nvPicPr>
                      <p:cNvPr id="68611" name="Object 2">
                        <a:extLst>
                          <a:ext uri="{FF2B5EF4-FFF2-40B4-BE49-F238E27FC236}">
                            <a16:creationId xmlns:a16="http://schemas.microsoft.com/office/drawing/2014/main" id="{896B5788-A680-ED44-BFEF-96C5DCBE8D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76600"/>
                        <a:ext cx="1828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3">
            <a:extLst>
              <a:ext uri="{FF2B5EF4-FFF2-40B4-BE49-F238E27FC236}">
                <a16:creationId xmlns:a16="http://schemas.microsoft.com/office/drawing/2014/main" id="{3B5FB2C3-B54E-4F4D-ADF3-BE98E93FA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181600"/>
          <a:ext cx="5791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600" imgH="203200" progId="Equation.3">
                  <p:embed/>
                </p:oleObj>
              </mc:Choice>
              <mc:Fallback>
                <p:oleObj name="Equation" r:id="rId4" imgW="2006600" imgH="203200" progId="Equation.3">
                  <p:embed/>
                  <p:pic>
                    <p:nvPicPr>
                      <p:cNvPr id="68612" name="Object 3">
                        <a:extLst>
                          <a:ext uri="{FF2B5EF4-FFF2-40B4-BE49-F238E27FC236}">
                            <a16:creationId xmlns:a16="http://schemas.microsoft.com/office/drawing/2014/main" id="{3B5FB2C3-B54E-4F4D-ADF3-BE98E93FA4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0"/>
                        <a:ext cx="57912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4">
            <a:extLst>
              <a:ext uri="{FF2B5EF4-FFF2-40B4-BE49-F238E27FC236}">
                <a16:creationId xmlns:a16="http://schemas.microsoft.com/office/drawing/2014/main" id="{42713181-5FB1-6C44-A547-51FC2005A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5688" y="5791200"/>
          <a:ext cx="62674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71700" imgH="203200" progId="Equation.3">
                  <p:embed/>
                </p:oleObj>
              </mc:Choice>
              <mc:Fallback>
                <p:oleObj name="Equation" r:id="rId6" imgW="2171700" imgH="203200" progId="Equation.3">
                  <p:embed/>
                  <p:pic>
                    <p:nvPicPr>
                      <p:cNvPr id="68613" name="Object 4">
                        <a:extLst>
                          <a:ext uri="{FF2B5EF4-FFF2-40B4-BE49-F238E27FC236}">
                            <a16:creationId xmlns:a16="http://schemas.microsoft.com/office/drawing/2014/main" id="{42713181-5FB1-6C44-A547-51FC2005AC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5791200"/>
                        <a:ext cx="62674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1DF0796F-003F-164C-9A63-AEA767FE9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From </a:t>
            </a:r>
            <a:r>
              <a:rPr lang="en-US" altLang="en-US" i="1">
                <a:ea typeface="ヒラギノ角ゴ Pro W3" panose="020B0300000000000000" pitchFamily="34" charset="-128"/>
              </a:rPr>
              <a:t>E</a:t>
            </a:r>
            <a:r>
              <a:rPr lang="en-US" altLang="en-US" i="1" baseline="-25000">
                <a:ea typeface="ヒラギノ角ゴ Pro W3" panose="020B0300000000000000" pitchFamily="34" charset="-128"/>
              </a:rPr>
              <a:t>b</a:t>
            </a:r>
            <a:r>
              <a:rPr lang="en-US" altLang="en-US">
                <a:ea typeface="ヒラギノ角ゴ Pro W3" panose="020B0300000000000000" pitchFamily="34" charset="-128"/>
              </a:rPr>
              <a:t>/</a:t>
            </a:r>
            <a:r>
              <a:rPr lang="en-US" altLang="en-US" i="1">
                <a:ea typeface="ヒラギノ角ゴ Pro W3" panose="020B0300000000000000" pitchFamily="34" charset="-128"/>
              </a:rPr>
              <a:t>N</a:t>
            </a:r>
            <a:r>
              <a:rPr lang="en-US" altLang="en-US" i="1" baseline="-25000">
                <a:ea typeface="ヒラギノ角ゴ Pro W3" panose="020B0300000000000000" pitchFamily="34" charset="-128"/>
              </a:rPr>
              <a:t>0 </a:t>
            </a:r>
            <a:r>
              <a:rPr lang="en-US" altLang="en-US">
                <a:ea typeface="ヒラギノ角ゴ Pro W3" panose="020B0300000000000000" pitchFamily="34" charset="-128"/>
              </a:rPr>
              <a:t> to SNR (S/N)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3D7393B6-4888-5C42-94D6-514E726E8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ea typeface="ヒラギノ角ゴ Pro W3" panose="020B0300000000000000" pitchFamily="34" charset="-128"/>
              </a:rPr>
              <a:t>Energy per bit, E</a:t>
            </a:r>
            <a:r>
              <a:rPr lang="en-US" altLang="en-US" i="1" baseline="-25000" dirty="0">
                <a:ea typeface="ヒラギノ角ゴ Pro W3" panose="020B0300000000000000" pitchFamily="34" charset="-128"/>
              </a:rPr>
              <a:t>b</a:t>
            </a:r>
            <a:r>
              <a:rPr lang="en-US" altLang="en-US" dirty="0">
                <a:ea typeface="ヒラギノ角ゴ Pro W3" panose="020B0300000000000000" pitchFamily="34" charset="-128"/>
              </a:rPr>
              <a:t>=</a:t>
            </a:r>
            <a:r>
              <a:rPr lang="en-US" altLang="en-US" dirty="0" err="1">
                <a:ea typeface="ヒラギノ角ゴ Pro W3" panose="020B0300000000000000" pitchFamily="34" charset="-128"/>
              </a:rPr>
              <a:t>ST</a:t>
            </a:r>
            <a:r>
              <a:rPr lang="en-US" altLang="en-US" baseline="-25000" dirty="0" err="1">
                <a:ea typeface="ヒラギノ角ゴ Pro W3" panose="020B0300000000000000" pitchFamily="34" charset="-128"/>
              </a:rPr>
              <a:t>b</a:t>
            </a:r>
            <a:r>
              <a:rPr lang="en-US" altLang="en-US" dirty="0">
                <a:ea typeface="ヒラギノ角ゴ Pro W3" panose="020B0300000000000000" pitchFamily="34" charset="-128"/>
              </a:rPr>
              <a:t> where S is signal power and T</a:t>
            </a:r>
            <a:r>
              <a:rPr lang="en-US" altLang="en-US" baseline="-25000" dirty="0">
                <a:ea typeface="ヒラギノ角ゴ Pro W3" panose="020B0300000000000000" pitchFamily="34" charset="-128"/>
              </a:rPr>
              <a:t>b</a:t>
            </a:r>
            <a:r>
              <a:rPr lang="en-US" altLang="en-US" dirty="0">
                <a:ea typeface="ヒラギノ角ゴ Pro W3" panose="020B0300000000000000" pitchFamily="34" charset="-128"/>
              </a:rPr>
              <a:t> is is the time required to send one bit.</a:t>
            </a:r>
          </a:p>
          <a:p>
            <a:r>
              <a:rPr lang="en-US" altLang="en-US" dirty="0">
                <a:ea typeface="ヒラギノ角ゴ Pro W3" panose="020B0300000000000000" pitchFamily="34" charset="-128"/>
              </a:rPr>
              <a:t>The data rate is just R=1/T</a:t>
            </a:r>
            <a:r>
              <a:rPr lang="en-US" altLang="en-US" baseline="-25000" dirty="0">
                <a:ea typeface="ヒラギノ角ゴ Pro W3" panose="020B0300000000000000" pitchFamily="34" charset="-128"/>
              </a:rPr>
              <a:t>b</a:t>
            </a:r>
            <a:r>
              <a:rPr lang="en-US" altLang="en-US" dirty="0">
                <a:ea typeface="ヒラギノ角ゴ Pro W3" panose="020B0300000000000000" pitchFamily="34" charset="-128"/>
              </a:rPr>
              <a:t>.</a:t>
            </a:r>
          </a:p>
          <a:p>
            <a:endParaRPr lang="en-US" altLang="en-US" dirty="0">
              <a:ea typeface="ヒラギノ角ゴ Pro W3" panose="020B0300000000000000" pitchFamily="34" charset="-128"/>
            </a:endParaRPr>
          </a:p>
          <a:p>
            <a:endParaRPr lang="en-US" altLang="en-US" dirty="0">
              <a:ea typeface="ヒラギノ角ゴ Pro W3" panose="020B0300000000000000" pitchFamily="34" charset="-128"/>
            </a:endParaRPr>
          </a:p>
          <a:p>
            <a:r>
              <a:rPr lang="en-US" altLang="en-US" dirty="0">
                <a:ea typeface="ヒラギノ角ゴ Pro W3" panose="020B0300000000000000" pitchFamily="34" charset="-128"/>
              </a:rPr>
              <a:t>The noise in a signal with bandwidth B is </a:t>
            </a:r>
            <a:r>
              <a:rPr lang="en-US" altLang="en-US" i="1" dirty="0">
                <a:ea typeface="ヒラギノ角ゴ Pro W3" panose="020B0300000000000000" pitchFamily="34" charset="-128"/>
              </a:rPr>
              <a:t>N=N</a:t>
            </a:r>
            <a:r>
              <a:rPr lang="en-US" altLang="en-US" i="1" baseline="-25000" dirty="0">
                <a:ea typeface="ヒラギノ角ゴ Pro W3" panose="020B0300000000000000" pitchFamily="34" charset="-128"/>
              </a:rPr>
              <a:t>0 </a:t>
            </a:r>
            <a:r>
              <a:rPr lang="en-US" altLang="en-US" dirty="0">
                <a:ea typeface="ヒラギノ角ゴ Pro W3" panose="020B0300000000000000" pitchFamily="34" charset="-128"/>
              </a:rPr>
              <a:t>B.</a:t>
            </a:r>
          </a:p>
          <a:p>
            <a:endParaRPr lang="en-US" altLang="en-US" dirty="0">
              <a:ea typeface="ヒラギノ角ゴ Pro W3" panose="020B0300000000000000" pitchFamily="34" charset="-128"/>
            </a:endParaRPr>
          </a:p>
          <a:p>
            <a:endParaRPr lang="en-US" altLang="en-US" dirty="0">
              <a:ea typeface="ヒラギノ角ゴ Pro W3" panose="020B0300000000000000" pitchFamily="34" charset="-128"/>
            </a:endParaRPr>
          </a:p>
        </p:txBody>
      </p:sp>
      <p:graphicFrame>
        <p:nvGraphicFramePr>
          <p:cNvPr id="71683" name="Object 3">
            <a:extLst>
              <a:ext uri="{FF2B5EF4-FFF2-40B4-BE49-F238E27FC236}">
                <a16:creationId xmlns:a16="http://schemas.microsoft.com/office/drawing/2014/main" id="{B4A8FE53-FF7A-AE4A-A0CB-F83093E45F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312636"/>
              </p:ext>
            </p:extLst>
          </p:nvPr>
        </p:nvGraphicFramePr>
        <p:xfrm>
          <a:off x="3886199" y="3506721"/>
          <a:ext cx="1600199" cy="989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500" imgH="431800" progId="Equation.DSMT4">
                  <p:embed/>
                </p:oleObj>
              </mc:Choice>
              <mc:Fallback>
                <p:oleObj name="Equation" r:id="rId2" imgW="698500" imgH="431800" progId="Equation.DSMT4">
                  <p:embed/>
                  <p:pic>
                    <p:nvPicPr>
                      <p:cNvPr id="71683" name="Object 3">
                        <a:extLst>
                          <a:ext uri="{FF2B5EF4-FFF2-40B4-BE49-F238E27FC236}">
                            <a16:creationId xmlns:a16="http://schemas.microsoft.com/office/drawing/2014/main" id="{B4A8FE53-FF7A-AE4A-A0CB-F83093E45F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3506721"/>
                        <a:ext cx="1600199" cy="989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3">
            <a:extLst>
              <a:ext uri="{FF2B5EF4-FFF2-40B4-BE49-F238E27FC236}">
                <a16:creationId xmlns:a16="http://schemas.microsoft.com/office/drawing/2014/main" id="{FB23E298-F60B-E543-A598-52D85A283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866947"/>
              </p:ext>
            </p:extLst>
          </p:nvPr>
        </p:nvGraphicFramePr>
        <p:xfrm>
          <a:off x="3743323" y="5303207"/>
          <a:ext cx="1743075" cy="1097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431800" progId="Equation.3">
                  <p:embed/>
                </p:oleObj>
              </mc:Choice>
              <mc:Fallback>
                <p:oleObj name="Equation" r:id="rId4" imgW="685800" imgH="431800" progId="Equation.3">
                  <p:embed/>
                  <p:pic>
                    <p:nvPicPr>
                      <p:cNvPr id="71684" name="Object 3">
                        <a:extLst>
                          <a:ext uri="{FF2B5EF4-FFF2-40B4-BE49-F238E27FC236}">
                            <a16:creationId xmlns:a16="http://schemas.microsoft.com/office/drawing/2014/main" id="{FB23E298-F60B-E543-A598-52D85A283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3" y="5303207"/>
                        <a:ext cx="1743075" cy="1097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885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33824B0-EED4-1944-A83F-AFD23B78E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Signal-to-Noise Ratio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4B32038B-88B8-8742-A655-FA94000A0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ヒラギノ角ゴ Pro W3" panose="020B0300000000000000" pitchFamily="34" charset="-128"/>
              </a:rPr>
              <a:t>Ratio of the power in a signal to the power contained in the noise that’s present at a particular point in the transmission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ヒラギノ角ゴ Pro W3" panose="020B0300000000000000" pitchFamily="34" charset="-128"/>
              </a:rPr>
              <a:t>Typically measured at a receiver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ヒラギノ角ゴ Pro W3" panose="020B0300000000000000" pitchFamily="34" charset="-128"/>
              </a:rPr>
              <a:t>Signal-to-noise ratio (SNR, or S/N)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ea typeface="ヒラギノ角ゴ Pro W3" panose="020B0300000000000000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ヒラギノ角ゴ Pro W3" panose="020B03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ea typeface="ヒラギノ角ゴ Pro W3" panose="020B0300000000000000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ヒラギノ角ゴ Pro W3" panose="020B0300000000000000" pitchFamily="34" charset="-128"/>
              </a:rPr>
              <a:t>A high SNR means a high-quality signal, low number of required intermediate repeaters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ヒラギノ角ゴ Pro W3" panose="020B0300000000000000" pitchFamily="34" charset="-128"/>
              </a:rPr>
              <a:t>SNR sets upper bound on achievable data rate </a:t>
            </a:r>
          </a:p>
        </p:txBody>
      </p:sp>
      <p:graphicFrame>
        <p:nvGraphicFramePr>
          <p:cNvPr id="72707" name="Object 4">
            <a:extLst>
              <a:ext uri="{FF2B5EF4-FFF2-40B4-BE49-F238E27FC236}">
                <a16:creationId xmlns:a16="http://schemas.microsoft.com/office/drawing/2014/main" id="{556A31AF-E8D9-7942-9F14-3B5A4B5A0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657600"/>
          <a:ext cx="42672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200" imgH="419100" progId="Equation.3">
                  <p:embed/>
                </p:oleObj>
              </mc:Choice>
              <mc:Fallback>
                <p:oleObj name="Equation" r:id="rId2" imgW="1981200" imgH="419100" progId="Equation.3">
                  <p:embed/>
                  <p:pic>
                    <p:nvPicPr>
                      <p:cNvPr id="72707" name="Object 4">
                        <a:extLst>
                          <a:ext uri="{FF2B5EF4-FFF2-40B4-BE49-F238E27FC236}">
                            <a16:creationId xmlns:a16="http://schemas.microsoft.com/office/drawing/2014/main" id="{556A31AF-E8D9-7942-9F14-3B5A4B5A0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57600"/>
                        <a:ext cx="42672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198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DB000763-B5FC-3A49-B482-8958AE7FC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Shannon Capacity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B7AFDA0B-CBCA-5A4F-A26B-BAE45DFD74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The maximum channel capacity in bits per second is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ヒラギノ角ゴ Pro W3" panose="020B0300000000000000" pitchFamily="34" charset="-128"/>
              </a:rPr>
              <a:t>C = B log</a:t>
            </a:r>
            <a:r>
              <a:rPr lang="en-US" altLang="en-US" baseline="-25000">
                <a:ea typeface="ヒラギノ角ゴ Pro W3" panose="020B0300000000000000" pitchFamily="34" charset="-128"/>
              </a:rPr>
              <a:t>2</a:t>
            </a:r>
            <a:r>
              <a:rPr lang="en-US" altLang="en-US">
                <a:ea typeface="ヒラギノ角ゴ Pro W3" panose="020B0300000000000000" pitchFamily="34" charset="-128"/>
              </a:rPr>
              <a:t>(1 + SNR)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ヒラギノ角ゴ Pro W3" panose="020B0300000000000000" pitchFamily="34" charset="-128"/>
              </a:rPr>
              <a:t>where B is the channel bandwidth in Hz.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ea typeface="ヒラギノ角ゴ Pro W3" panose="020B0300000000000000" pitchFamily="34" charset="-128"/>
              </a:rPr>
              <a:t>This result assumes white (Gaussian) noise, no attenuation or delay distortion.</a:t>
            </a:r>
          </a:p>
        </p:txBody>
      </p:sp>
    </p:spTree>
    <p:extLst>
      <p:ext uri="{BB962C8B-B14F-4D97-AF65-F5344CB8AC3E}">
        <p14:creationId xmlns:p14="http://schemas.microsoft.com/office/powerpoint/2010/main" val="3723618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06199C4D-CD88-9145-A510-9A9E39CD3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Example 2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23AB3F6D-DF69-9C41-AA5D-8A5D6380A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162800" cy="48307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400" dirty="0">
                <a:ea typeface="ヒラギノ角ゴ Pro W3" panose="020B0300000000000000" pitchFamily="34" charset="-128"/>
              </a:rPr>
              <a:t>Given a channel with intended capacity of 90 Mbps, the bandwidth of the channel is 8 </a:t>
            </a:r>
            <a:r>
              <a:rPr lang="en-US" altLang="en-US" sz="2400" dirty="0" err="1">
                <a:ea typeface="ヒラギノ角ゴ Pro W3" panose="020B0300000000000000" pitchFamily="34" charset="-128"/>
              </a:rPr>
              <a:t>MHz.</a:t>
            </a:r>
            <a:r>
              <a:rPr lang="en-US" altLang="en-US" sz="2400" dirty="0">
                <a:ea typeface="ヒラギノ角ゴ Pro W3" panose="020B0300000000000000" pitchFamily="34" charset="-128"/>
              </a:rPr>
              <a:t> What  signal-to-noise ratio is required to achieve this capacity?</a:t>
            </a:r>
            <a:endParaRPr lang="en-US" altLang="en-US" dirty="0">
              <a:ea typeface="ヒラギノ角ゴ Pro W3" panose="020B0300000000000000" pitchFamily="34" charset="-128"/>
            </a:endParaRPr>
          </a:p>
          <a:p>
            <a:pPr>
              <a:spcBef>
                <a:spcPts val="0"/>
              </a:spcBef>
            </a:pPr>
            <a:endParaRPr lang="en-US" altLang="en-US" dirty="0">
              <a:ea typeface="ヒラギノ角ゴ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2401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EABEC317-19A6-0942-B090-0548EEEB0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Intermodulation noise</a:t>
            </a:r>
            <a:br>
              <a:rPr lang="en-US" altLang="en-US">
                <a:ea typeface="ヒラギノ角ゴ Pro W3" panose="020B0300000000000000" pitchFamily="34" charset="-128"/>
              </a:rPr>
            </a:br>
            <a:endParaRPr lang="en-US" altLang="en-US">
              <a:ea typeface="ヒラギノ角ゴ Pro W3" panose="020B0300000000000000" pitchFamily="34" charset="-128"/>
            </a:endParaRPr>
          </a:p>
        </p:txBody>
      </p:sp>
      <p:sp>
        <p:nvSpPr>
          <p:cNvPr id="75778" name="Content Placeholder 2">
            <a:extLst>
              <a:ext uri="{FF2B5EF4-FFF2-40B4-BE49-F238E27FC236}">
                <a16:creationId xmlns:a16="http://schemas.microsoft.com/office/drawing/2014/main" id="{D95DDB5A-6089-3F4A-ADD5-66674CB69B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may happen when the Tx, Rx or medium behave in non-linear ways </a:t>
            </a:r>
          </a:p>
          <a:p>
            <a:r>
              <a:rPr lang="en-US" altLang="en-US" dirty="0">
                <a:ea typeface="ヒラギノ角ゴ Pro W3" panose="020B0300000000000000" pitchFamily="34" charset="-128"/>
              </a:rPr>
              <a:t>when signals at different frequencies share the same medium, </a:t>
            </a:r>
            <a:r>
              <a:rPr lang="en-US" altLang="en-US" dirty="0">
                <a:solidFill>
                  <a:srgbClr val="008000"/>
                </a:solidFill>
                <a:ea typeface="ヒラギノ角ゴ Pro W3" panose="020B0300000000000000" pitchFamily="34" charset="-128"/>
              </a:rPr>
              <a:t>non-linearities cause signals at sum or difference of original frequencies</a:t>
            </a:r>
          </a:p>
          <a:p>
            <a:r>
              <a:rPr lang="en-US" altLang="en-US" dirty="0">
                <a:ea typeface="ヒラギノ角ゴ Pro W3" panose="020B0300000000000000" pitchFamily="34" charset="-128"/>
              </a:rPr>
              <a:t>these can interfere with legitimate signals at those frequencies</a:t>
            </a:r>
          </a:p>
          <a:p>
            <a:endParaRPr lang="en-US" altLang="en-US" dirty="0">
              <a:ea typeface="ヒラギノ角ゴ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366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593FF4E5-3682-6249-93D1-F18EE934D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Crosstalk</a:t>
            </a:r>
          </a:p>
        </p:txBody>
      </p:sp>
      <p:sp>
        <p:nvSpPr>
          <p:cNvPr id="76802" name="Content Placeholder 2">
            <a:extLst>
              <a:ext uri="{FF2B5EF4-FFF2-40B4-BE49-F238E27FC236}">
                <a16:creationId xmlns:a16="http://schemas.microsoft.com/office/drawing/2014/main" id="{34C59C60-8394-E648-B6C7-501A76A293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unwanted coupling between signal paths</a:t>
            </a:r>
          </a:p>
          <a:p>
            <a:r>
              <a:rPr lang="en-US" altLang="en-US">
                <a:ea typeface="ヒラギノ角ゴ Pro W3" panose="020B0300000000000000" pitchFamily="34" charset="-128"/>
              </a:rPr>
              <a:t>e.g. crosstalk in phone conversations</a:t>
            </a:r>
          </a:p>
        </p:txBody>
      </p:sp>
    </p:spTree>
    <p:extLst>
      <p:ext uri="{BB962C8B-B14F-4D97-AF65-F5344CB8AC3E}">
        <p14:creationId xmlns:p14="http://schemas.microsoft.com/office/powerpoint/2010/main" val="311926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78FEA902-9338-3644-A1C8-5928ACB9F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Topics to be covered today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BE30D0AC-C0ED-424A-AEC3-3BE5615C0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Signal propagation modes</a:t>
            </a:r>
          </a:p>
          <a:p>
            <a:r>
              <a:rPr lang="en-US" altLang="en-US" dirty="0">
                <a:ea typeface="ヒラギノ角ゴ Pro W3" panose="020B0300000000000000" pitchFamily="34" charset="-128"/>
              </a:rPr>
              <a:t>Thermal Noise</a:t>
            </a:r>
          </a:p>
          <a:p>
            <a:r>
              <a:rPr lang="en-US" altLang="en-US" dirty="0">
                <a:ea typeface="ヒラギノ角ゴ Pro W3" panose="020B0300000000000000" pitchFamily="34" charset="-128"/>
              </a:rPr>
              <a:t>Path loss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1763F60C-20B9-6942-B9E7-C0CE38EC7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Impulse Noise</a:t>
            </a: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434D7A6E-1F33-3344-A47A-5AAF3CF081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noise spikes of short duration and high magnitude</a:t>
            </a:r>
          </a:p>
          <a:p>
            <a:r>
              <a:rPr lang="en-US" altLang="en-US">
                <a:ea typeface="ヒラギノ角ゴ Pro W3" panose="020B0300000000000000" pitchFamily="34" charset="-128"/>
              </a:rPr>
              <a:t>may happen due to lightning or other electromagnetic disturbances</a:t>
            </a:r>
          </a:p>
        </p:txBody>
      </p:sp>
    </p:spTree>
    <p:extLst>
      <p:ext uri="{BB962C8B-B14F-4D97-AF65-F5344CB8AC3E}">
        <p14:creationId xmlns:p14="http://schemas.microsoft.com/office/powerpoint/2010/main" val="108974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2ADE032-5913-6443-9F2A-75C246AAE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Signal Propagation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C942697-4B8B-5847-BC4E-0EF6571CF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13324"/>
            <a:ext cx="8229600" cy="4830763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Font typeface="Wingdings" pitchFamily="2" charset="2"/>
              <a:buNone/>
              <a:defRPr/>
            </a:pPr>
            <a:r>
              <a:rPr lang="en-US" sz="2000" kern="1200" dirty="0">
                <a:solidFill>
                  <a:srgbClr val="000000"/>
                </a:solidFill>
              </a:rPr>
              <a:t>A signal radiated from an antenna travels along many ways (paths)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649FF3-900F-488A-C164-D595F4EA4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04999"/>
            <a:ext cx="6400800" cy="3959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D1AA07-A14A-EF66-CC99-30AB1D6E5334}"/>
              </a:ext>
            </a:extLst>
          </p:cNvPr>
          <p:cNvSpPr txBox="1"/>
          <p:nvPr/>
        </p:nvSpPr>
        <p:spPr>
          <a:xfrm>
            <a:off x="4778981" y="5910462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[</a:t>
            </a:r>
            <a:r>
              <a:rPr lang="en-US" sz="1400" i="1" dirty="0" err="1"/>
              <a:t>Src</a:t>
            </a:r>
            <a:r>
              <a:rPr lang="en-US" sz="1400" i="1" dirty="0"/>
              <a:t>: Chapter 1, Garg]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2ADE032-5913-6443-9F2A-75C246AAE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Terrestrial Propagation Modes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C942697-4B8B-5847-BC4E-0EF6571CF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buClrTx/>
              <a:buFont typeface="Wingdings" pitchFamily="2" charset="2"/>
              <a:buNone/>
              <a:defRPr/>
            </a:pPr>
            <a:r>
              <a:rPr lang="en-US" sz="2000" kern="1200" dirty="0">
                <a:solidFill>
                  <a:srgbClr val="000000"/>
                </a:solidFill>
              </a:rPr>
              <a:t>Each signal, depending on its frequency, predominantly travels in one of these modes.</a:t>
            </a:r>
            <a:endParaRPr lang="en-US" dirty="0"/>
          </a:p>
          <a:p>
            <a:pPr>
              <a:defRPr/>
            </a:pPr>
            <a:r>
              <a:rPr lang="en-US" dirty="0"/>
              <a:t>Ground-wave propagation</a:t>
            </a:r>
          </a:p>
          <a:p>
            <a:pPr>
              <a:defRPr/>
            </a:pPr>
            <a:r>
              <a:rPr lang="en-US" dirty="0"/>
              <a:t>Sky-wave propagation</a:t>
            </a:r>
          </a:p>
          <a:p>
            <a:pPr>
              <a:defRPr/>
            </a:pPr>
            <a:r>
              <a:rPr lang="en-US" dirty="0"/>
              <a:t>Line-of-sight propagation</a:t>
            </a:r>
          </a:p>
        </p:txBody>
      </p:sp>
    </p:spTree>
    <p:extLst>
      <p:ext uri="{BB962C8B-B14F-4D97-AF65-F5344CB8AC3E}">
        <p14:creationId xmlns:p14="http://schemas.microsoft.com/office/powerpoint/2010/main" val="8254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7">
            <a:extLst>
              <a:ext uri="{FF2B5EF4-FFF2-40B4-BE49-F238E27FC236}">
                <a16:creationId xmlns:a16="http://schemas.microsoft.com/office/drawing/2014/main" id="{3104BD01-A040-DA4D-984E-9D506FA3C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52600"/>
            <a:ext cx="144780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9">
            <a:extLst>
              <a:ext uri="{FF2B5EF4-FFF2-40B4-BE49-F238E27FC236}">
                <a16:creationId xmlns:a16="http://schemas.microsoft.com/office/drawing/2014/main" id="{9EC75A8D-CF81-A547-A791-8846ABC31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Ground Wave Propagation (below 2 MHz)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3A1FE1-7780-2031-7525-2C06953FF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898231"/>
            <a:ext cx="6411890" cy="2807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65229B-0AC0-A15E-C504-0F15056B8F3F}"/>
              </a:ext>
            </a:extLst>
          </p:cNvPr>
          <p:cNvSpPr txBox="1"/>
          <p:nvPr/>
        </p:nvSpPr>
        <p:spPr>
          <a:xfrm>
            <a:off x="5793229" y="6275586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[</a:t>
            </a:r>
            <a:r>
              <a:rPr lang="en-US" sz="1400" i="1" dirty="0" err="1"/>
              <a:t>Src</a:t>
            </a:r>
            <a:r>
              <a:rPr lang="en-US" sz="1400" i="1" dirty="0"/>
              <a:t>: Chapter 1, Couch]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0F4674-6531-2ADA-89C7-CE9CC4B8F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13618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008000"/>
                </a:solidFill>
                <a:latin typeface="+mn-lt"/>
                <a:ea typeface="ヒラギノ角ゴ Pro W3" pitchFamily="-1" charset="-128"/>
                <a:cs typeface="ヒラギノ角ゴ Pro W3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ヒラギノ角ゴ Pro W3" pitchFamily="-1" charset="-128"/>
                <a:cs typeface="ヒラギノ角ゴ Pro W3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ヒラギノ角ゴ Pro W3" pitchFamily="-1" charset="-128"/>
                <a:cs typeface="ヒラギノ角ゴ Pro W3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ヒラギノ角ゴ Pro W3" pitchFamily="-1" charset="-128"/>
                <a:cs typeface="ヒラギノ角ゴ Pro W3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ヒラギノ角ゴ Pro W3" pitchFamily="-1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ヒラギノ角ゴ Pro W3" pitchFamily="-1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ヒラギノ角ゴ Pro W3" pitchFamily="-1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ヒラギノ角ゴ Pro W3" pitchFamily="-1" charset="-128"/>
              </a:defRPr>
            </a:lvl9pPr>
          </a:lstStyle>
          <a:p>
            <a:r>
              <a:rPr lang="en-US" altLang="en-US" kern="0" dirty="0">
                <a:ea typeface="ヒラギノ角ゴ Pro W3" panose="020B0300000000000000" pitchFamily="34" charset="-128"/>
              </a:rPr>
              <a:t>Follows contour of the earth</a:t>
            </a:r>
          </a:p>
          <a:p>
            <a:r>
              <a:rPr lang="en-US" altLang="en-US" kern="0" dirty="0">
                <a:ea typeface="ヒラギノ角ゴ Pro W3" panose="020B0300000000000000" pitchFamily="34" charset="-128"/>
              </a:rPr>
              <a:t>Can Propagate considerable distances</a:t>
            </a:r>
          </a:p>
          <a:p>
            <a:r>
              <a:rPr lang="en-US" altLang="en-US" kern="0" dirty="0">
                <a:ea typeface="ヒラギノ角ゴ Pro W3" panose="020B0300000000000000" pitchFamily="34" charset="-128"/>
              </a:rPr>
              <a:t>Frequencies up to 2 MHz</a:t>
            </a:r>
          </a:p>
          <a:p>
            <a:r>
              <a:rPr lang="en-US" altLang="en-US" kern="0" dirty="0">
                <a:ea typeface="ヒラギノ角ゴ Pro W3" panose="020B0300000000000000" pitchFamily="34" charset="-128"/>
              </a:rPr>
              <a:t>Example</a:t>
            </a:r>
          </a:p>
          <a:p>
            <a:pPr lvl="1"/>
            <a:r>
              <a:rPr lang="en-US" altLang="en-US" kern="0" dirty="0">
                <a:ea typeface="ヒラギノ角ゴ Pro W3" panose="020B0300000000000000" pitchFamily="34" charset="-128"/>
              </a:rPr>
              <a:t>AM radio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07D4CB5B-CDCA-D845-8736-0FE3D737C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Sky Wave Propagation (2 to 30 MHz)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57FE03-ED24-310F-AE99-356E0EE55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439779"/>
            <a:ext cx="6496050" cy="3352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94FCC2-46C4-A4D4-D4B2-5ECE50936719}"/>
              </a:ext>
            </a:extLst>
          </p:cNvPr>
          <p:cNvSpPr txBox="1"/>
          <p:nvPr/>
        </p:nvSpPr>
        <p:spPr>
          <a:xfrm>
            <a:off x="5334000" y="5110444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[</a:t>
            </a:r>
            <a:r>
              <a:rPr lang="en-US" sz="1400" i="1" dirty="0" err="1"/>
              <a:t>Src</a:t>
            </a:r>
            <a:r>
              <a:rPr lang="en-US" sz="1400" i="1" dirty="0"/>
              <a:t>: Chapter 1, Couch]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9E75E15A-A600-024D-96A9-EF33CEA70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Sky Wave Propagation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AB24CEFD-FC26-DC41-823D-AB7E41DB0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ea typeface="ヒラギノ角ゴ Pro W3" panose="020B0300000000000000" pitchFamily="34" charset="-128"/>
              </a:rPr>
              <a:t>Signal reflected from ionized layer of atmosphere back down to earth</a:t>
            </a:r>
          </a:p>
          <a:p>
            <a:r>
              <a:rPr lang="en-US" altLang="en-US" sz="2800" dirty="0">
                <a:ea typeface="ヒラギノ角ゴ Pro W3" panose="020B0300000000000000" pitchFamily="34" charset="-128"/>
              </a:rPr>
              <a:t>Signal can travel a number of hops, back and forth between ionosphere and earth’s surface</a:t>
            </a:r>
          </a:p>
          <a:p>
            <a:r>
              <a:rPr lang="en-US" altLang="en-US" sz="2800" dirty="0">
                <a:ea typeface="ヒラギノ角ゴ Pro W3" panose="020B0300000000000000" pitchFamily="34" charset="-128"/>
              </a:rPr>
              <a:t>Reflection effect caused by refraction</a:t>
            </a:r>
          </a:p>
          <a:p>
            <a:r>
              <a:rPr lang="en-US" altLang="en-US" sz="2800" dirty="0">
                <a:ea typeface="ヒラギノ角ゴ Pro W3" panose="020B0300000000000000" pitchFamily="34" charset="-128"/>
              </a:rPr>
              <a:t>Frequencies 2-30 MHz</a:t>
            </a:r>
          </a:p>
          <a:p>
            <a:r>
              <a:rPr lang="en-US" altLang="en-US" sz="2800" dirty="0">
                <a:ea typeface="ヒラギノ角ゴ Pro W3" panose="020B0300000000000000" pitchFamily="34" charset="-128"/>
              </a:rPr>
              <a:t>Examples</a:t>
            </a:r>
          </a:p>
          <a:p>
            <a:pPr lvl="1"/>
            <a:r>
              <a:rPr lang="en-US" altLang="en-US" sz="2400" dirty="0">
                <a:ea typeface="ヒラギノ角ゴ Pro W3" panose="020B0300000000000000" pitchFamily="34" charset="-128"/>
              </a:rPr>
              <a:t>Amateur radio</a:t>
            </a:r>
          </a:p>
          <a:p>
            <a:pPr lvl="1"/>
            <a:r>
              <a:rPr lang="en-US" altLang="en-US" sz="2400" dirty="0">
                <a:ea typeface="ヒラギノ角ゴ Pro W3" panose="020B0300000000000000" pitchFamily="34" charset="-128"/>
              </a:rPr>
              <a:t>International broadcasts, e.g.,  BBC &amp; Voice of America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B9CBC4C9-568D-E043-9496-43094FEF7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Line-of-Sight Propagation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72A350-59C1-2414-A0BD-A8979C1A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66" y="1447800"/>
            <a:ext cx="7706868" cy="2971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420CF9-6FEB-FB6E-5B5B-35A420BD8F97}"/>
              </a:ext>
            </a:extLst>
          </p:cNvPr>
          <p:cNvSpPr txBox="1"/>
          <p:nvPr/>
        </p:nvSpPr>
        <p:spPr>
          <a:xfrm>
            <a:off x="5334000" y="5110444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[</a:t>
            </a:r>
            <a:r>
              <a:rPr lang="en-US" sz="1400" i="1" dirty="0" err="1"/>
              <a:t>Src</a:t>
            </a:r>
            <a:r>
              <a:rPr lang="en-US" sz="1400" i="1" dirty="0"/>
              <a:t>: Chapter 1, Couch]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12303</TotalTime>
  <Words>1389</Words>
  <Application>Microsoft Macintosh PowerPoint</Application>
  <PresentationFormat>On-screen Show (4:3)</PresentationFormat>
  <Paragraphs>187</Paragraphs>
  <Slides>30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Helvetica</vt:lpstr>
      <vt:lpstr>Symbol</vt:lpstr>
      <vt:lpstr>Times New Roman</vt:lpstr>
      <vt:lpstr>Times-Roman</vt:lpstr>
      <vt:lpstr>Wingdings</vt:lpstr>
      <vt:lpstr>Default Design</vt:lpstr>
      <vt:lpstr>Equation</vt:lpstr>
      <vt:lpstr>ECSE 4660/6660: Internetworking of Things</vt:lpstr>
      <vt:lpstr>References</vt:lpstr>
      <vt:lpstr>Topics to be covered today</vt:lpstr>
      <vt:lpstr>Signal Propagation</vt:lpstr>
      <vt:lpstr>Terrestrial Propagation Modes</vt:lpstr>
      <vt:lpstr>Ground Wave Propagation (below 2 MHz)</vt:lpstr>
      <vt:lpstr>Sky Wave Propagation (2 to 30 MHz)</vt:lpstr>
      <vt:lpstr>Sky Wave Propagation</vt:lpstr>
      <vt:lpstr>Line-of-Sight Propagation</vt:lpstr>
      <vt:lpstr>Line-of-Sight Propagation (above 30 MHz)</vt:lpstr>
      <vt:lpstr>LoS propagation: Effect of earth curvature</vt:lpstr>
      <vt:lpstr>LOS Wireless Transmission Impairments for LoS communication</vt:lpstr>
      <vt:lpstr>(all these impairments are even without other users’ interference)</vt:lpstr>
      <vt:lpstr>1. Attenuation &amp; attenuation distortion</vt:lpstr>
      <vt:lpstr>2. Free Space Loss</vt:lpstr>
      <vt:lpstr>Free Space Loss</vt:lpstr>
      <vt:lpstr>Free Space Loss</vt:lpstr>
      <vt:lpstr>Free Space Loss</vt:lpstr>
      <vt:lpstr>Example 1</vt:lpstr>
      <vt:lpstr>Categories of Noise</vt:lpstr>
      <vt:lpstr>3. Thermal Noise</vt:lpstr>
      <vt:lpstr>Thermal Noise</vt:lpstr>
      <vt:lpstr>Thermal Noise</vt:lpstr>
      <vt:lpstr>From Eb/N0  to SNR (S/N)</vt:lpstr>
      <vt:lpstr>Signal-to-Noise Ratio</vt:lpstr>
      <vt:lpstr>Shannon Capacity</vt:lpstr>
      <vt:lpstr>Example 2</vt:lpstr>
      <vt:lpstr>Intermodulation noise </vt:lpstr>
      <vt:lpstr>Crosstalk</vt:lpstr>
      <vt:lpstr>Impulse Noise</vt:lpstr>
    </vt:vector>
  </TitlesOfParts>
  <Company>RPI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Ad Hoc and Sensor Networks</dc:title>
  <dc:creator>AA</dc:creator>
  <cp:lastModifiedBy>Koushik Kar</cp:lastModifiedBy>
  <cp:revision>102</cp:revision>
  <dcterms:created xsi:type="dcterms:W3CDTF">2011-08-31T02:12:52Z</dcterms:created>
  <dcterms:modified xsi:type="dcterms:W3CDTF">2023-01-20T21:47:53Z</dcterms:modified>
</cp:coreProperties>
</file>