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42" r:id="rId3"/>
    <p:sldId id="460" r:id="rId4"/>
    <p:sldId id="901" r:id="rId5"/>
    <p:sldId id="711" r:id="rId6"/>
    <p:sldId id="717" r:id="rId7"/>
    <p:sldId id="712" r:id="rId8"/>
    <p:sldId id="718" r:id="rId9"/>
    <p:sldId id="714" r:id="rId10"/>
    <p:sldId id="713" r:id="rId11"/>
    <p:sldId id="825" r:id="rId12"/>
    <p:sldId id="826" r:id="rId13"/>
    <p:sldId id="796" r:id="rId14"/>
    <p:sldId id="783" r:id="rId15"/>
    <p:sldId id="798" r:id="rId16"/>
    <p:sldId id="800" r:id="rId17"/>
    <p:sldId id="797" r:id="rId18"/>
    <p:sldId id="784" r:id="rId19"/>
    <p:sldId id="785" r:id="rId20"/>
    <p:sldId id="786" r:id="rId21"/>
    <p:sldId id="787" r:id="rId22"/>
    <p:sldId id="808" r:id="rId23"/>
    <p:sldId id="809" r:id="rId24"/>
    <p:sldId id="810" r:id="rId25"/>
    <p:sldId id="811" r:id="rId26"/>
    <p:sldId id="801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/>
    <p:restoredTop sz="96782"/>
  </p:normalViewPr>
  <p:slideViewPr>
    <p:cSldViewPr>
      <p:cViewPr varScale="1">
        <p:scale>
          <a:sx n="115" d="100"/>
          <a:sy n="115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7843F1-FA8B-5D32-C201-7A10A51E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47CE-0026-54D5-8C6F-105B054CA5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FB54E8-FDEC-F244-86A6-1A08B1B0D9A0}" type="datetime1">
              <a:rPr lang="en-US" altLang="en-US"/>
              <a:pPr/>
              <a:t>1/31/23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8AFD63-C5C8-02A6-2426-3A4F4E85D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751AE-2E68-66AE-04EF-934198C4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41FB-0EDD-E5E2-5399-760D70AE11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62D6-B822-C3A2-E5A7-E1D355C75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B0C41F-BEF0-644A-8CF0-C11B83D8CB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C41F-BEF0-644A-8CF0-C11B83D8CBB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76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80F2B-6787-ED40-86AA-3F41C99691A2}" type="slidenum">
              <a:rPr lang="de-DE"/>
              <a:pPr/>
              <a:t>14</a:t>
            </a:fld>
            <a:endParaRPr lang="de-D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75F14-4E6F-DB44-8A02-4361DEE65DE9}" type="slidenum">
              <a:rPr lang="de-DE"/>
              <a:pPr/>
              <a:t>15</a:t>
            </a:fld>
            <a:endParaRPr lang="de-D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86EA3-7193-6C4C-B41C-5866D1BB39BF}" type="slidenum">
              <a:rPr lang="de-DE"/>
              <a:pPr/>
              <a:t>16</a:t>
            </a:fld>
            <a:endParaRPr lang="de-D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0A2F0-38D2-3945-B5AF-5BC68E763B18}" type="slidenum">
              <a:rPr lang="de-DE"/>
              <a:pPr/>
              <a:t>17</a:t>
            </a:fld>
            <a:endParaRPr lang="de-DE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6CDF3-C464-0441-B5E0-6B36DD506C88}" type="slidenum">
              <a:rPr lang="de-DE"/>
              <a:pPr/>
              <a:t>18</a:t>
            </a:fld>
            <a:endParaRPr lang="de-D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D4989-2A71-3041-BCB2-BA0C399D9ADB}" type="slidenum">
              <a:rPr lang="de-DE"/>
              <a:pPr/>
              <a:t>19</a:t>
            </a:fld>
            <a:endParaRPr lang="de-DE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C554-DBC2-6D40-A342-F9E5F700DA39}" type="slidenum">
              <a:rPr lang="de-DE"/>
              <a:pPr/>
              <a:t>20</a:t>
            </a:fld>
            <a:endParaRPr lang="de-DE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AB8F6-C333-5E48-8202-C616C482FB3D}" type="slidenum">
              <a:rPr lang="de-DE"/>
              <a:pPr/>
              <a:t>21</a:t>
            </a:fld>
            <a:endParaRPr lang="de-DE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46325-C75C-3A43-8A93-2FB20E6A8BF7}" type="slidenum">
              <a:rPr lang="de-DE"/>
              <a:pPr/>
              <a:t>22</a:t>
            </a:fld>
            <a:endParaRPr lang="de-DE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5FE8B-87BF-5C4D-ADF5-FF54386A2ABA}" type="slidenum">
              <a:rPr lang="de-DE"/>
              <a:pPr/>
              <a:t>23</a:t>
            </a:fld>
            <a:endParaRPr lang="de-DE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3E306AE-F0EB-A74A-BDB8-02D84485A5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787E482-741A-AF47-908D-166D0709A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panose="020B0300000000000000" pitchFamily="34" charset="-128"/>
              </a:rPr>
              <a:t>Part II is next lecture on Digital Modulation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C2B5B14-0D10-DD4C-8FC2-E8DF222D6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fld id="{12987F71-47E2-8742-ACDD-5E54293486F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F1F37-3BC8-D247-8238-701ACDFFFC5B}" type="slidenum">
              <a:rPr lang="de-DE"/>
              <a:pPr/>
              <a:t>24</a:t>
            </a:fld>
            <a:endParaRPr lang="de-DE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8A1A2-B37A-574A-9EE6-5D2623DEDFA3}" type="slidenum">
              <a:rPr lang="de-DE"/>
              <a:pPr/>
              <a:t>25</a:t>
            </a:fld>
            <a:endParaRPr lang="de-DE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79374-4311-634C-89FB-56C647CF0649}" type="slidenum">
              <a:rPr lang="de-DE"/>
              <a:pPr/>
              <a:t>26</a:t>
            </a:fld>
            <a:endParaRPr lang="de-DE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5A8E6-C8C5-9541-8488-28CC1123DDCC}" type="slidenum">
              <a:rPr lang="de-DE"/>
              <a:pPr/>
              <a:t>5</a:t>
            </a:fld>
            <a:endParaRPr lang="de-D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D9C05-2421-4548-A792-0BB3A8D8755B}" type="slidenum">
              <a:rPr lang="de-DE"/>
              <a:pPr/>
              <a:t>6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47BB5-7AEC-3F43-93CB-78DE5E6E15D3}" type="slidenum">
              <a:rPr lang="de-DE"/>
              <a:pPr/>
              <a:t>7</a:t>
            </a:fld>
            <a:endParaRPr lang="de-D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“Fixed” for a certain duration of the specific session/voice-call/circuit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B6F3C-96BD-8745-A984-70D467D9249D}" type="slidenum">
              <a:rPr lang="de-DE"/>
              <a:pPr/>
              <a:t>8</a:t>
            </a:fld>
            <a:endParaRPr lang="de-D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EEE5C-EE22-724F-977F-69F81DA93534}" type="slidenum">
              <a:rPr lang="de-DE"/>
              <a:pPr/>
              <a:t>9</a:t>
            </a:fld>
            <a:endParaRPr lang="de-D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3C78C-14C1-AC45-AFE8-799811325851}" type="slidenum">
              <a:rPr lang="de-DE"/>
              <a:pPr/>
              <a:t>10</a:t>
            </a:fld>
            <a:endParaRPr lang="de-D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84221-B869-3449-A5E9-047FE9CFC4AB}" type="slidenum">
              <a:rPr lang="de-DE"/>
              <a:pPr/>
              <a:t>13</a:t>
            </a:fld>
            <a:endParaRPr lang="de-D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7C7BF37-75E6-D1CD-17C1-F84A144CB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B11C8F-5537-615C-353E-EE69828F8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FC3584-1189-5254-59B3-FDB1ED1E0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A6F90-84F6-6341-BB31-7BDAEEA85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35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AE04BC-72D8-EBD8-9C11-08A2EA87B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4431F6-6A63-EF2E-78AB-BE7DB436D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9C929B-5931-F054-2E8C-CD8E753FA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71D50-C03D-724D-82C6-1B0E83375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65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6FCCC4-12E2-8885-BD20-4E9365E8C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7F8E4-0649-3290-5851-4F3D0BC68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B69B5A-E903-9C62-6459-70F70FCCE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9EA73-724C-A744-814F-2FC399C26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rgbClr val="008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2CCD0-1944-3AB3-D580-AAB4B2BA9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5897B6-D788-A9D2-4991-D49A12380D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920D8F-CB69-71EC-F82D-327DA5168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8023A-3800-8444-B511-AC531D2BA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3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A61C1-7D42-FD52-5068-4312AD042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155C0F-8E17-4578-2F33-D1ED51FE0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2CA38-7F02-CD5E-A4D5-C0DDEA558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0DA20-EBA3-A843-B170-28321C447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96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6AD83-901C-337F-459C-DBE2F64A9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EEB77-13DF-E3AB-88B9-6521F58B5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E4E18-E52B-4B3A-7055-1403D6FC4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EEC7A-9E74-9045-92F2-B0432EC17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4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A9F221-8AA9-38E7-E39E-9FADBE730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F77C4A-25EE-8814-A677-BD75A9A832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E22081-BE54-976B-57F5-BE9498195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9BBB1-A866-FE43-A8D3-0DED98335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7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CBCCF3-E8D5-E376-4301-1A6940AB0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E71A69-BE81-7822-566C-2435BFF16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2A1D13-62C9-D070-3651-5DB3C4EF2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8B2BF-924F-0449-987B-78978C291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8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DE56A0-514E-7C59-D10B-B11B7F51E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C776EE-2F92-A778-A601-A7AFA3366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D5C5E4-FFCA-DC30-66D9-648ECAFF1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3C5FC-FCE0-D140-B13B-B164747F3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DCDF4-79DD-78CD-C0EF-444A7DE5F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CBEC8-43C0-507F-762E-C86C155A5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1D1-DF18-DE29-0096-C75666D57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8E257-5E97-6D4C-B0D2-9350736B0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74F2D-7E07-2A83-CA6E-234FAC78C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AC33E-7457-EE1A-1DB7-3CB3F572D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B5A8B-162C-4871-53AF-A7DCF3CC3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171F1-2858-7040-A597-4BC899FF66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6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D026AF-F07E-7FF5-ADA4-4F94609C7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57BC00-B08C-96FC-22AC-1018AAD24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5883A2-853D-9E19-43F8-3494E6E6B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1358A7-BFA4-E31A-E06D-F0100AE005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76DE4B6-5B51-F5F9-A871-2C415665E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844F3B-A095-D246-9F64-1AC9610283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  <a:ea typeface="ヒラギノ角ゴ Pro W3" pitchFamily="-65" charset="-128"/>
          <a:cs typeface="ヒラギノ角ゴ Pro W3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§"/>
        <a:defRPr sz="3200">
          <a:solidFill>
            <a:srgbClr val="990000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accent2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•"/>
        <a:defRPr sz="2400">
          <a:solidFill>
            <a:schemeClr val="tx2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DB355CC-2F94-2EAC-CC4E-AD4D45D50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 panose="020B0300000000000000" pitchFamily="34" charset="-128"/>
              </a:rPr>
              <a:t>ECSE 4660/6660: Internetworking of Things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0FBB88-50C7-4265-9DEF-B7DAA8195B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2438400"/>
            <a:ext cx="4572000" cy="1600200"/>
          </a:xfrm>
          <a:solidFill>
            <a:srgbClr val="FF9900"/>
          </a:solidFill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US" altLang="en-US" dirty="0">
                <a:ea typeface="ヒラギノ角ゴ Pro W3" panose="020B0300000000000000" pitchFamily="34" charset="-128"/>
              </a:rPr>
              <a:t>Lecture 7: Link Layer Fundamentals – Part I</a:t>
            </a:r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3A35A5B2-1C1E-C5D8-C845-0B4931C57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86000"/>
            <a:ext cx="5181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CF51F8E3-092B-7AE2-2F80-09FEC3FF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990000"/>
                </a:solidFill>
              </a:rPr>
              <a:t>Koushik Kar</a:t>
            </a:r>
          </a:p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r>
              <a:rPr lang="en-US" altLang="en-US" dirty="0">
                <a:solidFill>
                  <a:srgbClr val="990000"/>
                </a:solidFill>
              </a:rPr>
              <a:t>ECSE, RPI</a:t>
            </a:r>
          </a:p>
          <a:p>
            <a:pPr algn="r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None/>
            </a:pPr>
            <a:endParaRPr lang="en-US" altLang="en-US" dirty="0">
              <a:solidFill>
                <a:srgbClr val="99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8F0C9-8229-A784-5BDE-5BFF6C2E4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00800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8A73C-AD2E-0D46-B252-8B72FB3C43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Access MAC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20100" cy="53197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Evolved around </a:t>
            </a:r>
            <a:r>
              <a:rPr lang="en-US" sz="2000">
                <a:solidFill>
                  <a:srgbClr val="993300"/>
                </a:solidFill>
              </a:rPr>
              <a:t>bursty data</a:t>
            </a:r>
            <a:r>
              <a:rPr lang="en-US" sz="2000"/>
              <a:t> applications in computer networks.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Fixed-assignment methods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make relatively efficient use of communications resources only when each user has a steady flow of information to be transmitted during each session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Could be a waste of resources for intermittent 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Require an “arbitrator”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rgbClr val="993300"/>
                </a:solidFill>
              </a:rPr>
              <a:t>Random access methods</a:t>
            </a:r>
            <a:r>
              <a:rPr lang="en-US" sz="2000"/>
              <a:t> provide more flexible and efficient ways of managing medium access for short bursty messages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Could think of them as distributed statistical multiplexing techniques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A natural consequence is that there is </a:t>
            </a:r>
            <a:r>
              <a:rPr lang="en-US" sz="2000">
                <a:solidFill>
                  <a:srgbClr val="993300"/>
                </a:solidFill>
              </a:rPr>
              <a:t>contention</a:t>
            </a:r>
            <a:r>
              <a:rPr lang="en-US" sz="2000"/>
              <a:t> among the users for access to the medium channels – manifested in “</a:t>
            </a:r>
            <a:r>
              <a:rPr lang="en-US" sz="2000">
                <a:solidFill>
                  <a:srgbClr val="993300"/>
                </a:solidFill>
              </a:rPr>
              <a:t>collisions</a:t>
            </a:r>
            <a:r>
              <a:rPr lang="en-US" sz="2000"/>
              <a:t>” of contending transmissions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ym typeface="Wingdings" pitchFamily="-1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ym typeface="Wingdings" pitchFamily="-1" charset="2"/>
              </a:rPr>
              <a:t>These methods are sometimes called </a:t>
            </a:r>
            <a:r>
              <a:rPr lang="en-US" sz="2000">
                <a:solidFill>
                  <a:srgbClr val="993300"/>
                </a:solidFill>
                <a:sym typeface="Wingdings" pitchFamily="-1" charset="2"/>
              </a:rPr>
              <a:t>contention schemes</a:t>
            </a:r>
            <a:endParaRPr lang="en-US" sz="2000">
              <a:solidFill>
                <a:srgbClr val="9933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Mainly used in wired and wireless LANs and data-oriented WANs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CSMA: Carrier Sense Multiple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917"/>
          </a:xfrm>
        </p:spPr>
        <p:txBody>
          <a:bodyPr/>
          <a:lstStyle/>
          <a:p>
            <a:r>
              <a:rPr lang="en-US" dirty="0"/>
              <a:t>CS: Sense the channel</a:t>
            </a:r>
          </a:p>
          <a:p>
            <a:pPr lvl="1"/>
            <a:r>
              <a:rPr lang="en-US" dirty="0"/>
              <a:t>If idle, transmit</a:t>
            </a:r>
          </a:p>
          <a:p>
            <a:pPr lvl="1"/>
            <a:r>
              <a:rPr lang="en-US" dirty="0"/>
              <a:t>If busy, wait and sense again in the future</a:t>
            </a:r>
          </a:p>
          <a:p>
            <a:r>
              <a:rPr lang="en-US" dirty="0"/>
              <a:t>Collisions might happen</a:t>
            </a:r>
          </a:p>
          <a:p>
            <a:pPr lvl="1"/>
            <a:r>
              <a:rPr lang="en-US" dirty="0"/>
              <a:t>If more than one user senses the channel “at the same time”</a:t>
            </a:r>
          </a:p>
          <a:p>
            <a:pPr lvl="1"/>
            <a:r>
              <a:rPr lang="en-US" dirty="0"/>
              <a:t>Collision window</a:t>
            </a:r>
          </a:p>
          <a:p>
            <a:pPr lvl="1"/>
            <a:r>
              <a:rPr lang="en-US" dirty="0"/>
              <a:t>Need a solution for this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0E1F3-F5B5-8A4E-B831-1CA1ACC1AF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90406"/>
          </a:xfrm>
        </p:spPr>
        <p:txBody>
          <a:bodyPr/>
          <a:lstStyle/>
          <a:p>
            <a:r>
              <a:rPr lang="en-US" dirty="0"/>
              <a:t>CD: collision detection</a:t>
            </a:r>
          </a:p>
          <a:p>
            <a:pPr lvl="1"/>
            <a:r>
              <a:rPr lang="en-US" dirty="0"/>
              <a:t>While transmitting,</a:t>
            </a:r>
            <a:r>
              <a:rPr lang="en-US" i="1" dirty="0">
                <a:solidFill>
                  <a:srgbClr val="008000"/>
                </a:solidFill>
              </a:rPr>
              <a:t> simultaneously </a:t>
            </a:r>
            <a:r>
              <a:rPr lang="en-US" dirty="0"/>
              <a:t>listen to the channel for collisions (i.e. other transmissions) </a:t>
            </a:r>
            <a:r>
              <a:rPr lang="mr-IN" dirty="0"/>
              <a:t>–</a:t>
            </a:r>
            <a:r>
              <a:rPr lang="en-US" dirty="0"/>
              <a:t> this is rather easy in wired systems, and difficult in wireless systems.</a:t>
            </a:r>
          </a:p>
          <a:p>
            <a:pPr lvl="1"/>
            <a:r>
              <a:rPr lang="en-US" dirty="0"/>
              <a:t>Collision detection: power higher than expected for a single communication</a:t>
            </a:r>
          </a:p>
          <a:p>
            <a:pPr lvl="1"/>
            <a:r>
              <a:rPr lang="en-US" dirty="0"/>
              <a:t>If detected, stop transmission, send a jam signal, and reschedule for another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0E1F3-F5B5-8A4E-B831-1CA1ACC1AF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C03EB-275B-D547-A590-9813B8DC65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Difference Between Wired and Wireless Random Access MAC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4459288"/>
            <a:ext cx="7300912" cy="2240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If both A and C sense the channel to be idle at the same time, they send at the same 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Collision can be detected </a:t>
            </a:r>
            <a:r>
              <a:rPr lang="en-US" sz="2400" dirty="0">
                <a:solidFill>
                  <a:srgbClr val="FF0000"/>
                </a:solidFill>
              </a:rPr>
              <a:t>at sender</a:t>
            </a:r>
            <a:r>
              <a:rPr lang="en-US" sz="2400" dirty="0"/>
              <a:t> in Wired LANs (Ethernet) using CSMA/CD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wireless, it might not be possible to detect collision at sender, so CSMA/CD doesn’t work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617538" y="2170113"/>
            <a:ext cx="2533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925513" y="2170113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619125" y="2409825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A</a:t>
            </a:r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1771650" y="2179638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1465263" y="2419350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B</a:t>
            </a:r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2617788" y="2189163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Oval 10"/>
          <p:cNvSpPr>
            <a:spLocks noChangeArrowheads="1"/>
          </p:cNvSpPr>
          <p:nvPr/>
        </p:nvSpPr>
        <p:spPr bwMode="auto">
          <a:xfrm>
            <a:off x="2311400" y="2428875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C</a:t>
            </a:r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>
            <a:off x="6137275" y="2795588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A</a:t>
            </a:r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>
            <a:off x="6545263" y="2078038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B</a:t>
            </a:r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>
            <a:off x="7007225" y="2738438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C</a:t>
            </a:r>
          </a:p>
        </p:txBody>
      </p:sp>
      <p:sp>
        <p:nvSpPr>
          <p:cNvPr id="44047" name="Oval 14"/>
          <p:cNvSpPr>
            <a:spLocks noChangeArrowheads="1"/>
          </p:cNvSpPr>
          <p:nvPr/>
        </p:nvSpPr>
        <p:spPr bwMode="auto">
          <a:xfrm>
            <a:off x="5013325" y="1828800"/>
            <a:ext cx="2841625" cy="2468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Oval 15"/>
          <p:cNvSpPr>
            <a:spLocks noChangeArrowheads="1"/>
          </p:cNvSpPr>
          <p:nvPr/>
        </p:nvSpPr>
        <p:spPr bwMode="auto">
          <a:xfrm>
            <a:off x="5749925" y="1771650"/>
            <a:ext cx="2841625" cy="2468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9" name="Oval 16"/>
          <p:cNvSpPr>
            <a:spLocks noChangeArrowheads="1"/>
          </p:cNvSpPr>
          <p:nvPr/>
        </p:nvSpPr>
        <p:spPr bwMode="auto">
          <a:xfrm>
            <a:off x="5449888" y="1163638"/>
            <a:ext cx="2841625" cy="2468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630238" y="1655763"/>
            <a:ext cx="1808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latin typeface="Arial" pitchFamily="-1" charset="0"/>
              </a:rPr>
              <a:t>Ethernet LAN</a:t>
            </a:r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3587750" y="1733550"/>
            <a:ext cx="182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Wireless LAN</a:t>
            </a:r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1012825" y="3151188"/>
            <a:ext cx="53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1992313" y="3149600"/>
            <a:ext cx="53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 flipV="1">
            <a:off x="6200775" y="2476500"/>
            <a:ext cx="244475" cy="319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7213600" y="2463800"/>
            <a:ext cx="231775" cy="231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B0EF0-2A0A-F54E-AA73-054121C59B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From CSMA/CD to CSMA/CA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16539"/>
          </a:xfrm>
        </p:spPr>
        <p:txBody>
          <a:bodyPr/>
          <a:lstStyle/>
          <a:p>
            <a:pPr eaLnBrk="1" hangingPunct="1"/>
            <a:r>
              <a:rPr lang="en-US" dirty="0"/>
              <a:t>Thus CSMA/CD is used in IEEE 802.3 (i.e. wired Ethernet) but not  in IEEE 802.11 (i.e.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So we use CSMA/CA for wireless</a:t>
            </a:r>
          </a:p>
          <a:p>
            <a:pPr lvl="1" eaLnBrk="1" hangingPunct="1"/>
            <a:r>
              <a:rPr lang="en-US" dirty="0"/>
              <a:t>CA here refers to the fact that we can not detect collisions</a:t>
            </a:r>
          </a:p>
          <a:p>
            <a:pPr lvl="1" eaLnBrk="1" hangingPunct="1"/>
            <a:r>
              <a:rPr lang="en-US" dirty="0"/>
              <a:t>So how do we detect collision?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56759-2650-7C48-8B76-CEB73F5C9D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MAC: from wired to wireless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9037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Can we apply the same MAC methods of wired networks to wireless networks?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CSMA/CD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“Sense” the medium, send as soon as the medium is free, and listen to the medium to “detect collisions”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CSMA/CD does </a:t>
            </a:r>
            <a:r>
              <a:rPr lang="en-US" sz="2400" dirty="0">
                <a:solidFill>
                  <a:srgbClr val="993300"/>
                </a:solidFill>
              </a:rPr>
              <a:t>not</a:t>
            </a:r>
            <a:r>
              <a:rPr lang="en-US" sz="2400" dirty="0"/>
              <a:t> work in wireless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Signal strength decreases proportional to the square of the distance (assuming free space propagation) </a:t>
            </a:r>
            <a:r>
              <a:rPr lang="en-US" sz="2000" dirty="0">
                <a:sym typeface="Wingdings" pitchFamily="-1" charset="2"/>
              </a:rPr>
              <a:t> </a:t>
            </a:r>
            <a:r>
              <a:rPr lang="en-US" sz="2000" dirty="0">
                <a:solidFill>
                  <a:srgbClr val="993300"/>
                </a:solidFill>
                <a:sym typeface="Wingdings" pitchFamily="-1" charset="2"/>
              </a:rPr>
              <a:t>Hidden Terminal</a:t>
            </a:r>
            <a:r>
              <a:rPr lang="en-US" sz="2000" dirty="0">
                <a:sym typeface="Wingdings" pitchFamily="-1" charset="2"/>
              </a:rPr>
              <a:t> and </a:t>
            </a:r>
            <a:r>
              <a:rPr lang="en-US" sz="2000" dirty="0">
                <a:solidFill>
                  <a:srgbClr val="993300"/>
                </a:solidFill>
                <a:sym typeface="Wingdings" pitchFamily="-1" charset="2"/>
              </a:rPr>
              <a:t>Exposed Terminal</a:t>
            </a:r>
            <a:r>
              <a:rPr lang="en-US" sz="2000" dirty="0">
                <a:sym typeface="Wingdings" pitchFamily="-1" charset="2"/>
              </a:rPr>
              <a:t> 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ym typeface="Wingdings" pitchFamily="-1" charset="2"/>
              </a:rPr>
              <a:t>Sender would apply CS and CD, but </a:t>
            </a:r>
            <a:r>
              <a:rPr lang="en-US" sz="1800" i="1" dirty="0">
                <a:sym typeface="Wingdings" pitchFamily="-1" charset="2"/>
              </a:rPr>
              <a:t>collisions happen at the receiver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ym typeface="Wingdings" pitchFamily="-1" charset="2"/>
              </a:rPr>
              <a:t>Might be the case that a sender cannot “hear” the collision or cannot “sense” another carrier at the receiver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2CEE4-FF01-9949-93E6-F1C94E5AD7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Exposed Terminal Problem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3671888"/>
            <a:ext cx="8759825" cy="2886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Exposed terminals (A valid comm can not take place because the sender is exposed)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 starts sending to B.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 senses carrier, finds medium in use and has to wait for A-&gt;B to end.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 is outside the range of A, therefore waiting is not necessary.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</a:rPr>
              <a:t>A and C are “exposed” terminals </a:t>
            </a:r>
            <a:r>
              <a:rPr lang="en-US" sz="1800" dirty="0"/>
              <a:t>i.e. A and C could communicate to their receivers at the same time (since their receivers are far apart), but because A and C are exposed to each other (i.e. can hear each other), one of them needlessly refrains from transmitting.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A-&gt;B and C-&gt;D transmissions could have taken place in parallel without collisions, but CS function will only allow one of them</a:t>
            </a:r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1752600" y="981075"/>
            <a:ext cx="4775200" cy="2524125"/>
            <a:chOff x="1104" y="733"/>
            <a:chExt cx="3008" cy="1590"/>
          </a:xfrm>
        </p:grpSpPr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1104" y="768"/>
              <a:ext cx="1790" cy="15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3031" y="1309"/>
              <a:ext cx="384" cy="384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latin typeface="Arial" pitchFamily="-1" charset="0"/>
                </a:rPr>
                <a:t>A</a:t>
              </a:r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3654" y="1266"/>
              <a:ext cx="384" cy="384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latin typeface="Arial" pitchFamily="-1" charset="0"/>
                </a:rPr>
                <a:t>B</a:t>
              </a:r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2438" y="1495"/>
              <a:ext cx="384" cy="384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latin typeface="Arial" pitchFamily="-1" charset="0"/>
                </a:rPr>
                <a:t>C</a:t>
              </a:r>
            </a:p>
          </p:txBody>
        </p:sp>
        <p:sp>
          <p:nvSpPr>
            <p:cNvPr id="48138" name="Oval 9"/>
            <p:cNvSpPr>
              <a:spLocks noChangeArrowheads="1"/>
            </p:cNvSpPr>
            <p:nvPr/>
          </p:nvSpPr>
          <p:spPr bwMode="auto">
            <a:xfrm>
              <a:off x="2322" y="733"/>
              <a:ext cx="1790" cy="15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39" name="Oval 10"/>
            <p:cNvSpPr>
              <a:spLocks noChangeArrowheads="1"/>
            </p:cNvSpPr>
            <p:nvPr/>
          </p:nvSpPr>
          <p:spPr bwMode="auto">
            <a:xfrm>
              <a:off x="1785" y="1397"/>
              <a:ext cx="384" cy="384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>
                  <a:latin typeface="Arial" pitchFamily="-1" charset="0"/>
                </a:rPr>
                <a:t>D</a:t>
              </a:r>
            </a:p>
          </p:txBody>
        </p:sp>
        <p:sp>
          <p:nvSpPr>
            <p:cNvPr id="48140" name="Line 11"/>
            <p:cNvSpPr>
              <a:spLocks noChangeShapeType="1"/>
            </p:cNvSpPr>
            <p:nvPr/>
          </p:nvSpPr>
          <p:spPr bwMode="auto">
            <a:xfrm>
              <a:off x="3358" y="1349"/>
              <a:ext cx="2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1" name="Line 12"/>
            <p:cNvSpPr>
              <a:spLocks noChangeShapeType="1"/>
            </p:cNvSpPr>
            <p:nvPr/>
          </p:nvSpPr>
          <p:spPr bwMode="auto">
            <a:xfrm flipH="1" flipV="1">
              <a:off x="2200" y="1518"/>
              <a:ext cx="236" cy="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92365-F136-D541-86C6-55275ED9F7A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Hidden Terminal Problem </a:t>
            </a:r>
            <a:r>
              <a:rPr lang="en-US" sz="1400" dirty="0"/>
              <a:t>[Tobagi75]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82863"/>
            <a:ext cx="8239125" cy="4325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Hidden terminals: </a:t>
            </a:r>
            <a:r>
              <a:rPr lang="en-US" sz="2400" i="1" dirty="0"/>
              <a:t>A node within the range of two nodes that are out of range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and C cannot hear each other.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sends to B, C cannot receive A.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 wants to send to B, C senses a “free” medium (CS fails)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Collision occurs at B.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cannot hear the collision (CD fails).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A is “hidden” from C with respect to transmissions to B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Hidden terminal is peculiar to wireless (not found in wired)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Need to sense carrier </a:t>
            </a:r>
            <a:r>
              <a:rPr lang="en-US" sz="2000" u="sng" dirty="0"/>
              <a:t>at receiver</a:t>
            </a:r>
            <a:r>
              <a:rPr lang="en-US" sz="2000" dirty="0"/>
              <a:t>, not sender!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“virtual carrier sensing”: </a:t>
            </a:r>
            <a:r>
              <a:rPr lang="en-US" sz="2000" dirty="0">
                <a:solidFill>
                  <a:srgbClr val="00B050"/>
                </a:solidFill>
              </a:rPr>
              <a:t>Sender (node C) “asks” receiver (node B)</a:t>
            </a:r>
            <a:r>
              <a:rPr lang="en-US" sz="2000" dirty="0"/>
              <a:t> whether it senses the channel is busy. If so, behave as if channel busy.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7543800" y="62484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de-DE" sz="1400">
              <a:latin typeface="Arial" pitchFamily="-1" charset="0"/>
            </a:endParaRPr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1724025" y="1295400"/>
            <a:ext cx="5562600" cy="1343025"/>
            <a:chOff x="1104" y="672"/>
            <a:chExt cx="3504" cy="846"/>
          </a:xfrm>
        </p:grpSpPr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2727" y="128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de-DE" sz="1800" b="1">
                  <a:latin typeface="Arial" pitchFamily="-1" charset="0"/>
                </a:rPr>
                <a:t>B</a:t>
              </a:r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1959" y="128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de-DE" sz="1800" b="1">
                  <a:latin typeface="Arial" pitchFamily="-1" charset="0"/>
                </a:rPr>
                <a:t>A</a:t>
              </a:r>
            </a:p>
          </p:txBody>
        </p:sp>
        <p:grpSp>
          <p:nvGrpSpPr>
            <p:cNvPr id="50185" name="Group 8"/>
            <p:cNvGrpSpPr>
              <a:grpSpLocks/>
            </p:cNvGrpSpPr>
            <p:nvPr/>
          </p:nvGrpSpPr>
          <p:grpSpPr bwMode="auto">
            <a:xfrm>
              <a:off x="1872" y="672"/>
              <a:ext cx="2016" cy="480"/>
              <a:chOff x="2208" y="1632"/>
              <a:chExt cx="2016" cy="480"/>
            </a:xfrm>
          </p:grpSpPr>
          <p:sp>
            <p:nvSpPr>
              <p:cNvPr id="50199" name="Oval 9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248" cy="288"/>
              </a:xfrm>
              <a:prstGeom prst="ellipse">
                <a:avLst/>
              </a:prstGeom>
              <a:noFill/>
              <a:ln w="38100">
                <a:solidFill>
                  <a:srgbClr val="FF0D0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0" name="Oval 10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1728" cy="384"/>
              </a:xfrm>
              <a:prstGeom prst="ellipse">
                <a:avLst/>
              </a:prstGeom>
              <a:noFill/>
              <a:ln w="28575">
                <a:solidFill>
                  <a:srgbClr val="FF0D0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1" name="Oval 11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016" cy="480"/>
              </a:xfrm>
              <a:prstGeom prst="ellipse">
                <a:avLst/>
              </a:prstGeom>
              <a:noFill/>
              <a:ln w="19050">
                <a:solidFill>
                  <a:srgbClr val="FF0D0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2" name="Oval 12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864" cy="192"/>
              </a:xfrm>
              <a:prstGeom prst="ellipse">
                <a:avLst/>
              </a:prstGeom>
              <a:noFill/>
              <a:ln w="57150">
                <a:solidFill>
                  <a:srgbClr val="FF0D0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3" name="Oval 13"/>
              <p:cNvSpPr>
                <a:spLocks noChangeArrowheads="1"/>
              </p:cNvSpPr>
              <p:nvPr/>
            </p:nvSpPr>
            <p:spPr bwMode="auto">
              <a:xfrm>
                <a:off x="3004" y="1824"/>
                <a:ext cx="424" cy="96"/>
              </a:xfrm>
              <a:prstGeom prst="ellipse">
                <a:avLst/>
              </a:prstGeom>
              <a:noFill/>
              <a:ln w="76200">
                <a:solidFill>
                  <a:srgbClr val="FF0D0D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186" name="Text Box 14"/>
            <p:cNvSpPr txBox="1">
              <a:spLocks noChangeArrowheads="1"/>
            </p:cNvSpPr>
            <p:nvPr/>
          </p:nvSpPr>
          <p:spPr bwMode="auto">
            <a:xfrm>
              <a:off x="3450" y="128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de-DE" sz="1800" b="1">
                  <a:latin typeface="Arial" pitchFamily="-1" charset="0"/>
                </a:rPr>
                <a:t>C</a:t>
              </a:r>
            </a:p>
          </p:txBody>
        </p:sp>
        <p:grpSp>
          <p:nvGrpSpPr>
            <p:cNvPr id="50187" name="Group 15"/>
            <p:cNvGrpSpPr>
              <a:grpSpLocks/>
            </p:cNvGrpSpPr>
            <p:nvPr/>
          </p:nvGrpSpPr>
          <p:grpSpPr bwMode="auto">
            <a:xfrm>
              <a:off x="2592" y="672"/>
              <a:ext cx="2016" cy="480"/>
              <a:chOff x="2208" y="1632"/>
              <a:chExt cx="2016" cy="480"/>
            </a:xfrm>
          </p:grpSpPr>
          <p:sp>
            <p:nvSpPr>
              <p:cNvPr id="50194" name="Oval 16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248" cy="288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5" name="Oval 17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1728" cy="38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6" name="Oval 18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016" cy="48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7" name="Oval 19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864" cy="19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8" name="Oval 20"/>
              <p:cNvSpPr>
                <a:spLocks noChangeArrowheads="1"/>
              </p:cNvSpPr>
              <p:nvPr/>
            </p:nvSpPr>
            <p:spPr bwMode="auto">
              <a:xfrm>
                <a:off x="3004" y="1824"/>
                <a:ext cx="424" cy="96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188" name="Group 21"/>
            <p:cNvGrpSpPr>
              <a:grpSpLocks/>
            </p:cNvGrpSpPr>
            <p:nvPr/>
          </p:nvGrpSpPr>
          <p:grpSpPr bwMode="auto">
            <a:xfrm>
              <a:off x="1104" y="672"/>
              <a:ext cx="2016" cy="480"/>
              <a:chOff x="2208" y="1632"/>
              <a:chExt cx="2016" cy="480"/>
            </a:xfrm>
          </p:grpSpPr>
          <p:sp>
            <p:nvSpPr>
              <p:cNvPr id="50189" name="Oval 22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248" cy="288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0" name="Oval 23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1728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1" name="Oval 24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016" cy="480"/>
              </a:xfrm>
              <a:prstGeom prst="ellips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2" name="Oval 25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864" cy="192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3" name="Oval 26"/>
              <p:cNvSpPr>
                <a:spLocks noChangeArrowheads="1"/>
              </p:cNvSpPr>
              <p:nvPr/>
            </p:nvSpPr>
            <p:spPr bwMode="auto">
              <a:xfrm>
                <a:off x="3004" y="1824"/>
                <a:ext cx="424" cy="96"/>
              </a:xfrm>
              <a:prstGeom prst="ellips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552825" y="2478088"/>
            <a:ext cx="53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07C50-335C-834A-9D30-E027298D19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RTS/CTS solution of Hidden Terminal Problem 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2727325" y="2971800"/>
            <a:ext cx="2682875" cy="490538"/>
            <a:chOff x="182" y="2784"/>
            <a:chExt cx="1690" cy="309"/>
          </a:xfrm>
        </p:grpSpPr>
        <p:sp>
          <p:nvSpPr>
            <p:cNvPr id="52248" name="Text Box 4"/>
            <p:cNvSpPr txBox="1">
              <a:spLocks noChangeArrowheads="1"/>
            </p:cNvSpPr>
            <p:nvPr/>
          </p:nvSpPr>
          <p:spPr bwMode="auto">
            <a:xfrm>
              <a:off x="182" y="2805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52249" name="Text Box 5"/>
            <p:cNvSpPr txBox="1">
              <a:spLocks noChangeArrowheads="1"/>
            </p:cNvSpPr>
            <p:nvPr/>
          </p:nvSpPr>
          <p:spPr bwMode="auto">
            <a:xfrm>
              <a:off x="912" y="278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52250" name="Text Box 6"/>
            <p:cNvSpPr txBox="1">
              <a:spLocks noChangeArrowheads="1"/>
            </p:cNvSpPr>
            <p:nvPr/>
          </p:nvSpPr>
          <p:spPr bwMode="auto">
            <a:xfrm>
              <a:off x="1641" y="278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</p:grpSp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2679700" y="2362200"/>
            <a:ext cx="2882900" cy="2108200"/>
            <a:chOff x="152" y="2400"/>
            <a:chExt cx="1816" cy="1328"/>
          </a:xfrm>
        </p:grpSpPr>
        <p:sp>
          <p:nvSpPr>
            <p:cNvPr id="52246" name="Freeform 8"/>
            <p:cNvSpPr>
              <a:spLocks/>
            </p:cNvSpPr>
            <p:nvPr/>
          </p:nvSpPr>
          <p:spPr bwMode="auto">
            <a:xfrm>
              <a:off x="152" y="2400"/>
              <a:ext cx="1200" cy="1328"/>
            </a:xfrm>
            <a:custGeom>
              <a:avLst/>
              <a:gdLst>
                <a:gd name="T0" fmla="*/ 136 w 1200"/>
                <a:gd name="T1" fmla="*/ 0 h 1328"/>
                <a:gd name="T2" fmla="*/ 1192 w 1200"/>
                <a:gd name="T3" fmla="*/ 480 h 1328"/>
                <a:gd name="T4" fmla="*/ 184 w 1200"/>
                <a:gd name="T5" fmla="*/ 1200 h 1328"/>
                <a:gd name="T6" fmla="*/ 88 w 1200"/>
                <a:gd name="T7" fmla="*/ 1248 h 1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328"/>
                <a:gd name="T14" fmla="*/ 1200 w 1200"/>
                <a:gd name="T15" fmla="*/ 1328 h 1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328">
                  <a:moveTo>
                    <a:pt x="136" y="0"/>
                  </a:moveTo>
                  <a:cubicBezTo>
                    <a:pt x="660" y="140"/>
                    <a:pt x="1184" y="280"/>
                    <a:pt x="1192" y="480"/>
                  </a:cubicBezTo>
                  <a:cubicBezTo>
                    <a:pt x="1200" y="680"/>
                    <a:pt x="368" y="1072"/>
                    <a:pt x="184" y="1200"/>
                  </a:cubicBezTo>
                  <a:cubicBezTo>
                    <a:pt x="0" y="1328"/>
                    <a:pt x="44" y="1288"/>
                    <a:pt x="88" y="1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7" name="Freeform 9"/>
            <p:cNvSpPr>
              <a:spLocks/>
            </p:cNvSpPr>
            <p:nvPr/>
          </p:nvSpPr>
          <p:spPr bwMode="auto">
            <a:xfrm>
              <a:off x="760" y="2400"/>
              <a:ext cx="1208" cy="1296"/>
            </a:xfrm>
            <a:custGeom>
              <a:avLst/>
              <a:gdLst>
                <a:gd name="T0" fmla="*/ 1160 w 1208"/>
                <a:gd name="T1" fmla="*/ 0 h 1296"/>
                <a:gd name="T2" fmla="*/ 8 w 1208"/>
                <a:gd name="T3" fmla="*/ 528 h 1296"/>
                <a:gd name="T4" fmla="*/ 1208 w 1208"/>
                <a:gd name="T5" fmla="*/ 1296 h 1296"/>
                <a:gd name="T6" fmla="*/ 0 60000 65536"/>
                <a:gd name="T7" fmla="*/ 0 60000 65536"/>
                <a:gd name="T8" fmla="*/ 0 60000 65536"/>
                <a:gd name="T9" fmla="*/ 0 w 1208"/>
                <a:gd name="T10" fmla="*/ 0 h 1296"/>
                <a:gd name="T11" fmla="*/ 1208 w 1208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8" h="1296">
                  <a:moveTo>
                    <a:pt x="1160" y="0"/>
                  </a:moveTo>
                  <a:cubicBezTo>
                    <a:pt x="580" y="156"/>
                    <a:pt x="0" y="312"/>
                    <a:pt x="8" y="528"/>
                  </a:cubicBezTo>
                  <a:cubicBezTo>
                    <a:pt x="16" y="744"/>
                    <a:pt x="612" y="1020"/>
                    <a:pt x="1208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8000" y="2901950"/>
            <a:ext cx="838200" cy="304800"/>
            <a:chOff x="1920" y="1828"/>
            <a:chExt cx="528" cy="192"/>
          </a:xfrm>
        </p:grpSpPr>
        <p:sp>
          <p:nvSpPr>
            <p:cNvPr id="52244" name="Line 11"/>
            <p:cNvSpPr>
              <a:spLocks noChangeShapeType="1"/>
            </p:cNvSpPr>
            <p:nvPr/>
          </p:nvSpPr>
          <p:spPr bwMode="auto">
            <a:xfrm>
              <a:off x="1920" y="2016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5" name="Text Box 12"/>
            <p:cNvSpPr txBox="1">
              <a:spLocks noChangeArrowheads="1"/>
            </p:cNvSpPr>
            <p:nvPr/>
          </p:nvSpPr>
          <p:spPr bwMode="auto">
            <a:xfrm>
              <a:off x="1958" y="1828"/>
              <a:ext cx="3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RTS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71800" y="3200400"/>
            <a:ext cx="2057400" cy="304800"/>
            <a:chOff x="1872" y="2016"/>
            <a:chExt cx="1296" cy="192"/>
          </a:xfrm>
        </p:grpSpPr>
        <p:sp>
          <p:nvSpPr>
            <p:cNvPr id="52241" name="Line 14"/>
            <p:cNvSpPr>
              <a:spLocks noChangeShapeType="1"/>
            </p:cNvSpPr>
            <p:nvPr/>
          </p:nvSpPr>
          <p:spPr bwMode="auto">
            <a:xfrm>
              <a:off x="1872" y="2208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 type="triangle" w="med" len="med"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2" name="Line 15"/>
            <p:cNvSpPr>
              <a:spLocks noChangeShapeType="1"/>
            </p:cNvSpPr>
            <p:nvPr/>
          </p:nvSpPr>
          <p:spPr bwMode="auto">
            <a:xfrm>
              <a:off x="2640" y="2208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3" name="Text Box 16"/>
            <p:cNvSpPr txBox="1">
              <a:spLocks noChangeArrowheads="1"/>
            </p:cNvSpPr>
            <p:nvPr/>
          </p:nvSpPr>
          <p:spPr bwMode="auto">
            <a:xfrm>
              <a:off x="1968" y="2016"/>
              <a:ext cx="3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CTS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048000" y="3505200"/>
            <a:ext cx="838200" cy="304800"/>
            <a:chOff x="1920" y="2208"/>
            <a:chExt cx="528" cy="192"/>
          </a:xfrm>
        </p:grpSpPr>
        <p:sp>
          <p:nvSpPr>
            <p:cNvPr id="52239" name="Line 18"/>
            <p:cNvSpPr>
              <a:spLocks noChangeShapeType="1"/>
            </p:cNvSpPr>
            <p:nvPr/>
          </p:nvSpPr>
          <p:spPr bwMode="auto">
            <a:xfrm>
              <a:off x="1920" y="2400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1968" y="2208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971800" y="3886200"/>
            <a:ext cx="838200" cy="304800"/>
            <a:chOff x="1872" y="2448"/>
            <a:chExt cx="528" cy="192"/>
          </a:xfrm>
        </p:grpSpPr>
        <p:sp>
          <p:nvSpPr>
            <p:cNvPr id="52237" name="Line 21"/>
            <p:cNvSpPr>
              <a:spLocks noChangeShapeType="1"/>
            </p:cNvSpPr>
            <p:nvPr/>
          </p:nvSpPr>
          <p:spPr bwMode="auto">
            <a:xfrm>
              <a:off x="1872" y="2640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 type="triangle" w="med" len="med"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8" name="Text Box 22"/>
            <p:cNvSpPr txBox="1">
              <a:spLocks noChangeArrowheads="1"/>
            </p:cNvSpPr>
            <p:nvPr/>
          </p:nvSpPr>
          <p:spPr bwMode="auto">
            <a:xfrm>
              <a:off x="1968" y="2448"/>
              <a:ext cx="3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ACK</a:t>
              </a:r>
            </a:p>
          </p:txBody>
        </p:sp>
      </p:grpSp>
      <p:sp>
        <p:nvSpPr>
          <p:cNvPr id="713751" name="Text Box 23"/>
          <p:cNvSpPr txBox="1">
            <a:spLocks noChangeArrowheads="1"/>
          </p:cNvSpPr>
          <p:nvPr/>
        </p:nvSpPr>
        <p:spPr bwMode="auto">
          <a:xfrm>
            <a:off x="5470525" y="3157538"/>
            <a:ext cx="3438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 knows B is listening</a:t>
            </a:r>
          </a:p>
          <a:p>
            <a:r>
              <a:rPr lang="en-US" sz="2400"/>
              <a:t>to A. Will not attempt to</a:t>
            </a:r>
          </a:p>
          <a:p>
            <a:r>
              <a:rPr lang="en-US" sz="2400"/>
              <a:t>transmit to B.</a:t>
            </a:r>
          </a:p>
        </p:txBody>
      </p:sp>
      <p:sp>
        <p:nvSpPr>
          <p:cNvPr id="713752" name="Text Box 24"/>
          <p:cNvSpPr txBox="1">
            <a:spLocks noChangeArrowheads="1"/>
          </p:cNvSpPr>
          <p:nvPr/>
        </p:nvSpPr>
        <p:spPr bwMode="auto">
          <a:xfrm>
            <a:off x="1812925" y="4876800"/>
            <a:ext cx="4568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hlink"/>
                </a:solidFill>
              </a:rPr>
              <a:t>Hidden Terminal Problem Solved</a:t>
            </a:r>
          </a:p>
          <a:p>
            <a:r>
              <a:rPr lang="en-US" sz="2400" i="1">
                <a:solidFill>
                  <a:schemeClr val="hlink"/>
                </a:solidFill>
              </a:rPr>
              <a:t>through RTS-CTS exchange!</a:t>
            </a:r>
          </a:p>
        </p:txBody>
      </p:sp>
      <p:sp>
        <p:nvSpPr>
          <p:cNvPr id="52236" name="Text Box 25"/>
          <p:cNvSpPr txBox="1">
            <a:spLocks noChangeArrowheads="1"/>
          </p:cNvSpPr>
          <p:nvPr/>
        </p:nvSpPr>
        <p:spPr bwMode="auto">
          <a:xfrm>
            <a:off x="4346575" y="31686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1" grpId="0" autoUpdateAnimBg="0"/>
      <p:bldP spid="7137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DCA96-BDCB-FC4D-BB0F-3D415C2825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CSMA/CA + RTS/CTS (Contd.)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4950"/>
            <a:ext cx="8229600" cy="5707063"/>
          </a:xfrm>
        </p:spPr>
        <p:txBody>
          <a:bodyPr/>
          <a:lstStyle/>
          <a:p>
            <a:pPr eaLnBrk="1" hangingPunct="1"/>
            <a:r>
              <a:rPr lang="en-US" sz="2800"/>
              <a:t>802.11 DCF MAC:</a:t>
            </a:r>
          </a:p>
          <a:p>
            <a:pPr lvl="1" eaLnBrk="1" hangingPunct="1"/>
            <a:r>
              <a:rPr lang="en-US" sz="2400"/>
              <a:t>CSMA/CA</a:t>
            </a:r>
          </a:p>
          <a:p>
            <a:pPr lvl="1" eaLnBrk="1" hangingPunct="1"/>
            <a:r>
              <a:rPr lang="en-US" sz="2400"/>
              <a:t>Control packet transmissions precede data packet transmissions to facilitate collision avoidance</a:t>
            </a:r>
          </a:p>
          <a:p>
            <a:pPr lvl="1" eaLnBrk="1" hangingPunct="1"/>
            <a:r>
              <a:rPr lang="en-US" sz="2400"/>
              <a:t>4-way (RTS, CTS, Data, ACK) exchange for every data packet transmission 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Can there be collisions? Yes.</a:t>
            </a:r>
          </a:p>
          <a:p>
            <a:pPr lvl="1" eaLnBrk="1" hangingPunct="1"/>
            <a:r>
              <a:rPr lang="en-US" sz="2400"/>
              <a:t>Control packet collisions (C transmitting RTS at the same time as A)</a:t>
            </a:r>
          </a:p>
          <a:p>
            <a:pPr lvl="1" eaLnBrk="1" hangingPunct="1"/>
            <a:r>
              <a:rPr lang="en-US" sz="2400"/>
              <a:t>C does not register B’s CTS </a:t>
            </a:r>
          </a:p>
          <a:p>
            <a:pPr lvl="1" eaLnBrk="1" hangingPunct="1"/>
            <a:r>
              <a:rPr lang="en-US" sz="2400"/>
              <a:t>C moves into B’s range after B’s CTS</a:t>
            </a:r>
          </a:p>
          <a:p>
            <a:pPr lvl="1"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28067826-DD6E-B844-9D9B-8D5AFB58F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anose="020B0300000000000000" pitchFamily="34" charset="-128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71E2-923A-9341-8DD0-356ED2DD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 Layer Fundamentals: Part I – Random Access MAC Protocols</a:t>
            </a:r>
          </a:p>
          <a:p>
            <a:pPr marL="457200" lvl="1" indent="0">
              <a:buNone/>
            </a:pPr>
            <a:r>
              <a:rPr lang="en-US" dirty="0"/>
              <a:t>Reference for this part:</a:t>
            </a:r>
            <a:endParaRPr lang="en-US" i="1" dirty="0"/>
          </a:p>
          <a:p>
            <a:pPr lvl="1"/>
            <a:r>
              <a:rPr lang="en-US" sz="2000" dirty="0"/>
              <a:t>A. Kumar, D. Manjunath, J. </a:t>
            </a:r>
            <a:r>
              <a:rPr lang="en-US" sz="2000" dirty="0" err="1"/>
              <a:t>Kuri</a:t>
            </a:r>
            <a:r>
              <a:rPr lang="en-US" sz="2000" dirty="0"/>
              <a:t>, “Communication Networking, An Analytical Approach,” 2004, Elsevier. </a:t>
            </a:r>
            <a:r>
              <a:rPr lang="en-US" sz="2000" dirty="0">
                <a:solidFill>
                  <a:srgbClr val="FF0000"/>
                </a:solidFill>
              </a:rPr>
              <a:t>(Available as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E-BOOK </a:t>
            </a:r>
            <a:r>
              <a:rPr lang="en-US" sz="2000" dirty="0">
                <a:solidFill>
                  <a:srgbClr val="FF0000"/>
                </a:solidFill>
              </a:rPr>
              <a:t>through the RPI Library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b="1" dirty="0"/>
              <a:t>	Chapter 8: </a:t>
            </a:r>
            <a:r>
              <a:rPr lang="en-US" sz="2000" dirty="0"/>
              <a:t>Sections:</a:t>
            </a:r>
          </a:p>
          <a:p>
            <a:pPr lvl="1">
              <a:buNone/>
            </a:pPr>
            <a:r>
              <a:rPr lang="en-US" sz="2000" dirty="0"/>
              <a:t>		 8.5.2: Carrier Sensing Protocols</a:t>
            </a:r>
          </a:p>
          <a:p>
            <a:pPr lvl="1">
              <a:buNone/>
            </a:pPr>
            <a:endParaRPr lang="en-US" sz="2000" dirty="0"/>
          </a:p>
          <a:p>
            <a:pPr lvl="1"/>
            <a:r>
              <a:rPr lang="en-US" sz="2000" dirty="0"/>
              <a:t>J.F. Kurose, K.W. Ross, </a:t>
            </a:r>
            <a:r>
              <a:rPr lang="en-US" sz="2000" i="1" dirty="0"/>
              <a:t>“Computer Networking, A Top-Down Approach Featuring the Internet”</a:t>
            </a:r>
            <a:r>
              <a:rPr lang="en-US" sz="2000" dirty="0"/>
              <a:t> (7th Ed.).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Chapter 7: </a:t>
            </a:r>
            <a:r>
              <a:rPr lang="en-US" sz="2000" dirty="0"/>
              <a:t>Wireless Networks </a:t>
            </a:r>
            <a:r>
              <a:rPr lang="en-US" sz="2000" dirty="0">
                <a:solidFill>
                  <a:srgbClr val="FF0000"/>
                </a:solidFill>
              </a:rPr>
              <a:t>(to be posted on LMS)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40F89550-DFF1-1E48-B57C-43295A2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F0A2D-5FB3-0642-BDC8-5D6989F2FC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CSMA/CA+RTS/CTS Algorithm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397"/>
            <a:ext cx="8603673" cy="55461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Sense channel (CS)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busy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Freeze backoff timer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Send 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CTS not received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Back-off to try again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Else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Send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If ACK not received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Back-off to try again later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Next packet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81DE0-B52E-3F41-9D61-187BB5F874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CSMA/CA Algorithm (Contd.)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35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Maintain a value CW (ContentionWindow)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Busy,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Wait till channel is idle. Then choose a random number between 0 and CW and start a back-off timer for proportional amount of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transmissions within back-off amount of time, freeze back-off timer and start it once channel becomes idle again.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Collisions (Control or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Binary exponential increase (doubling) of CW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D5BC-2953-4F4B-81AC-AB17C1B50D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DCF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667000"/>
            <a:ext cx="2133600" cy="1295400"/>
            <a:chOff x="1824" y="1680"/>
            <a:chExt cx="1344" cy="816"/>
          </a:xfrm>
        </p:grpSpPr>
        <p:sp>
          <p:nvSpPr>
            <p:cNvPr id="60530" name="Rectangle 4"/>
            <p:cNvSpPr>
              <a:spLocks noChangeArrowheads="1"/>
            </p:cNvSpPr>
            <p:nvPr/>
          </p:nvSpPr>
          <p:spPr bwMode="auto">
            <a:xfrm>
              <a:off x="1824" y="2256"/>
              <a:ext cx="13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>
                  <a:latin typeface="Times New Roman" pitchFamily="-1" charset="0"/>
                </a:rPr>
                <a:t>data</a:t>
              </a:r>
            </a:p>
          </p:txBody>
        </p:sp>
        <p:sp>
          <p:nvSpPr>
            <p:cNvPr id="60531" name="Rectangle 5"/>
            <p:cNvSpPr>
              <a:spLocks noChangeArrowheads="1"/>
            </p:cNvSpPr>
            <p:nvPr/>
          </p:nvSpPr>
          <p:spPr bwMode="auto">
            <a:xfrm>
              <a:off x="2064" y="1680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>
                  <a:latin typeface="Times New Roman" pitchFamily="-1" charset="0"/>
                </a:rPr>
                <a:t>wait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38713" y="2209800"/>
            <a:ext cx="1233487" cy="2251075"/>
            <a:chOff x="3110" y="1392"/>
            <a:chExt cx="778" cy="1418"/>
          </a:xfrm>
        </p:grpSpPr>
        <p:sp>
          <p:nvSpPr>
            <p:cNvPr id="60502" name="Text Box 7"/>
            <p:cNvSpPr txBox="1">
              <a:spLocks noChangeArrowheads="1"/>
            </p:cNvSpPr>
            <p:nvPr/>
          </p:nvSpPr>
          <p:spPr bwMode="auto">
            <a:xfrm>
              <a:off x="3120" y="139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-1" charset="0"/>
                </a:rPr>
                <a:t>B1</a:t>
              </a:r>
            </a:p>
          </p:txBody>
        </p:sp>
        <p:grpSp>
          <p:nvGrpSpPr>
            <p:cNvPr id="60503" name="Group 8"/>
            <p:cNvGrpSpPr>
              <a:grpSpLocks/>
            </p:cNvGrpSpPr>
            <p:nvPr/>
          </p:nvGrpSpPr>
          <p:grpSpPr bwMode="auto">
            <a:xfrm>
              <a:off x="3408" y="2256"/>
              <a:ext cx="240" cy="240"/>
              <a:chOff x="864" y="1680"/>
              <a:chExt cx="240" cy="240"/>
            </a:xfrm>
          </p:grpSpPr>
          <p:sp>
            <p:nvSpPr>
              <p:cNvPr id="60525" name="Rectangle 9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26" name="Rectangle 10"/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27" name="Rectangle 1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28" name="Rectangle 12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29" name="Rectangle 13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504" name="Group 14"/>
            <p:cNvGrpSpPr>
              <a:grpSpLocks/>
            </p:cNvGrpSpPr>
            <p:nvPr/>
          </p:nvGrpSpPr>
          <p:grpSpPr bwMode="auto">
            <a:xfrm>
              <a:off x="3168" y="1680"/>
              <a:ext cx="720" cy="816"/>
              <a:chOff x="3168" y="1680"/>
              <a:chExt cx="720" cy="816"/>
            </a:xfrm>
          </p:grpSpPr>
          <p:grpSp>
            <p:nvGrpSpPr>
              <p:cNvPr id="60507" name="Group 15"/>
              <p:cNvGrpSpPr>
                <a:grpSpLocks/>
              </p:cNvGrpSpPr>
              <p:nvPr/>
            </p:nvGrpSpPr>
            <p:grpSpPr bwMode="auto">
              <a:xfrm>
                <a:off x="3168" y="1680"/>
                <a:ext cx="240" cy="240"/>
                <a:chOff x="864" y="1680"/>
                <a:chExt cx="240" cy="240"/>
              </a:xfrm>
            </p:grpSpPr>
            <p:sp>
              <p:nvSpPr>
                <p:cNvPr id="60520" name="Rectangle 16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21" name="Rectangle 17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22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23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508" name="Group 21"/>
              <p:cNvGrpSpPr>
                <a:grpSpLocks/>
              </p:cNvGrpSpPr>
              <p:nvPr/>
            </p:nvGrpSpPr>
            <p:grpSpPr bwMode="auto">
              <a:xfrm>
                <a:off x="3168" y="2256"/>
                <a:ext cx="240" cy="240"/>
                <a:chOff x="864" y="1680"/>
                <a:chExt cx="240" cy="240"/>
              </a:xfrm>
            </p:grpSpPr>
            <p:sp>
              <p:nvSpPr>
                <p:cNvPr id="60515" name="Rectangle 22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6" name="Rectangle 23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7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8" name="Rectangle 2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9" name="Rectangle 26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509" name="Group 27"/>
              <p:cNvGrpSpPr>
                <a:grpSpLocks/>
              </p:cNvGrpSpPr>
              <p:nvPr/>
            </p:nvGrpSpPr>
            <p:grpSpPr bwMode="auto">
              <a:xfrm>
                <a:off x="3648" y="2256"/>
                <a:ext cx="240" cy="240"/>
                <a:chOff x="864" y="1680"/>
                <a:chExt cx="240" cy="240"/>
              </a:xfrm>
            </p:grpSpPr>
            <p:sp>
              <p:nvSpPr>
                <p:cNvPr id="60510" name="Rectangle 28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1" name="Rectangle 29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2" name="Rectangle 30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3" name="Rectangle 31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14" name="Rectangle 32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0505" name="Text Box 33"/>
            <p:cNvSpPr txBox="1">
              <a:spLocks noChangeArrowheads="1"/>
            </p:cNvSpPr>
            <p:nvPr/>
          </p:nvSpPr>
          <p:spPr bwMode="auto">
            <a:xfrm>
              <a:off x="3110" y="252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-1" charset="0"/>
                </a:rPr>
                <a:t>B2</a:t>
              </a:r>
            </a:p>
          </p:txBody>
        </p:sp>
        <p:sp>
          <p:nvSpPr>
            <p:cNvPr id="60506" name="Line 34"/>
            <p:cNvSpPr>
              <a:spLocks noChangeShapeType="1"/>
            </p:cNvSpPr>
            <p:nvPr/>
          </p:nvSpPr>
          <p:spPr bwMode="auto">
            <a:xfrm>
              <a:off x="3408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422" name="Group 35"/>
          <p:cNvGrpSpPr>
            <a:grpSpLocks/>
          </p:cNvGrpSpPr>
          <p:nvPr/>
        </p:nvGrpSpPr>
        <p:grpSpPr bwMode="auto">
          <a:xfrm>
            <a:off x="1281113" y="2174875"/>
            <a:ext cx="1995487" cy="2286000"/>
            <a:chOff x="806" y="1370"/>
            <a:chExt cx="1258" cy="1440"/>
          </a:xfrm>
        </p:grpSpPr>
        <p:grpSp>
          <p:nvGrpSpPr>
            <p:cNvPr id="60442" name="Group 36"/>
            <p:cNvGrpSpPr>
              <a:grpSpLocks/>
            </p:cNvGrpSpPr>
            <p:nvPr/>
          </p:nvGrpSpPr>
          <p:grpSpPr bwMode="auto">
            <a:xfrm>
              <a:off x="806" y="1370"/>
              <a:ext cx="1258" cy="1440"/>
              <a:chOff x="806" y="1370"/>
              <a:chExt cx="1258" cy="1440"/>
            </a:xfrm>
          </p:grpSpPr>
          <p:grpSp>
            <p:nvGrpSpPr>
              <p:cNvPr id="60444" name="Group 37"/>
              <p:cNvGrpSpPr>
                <a:grpSpLocks/>
              </p:cNvGrpSpPr>
              <p:nvPr/>
            </p:nvGrpSpPr>
            <p:grpSpPr bwMode="auto">
              <a:xfrm>
                <a:off x="864" y="1680"/>
                <a:ext cx="960" cy="240"/>
                <a:chOff x="864" y="1680"/>
                <a:chExt cx="960" cy="240"/>
              </a:xfrm>
            </p:grpSpPr>
            <p:grpSp>
              <p:nvGrpSpPr>
                <p:cNvPr id="60478" name="Group 38"/>
                <p:cNvGrpSpPr>
                  <a:grpSpLocks/>
                </p:cNvGrpSpPr>
                <p:nvPr/>
              </p:nvGrpSpPr>
              <p:grpSpPr bwMode="auto">
                <a:xfrm>
                  <a:off x="86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9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50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50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79" name="Group 44"/>
                <p:cNvGrpSpPr>
                  <a:grpSpLocks/>
                </p:cNvGrpSpPr>
                <p:nvPr/>
              </p:nvGrpSpPr>
              <p:grpSpPr bwMode="auto">
                <a:xfrm>
                  <a:off x="110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9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80" name="Group 50"/>
                <p:cNvGrpSpPr>
                  <a:grpSpLocks/>
                </p:cNvGrpSpPr>
                <p:nvPr/>
              </p:nvGrpSpPr>
              <p:grpSpPr bwMode="auto">
                <a:xfrm>
                  <a:off x="134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8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8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8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9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81" name="Group 56"/>
                <p:cNvGrpSpPr>
                  <a:grpSpLocks/>
                </p:cNvGrpSpPr>
                <p:nvPr/>
              </p:nvGrpSpPr>
              <p:grpSpPr bwMode="auto">
                <a:xfrm>
                  <a:off x="158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8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83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84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85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8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445" name="Group 62"/>
              <p:cNvGrpSpPr>
                <a:grpSpLocks/>
              </p:cNvGrpSpPr>
              <p:nvPr/>
            </p:nvGrpSpPr>
            <p:grpSpPr bwMode="auto">
              <a:xfrm>
                <a:off x="1824" y="1680"/>
                <a:ext cx="240" cy="240"/>
                <a:chOff x="864" y="1680"/>
                <a:chExt cx="240" cy="240"/>
              </a:xfrm>
            </p:grpSpPr>
            <p:sp>
              <p:nvSpPr>
                <p:cNvPr id="60473" name="Rectangle 63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74" name="Rectangle 64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75" name="Rectangle 65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77" name="Rectangle 67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446" name="Group 68"/>
              <p:cNvGrpSpPr>
                <a:grpSpLocks/>
              </p:cNvGrpSpPr>
              <p:nvPr/>
            </p:nvGrpSpPr>
            <p:grpSpPr bwMode="auto">
              <a:xfrm>
                <a:off x="864" y="2256"/>
                <a:ext cx="960" cy="240"/>
                <a:chOff x="864" y="1680"/>
                <a:chExt cx="960" cy="240"/>
              </a:xfrm>
            </p:grpSpPr>
            <p:grpSp>
              <p:nvGrpSpPr>
                <p:cNvPr id="60449" name="Group 69"/>
                <p:cNvGrpSpPr>
                  <a:grpSpLocks/>
                </p:cNvGrpSpPr>
                <p:nvPr/>
              </p:nvGrpSpPr>
              <p:grpSpPr bwMode="auto">
                <a:xfrm>
                  <a:off x="86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6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7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7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7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50" name="Group 75"/>
                <p:cNvGrpSpPr>
                  <a:grpSpLocks/>
                </p:cNvGrpSpPr>
                <p:nvPr/>
              </p:nvGrpSpPr>
              <p:grpSpPr bwMode="auto">
                <a:xfrm>
                  <a:off x="110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6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51" name="Group 81"/>
                <p:cNvGrpSpPr>
                  <a:grpSpLocks/>
                </p:cNvGrpSpPr>
                <p:nvPr/>
              </p:nvGrpSpPr>
              <p:grpSpPr bwMode="auto">
                <a:xfrm>
                  <a:off x="134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5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5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6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52" name="Group 87"/>
                <p:cNvGrpSpPr>
                  <a:grpSpLocks/>
                </p:cNvGrpSpPr>
                <p:nvPr/>
              </p:nvGrpSpPr>
              <p:grpSpPr bwMode="auto">
                <a:xfrm>
                  <a:off x="158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60453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54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5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5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45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0447" name="Text Box 93"/>
              <p:cNvSpPr txBox="1">
                <a:spLocks noChangeArrowheads="1"/>
              </p:cNvSpPr>
              <p:nvPr/>
            </p:nvSpPr>
            <p:spPr bwMode="auto">
              <a:xfrm>
                <a:off x="806" y="1370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-1" charset="0"/>
                  </a:rPr>
                  <a:t>B1</a:t>
                </a:r>
              </a:p>
            </p:txBody>
          </p:sp>
          <p:sp>
            <p:nvSpPr>
              <p:cNvPr id="60448" name="Text Box 94"/>
              <p:cNvSpPr txBox="1">
                <a:spLocks noChangeArrowheads="1"/>
              </p:cNvSpPr>
              <p:nvPr/>
            </p:nvSpPr>
            <p:spPr bwMode="auto">
              <a:xfrm>
                <a:off x="806" y="2522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-1" charset="0"/>
                  </a:rPr>
                  <a:t>B2</a:t>
                </a:r>
              </a:p>
            </p:txBody>
          </p:sp>
        </p:grpSp>
        <p:sp>
          <p:nvSpPr>
            <p:cNvPr id="60443" name="Line 95"/>
            <p:cNvSpPr>
              <a:spLocks noChangeShapeType="1"/>
            </p:cNvSpPr>
            <p:nvPr/>
          </p:nvSpPr>
          <p:spPr bwMode="auto">
            <a:xfrm flipV="1">
              <a:off x="1824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96"/>
          <p:cNvGrpSpPr>
            <a:grpSpLocks/>
          </p:cNvGrpSpPr>
          <p:nvPr/>
        </p:nvGrpSpPr>
        <p:grpSpPr bwMode="auto">
          <a:xfrm>
            <a:off x="5410200" y="2667000"/>
            <a:ext cx="2133600" cy="1295400"/>
            <a:chOff x="3408" y="1680"/>
            <a:chExt cx="1344" cy="816"/>
          </a:xfrm>
        </p:grpSpPr>
        <p:sp>
          <p:nvSpPr>
            <p:cNvPr id="60440" name="Rectangle 97"/>
            <p:cNvSpPr>
              <a:spLocks noChangeArrowheads="1"/>
            </p:cNvSpPr>
            <p:nvPr/>
          </p:nvSpPr>
          <p:spPr bwMode="auto">
            <a:xfrm>
              <a:off x="3408" y="1680"/>
              <a:ext cx="13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>
                  <a:latin typeface="Times New Roman" pitchFamily="-1" charset="0"/>
                </a:rPr>
                <a:t>data</a:t>
              </a:r>
            </a:p>
          </p:txBody>
        </p:sp>
        <p:sp>
          <p:nvSpPr>
            <p:cNvPr id="60441" name="Rectangle 98"/>
            <p:cNvSpPr>
              <a:spLocks noChangeArrowheads="1"/>
            </p:cNvSpPr>
            <p:nvPr/>
          </p:nvSpPr>
          <p:spPr bwMode="auto">
            <a:xfrm>
              <a:off x="3888" y="2256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>
                  <a:latin typeface="Times New Roman" pitchFamily="-1" charset="0"/>
                </a:rPr>
                <a:t>wait</a:t>
              </a:r>
            </a:p>
          </p:txBody>
        </p:sp>
      </p:grpSp>
      <p:sp>
        <p:nvSpPr>
          <p:cNvPr id="60424" name="Text Box 99"/>
          <p:cNvSpPr txBox="1">
            <a:spLocks noChangeArrowheads="1"/>
          </p:cNvSpPr>
          <p:nvPr/>
        </p:nvSpPr>
        <p:spPr bwMode="auto">
          <a:xfrm>
            <a:off x="3871913" y="5364163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>
                <a:latin typeface="Arial" pitchFamily="-1" charset="0"/>
              </a:rPr>
              <a:t>B1 and B2 are backoff intervals</a:t>
            </a:r>
          </a:p>
          <a:p>
            <a:pPr eaLnBrk="0" hangingPunct="0"/>
            <a:r>
              <a:rPr lang="en-US" sz="2000" b="1">
                <a:latin typeface="Arial" pitchFamily="-1" charset="0"/>
              </a:rPr>
              <a:t>at nodes 1 and 2</a:t>
            </a:r>
          </a:p>
        </p:txBody>
      </p:sp>
      <p:grpSp>
        <p:nvGrpSpPr>
          <p:cNvPr id="23" name="Group 101"/>
          <p:cNvGrpSpPr>
            <a:grpSpLocks/>
          </p:cNvGrpSpPr>
          <p:nvPr/>
        </p:nvGrpSpPr>
        <p:grpSpPr bwMode="auto">
          <a:xfrm>
            <a:off x="7391400" y="3581400"/>
            <a:ext cx="914400" cy="838200"/>
            <a:chOff x="4656" y="2256"/>
            <a:chExt cx="576" cy="528"/>
          </a:xfrm>
        </p:grpSpPr>
        <p:grpSp>
          <p:nvGrpSpPr>
            <p:cNvPr id="60426" name="Group 102"/>
            <p:cNvGrpSpPr>
              <a:grpSpLocks/>
            </p:cNvGrpSpPr>
            <p:nvPr/>
          </p:nvGrpSpPr>
          <p:grpSpPr bwMode="auto">
            <a:xfrm>
              <a:off x="4752" y="2256"/>
              <a:ext cx="480" cy="240"/>
              <a:chOff x="4752" y="2256"/>
              <a:chExt cx="480" cy="240"/>
            </a:xfrm>
          </p:grpSpPr>
          <p:grpSp>
            <p:nvGrpSpPr>
              <p:cNvPr id="60428" name="Group 103"/>
              <p:cNvGrpSpPr>
                <a:grpSpLocks/>
              </p:cNvGrpSpPr>
              <p:nvPr/>
            </p:nvGrpSpPr>
            <p:grpSpPr bwMode="auto">
              <a:xfrm>
                <a:off x="4752" y="2256"/>
                <a:ext cx="240" cy="240"/>
                <a:chOff x="864" y="1680"/>
                <a:chExt cx="240" cy="240"/>
              </a:xfrm>
            </p:grpSpPr>
            <p:sp>
              <p:nvSpPr>
                <p:cNvPr id="60435" name="Rectangle 104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6" name="Rectangle 105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429" name="Group 109"/>
              <p:cNvGrpSpPr>
                <a:grpSpLocks/>
              </p:cNvGrpSpPr>
              <p:nvPr/>
            </p:nvGrpSpPr>
            <p:grpSpPr bwMode="auto">
              <a:xfrm>
                <a:off x="4992" y="2256"/>
                <a:ext cx="240" cy="240"/>
                <a:chOff x="864" y="1680"/>
                <a:chExt cx="240" cy="240"/>
              </a:xfrm>
            </p:grpSpPr>
            <p:sp>
              <p:nvSpPr>
                <p:cNvPr id="604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1" name="Rectangle 111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2" name="Rectangle 112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3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0427" name="Text Box 115"/>
            <p:cNvSpPr txBox="1">
              <a:spLocks noChangeArrowheads="1"/>
            </p:cNvSpPr>
            <p:nvPr/>
          </p:nvSpPr>
          <p:spPr bwMode="auto">
            <a:xfrm>
              <a:off x="4656" y="249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-1" charset="0"/>
                </a:rPr>
                <a:t>B2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A2A26-E6BD-6E4A-A974-04D4B383DD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Backoff Interval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time spent counting down backoff intervals is a part of MAC overhead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Choosing a </a:t>
            </a:r>
            <a:r>
              <a:rPr lang="en-US" i="1">
                <a:solidFill>
                  <a:srgbClr val="339933"/>
                </a:solidFill>
              </a:rPr>
              <a:t>large cw</a:t>
            </a:r>
            <a:r>
              <a:rPr lang="en-US" i="1">
                <a:solidFill>
                  <a:srgbClr val="A50021"/>
                </a:solidFill>
              </a:rPr>
              <a:t> </a:t>
            </a:r>
            <a:r>
              <a:rPr lang="en-US"/>
              <a:t>leads to large backoff intervals and can result in larger overhead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Choosing a </a:t>
            </a:r>
            <a:r>
              <a:rPr lang="en-US" i="1">
                <a:solidFill>
                  <a:srgbClr val="A50021"/>
                </a:solidFill>
              </a:rPr>
              <a:t>small cw</a:t>
            </a:r>
            <a:r>
              <a:rPr lang="en-US"/>
              <a:t> leads to a larger number of collisions (when two nodes count down to 0 simultaneously)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0D284-B2B7-0344-A5B0-75C71CF6E3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Since the number of nodes attempting to transmit simultaneously may change with time, some mechanism to manage contention is needed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IEEE 802.11 DCF: contention window </a:t>
            </a:r>
            <a:r>
              <a:rPr lang="en-US" i="1">
                <a:solidFill>
                  <a:srgbClr val="FF0000"/>
                </a:solidFill>
              </a:rPr>
              <a:t>cw </a:t>
            </a:r>
            <a:r>
              <a:rPr lang="en-US"/>
              <a:t>is chosen dynamically depending on collision occurrence</a:t>
            </a:r>
          </a:p>
          <a:p>
            <a:pPr eaLnBrk="1" hangingPunct="1"/>
            <a:endParaRPr lang="en-US" i="1">
              <a:solidFill>
                <a:srgbClr val="FF0000"/>
              </a:solidFill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80205-9363-EE4B-96F0-BE988DDC73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Exponential Backoff in DCF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When a node fails to receive CTS in response to its RTS, it increases the contention window</a:t>
            </a:r>
          </a:p>
          <a:p>
            <a:pPr lvl="1" eaLnBrk="1" hangingPunct="1"/>
            <a:r>
              <a:rPr lang="en-US" i="1">
                <a:solidFill>
                  <a:srgbClr val="A50021"/>
                </a:solidFill>
              </a:rPr>
              <a:t>cw</a:t>
            </a:r>
            <a:r>
              <a:rPr lang="en-US"/>
              <a:t> is doubled (up to an upper bound)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When a node successfully completes a data transfer, it restores </a:t>
            </a:r>
            <a:r>
              <a:rPr lang="en-US" i="1">
                <a:solidFill>
                  <a:srgbClr val="A50021"/>
                </a:solidFill>
              </a:rPr>
              <a:t>cw</a:t>
            </a:r>
            <a:r>
              <a:rPr lang="en-US"/>
              <a:t> to </a:t>
            </a:r>
            <a:r>
              <a:rPr lang="en-US" i="1">
                <a:solidFill>
                  <a:srgbClr val="339933"/>
                </a:solidFill>
              </a:rPr>
              <a:t>Cw</a:t>
            </a:r>
            <a:r>
              <a:rPr lang="en-US" sz="2800" i="1">
                <a:solidFill>
                  <a:srgbClr val="339933"/>
                </a:solidFill>
              </a:rPr>
              <a:t>min</a:t>
            </a:r>
          </a:p>
          <a:p>
            <a:pPr eaLnBrk="1" hangingPunct="1"/>
            <a:endParaRPr lang="en-US" sz="2800" i="1">
              <a:solidFill>
                <a:srgbClr val="339933"/>
              </a:solidFill>
            </a:endParaRPr>
          </a:p>
          <a:p>
            <a:pPr eaLnBrk="1" hangingPunct="1"/>
            <a:r>
              <a:rPr lang="en-US" sz="2800" i="1">
                <a:solidFill>
                  <a:srgbClr val="339933"/>
                </a:solidFill>
              </a:rPr>
              <a:t>cw </a:t>
            </a:r>
            <a:r>
              <a:rPr lang="en-US" sz="2800"/>
              <a:t>follows a sawtooth curve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D3FBC-FFA1-D44C-A8C5-93BF52A1B9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IEEE 802.11 (next lecture)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4915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 802.11 standard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MAC and PHY functionality for wireless connectivity of fixed, portable and moving stations moving at pedestrian and vehicular speeds within a local area.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Specific features of the 802.11 standard include the following: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Operates at either 2.4 GHz or 5 GHz unlicensed ISM bands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Supports transmission rates of 1, 2, 11, and 54 Mbps.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MIMO: n: 150Mbps, ac: 780Mbps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Support Multicast/broadcast services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Network management services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Registration and authentication services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certain modes, could support asynchronous and time-bounded delivery service 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3017838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100"/>
          </a:p>
          <a:p>
            <a:pPr eaLnBrk="0" hangingPunct="0"/>
            <a:endParaRPr lang="en-US" sz="240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5CF9D50-B32E-5548-8EC8-19D863F95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anose="020B0300000000000000" pitchFamily="34" charset="-128"/>
                <a:cs typeface="Arial" panose="020B0604020202020204" pitchFamily="34" charset="0"/>
              </a:rPr>
              <a:t>Recall: Layered Reference Model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232A4C32-CED6-4148-BA74-3B397052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95400"/>
            <a:ext cx="6838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>
            <a:extLst>
              <a:ext uri="{FF2B5EF4-FFF2-40B4-BE49-F238E27FC236}">
                <a16:creationId xmlns:a16="http://schemas.microsoft.com/office/drawing/2014/main" id="{1C7D878C-F73F-0C41-9D0D-896018BF8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8610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3B53B-5454-924F-B364-E52FD2AD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5CF9D50-B32E-5548-8EC8-19D863F95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anose="020B0300000000000000" pitchFamily="34" charset="-128"/>
                <a:cs typeface="Arial" panose="020B0604020202020204" pitchFamily="34" charset="0"/>
              </a:rPr>
              <a:t>Recall: Physical Layer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1C7D878C-F73F-0C41-9D0D-896018BF8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8610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  <a:defRPr sz="3200">
                <a:solidFill>
                  <a:srgbClr val="990000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3B53B-5454-924F-B364-E52FD2AD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3618"/>
            <a:ext cx="8229600" cy="53871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Propagation and path loss</a:t>
            </a:r>
          </a:p>
          <a:p>
            <a:pPr lvl="1"/>
            <a:r>
              <a:rPr lang="en-US" dirty="0"/>
              <a:t>Antennas &amp;  propagation</a:t>
            </a:r>
          </a:p>
          <a:p>
            <a:pPr lvl="1"/>
            <a:r>
              <a:rPr lang="en-US" dirty="0"/>
              <a:t>Compute received signal power</a:t>
            </a:r>
          </a:p>
          <a:p>
            <a:r>
              <a:rPr lang="en-US" dirty="0"/>
              <a:t>Impairments</a:t>
            </a:r>
          </a:p>
          <a:p>
            <a:pPr lvl="1"/>
            <a:r>
              <a:rPr lang="en-US" dirty="0"/>
              <a:t>Compute and combat noise and fading</a:t>
            </a:r>
          </a:p>
          <a:p>
            <a:r>
              <a:rPr lang="en-US" dirty="0"/>
              <a:t>Channel capacity</a:t>
            </a:r>
          </a:p>
          <a:p>
            <a:pPr lvl="1"/>
            <a:r>
              <a:rPr lang="en-US" dirty="0"/>
              <a:t>Maximum error free transmission rate (Shannon)</a:t>
            </a:r>
          </a:p>
          <a:p>
            <a:r>
              <a:rPr lang="en-US" dirty="0"/>
              <a:t>Modulation and Coding</a:t>
            </a:r>
          </a:p>
          <a:p>
            <a:pPr lvl="1"/>
            <a:r>
              <a:rPr lang="en-US" dirty="0"/>
              <a:t>Transmit at different rates depending on SNR of the channel</a:t>
            </a:r>
          </a:p>
          <a:p>
            <a:pPr lvl="1"/>
            <a:r>
              <a:rPr lang="en-US" dirty="0"/>
              <a:t>Move baseband signal to be centered around carrier frequency (hence we can multiplex)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00EFF-3416-6040-BB18-5B8C9708A0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Wireless </a:t>
            </a:r>
            <a:r>
              <a:rPr lang="en-US" u="sng" dirty="0"/>
              <a:t>M</a:t>
            </a:r>
            <a:r>
              <a:rPr lang="en-US" dirty="0"/>
              <a:t>edium </a:t>
            </a:r>
            <a:r>
              <a:rPr lang="en-US" u="sng" dirty="0"/>
              <a:t>A</a:t>
            </a:r>
            <a:r>
              <a:rPr lang="en-US" dirty="0"/>
              <a:t>ccess </a:t>
            </a:r>
            <a:r>
              <a:rPr lang="en-US" u="sng" dirty="0"/>
              <a:t>C</a:t>
            </a:r>
            <a:r>
              <a:rPr lang="en-US" dirty="0"/>
              <a:t>ontrol -  Classification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776663" y="1665288"/>
            <a:ext cx="1184275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Arial" pitchFamily="-1" charset="0"/>
              </a:rPr>
              <a:t>Wireless</a:t>
            </a:r>
          </a:p>
          <a:p>
            <a:pPr algn="ctr" eaLnBrk="0" hangingPunct="0"/>
            <a:r>
              <a:rPr lang="en-US" sz="2000" b="1" u="sng" dirty="0">
                <a:latin typeface="Arial" pitchFamily="-1" charset="0"/>
              </a:rPr>
              <a:t>MAC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485900" y="3298825"/>
            <a:ext cx="2544763" cy="10588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Fixed-Assignment 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(for voice oriented networks)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833938" y="3279775"/>
            <a:ext cx="2365375" cy="1096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Random Access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(for data-oriented networks)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H="1">
            <a:off x="2674938" y="2579688"/>
            <a:ext cx="1273175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675188" y="2579688"/>
            <a:ext cx="1085850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221038" y="4803775"/>
            <a:ext cx="2365375" cy="1096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Hybrid Access Methods</a:t>
            </a:r>
          </a:p>
        </p:txBody>
      </p:sp>
      <p:sp>
        <p:nvSpPr>
          <p:cNvPr id="29706" name="AutoShape 9"/>
          <p:cNvSpPr>
            <a:spLocks/>
          </p:cNvSpPr>
          <p:nvPr/>
        </p:nvSpPr>
        <p:spPr bwMode="auto">
          <a:xfrm rot="-5400000">
            <a:off x="4254500" y="3155950"/>
            <a:ext cx="342900" cy="2908300"/>
          </a:xfrm>
          <a:prstGeom prst="leftBrace">
            <a:avLst>
              <a:gd name="adj1" fmla="val 7067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38250"/>
            <a:ext cx="8229600" cy="579438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15ED-97F2-D241-9BCC-7A2543910E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Wireless MAC Classification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776663" y="1398588"/>
            <a:ext cx="1184275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Wireless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MAC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485900" y="3032125"/>
            <a:ext cx="2544763" cy="1058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Fixed-Assignment 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(for voice oriented networks)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833938" y="3013075"/>
            <a:ext cx="2365375" cy="1096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Random Access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(for data-oriented networks)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 flipH="1">
            <a:off x="2674938" y="2312988"/>
            <a:ext cx="1273175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4675188" y="2312988"/>
            <a:ext cx="1085850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3221038" y="4537075"/>
            <a:ext cx="2365375" cy="1096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Hybrid Access Methods</a:t>
            </a:r>
          </a:p>
        </p:txBody>
      </p:sp>
      <p:sp>
        <p:nvSpPr>
          <p:cNvPr id="31754" name="AutoShape 9"/>
          <p:cNvSpPr>
            <a:spLocks/>
          </p:cNvSpPr>
          <p:nvPr/>
        </p:nvSpPr>
        <p:spPr bwMode="auto">
          <a:xfrm rot="-5400000">
            <a:off x="4254500" y="2889250"/>
            <a:ext cx="342900" cy="2908300"/>
          </a:xfrm>
          <a:prstGeom prst="leftBrace">
            <a:avLst>
              <a:gd name="adj1" fmla="val 7067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79438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19A98-07FD-2D40-A621-0615854B4E7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“Fixed”-Assignment MAC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14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All existing voice-oriented wireless networks, such as cellular telephony or PCS services, use fixed-assignment channel partitioning techniques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 fixed allocation of channels are made on a predetermined basis to a single user for the duration of the communication session.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Channels are formed by allocating different frequencies (FDMA), time slots (TDMA), or spread spectrum codes (CDMA).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Choice has a great impact on the network performance, to the extent that various voice-oriented wireless systems are commonly referred to by their channel access method (although it is only a part of the layer two specification!).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79FA-C5D2-944E-8C81-D652FE15AB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Wireless MAC: A Simple Classification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776663" y="1608138"/>
            <a:ext cx="1184275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Wireless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MAC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485900" y="3222625"/>
            <a:ext cx="2544763" cy="10588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Fixed-Assignment 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(for voice oriented networks)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833938" y="3222625"/>
            <a:ext cx="2365375" cy="1096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Random Access</a:t>
            </a:r>
          </a:p>
          <a:p>
            <a:pPr algn="ctr" eaLnBrk="0" hangingPunct="0"/>
            <a:r>
              <a:rPr lang="en-US" sz="2000" b="1">
                <a:latin typeface="Arial" pitchFamily="-1" charset="0"/>
              </a:rPr>
              <a:t>(for data-oriented networks)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2674938" y="2522538"/>
            <a:ext cx="1273175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4675188" y="2522538"/>
            <a:ext cx="1085850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221038" y="4746625"/>
            <a:ext cx="2365375" cy="10969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>
                <a:latin typeface="Arial" pitchFamily="-1" charset="0"/>
              </a:rPr>
              <a:t>Hybrid Access Methods</a:t>
            </a:r>
          </a:p>
        </p:txBody>
      </p:sp>
      <p:sp>
        <p:nvSpPr>
          <p:cNvPr id="35850" name="AutoShape 9"/>
          <p:cNvSpPr>
            <a:spLocks/>
          </p:cNvSpPr>
          <p:nvPr/>
        </p:nvSpPr>
        <p:spPr bwMode="auto">
          <a:xfrm rot="-5400000">
            <a:off x="4254500" y="3098800"/>
            <a:ext cx="342900" cy="2908300"/>
          </a:xfrm>
          <a:prstGeom prst="leftBrace">
            <a:avLst>
              <a:gd name="adj1" fmla="val 7067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77B0-E35F-6D46-94A0-03EFD5E650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Access MAC Classification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362950" cy="5130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Two broad classes of random access methods: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ALOHA-based random access methods [Abramson70]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Used mainly for wide-area data networks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endParaRPr lang="en-US" sz="20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Carrier-sense based random access methods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Used mainly for wireless LANs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Hidden terminal and exposed terminal problems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From CSMA/CD to CSMA/CA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CSMA/CA with RTS/CTS (MACA, MACAW, etc.)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Priority and Fairness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Power conservation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r>
              <a:rPr lang="en-US" sz="2000">
                <a:solidFill>
                  <a:schemeClr val="accent2"/>
                </a:solidFill>
              </a:rPr>
              <a:t>MAC for directional antennas</a:t>
            </a:r>
          </a:p>
          <a:p>
            <a:pPr lvl="2" eaLnBrk="1" hangingPunct="1">
              <a:lnSpc>
                <a:spcPct val="80000"/>
              </a:lnSpc>
              <a:buClr>
                <a:schemeClr val="accent2"/>
              </a:buClr>
              <a:buFont typeface="Wingdings" pitchFamily="-1" charset="2"/>
              <a:buChar char="§"/>
            </a:pPr>
            <a:endParaRPr lang="en-US" sz="20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13146</TotalTime>
  <Words>1841</Words>
  <Application>Microsoft Macintosh PowerPoint</Application>
  <PresentationFormat>On-screen Show (4:3)</PresentationFormat>
  <Paragraphs>286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Default Design</vt:lpstr>
      <vt:lpstr>ECSE 4660/6660: Internetworking of Things</vt:lpstr>
      <vt:lpstr>References</vt:lpstr>
      <vt:lpstr>Recall: Layered Reference Model</vt:lpstr>
      <vt:lpstr>Recall: Physical Layer</vt:lpstr>
      <vt:lpstr>Wireless Medium Access Control -  Classification</vt:lpstr>
      <vt:lpstr>Wireless MAC Classification</vt:lpstr>
      <vt:lpstr>“Fixed”-Assignment MAC</vt:lpstr>
      <vt:lpstr>Wireless MAC: A Simple Classification</vt:lpstr>
      <vt:lpstr>Random Access MAC Classification</vt:lpstr>
      <vt:lpstr>Random Access MAC</vt:lpstr>
      <vt:lpstr>CSMA: Carrier Sense Multiple Access</vt:lpstr>
      <vt:lpstr>CSMA/CD</vt:lpstr>
      <vt:lpstr>Difference Between Wired and Wireless Random Access MAC</vt:lpstr>
      <vt:lpstr>From CSMA/CD to CSMA/CA</vt:lpstr>
      <vt:lpstr>MAC: from wired to wireless</vt:lpstr>
      <vt:lpstr>Exposed Terminal Problem</vt:lpstr>
      <vt:lpstr>Hidden Terminal Problem [Tobagi75]</vt:lpstr>
      <vt:lpstr>RTS/CTS solution of Hidden Terminal Problem </vt:lpstr>
      <vt:lpstr>CSMA/CA + RTS/CTS (Contd.)</vt:lpstr>
      <vt:lpstr>CSMA/CA+RTS/CTS Algorithm</vt:lpstr>
      <vt:lpstr>CSMA/CA Algorithm (Contd.)</vt:lpstr>
      <vt:lpstr>DCF Example</vt:lpstr>
      <vt:lpstr>Backoff Interval</vt:lpstr>
      <vt:lpstr>PowerPoint Presentation</vt:lpstr>
      <vt:lpstr>Binary Exponential Backoff in DCF</vt:lpstr>
      <vt:lpstr>IEEE 802.11 (next lecture)</vt:lpstr>
    </vt:vector>
  </TitlesOfParts>
  <Company>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Ad Hoc and Sensor Networks</dc:title>
  <dc:creator>AA</dc:creator>
  <cp:lastModifiedBy>Koushik Kar</cp:lastModifiedBy>
  <cp:revision>115</cp:revision>
  <dcterms:created xsi:type="dcterms:W3CDTF">2011-08-31T02:12:52Z</dcterms:created>
  <dcterms:modified xsi:type="dcterms:W3CDTF">2023-01-31T17:24:42Z</dcterms:modified>
</cp:coreProperties>
</file>