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0649-550E-196D-D1B6-5242CE3B3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673FC6-E082-E06D-391F-4D0768F2D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966A6-7FDD-B348-B87E-417EB630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92C7E-2929-532A-8022-4AE49B4E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8B168-DBF4-4C74-4548-4CAB451E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9DE79-C497-FE37-29C7-92AB9764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9C3C0-D1CF-CA44-A138-50F119DF3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7E55-B132-DD11-F248-7750CC2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BF06-78DF-5743-6029-50471D76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BD1FF-7D15-D381-1648-700A704D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8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74C30D-F06B-44B8-0A13-A3B12F27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C4251-7DDD-5B2E-B471-091FF4FE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CE6B-0B3D-7486-AFAE-721C6EFF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C2824-D9E7-097A-F7F5-D3BC6C3C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6A98F-B32A-44BB-ACB4-7867EF35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8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9799C-C579-640B-8E1B-4C33DCE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983E6-BE63-3679-B7AF-F2EC4988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716E8-343F-2FD0-EECF-1ED0505A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34476-5A62-314A-7DE6-CE48EC77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532B4-1DCD-AD4B-2F8F-9B981EF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6337-FA3C-CFFF-33A3-B7E434CD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7CA24-2B9D-F884-B35A-C93744FA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27E0E-6A60-DF6B-93F7-7FC47956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6D03C-BE6F-4966-1C3C-D021A3D9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672CE-E696-30E7-D228-E8BE061C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8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42E68-3950-C31F-7D3D-D59FD650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490CF-3E72-7222-B28A-F34E4E02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AB13C-CDA2-0076-42C8-39A163216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4B94D-37F4-423F-393C-0071FC5E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DBAE-A4A5-141B-727F-F2548DDE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36B80-A565-869D-798D-E5827513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022A2-596C-E7DD-6642-9A141DBF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EC964-D6D8-FB30-AEC1-0737EB81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992E1E-38D2-A6C7-D210-A85B00C1C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A6CD3-B05D-2031-E47F-E02F219BA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DA04F-9C40-84E3-44D8-015935707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81F37-AE1C-BCC3-E80A-44182961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EA1C1A-4CB6-FC1B-8148-DF8CE731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A2A3D-E00E-22BF-35B3-3D76115B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A6AF3-98B3-EE49-3137-312BCF2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F24BBB-E157-9398-6E9C-76DD4AB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5F1E8-2FE1-3CE7-2EA3-8F5C1D62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33C7D6-365A-CCC8-9A76-2EA9F95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89851-654C-858C-4284-821C06AE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296C8-3738-2A2D-E3FB-CDD1D58A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1E9ED-C526-F48F-955D-BECEAA46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F924F-8511-AE6E-E4D3-1BDBC0DB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1F5AF-BBD2-9EE9-4612-F69A02E0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DCCC3-70DF-AA85-C8A6-4B63BCE48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276E4-B886-25C9-C38C-84203E82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C1F1C-BC95-BA6A-F310-D8C08EF1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069AD-E13B-47AD-5E27-DD89BC25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0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7504B-58D9-A124-1871-E4A94282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D414D-DF2C-145D-BD47-5F98C57E2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FD4EB-C378-C0EC-03A8-08F57B99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07FAD-99BC-56A9-C0A0-8A71597F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741A7-D8DC-645F-F956-B719989E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95A5F-A220-6E17-96D3-04EBAA6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1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3F8B1-F379-51C1-19AF-03F14850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52174-84BE-E714-0EEA-71FC4817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17638-940F-D184-3F03-039F8F385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CF94-5DAB-4BA3-BA65-2B3B0FB2DDFD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D1245-0148-7A1F-8D42-B31834F6D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D160D-DD7A-2D28-8DC4-3A11BC7CA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D5E7-08A8-41BC-90A1-25AA8BFF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bing.com/images/search?view=detailV2&amp;ccid=ADNFUpDp&amp;id=30BCBCACBAEAA7D6EFF762D63F0A94F99135EBB6&amp;thid=OIP.ADNFUpDpKNhfQHRmI-svVwHaFS&amp;mediaurl=https%3a%2f%2fth.bing.com%2fth%2fid%2fR.0033455290e928d85f40746623eb2f57%3frik%3dtus1kfmUCj%252fWYg%26riu%3dhttp%253a%252f%252fimg2018.fccs.com.cn%252fnews%252fcontent2017%252f2018-08%252f10%252f1533881530014.jpg%26ehk%3dKnZ5s3PLHLz1mYTs6w7XKmlIhQL%252fjJcjgv2aI%252fow54U%253d%26risl%3d%26pid%3dImgRaw%26r%3d0&amp;exph=1097&amp;expw=1537&amp;q=%e5%98%89%e5%85%b4%e9%ab%98%e9%93%81%e5%9b%be&amp;simid=608045456960604828&amp;FORM=IRPRST&amp;ck=F161475E22B3D3F558B2BE062C4066AB&amp;selectedIndex=0&amp;idpp=overlayview&amp;ajaxhist=0&amp;ajaxserp=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74418-7259-81DD-5179-F7E81B765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effect of High-Speed Railway on Local GDP,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E0C33-DE91-A4E3-0FD8-928F01F0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718" y="4328179"/>
            <a:ext cx="9144000" cy="1655762"/>
          </a:xfrm>
        </p:spPr>
        <p:txBody>
          <a:bodyPr/>
          <a:lstStyle/>
          <a:p>
            <a:r>
              <a:rPr lang="en-US" altLang="zh-CN" dirty="0"/>
              <a:t>Shuhang Lou</a:t>
            </a:r>
          </a:p>
          <a:p>
            <a:r>
              <a:rPr lang="en-US" altLang="zh-CN" dirty="0"/>
              <a:t>04/25/2023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26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DF0CC4F-1DC5-666D-EEC0-341FBE281CA1}"/>
              </a:ext>
            </a:extLst>
          </p:cNvPr>
          <p:cNvSpPr txBox="1"/>
          <p:nvPr/>
        </p:nvSpPr>
        <p:spPr>
          <a:xfrm>
            <a:off x="3630706" y="549044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Fitted comparison of Annual GDP (urban vs suburban) (2007-2013)</a:t>
            </a:r>
            <a:endParaRPr lang="zh-CN" altLang="en-US" sz="2800" dirty="0"/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9D1563CE-50FC-2B0D-1E4C-804B588EA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60" y="689556"/>
            <a:ext cx="7448839" cy="45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DF0CC4F-1DC5-666D-EEC0-341FBE281CA1}"/>
              </a:ext>
            </a:extLst>
          </p:cNvPr>
          <p:cNvSpPr txBox="1"/>
          <p:nvPr/>
        </p:nvSpPr>
        <p:spPr>
          <a:xfrm>
            <a:off x="5360895" y="1116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Bias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9B46E9-B98B-2D85-93F5-F8445BE3BD2D}"/>
              </a:ext>
            </a:extLst>
          </p:cNvPr>
          <p:cNvSpPr txBox="1"/>
          <p:nvPr/>
        </p:nvSpPr>
        <p:spPr>
          <a:xfrm>
            <a:off x="385482" y="107578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 Jiaxing City, which is adjacent to the sea and has a port of Jiaxing, while Huzhou is located in the inland with part of mountainous areas in its suburbs.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Population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Personal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Government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A506B7-7E8C-D8FE-3393-8D09F6A1DB2D}"/>
              </a:ext>
            </a:extLst>
          </p:cNvPr>
          <p:cNvSpPr txBox="1"/>
          <p:nvPr/>
        </p:nvSpPr>
        <p:spPr>
          <a:xfrm>
            <a:off x="385482" y="48629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difficult to estimate using models, such as the abilities of the mayor and his team.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01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B53AB1-10EE-4094-BAA1-C7C140976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F0CC4F-1DC5-666D-EEC0-341FBE281CA1}"/>
              </a:ext>
            </a:extLst>
          </p:cNvPr>
          <p:cNvSpPr txBox="1"/>
          <p:nvPr/>
        </p:nvSpPr>
        <p:spPr>
          <a:xfrm>
            <a:off x="5016371" y="560173"/>
            <a:ext cx="6337427" cy="166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>
                <a:latin typeface="+mj-lt"/>
                <a:ea typeface="+mj-ea"/>
                <a:cs typeface="+mj-cs"/>
              </a:rPr>
              <a:t>Bias</a:t>
            </a: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538F4CB4-E900-599F-5996-B8E58A33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5" y="519310"/>
            <a:ext cx="3995623" cy="246587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8914F0D7-E3DB-642A-ADBC-DB88D156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5" y="3678522"/>
            <a:ext cx="3995623" cy="24658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AFA583-67A6-9000-1AC4-2434F232C1AC}"/>
              </a:ext>
            </a:extLst>
          </p:cNvPr>
          <p:cNvSpPr txBox="1"/>
          <p:nvPr/>
        </p:nvSpPr>
        <p:spPr>
          <a:xfrm>
            <a:off x="5016371" y="2405448"/>
            <a:ext cx="6337427" cy="371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dirty="0" err="1"/>
              <a:t>Changxing</a:t>
            </a:r>
            <a:r>
              <a:rPr lang="en-US" altLang="zh-CN" sz="2000" dirty="0"/>
              <a:t>, another suburban area of Huzhou, to compare with </a:t>
            </a:r>
            <a:r>
              <a:rPr lang="en-US" altLang="zh-CN" sz="2000" dirty="0" err="1"/>
              <a:t>Tongxiang</a:t>
            </a:r>
            <a:r>
              <a:rPr lang="en-US" altLang="zh-CN" sz="2000" dirty="0"/>
              <a:t>. The two both started building high-speed railways in 2009, so there should not be a significant difference in GDP between the two before and after the construction of high-speed railways.</a:t>
            </a:r>
          </a:p>
        </p:txBody>
      </p:sp>
    </p:spTree>
    <p:extLst>
      <p:ext uri="{BB962C8B-B14F-4D97-AF65-F5344CB8AC3E}">
        <p14:creationId xmlns:p14="http://schemas.microsoft.com/office/powerpoint/2010/main" val="203340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F0CC4F-1DC5-666D-EEC0-341FBE281CA1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AFA583-67A6-9000-1AC4-2434F232C1AC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high-speed rail has a positive impact on local GDP, which can be demonstrated at both the city over all and suburban levels. Similarly, it was found that the construction of high-speed railways did not have a significant effect on the GDP of urban areas, but had on the suburbs.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high-speed trains along the boundaries of multiple suburban areas, and built the main high-speed railway station facing the urban population almost in the middle of two major urban areas but also close to </a:t>
            </a:r>
            <a:r>
              <a:rPr lang="en-US" altLang="zh-CN" sz="2400" dirty="0" err="1"/>
              <a:t>suburbans</a:t>
            </a:r>
            <a:endParaRPr lang="en-US" altLang="zh-CN" sz="2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90DC8B-E6DB-A917-961E-D2914006D380}"/>
              </a:ext>
            </a:extLst>
          </p:cNvPr>
          <p:cNvSpPr txBox="1"/>
          <p:nvPr/>
        </p:nvSpPr>
        <p:spPr>
          <a:xfrm>
            <a:off x="6809232" y="6045562"/>
            <a:ext cx="9915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Reference:  </a:t>
            </a:r>
          </a:p>
          <a:p>
            <a:pPr>
              <a:spcAft>
                <a:spcPts val="600"/>
              </a:spcAft>
            </a:pPr>
            <a:r>
              <a:rPr lang="en-US" altLang="zh-CN" sz="12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City transportation planning (2003-2020), people’s government of Jiaxing City</a:t>
            </a:r>
          </a:p>
          <a:p>
            <a:pPr>
              <a:spcAft>
                <a:spcPts val="600"/>
              </a:spcAft>
            </a:pPr>
            <a:r>
              <a:rPr lang="zh-CN" altLang="en-US" sz="1200" i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嘉兴高铁图 </a:t>
            </a:r>
            <a:r>
              <a:rPr lang="en-US" altLang="zh-CN" sz="1200" i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Bing images</a:t>
            </a:r>
            <a:endParaRPr lang="zh-CN" altLang="en-US" sz="1200" i="1" dirty="0"/>
          </a:p>
        </p:txBody>
      </p:sp>
      <p:pic>
        <p:nvPicPr>
          <p:cNvPr id="14" name="图片 13" descr="地图&#10;&#10;描述已自动生成">
            <a:extLst>
              <a:ext uri="{FF2B5EF4-FFF2-40B4-BE49-F238E27FC236}">
                <a16:creationId xmlns:a16="http://schemas.microsoft.com/office/drawing/2014/main" id="{B656F7C6-ABE5-55A0-9D83-63AEB5DAA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74" y="1999727"/>
            <a:ext cx="4902907" cy="41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74418-7259-81DD-5179-F7E81B76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29"/>
            <a:ext cx="9144000" cy="50921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E0C33-DE91-A4E3-0FD8-928F01F0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46" y="4577929"/>
            <a:ext cx="11863107" cy="16256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These two cities were used to be a Special Administrative Region of Zhejiang Province before 1983 and later split into two cities.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Both located in the northern part of Zhejiang Province, approximately 150 kilometers away from Shanghai, and 100 kilometers away from Hangzhou.</a:t>
            </a:r>
            <a:endParaRPr lang="zh-CN" altLang="en-US" dirty="0"/>
          </a:p>
        </p:txBody>
      </p:sp>
      <p:pic>
        <p:nvPicPr>
          <p:cNvPr id="5" name="图片 4" descr="地图&#10;&#10;描述已自动生成">
            <a:extLst>
              <a:ext uri="{FF2B5EF4-FFF2-40B4-BE49-F238E27FC236}">
                <a16:creationId xmlns:a16="http://schemas.microsoft.com/office/drawing/2014/main" id="{24D8D606-59CD-A173-0221-2477CF4F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" y="1125071"/>
            <a:ext cx="6159424" cy="3133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E71192-87B7-D44D-7500-C73CF190173A}"/>
              </a:ext>
            </a:extLst>
          </p:cNvPr>
          <p:cNvSpPr txBox="1"/>
          <p:nvPr/>
        </p:nvSpPr>
        <p:spPr>
          <a:xfrm>
            <a:off x="7673788" y="1674674"/>
            <a:ext cx="3449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shaded areas are Jiaxing City for blue and Huzhou City for red. Pin above is </a:t>
            </a:r>
            <a:r>
              <a:rPr lang="en-US" altLang="zh-CN" dirty="0" err="1"/>
              <a:t>Shnaghai</a:t>
            </a:r>
            <a:r>
              <a:rPr lang="en-US" altLang="zh-CN" dirty="0"/>
              <a:t> for studying city overall and pin below is Hangzhou for studying suburban areas.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7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74418-7259-81DD-5179-F7E81B76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847" y="-67235"/>
            <a:ext cx="8193741" cy="6633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Set up and analysis 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86CA80-C946-50E2-BD7B-7B2F585B6693}"/>
              </a:ext>
            </a:extLst>
          </p:cNvPr>
          <p:cNvSpPr txBox="1"/>
          <p:nvPr/>
        </p:nvSpPr>
        <p:spPr>
          <a:xfrm>
            <a:off x="143435" y="83554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Yit</a:t>
            </a:r>
            <a:r>
              <a:rPr lang="en-US" altLang="zh-CN" dirty="0"/>
              <a:t>, is the observed annual GDP of city/suburban </a:t>
            </a:r>
            <a:r>
              <a:rPr lang="en-US" altLang="zh-CN" dirty="0" err="1"/>
              <a:t>i</a:t>
            </a:r>
            <a:r>
              <a:rPr lang="en-US" altLang="zh-CN" dirty="0"/>
              <a:t> during time </a:t>
            </a:r>
            <a:r>
              <a:rPr lang="en-US" altLang="zh-CN" dirty="0" err="1"/>
              <a:t>perion</a:t>
            </a:r>
            <a:r>
              <a:rPr lang="en-US" altLang="zh-CN" dirty="0"/>
              <a:t> t and </a:t>
            </a:r>
            <a:r>
              <a:rPr lang="en-US" altLang="zh-CN" dirty="0" err="1"/>
              <a:t>i</a:t>
            </a:r>
            <a:r>
              <a:rPr lang="en-US" altLang="zh-CN" dirty="0"/>
              <a:t> here focusing on the city overall(Jiaxing, Huzhou) and suburban(</a:t>
            </a:r>
            <a:r>
              <a:rPr lang="en-US" altLang="zh-CN" dirty="0" err="1"/>
              <a:t>Tongxiang</a:t>
            </a:r>
            <a:r>
              <a:rPr lang="en-US" altLang="zh-CN" dirty="0"/>
              <a:t>, Anji). </a:t>
            </a:r>
          </a:p>
          <a:p>
            <a:endParaRPr lang="en-US" altLang="zh-CN" dirty="0"/>
          </a:p>
          <a:p>
            <a:r>
              <a:rPr lang="en-US" altLang="zh-CN" dirty="0"/>
              <a:t>Y0it is the annual GDP of cities (</a:t>
            </a:r>
            <a:r>
              <a:rPr lang="en-US" altLang="zh-CN" dirty="0" err="1"/>
              <a:t>suburbans</a:t>
            </a:r>
            <a:r>
              <a:rPr lang="en-US" altLang="zh-CN" dirty="0"/>
              <a:t>) </a:t>
            </a:r>
            <a:r>
              <a:rPr lang="en-US" altLang="zh-CN" dirty="0" err="1"/>
              <a:t>i</a:t>
            </a:r>
            <a:r>
              <a:rPr lang="en-US" altLang="zh-CN" dirty="0"/>
              <a:t> during time period t without high-speed rail construction. </a:t>
            </a:r>
          </a:p>
          <a:p>
            <a:endParaRPr lang="en-US" altLang="zh-CN" dirty="0"/>
          </a:p>
          <a:p>
            <a:r>
              <a:rPr lang="en-US" altLang="zh-CN" dirty="0"/>
              <a:t>Y1it is the annual GDP of cities (</a:t>
            </a:r>
            <a:r>
              <a:rPr lang="en-US" altLang="zh-CN" dirty="0" err="1"/>
              <a:t>suburbans</a:t>
            </a:r>
            <a:r>
              <a:rPr lang="en-US" altLang="zh-CN" dirty="0"/>
              <a:t>) </a:t>
            </a:r>
            <a:r>
              <a:rPr lang="en-US" altLang="zh-CN" dirty="0" err="1"/>
              <a:t>i</a:t>
            </a:r>
            <a:r>
              <a:rPr lang="en-US" altLang="zh-CN" dirty="0"/>
              <a:t> with high-speed rail. </a:t>
            </a:r>
          </a:p>
          <a:p>
            <a:endParaRPr lang="en-US" altLang="zh-CN" dirty="0"/>
          </a:p>
          <a:p>
            <a:r>
              <a:rPr lang="en-US" altLang="zh-CN" dirty="0" err="1"/>
              <a:t>Dit</a:t>
            </a:r>
            <a:r>
              <a:rPr lang="en-US" altLang="zh-CN" dirty="0"/>
              <a:t> represents treatment which is the high-speed rail. We observe 2009 which is the year of construction started.</a:t>
            </a:r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B8DFD94F-EDE5-929A-3A5F-2734349A6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32" y="749824"/>
            <a:ext cx="4122670" cy="38072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A1E637-54F9-4444-1C20-6D7848E29FB4}"/>
              </a:ext>
            </a:extLst>
          </p:cNvPr>
          <p:cNvSpPr txBox="1"/>
          <p:nvPr/>
        </p:nvSpPr>
        <p:spPr>
          <a:xfrm>
            <a:off x="2973268" y="51379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GDP before 2009 for Huzhou E{</a:t>
            </a:r>
            <a:r>
              <a:rPr lang="en-US" altLang="zh-CN" dirty="0" err="1"/>
              <a:t>Yit</a:t>
            </a:r>
            <a:r>
              <a:rPr lang="en-US" altLang="zh-CN" dirty="0"/>
              <a:t>| Cit=0, </a:t>
            </a:r>
            <a:r>
              <a:rPr lang="en-US" altLang="zh-CN" dirty="0" err="1"/>
              <a:t>Dit</a:t>
            </a:r>
            <a:r>
              <a:rPr lang="en-US" altLang="zh-CN" dirty="0"/>
              <a:t>=0} </a:t>
            </a:r>
          </a:p>
          <a:p>
            <a:r>
              <a:rPr lang="en-US" altLang="zh-CN" dirty="0"/>
              <a:t>GDP before 2009 for Jiaxing E{</a:t>
            </a:r>
            <a:r>
              <a:rPr lang="en-US" altLang="zh-CN" dirty="0" err="1"/>
              <a:t>Yit</a:t>
            </a:r>
            <a:r>
              <a:rPr lang="en-US" altLang="zh-CN" dirty="0"/>
              <a:t>| Cit=1, </a:t>
            </a:r>
            <a:r>
              <a:rPr lang="en-US" altLang="zh-CN" dirty="0" err="1"/>
              <a:t>Dit</a:t>
            </a:r>
            <a:r>
              <a:rPr lang="en-US" altLang="zh-CN" dirty="0"/>
              <a:t>=0} </a:t>
            </a:r>
          </a:p>
          <a:p>
            <a:r>
              <a:rPr lang="en-US" altLang="zh-CN" dirty="0"/>
              <a:t>GDP after 2009 for Huzhou E{</a:t>
            </a:r>
            <a:r>
              <a:rPr lang="en-US" altLang="zh-CN" dirty="0" err="1"/>
              <a:t>Yit</a:t>
            </a:r>
            <a:r>
              <a:rPr lang="en-US" altLang="zh-CN" dirty="0"/>
              <a:t>| Cit=0, </a:t>
            </a:r>
            <a:r>
              <a:rPr lang="en-US" altLang="zh-CN" dirty="0" err="1"/>
              <a:t>Dit</a:t>
            </a:r>
            <a:r>
              <a:rPr lang="en-US" altLang="zh-CN" dirty="0"/>
              <a:t>=0} </a:t>
            </a:r>
          </a:p>
          <a:p>
            <a:r>
              <a:rPr lang="en-US" altLang="zh-CN" dirty="0"/>
              <a:t>GDP after 2009 for Jiaxing E{</a:t>
            </a:r>
            <a:r>
              <a:rPr lang="en-US" altLang="zh-CN" dirty="0" err="1"/>
              <a:t>Yit</a:t>
            </a:r>
            <a:r>
              <a:rPr lang="en-US" altLang="zh-CN" dirty="0"/>
              <a:t>| Cit=1, </a:t>
            </a:r>
            <a:r>
              <a:rPr lang="en-US" altLang="zh-CN" dirty="0" err="1"/>
              <a:t>Dit</a:t>
            </a:r>
            <a:r>
              <a:rPr lang="en-US" altLang="zh-CN" dirty="0"/>
              <a:t>=1}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BF98986-253F-9FEA-1003-7DD0779F0E7D}"/>
              </a:ext>
            </a:extLst>
          </p:cNvPr>
          <p:cNvSpPr/>
          <p:nvPr/>
        </p:nvSpPr>
        <p:spPr>
          <a:xfrm>
            <a:off x="5871882" y="2321767"/>
            <a:ext cx="1550091" cy="66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CF27A5C-C278-9DE1-A96B-56DDD4F62824}"/>
              </a:ext>
            </a:extLst>
          </p:cNvPr>
          <p:cNvSpPr/>
          <p:nvPr/>
        </p:nvSpPr>
        <p:spPr>
          <a:xfrm rot="8989015">
            <a:off x="5997387" y="4225404"/>
            <a:ext cx="1550091" cy="66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6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74418-7259-81DD-5179-F7E81B76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847" y="-67235"/>
            <a:ext cx="8193741" cy="6633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Set up and analysis 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86CA80-C946-50E2-BD7B-7B2F585B6693}"/>
              </a:ext>
            </a:extLst>
          </p:cNvPr>
          <p:cNvSpPr txBox="1"/>
          <p:nvPr/>
        </p:nvSpPr>
        <p:spPr>
          <a:xfrm>
            <a:off x="179294" y="190234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difference in difference(DID) equation:</a:t>
            </a:r>
          </a:p>
          <a:p>
            <a:r>
              <a:rPr lang="en-US" altLang="zh-CN" dirty="0" err="1"/>
              <a:t>DIDit</a:t>
            </a:r>
            <a:r>
              <a:rPr lang="en-US" altLang="zh-CN" dirty="0"/>
              <a:t> = [E{</a:t>
            </a:r>
            <a:r>
              <a:rPr lang="en-US" altLang="zh-CN" dirty="0" err="1"/>
              <a:t>Yit|Cit</a:t>
            </a:r>
            <a:r>
              <a:rPr lang="en-US" altLang="zh-CN" dirty="0"/>
              <a:t> = 1, </a:t>
            </a:r>
            <a:r>
              <a:rPr lang="en-US" altLang="zh-CN" dirty="0" err="1"/>
              <a:t>Dit</a:t>
            </a:r>
            <a:r>
              <a:rPr lang="en-US" altLang="zh-CN" dirty="0"/>
              <a:t> = 1} − E{</a:t>
            </a:r>
            <a:r>
              <a:rPr lang="en-US" altLang="zh-CN" dirty="0" err="1"/>
              <a:t>Yit|Cit</a:t>
            </a:r>
            <a:r>
              <a:rPr lang="en-US" altLang="zh-CN" dirty="0"/>
              <a:t> = 1, </a:t>
            </a:r>
            <a:r>
              <a:rPr lang="en-US" altLang="zh-CN" dirty="0" err="1"/>
              <a:t>Dit</a:t>
            </a:r>
            <a:r>
              <a:rPr lang="en-US" altLang="zh-CN" dirty="0"/>
              <a:t> = 0}]      −[E{</a:t>
            </a:r>
            <a:r>
              <a:rPr lang="en-US" altLang="zh-CN" dirty="0" err="1"/>
              <a:t>Yit|Cit</a:t>
            </a:r>
            <a:r>
              <a:rPr lang="en-US" altLang="zh-CN" dirty="0"/>
              <a:t> = 0, </a:t>
            </a:r>
            <a:r>
              <a:rPr lang="en-US" altLang="zh-CN" dirty="0" err="1"/>
              <a:t>Dit</a:t>
            </a:r>
            <a:r>
              <a:rPr lang="en-US" altLang="zh-CN" dirty="0"/>
              <a:t> = 0} − E{</a:t>
            </a:r>
            <a:r>
              <a:rPr lang="en-US" altLang="zh-CN" dirty="0" err="1"/>
              <a:t>Yit|Cit</a:t>
            </a:r>
            <a:r>
              <a:rPr lang="en-US" altLang="zh-CN" dirty="0"/>
              <a:t> = 0, </a:t>
            </a:r>
            <a:r>
              <a:rPr lang="en-US" altLang="zh-CN" dirty="0" err="1"/>
              <a:t>Dit</a:t>
            </a:r>
            <a:r>
              <a:rPr lang="en-US" altLang="zh-CN" dirty="0"/>
              <a:t> = 0}]</a:t>
            </a:r>
          </a:p>
          <a:p>
            <a:endParaRPr lang="en-US" altLang="zh-CN" dirty="0"/>
          </a:p>
          <a:p>
            <a:r>
              <a:rPr lang="en-US" altLang="zh-CN" dirty="0"/>
              <a:t>The treatment group(Jiaxing) obtained the net change before and after treatment E{</a:t>
            </a:r>
            <a:r>
              <a:rPr lang="en-US" altLang="zh-CN" dirty="0" err="1"/>
              <a:t>Yit</a:t>
            </a:r>
            <a:r>
              <a:rPr lang="en-US" altLang="zh-CN" dirty="0"/>
              <a:t>| Cit=1, </a:t>
            </a:r>
            <a:r>
              <a:rPr lang="en-US" altLang="zh-CN" dirty="0" err="1"/>
              <a:t>Dit</a:t>
            </a:r>
            <a:r>
              <a:rPr lang="en-US" altLang="zh-CN" dirty="0"/>
              <a:t>=1} - E{</a:t>
            </a:r>
            <a:r>
              <a:rPr lang="en-US" altLang="zh-CN" dirty="0" err="1"/>
              <a:t>Yit</a:t>
            </a:r>
            <a:r>
              <a:rPr lang="en-US" altLang="zh-CN" dirty="0"/>
              <a:t>| Cit=1, </a:t>
            </a:r>
            <a:r>
              <a:rPr lang="en-US" altLang="zh-CN" dirty="0" err="1"/>
              <a:t>Dit</a:t>
            </a:r>
            <a:r>
              <a:rPr lang="en-US" altLang="zh-CN" dirty="0"/>
              <a:t>=0} </a:t>
            </a:r>
            <a:r>
              <a:rPr lang="en-US" altLang="zh-CN" b="1" dirty="0"/>
              <a:t>subtracting</a:t>
            </a:r>
            <a:r>
              <a:rPr lang="en-US" altLang="zh-CN" dirty="0"/>
              <a:t> the net change before and after the control group (Huzhou) E{</a:t>
            </a:r>
            <a:r>
              <a:rPr lang="en-US" altLang="zh-CN" dirty="0" err="1"/>
              <a:t>Yit</a:t>
            </a:r>
            <a:r>
              <a:rPr lang="en-US" altLang="zh-CN" dirty="0"/>
              <a:t>| Cit=0, </a:t>
            </a:r>
            <a:r>
              <a:rPr lang="en-US" altLang="zh-CN" dirty="0" err="1"/>
              <a:t>Dit</a:t>
            </a:r>
            <a:r>
              <a:rPr lang="en-US" altLang="zh-CN" dirty="0"/>
              <a:t>=0} - E{</a:t>
            </a:r>
            <a:r>
              <a:rPr lang="en-US" altLang="zh-CN" dirty="0" err="1"/>
              <a:t>Yit</a:t>
            </a:r>
            <a:r>
              <a:rPr lang="en-US" altLang="zh-CN" dirty="0"/>
              <a:t>| Cit=0, </a:t>
            </a:r>
            <a:r>
              <a:rPr lang="en-US" altLang="zh-CN" dirty="0" err="1"/>
              <a:t>Dit</a:t>
            </a:r>
            <a:r>
              <a:rPr lang="en-US" altLang="zh-CN" dirty="0"/>
              <a:t>=0} to eliminate effects other than treatment, such as time and other constructions.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2AA3DC-7844-3970-38D5-C82CBD815F85}"/>
              </a:ext>
            </a:extLst>
          </p:cNvPr>
          <p:cNvSpPr txBox="1"/>
          <p:nvPr/>
        </p:nvSpPr>
        <p:spPr>
          <a:xfrm>
            <a:off x="6275294" y="1828800"/>
            <a:ext cx="56567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DID in regression form: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Yit</a:t>
            </a:r>
            <a:r>
              <a:rPr lang="en-US" altLang="zh-CN" dirty="0"/>
              <a:t> = </a:t>
            </a:r>
            <a:r>
              <a:rPr lang="el-GR" altLang="zh-CN" dirty="0"/>
              <a:t>α + β1</a:t>
            </a:r>
            <a:r>
              <a:rPr lang="en-US" altLang="zh-CN" dirty="0"/>
              <a:t>Cit{1 = Jiaxing} + </a:t>
            </a:r>
            <a:r>
              <a:rPr lang="el-GR" altLang="zh-CN" dirty="0"/>
              <a:t>β2</a:t>
            </a:r>
            <a:r>
              <a:rPr lang="en-US" altLang="zh-CN" dirty="0" err="1"/>
              <a:t>Dit</a:t>
            </a:r>
            <a:r>
              <a:rPr lang="en-US" altLang="zh-CN" dirty="0"/>
              <a:t>{1 = high-speed rail (after 2009)} +</a:t>
            </a:r>
            <a:r>
              <a:rPr lang="el-GR" altLang="zh-CN" dirty="0"/>
              <a:t>β3</a:t>
            </a:r>
            <a:r>
              <a:rPr lang="en-US" altLang="zh-CN" dirty="0" err="1"/>
              <a:t>CitDit</a:t>
            </a:r>
            <a:r>
              <a:rPr lang="en-US" altLang="zh-CN" dirty="0"/>
              <a:t>{ 1 = Jiaxing AND 1 = high-speed rail (after 2009)} + </a:t>
            </a:r>
            <a:r>
              <a:rPr lang="el-GR" altLang="zh-CN" dirty="0"/>
              <a:t>ξ</a:t>
            </a:r>
            <a:r>
              <a:rPr lang="en-US" altLang="zh-CN" dirty="0"/>
              <a:t>it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79AD158-ED42-5BE2-D15F-9ABC215E62A0}"/>
              </a:ext>
            </a:extLst>
          </p:cNvPr>
          <p:cNvCxnSpPr>
            <a:cxnSpLocks/>
          </p:cNvCxnSpPr>
          <p:nvPr/>
        </p:nvCxnSpPr>
        <p:spPr>
          <a:xfrm>
            <a:off x="6167717" y="842682"/>
            <a:ext cx="0" cy="5764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99D2AF8-3F8B-8898-B625-3B9EAD5E5FD9}"/>
              </a:ext>
            </a:extLst>
          </p:cNvPr>
          <p:cNvSpPr txBox="1"/>
          <p:nvPr/>
        </p:nvSpPr>
        <p:spPr>
          <a:xfrm>
            <a:off x="6400800" y="4077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Yit</a:t>
            </a:r>
            <a:r>
              <a:rPr lang="en-US" altLang="zh-CN" dirty="0"/>
              <a:t> = [(</a:t>
            </a:r>
            <a:r>
              <a:rPr lang="el-GR" altLang="zh-CN" dirty="0"/>
              <a:t>α + β1 + β2 + β3) − (α + β1 + 0)] − [α − α]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095D6-1A54-7EDE-0167-2557D4ED46E2}"/>
              </a:ext>
            </a:extLst>
          </p:cNvPr>
          <p:cNvSpPr txBox="1"/>
          <p:nvPr/>
        </p:nvSpPr>
        <p:spPr>
          <a:xfrm>
            <a:off x="6167717" y="4441505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note that the α and β here in each part of the equation may not be the same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7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674418-7259-81DD-5179-F7E81B76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DID and Counterfactual </a:t>
            </a:r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4AFE255A-E6A2-581D-86D9-886636A7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7" y="3371566"/>
            <a:ext cx="3797536" cy="234362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BB4C9CA4-46AE-FDB4-D4AE-816CCA3B9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9" y="3428716"/>
            <a:ext cx="3797536" cy="2343622"/>
          </a:xfrm>
          <a:prstGeom prst="rect">
            <a:avLst/>
          </a:prstGeom>
        </p:spPr>
      </p:pic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E4585AF9-AC08-81BC-D4B8-0661A64D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371566"/>
            <a:ext cx="3797536" cy="23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0FAD4AA9-4C47-9B6C-8B99-B5B44A66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17" y="942975"/>
            <a:ext cx="8685165" cy="46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5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74418-7259-81DD-5179-F7E81B76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" y="179295"/>
            <a:ext cx="10515600" cy="633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2000" dirty="0"/>
              <a:t>urban GDP of Jiaxing City and Huzhou City before and after the construction of high-speed rail</a:t>
            </a:r>
            <a:endParaRPr lang="en-US" altLang="zh-CN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E4ABB1C1-2BB0-2983-FBB1-7CD34CDE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1" y="812327"/>
            <a:ext cx="6668078" cy="41151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D70B65-0FDF-7784-65AD-257F28CC429F}"/>
              </a:ext>
            </a:extLst>
          </p:cNvPr>
          <p:cNvSpPr txBox="1"/>
          <p:nvPr/>
        </p:nvSpPr>
        <p:spPr>
          <a:xfrm>
            <a:off x="2141732" y="5300539"/>
            <a:ext cx="812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almost no impact on the GDP of the urban area from time series or fitted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70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674418-7259-81DD-5179-F7E81B76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DID and Counterfactual 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3E66D75-940D-CF3D-91E6-3E393B33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371566"/>
            <a:ext cx="3797536" cy="234362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E99B3AEB-D052-DC46-C3E5-43A0EE0B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371566"/>
            <a:ext cx="3797536" cy="2343622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E11A04B6-4988-60B1-DFC5-79A796C7A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371566"/>
            <a:ext cx="3797536" cy="23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6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A6C5EFA-292A-A62F-B530-24E428224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820DDC85-C27E-1CA6-9601-AC66F9CC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19" y="741363"/>
            <a:ext cx="9844561" cy="51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775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The effect of High-Speed Railway on Local GDP,  DID method</vt:lpstr>
      <vt:lpstr>background</vt:lpstr>
      <vt:lpstr>Set up and analysis </vt:lpstr>
      <vt:lpstr>Set up and analysis </vt:lpstr>
      <vt:lpstr>DID and Counterfactual </vt:lpstr>
      <vt:lpstr>PowerPoint 演示文稿</vt:lpstr>
      <vt:lpstr>urban GDP of Jiaxing City and Huzhou City before and after the construction of high-speed rail</vt:lpstr>
      <vt:lpstr>DID and Counterfactual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High-Speed Railway on Local GDP,  DID method</dc:title>
  <dc:creator>Lou, Shuhang</dc:creator>
  <cp:lastModifiedBy>Lou, Shuhang</cp:lastModifiedBy>
  <cp:revision>3</cp:revision>
  <dcterms:created xsi:type="dcterms:W3CDTF">2023-04-21T13:13:23Z</dcterms:created>
  <dcterms:modified xsi:type="dcterms:W3CDTF">2023-04-25T17:24:16Z</dcterms:modified>
</cp:coreProperties>
</file>