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89" r:id="rId3"/>
    <p:sldId id="269" r:id="rId4"/>
    <p:sldId id="291" r:id="rId5"/>
    <p:sldId id="298" r:id="rId6"/>
    <p:sldId id="292" r:id="rId7"/>
    <p:sldId id="293" r:id="rId8"/>
    <p:sldId id="300" r:id="rId9"/>
    <p:sldId id="273" r:id="rId10"/>
    <p:sldId id="294" r:id="rId11"/>
    <p:sldId id="295" r:id="rId12"/>
    <p:sldId id="287" r:id="rId13"/>
    <p:sldId id="275" r:id="rId14"/>
    <p:sldId id="301" r:id="rId15"/>
    <p:sldId id="271" r:id="rId16"/>
    <p:sldId id="297" r:id="rId17"/>
    <p:sldId id="278"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8" autoAdjust="0"/>
    <p:restoredTop sz="94660"/>
  </p:normalViewPr>
  <p:slideViewPr>
    <p:cSldViewPr snapToGrid="0">
      <p:cViewPr varScale="1">
        <p:scale>
          <a:sx n="72" d="100"/>
          <a:sy n="72"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10/20/2022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10/20/2022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タイピングタスク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人によっては集中力がなくても作業できてしまう</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作業進捗の表示を見る分入力が遅くなり影響が出るのでは</a:t>
            </a:r>
            <a:endParaRPr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タイピングする文章</a:t>
            </a:r>
            <a:r>
              <a:rPr kumimoji="1" lang="ja-JP" altLang="en-US" sz="2000" dirty="0">
                <a:latin typeface="HGPｺﾞｼｯｸE" panose="020B0900000000000000" pitchFamily="50" charset="-128"/>
                <a:ea typeface="HGPｺﾞｼｯｸE" panose="020B0900000000000000" pitchFamily="50" charset="-128"/>
              </a:rPr>
              <a:t>によって記憶力が必要になり集中力とは違うのではないか</a:t>
            </a:r>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計算タスクは計算能力によって個人差が出る</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〇ただ単純で退屈なので集中力の遷移が見れるのではないか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間違い探しタスク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運に左右されてしまう</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瞬発力が必要なタスクはリアルタイムな作業進捗を見ることに影響がでてしまうのではないか</a:t>
            </a:r>
            <a:endParaRPr kumimoji="1"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871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702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ジグゾーパズルダスク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人によっては好きで集中力が減退しないのでは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間違い探しタスクと同じく運に左右される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単調な〇</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簡単すぎて脳死でこなせてしまうため</a:t>
            </a:r>
            <a:endParaRPr kumimoji="1"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でも使用されている計算タスクを使用することに</a:t>
            </a:r>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先行研究を参考に</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桁</a:t>
            </a:r>
            <a:r>
              <a:rPr lang="en-US" altLang="ja-JP" sz="2000" dirty="0">
                <a:latin typeface="HGPｺﾞｼｯｸE" panose="020B0900000000000000" pitchFamily="50" charset="-128"/>
                <a:ea typeface="HGPｺﾞｼｯｸE" panose="020B0900000000000000" pitchFamily="50" charset="-128"/>
              </a:rPr>
              <a:t>×1</a:t>
            </a:r>
            <a:r>
              <a:rPr lang="ja-JP" altLang="en-US" sz="2000" dirty="0">
                <a:latin typeface="HGPｺﾞｼｯｸE" panose="020B0900000000000000" pitchFamily="50" charset="-128"/>
                <a:ea typeface="HGPｺﾞｼｯｸE" panose="020B0900000000000000" pitchFamily="50" charset="-128"/>
              </a:rPr>
              <a:t>桁の計算問題を</a:t>
            </a:r>
            <a:r>
              <a:rPr lang="en-US" altLang="ja-JP" sz="2000" dirty="0">
                <a:latin typeface="HGPｺﾞｼｯｸE" panose="020B0900000000000000" pitchFamily="50" charset="-128"/>
                <a:ea typeface="HGPｺﾞｼｯｸE" panose="020B0900000000000000" pitchFamily="50" charset="-128"/>
              </a:rPr>
              <a:t>30</a:t>
            </a:r>
            <a:r>
              <a:rPr lang="ja-JP" altLang="en-US" sz="2000" dirty="0">
                <a:latin typeface="HGPｺﾞｼｯｸE" panose="020B0900000000000000" pitchFamily="50" charset="-128"/>
                <a:ea typeface="HGPｺﾞｼｯｸE" panose="020B0900000000000000" pitchFamily="50" charset="-128"/>
              </a:rPr>
              <a:t>問行う</a:t>
            </a:r>
            <a:endParaRPr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27752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339650"/>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実験方法</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タスク全体を</a:t>
            </a:r>
            <a:r>
              <a:rPr lang="en-US" altLang="ja-JP" sz="2400" b="1" dirty="0">
                <a:latin typeface="HGS創英角ｺﾞｼｯｸUB" panose="020B0900000000000000" pitchFamily="50" charset="-128"/>
                <a:ea typeface="HGS創英角ｺﾞｼｯｸUB" panose="020B0900000000000000" pitchFamily="50" charset="-128"/>
              </a:rPr>
              <a:t>6</a:t>
            </a:r>
            <a:r>
              <a:rPr lang="ja-JP" altLang="en-US" sz="24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→そのタスクを進捗表示あり、なしで差がでるのか検証、その有用性を検討することを目的とする</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725132" y="4672786"/>
            <a:ext cx="11466868" cy="1938992"/>
          </a:xfrm>
          <a:prstGeom prst="rect">
            <a:avLst/>
          </a:prstGeom>
          <a:noFill/>
        </p:spPr>
        <p:txBody>
          <a:bodyPr wrap="square" rtlCol="0">
            <a:spAutoFit/>
          </a:bodyPr>
          <a:lstStyle/>
          <a:p>
            <a:r>
              <a:rPr lang="ja-JP" altLang="en-US" sz="2800" dirty="0">
                <a:latin typeface="HGS創英角ｺﾞｼｯｸUB" panose="020B0900000000000000" pitchFamily="50" charset="-128"/>
                <a:ea typeface="HGS創英角ｺﾞｼｯｸUB" panose="020B0900000000000000" pitchFamily="50" charset="-128"/>
              </a:rPr>
              <a:t>暗算でなるべく早く、正確な答えを打ち込んでもらうことを指示し</a:t>
            </a:r>
            <a:endParaRPr lang="en-US" altLang="ja-JP" sz="2800" dirty="0">
              <a:latin typeface="HGS創英角ｺﾞｼｯｸUB" panose="020B0900000000000000" pitchFamily="50" charset="-128"/>
              <a:ea typeface="HGS創英角ｺﾞｼｯｸUB" panose="020B0900000000000000" pitchFamily="50" charset="-128"/>
            </a:endParaRPr>
          </a:p>
          <a:p>
            <a:r>
              <a:rPr lang="ja-JP" altLang="en-US" sz="2800" dirty="0">
                <a:latin typeface="HGS創英角ｺﾞｼｯｸUB" panose="020B0900000000000000" pitchFamily="50" charset="-128"/>
                <a:ea typeface="HGS創英角ｺﾞｼｯｸUB" panose="020B0900000000000000" pitchFamily="50" charset="-128"/>
              </a:rPr>
              <a:t>実験を行う</a:t>
            </a:r>
            <a:endParaRPr lang="en-US" altLang="ja-JP" sz="28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被験者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5025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887987"/>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887987"/>
              </a:xfrm>
              <a:prstGeom prst="rect">
                <a:avLst/>
              </a:prstGeom>
              <a:blipFill>
                <a:blip r:embed="rId4"/>
                <a:stretch>
                  <a:fillRect l="-1382" t="-2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436454"/>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・参考にした先行研究での</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1400" dirty="0">
                    <a:latin typeface="HGS創英角ｺﾞｼｯｸUB" panose="020B0900000000000000" pitchFamily="50" charset="-128"/>
                    <a:ea typeface="HGS創英角ｺﾞｼｯｸUB" panose="020B0900000000000000" pitchFamily="50" charset="-128"/>
                  </a:rPr>
                  <a:t>(</a:t>
                </a:r>
                <a:r>
                  <a:rPr lang="ja-JP" altLang="en-US" sz="1400" dirty="0">
                    <a:latin typeface="HGS創英角ｺﾞｼｯｸUB" panose="020B0900000000000000" pitchFamily="50" charset="-128"/>
                    <a:ea typeface="HGS創英角ｺﾞｼｯｸUB" panose="020B0900000000000000" pitchFamily="50" charset="-128"/>
                  </a:rPr>
                  <a:t>亀井ら</a:t>
                </a:r>
                <a:r>
                  <a:rPr lang="en-US" altLang="ja-JP" sz="1400" dirty="0">
                    <a:latin typeface="HGS創英角ｺﾞｼｯｸUB" panose="020B0900000000000000" pitchFamily="50" charset="-128"/>
                    <a:ea typeface="HGS創英角ｺﾞｼｯｸUB" panose="020B0900000000000000" pitchFamily="50" charset="-128"/>
                  </a:rPr>
                  <a:t>)</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r>
                  <a:rPr kumimoji="1" lang="ja-JP" altLang="en-US" sz="2800" dirty="0">
                    <a:ea typeface="HGPｺﾞｼｯｸE" panose="020B0900000000000000" pitchFamily="50" charset="-128"/>
                  </a:rPr>
                  <a:t>集中度</a:t>
                </a:r>
                <a14:m>
                  <m:oMath xmlns:m="http://schemas.openxmlformats.org/officeDocument/2006/math">
                    <m:r>
                      <a:rPr kumimoji="1" lang="en-US" altLang="ja-JP" sz="2800" i="1" smtClean="0">
                        <a:latin typeface="Cambria Math" panose="02040503050406030204" pitchFamily="18" charset="0"/>
                        <a:ea typeface="Cambria Math" panose="02040503050406030204" pitchFamily="18" charset="0"/>
                      </a:rPr>
                      <m:t>=</m:t>
                    </m:r>
                    <m:sSub>
                      <m:sSubPr>
                        <m:ctrlPr>
                          <a:rPr kumimoji="1" lang="en-US" altLang="ja-JP" sz="2800" i="1" smtClean="0">
                            <a:latin typeface="Cambria Math" panose="02040503050406030204" pitchFamily="18" charset="0"/>
                            <a:ea typeface="Cambria Math" panose="02040503050406030204" pitchFamily="18" charset="0"/>
                          </a:rPr>
                        </m:ctrlPr>
                      </m:sSubPr>
                      <m:e>
                        <m:nary>
                          <m:naryPr>
                            <m:chr m:val="∑"/>
                            <m:subHide m:val="on"/>
                            <m:supHide m:val="on"/>
                            <m:ctrlPr>
                              <a:rPr lang="en-US" altLang="ja-JP" sz="2800" i="1">
                                <a:latin typeface="Cambria Math" panose="02040503050406030204" pitchFamily="18" charset="0"/>
                                <a:ea typeface="Cambria Math" panose="02040503050406030204" pitchFamily="18" charset="0"/>
                              </a:rPr>
                            </m:ctrlPr>
                          </m:naryPr>
                          <m:sub/>
                          <m:sup/>
                          <m:e>
                            <m:r>
                              <a:rPr lang="en-US" altLang="ja-JP" sz="2800" b="0" i="1" smtClean="0">
                                <a:latin typeface="Cambria Math" panose="02040503050406030204" pitchFamily="18" charset="0"/>
                                <a:ea typeface="Cambria Math" panose="02040503050406030204" pitchFamily="18" charset="0"/>
                              </a:rPr>
                              <m:t>𝑎</m:t>
                            </m:r>
                          </m:e>
                        </m:nary>
                      </m:e>
                      <m:sub>
                        <m:r>
                          <a:rPr kumimoji="1" lang="en-US" altLang="ja-JP" sz="2800" b="0" i="1" smtClean="0">
                            <a:latin typeface="Cambria Math" panose="02040503050406030204" pitchFamily="18" charset="0"/>
                            <a:ea typeface="Cambria Math" panose="02040503050406030204" pitchFamily="18" charset="0"/>
                          </a:rPr>
                          <m:t>𝑖</m:t>
                        </m:r>
                      </m:sub>
                    </m:sSub>
                    <m:sSub>
                      <m:sSubPr>
                        <m:ctrlPr>
                          <a:rPr kumimoji="1" lang="en-US" altLang="ja-JP" sz="2800" i="1" smtClean="0">
                            <a:latin typeface="Cambria Math" panose="02040503050406030204" pitchFamily="18" charset="0"/>
                            <a:ea typeface="Cambria Math" panose="02040503050406030204" pitchFamily="18" charset="0"/>
                          </a:rPr>
                        </m:ctrlPr>
                      </m:sSubPr>
                      <m:e>
                        <m:r>
                          <a:rPr kumimoji="1" lang="en-US" altLang="ja-JP" sz="2800" b="0" i="1" smtClean="0">
                            <a:latin typeface="Cambria Math" panose="02040503050406030204" pitchFamily="18" charset="0"/>
                            <a:ea typeface="Cambria Math" panose="02040503050406030204" pitchFamily="18" charset="0"/>
                          </a:rPr>
                          <m:t>𝑥</m:t>
                        </m:r>
                      </m:e>
                      <m:sub>
                        <m:r>
                          <a:rPr kumimoji="1" lang="en-US" altLang="ja-JP" sz="2800" b="0" i="1" smtClean="0">
                            <a:latin typeface="Cambria Math" panose="02040503050406030204" pitchFamily="18" charset="0"/>
                            <a:ea typeface="Cambria Math" panose="02040503050406030204" pitchFamily="18" charset="0"/>
                          </a:rPr>
                          <m:t>𝑖</m:t>
                        </m:r>
                      </m:sub>
                    </m:sSub>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ブロックごと</m:t>
                        </m:r>
                        <m:r>
                          <a:rPr lang="ja-JP" altLang="en-US" sz="2800" i="1">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m:t>
                        </m:r>
                        <m:r>
                          <a:rPr lang="ja-JP" altLang="en-US" sz="2800" i="1">
                            <a:latin typeface="Cambria Math" panose="02040503050406030204" pitchFamily="18" charset="0"/>
                            <a:ea typeface="HGPｺﾞｼｯｸE" panose="020B0900000000000000" pitchFamily="50" charset="-128"/>
                          </a:rPr>
                          <m:t>数</m:t>
                        </m:r>
                      </m:num>
                      <m:den>
                        <m:r>
                          <a:rPr lang="ja-JP" altLang="en-US" sz="2800" i="1">
                            <a:latin typeface="Cambria Math" panose="02040503050406030204" pitchFamily="18" charset="0"/>
                            <a:ea typeface="HGPｺﾞｼｯｸE" panose="020B0900000000000000" pitchFamily="50" charset="-128"/>
                          </a:rPr>
                          <m:t>全体の</m:t>
                        </m:r>
                        <m:r>
                          <a:rPr lang="ja-JP" altLang="en-US" sz="2800" i="1">
                            <a:latin typeface="Cambria Math" panose="02040503050406030204" pitchFamily="18" charset="0"/>
                            <a:ea typeface="HGPｺﾞｼｯｸE" panose="020B0900000000000000" pitchFamily="50" charset="-128"/>
                          </a:rPr>
                          <m:t>正</m:t>
                        </m:r>
                        <m:r>
                          <a:rPr lang="ja-JP" altLang="en-US" sz="2800" i="1">
                            <a:latin typeface="Cambria Math" panose="02040503050406030204" pitchFamily="18" charset="0"/>
                            <a:ea typeface="HGPｺﾞｼｯｸE" panose="020B0900000000000000" pitchFamily="50" charset="-128"/>
                          </a:rPr>
                          <m:t>答数</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a14:m>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14:m>
                  <m:oMath xmlns:m="http://schemas.openxmlformats.org/officeDocument/2006/math">
                    <m:sSub>
                      <m:sSubPr>
                        <m:ctrlPr>
                          <a:rPr kumimoji="1" lang="en-US" altLang="ja-JP" sz="2400" i="1" dirty="0" smtClean="0">
                            <a:latin typeface="Cambria Math" panose="02040503050406030204" pitchFamily="18" charset="0"/>
                            <a:ea typeface="HGPｺﾞｼｯｸE" panose="020B0900000000000000" pitchFamily="50" charset="-128"/>
                          </a:rPr>
                        </m:ctrlPr>
                      </m:sSubPr>
                      <m:e>
                        <m:r>
                          <a:rPr kumimoji="1" lang="en-US" altLang="ja-JP" sz="2400" b="0" i="1" dirty="0" smtClean="0">
                            <a:latin typeface="Cambria Math" panose="02040503050406030204" pitchFamily="18" charset="0"/>
                            <a:ea typeface="HGPｺﾞｼｯｸE" panose="020B0900000000000000" pitchFamily="50" charset="-128"/>
                          </a:rPr>
                          <m:t>𝑎</m:t>
                        </m:r>
                      </m:e>
                      <m:sub>
                        <m:r>
                          <a:rPr kumimoji="1" lang="en-US" altLang="ja-JP" sz="2400" b="0" i="1" dirty="0" smtClean="0">
                            <a:latin typeface="Cambria Math" panose="02040503050406030204" pitchFamily="18" charset="0"/>
                            <a:ea typeface="HGPｺﾞｼｯｸE" panose="020B0900000000000000" pitchFamily="50" charset="-128"/>
                          </a:rPr>
                          <m:t>𝑖</m:t>
                        </m:r>
                      </m:sub>
                    </m:sSub>
                    <m:r>
                      <a:rPr kumimoji="1" lang="en-US" altLang="ja-JP" sz="2400" b="0" i="0" dirty="0" smtClean="0">
                        <a:latin typeface="Cambria Math" panose="02040503050406030204" pitchFamily="18" charset="0"/>
                        <a:ea typeface="HGPｺﾞｼｯｸE" panose="020B0900000000000000" pitchFamily="50" charset="-128"/>
                      </a:rPr>
                      <m:t>:</m:t>
                    </m:r>
                  </m:oMath>
                </a14:m>
                <a:r>
                  <a:rPr lang="ja-JP" altLang="en-US" sz="2400" dirty="0">
                    <a:latin typeface="HGPｺﾞｼｯｸE" panose="020B0900000000000000" pitchFamily="50" charset="-128"/>
                    <a:ea typeface="HGPｺﾞｼｯｸE" panose="020B0900000000000000" pitchFamily="50" charset="-128"/>
                  </a:rPr>
                  <a:t>ブロック中にその行動をおこした回数とする</a:t>
                </a:r>
                <a:r>
                  <a:rPr lang="en-US" altLang="ja-JP" sz="2400" dirty="0">
                    <a:latin typeface="HGPｺﾞｼｯｸE" panose="020B0900000000000000" pitchFamily="50" charset="-128"/>
                    <a:ea typeface="HGPｺﾞｼｯｸE" panose="020B0900000000000000" pitchFamily="50" charset="-128"/>
                  </a:rPr>
                  <a:t>. </a:t>
                </a:r>
              </a:p>
              <a:p>
                <a14:m>
                  <m:oMath xmlns:m="http://schemas.openxmlformats.org/officeDocument/2006/math">
                    <m:sSub>
                      <m:sSubPr>
                        <m:ctrlPr>
                          <a:rPr lang="en-US" altLang="ja-JP" sz="2400" i="1" smtClean="0">
                            <a:latin typeface="Cambria Math" panose="02040503050406030204" pitchFamily="18" charset="0"/>
                            <a:ea typeface="HGPｺﾞｼｯｸE" panose="020B0900000000000000" pitchFamily="50" charset="-128"/>
                          </a:rPr>
                        </m:ctrlPr>
                      </m:sSubPr>
                      <m:e>
                        <m:r>
                          <a:rPr lang="en-US" altLang="ja-JP" sz="2400" b="0" i="1" smtClean="0">
                            <a:latin typeface="Cambria Math" panose="02040503050406030204" pitchFamily="18" charset="0"/>
                            <a:ea typeface="HGPｺﾞｼｯｸE" panose="020B0900000000000000" pitchFamily="50" charset="-128"/>
                          </a:rPr>
                          <m:t>𝑥</m:t>
                        </m:r>
                      </m:e>
                      <m:sub>
                        <m:r>
                          <a:rPr lang="en-US" altLang="ja-JP" sz="2400" b="0" i="1" smtClean="0">
                            <a:latin typeface="Cambria Math" panose="02040503050406030204" pitchFamily="18" charset="0"/>
                            <a:ea typeface="HGPｺﾞｼｯｸE" panose="020B0900000000000000" pitchFamily="50" charset="-128"/>
                          </a:rPr>
                          <m:t>𝑖</m:t>
                        </m:r>
                      </m:sub>
                    </m:sSub>
                    <m:r>
                      <a:rPr lang="en-US" altLang="ja-JP" sz="2400" b="0" i="0" smtClean="0">
                        <a:latin typeface="Cambria Math" panose="02040503050406030204" pitchFamily="18" charset="0"/>
                        <a:ea typeface="HGPｺﾞｼｯｸE" panose="020B0900000000000000" pitchFamily="50" charset="-128"/>
                      </a:rPr>
                      <m:t>:</m:t>
                    </m:r>
                  </m:oMath>
                </a14:m>
                <a:r>
                  <a:rPr lang="ja-JP" altLang="en-US" sz="2400" dirty="0">
                    <a:latin typeface="HGPｺﾞｼｯｸE" panose="020B0900000000000000" pitchFamily="50" charset="-128"/>
                    <a:ea typeface="HGPｺﾞｼｯｸE" panose="020B0900000000000000" pitchFamily="50" charset="-128"/>
                  </a:rPr>
                  <a:t>実験前のアンケート調査から得られた各行動に対する集中度合いの値。</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436454"/>
              </a:xfrm>
              <a:prstGeom prst="rect">
                <a:avLst/>
              </a:prstGeom>
              <a:blipFill>
                <a:blip r:embed="rId4"/>
                <a:stretch>
                  <a:fillRect l="-1382" t="-23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092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249299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2554545"/>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524315"/>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36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特に計算や仕分けなどの単調作業の集中の維持が難しいことは想像に難しくありません。</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6570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3" name="四角形: 角を丸くする 2">
            <a:extLst>
              <a:ext uri="{FF2B5EF4-FFF2-40B4-BE49-F238E27FC236}">
                <a16:creationId xmlns:a16="http://schemas.microsoft.com/office/drawing/2014/main" id="{DD97C247-4B3C-7C7D-92A2-D9ADEF03ECF5}"/>
              </a:ext>
            </a:extLst>
          </p:cNvPr>
          <p:cNvSpPr/>
          <p:nvPr/>
        </p:nvSpPr>
        <p:spPr>
          <a:xfrm>
            <a:off x="315388" y="4976313"/>
            <a:ext cx="11685600" cy="14353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7EFDB61-18B8-88B0-D17D-AA5331C885AB}"/>
              </a:ext>
            </a:extLst>
          </p:cNvPr>
          <p:cNvSpPr txBox="1"/>
          <p:nvPr/>
        </p:nvSpPr>
        <p:spPr>
          <a:xfrm>
            <a:off x="808350" y="5333698"/>
            <a:ext cx="10898097" cy="892552"/>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56729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1467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6" name="四角形: 角を丸くする 5">
            <a:extLst>
              <a:ext uri="{FF2B5EF4-FFF2-40B4-BE49-F238E27FC236}">
                <a16:creationId xmlns:a16="http://schemas.microsoft.com/office/drawing/2014/main" id="{7CCF2FF1-EC65-0618-7694-92E938C35B55}"/>
              </a:ext>
            </a:extLst>
          </p:cNvPr>
          <p:cNvSpPr/>
          <p:nvPr/>
        </p:nvSpPr>
        <p:spPr>
          <a:xfrm>
            <a:off x="440435" y="1358841"/>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89448" y="2746159"/>
            <a:ext cx="11221454" cy="1631216"/>
          </a:xfrm>
          <a:prstGeom prst="rect">
            <a:avLst/>
          </a:prstGeom>
          <a:noFill/>
        </p:spPr>
        <p:txBody>
          <a:bodyPr wrap="square" rtlCol="0">
            <a:spAutoFit/>
          </a:bodyPr>
          <a:lstStyle/>
          <a:p>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40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40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40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94960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kumimoji="1" lang="en-US" altLang="ja-JP" sz="3600" u="sng" dirty="0">
                <a:latin typeface="HGS創英角ｺﾞｼｯｸUB" panose="020B0900000000000000" pitchFamily="50" charset="-128"/>
                <a:ea typeface="HGS創英角ｺﾞｼｯｸUB" panose="020B0900000000000000" pitchFamily="50" charset="-128"/>
              </a:rPr>
              <a:t>PC</a:t>
            </a:r>
            <a:r>
              <a:rPr kumimoji="1" lang="ja-JP" altLang="en-US" sz="3600" u="sng" dirty="0">
                <a:latin typeface="HGS創英角ｺﾞｼｯｸUB" panose="020B0900000000000000" pitchFamily="50" charset="-128"/>
                <a:ea typeface="HGS創英角ｺﾞｼｯｸUB" panose="020B0900000000000000" pitchFamily="50" charset="-128"/>
              </a:rPr>
              <a:t>タスクの選定</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➞先行研究では計算タスク、タイピングタスク、間違い探しタスク、</a:t>
            </a:r>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ジグゾーパズルタスク、文字と手書きが同じ文字かの単調な〇</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タスクなどが行なわれていた。そしてこの実験に相応しいタスクを考えてみた。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1328</TotalTime>
  <Words>1189</Words>
  <Application>Microsoft Office PowerPoint</Application>
  <PresentationFormat>ワイド画面</PresentationFormat>
  <Paragraphs>113</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6</cp:revision>
  <dcterms:created xsi:type="dcterms:W3CDTF">2022-09-11T00:56:07Z</dcterms:created>
  <dcterms:modified xsi:type="dcterms:W3CDTF">2022-10-20T07:49:36Z</dcterms:modified>
</cp:coreProperties>
</file>