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69" r:id="rId3"/>
    <p:sldId id="273" r:id="rId4"/>
    <p:sldId id="276" r:id="rId5"/>
    <p:sldId id="277" r:id="rId6"/>
    <p:sldId id="275" r:id="rId7"/>
    <p:sldId id="271" r:id="rId8"/>
    <p:sldId id="27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4" autoAdjust="0"/>
    <p:restoredTop sz="94660"/>
  </p:normalViewPr>
  <p:slideViewPr>
    <p:cSldViewPr snapToGrid="0">
      <p:cViewPr varScale="1">
        <p:scale>
          <a:sx n="84" d="100"/>
          <a:sy n="84" d="100"/>
        </p:scale>
        <p:origin x="12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8/1/2022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8/1/2022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9" y="2959587"/>
            <a:ext cx="7483642" cy="1938992"/>
          </a:xfrm>
          <a:prstGeom prst="rect">
            <a:avLst/>
          </a:prstGeom>
          <a:noFill/>
        </p:spPr>
        <p:txBody>
          <a:bodyPr wrap="square" rtlCol="0">
            <a:spAutoFit/>
          </a:bodyPr>
          <a:lstStyle/>
          <a:p>
            <a:r>
              <a:rPr kumimoji="1" lang="ja-JP" altLang="en-US" sz="8800" b="1" dirty="0"/>
              <a:t>進捗報告</a:t>
            </a:r>
            <a:endParaRPr kumimoji="1" lang="en-US" altLang="ja-JP" sz="88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7031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・テーマ</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→リアルタイムな作業進捗表示による</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kumimoji="1" lang="ja-JP" altLang="en-US" sz="3600" u="sng" dirty="0">
                <a:latin typeface="HGS創英角ｺﾞｼｯｸUB" panose="020B0900000000000000" pitchFamily="50" charset="-128"/>
                <a:ea typeface="HGS創英角ｺﾞｼｯｸUB" panose="020B0900000000000000" pitchFamily="50" charset="-128"/>
              </a:rPr>
              <a:t>・背景</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作業では多種多様なタスクがありそのタスクをこなしていく中で集中力が続かず高いパフォーマンスを発揮できないということがある。作業のリアルタイムな作業進捗表示を行うことにより集中力が高まると思い研究を行う。</a:t>
            </a: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606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4161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00968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回答時間</m:t>
                          </m:r>
                        </m:num>
                        <m:den>
                          <m:r>
                            <a:rPr lang="ja-JP" altLang="en-US" sz="2800" i="1" smtClean="0">
                              <a:latin typeface="Cambria Math" panose="02040503050406030204" pitchFamily="18" charset="0"/>
                              <a:ea typeface="HGPｺﾞｼｯｸE" panose="020B0900000000000000" pitchFamily="50" charset="-128"/>
                            </a:rPr>
                            <m:t>全体の</m:t>
                          </m:r>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当たりの</m:t>
                          </m:r>
                          <m:r>
                            <a:rPr lang="ja-JP" altLang="en-US" sz="2800" i="1">
                              <a:latin typeface="Cambria Math" panose="02040503050406030204" pitchFamily="18" charset="0"/>
                              <a:ea typeface="HGPｺﾞｼｯｸE" panose="020B0900000000000000" pitchFamily="50" charset="-128"/>
                            </a:rPr>
                            <m:t>平均回答時間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➞タスク中の行動によって集中力を定義する先行研究もあったが個人差が大きく向いていないと感じた。</a:t>
                </a:r>
                <a:endParaRPr kumimoji="1"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4009687"/>
              </a:xfrm>
              <a:prstGeom prst="rect">
                <a:avLst/>
              </a:prstGeom>
              <a:blipFill>
                <a:blip r:embed="rId4"/>
                <a:stretch>
                  <a:fillRect l="-1382" t="-1976" b="-24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今週やること</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9" name="テキスト ボックス 8">
            <a:extLst>
              <a:ext uri="{FF2B5EF4-FFF2-40B4-BE49-F238E27FC236}">
                <a16:creationId xmlns:a16="http://schemas.microsoft.com/office/drawing/2014/main" id="{F3FA4C4D-917B-E14E-02E0-CBDEDEA102E9}"/>
              </a:ext>
            </a:extLst>
          </p:cNvPr>
          <p:cNvSpPr txBox="1"/>
          <p:nvPr/>
        </p:nvSpPr>
        <p:spPr>
          <a:xfrm>
            <a:off x="503548" y="2036012"/>
            <a:ext cx="8804573" cy="584775"/>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実験環境作成</a:t>
            </a:r>
            <a:endParaRPr kumimoji="1" lang="ja-JP" altLang="en-US" sz="3200" u="sng" dirty="0">
              <a:latin typeface="HGS創英角ｺﾞｼｯｸUB" panose="020B0900000000000000" pitchFamily="50" charset="-128"/>
              <a:ea typeface="HGS創英角ｺﾞｼｯｸUB" panose="020B0900000000000000" pitchFamily="50" charset="-128"/>
            </a:endParaRPr>
          </a:p>
        </p:txBody>
      </p:sp>
      <p:sp>
        <p:nvSpPr>
          <p:cNvPr id="12" name="テキスト ボックス 11">
            <a:extLst>
              <a:ext uri="{FF2B5EF4-FFF2-40B4-BE49-F238E27FC236}">
                <a16:creationId xmlns:a16="http://schemas.microsoft.com/office/drawing/2014/main" id="{A42F55D1-0D09-EFC4-16F6-83EAB91473A5}"/>
              </a:ext>
            </a:extLst>
          </p:cNvPr>
          <p:cNvSpPr txBox="1"/>
          <p:nvPr/>
        </p:nvSpPr>
        <p:spPr>
          <a:xfrm>
            <a:off x="503548" y="4014038"/>
            <a:ext cx="8804573" cy="584775"/>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実験環境作成</a:t>
            </a:r>
            <a:endParaRPr kumimoji="1" lang="ja-JP" altLang="en-US" sz="3200" u="sng" dirty="0">
              <a:latin typeface="HGS創英角ｺﾞｼｯｸUB" panose="020B0900000000000000" pitchFamily="50" charset="-128"/>
              <a:ea typeface="HGS創英角ｺﾞｼｯｸUB" panose="020B0900000000000000" pitchFamily="50" charset="-128"/>
            </a:endParaRPr>
          </a:p>
        </p:txBody>
      </p:sp>
      <p:pic>
        <p:nvPicPr>
          <p:cNvPr id="6" name="図 5">
            <a:extLst>
              <a:ext uri="{FF2B5EF4-FFF2-40B4-BE49-F238E27FC236}">
                <a16:creationId xmlns:a16="http://schemas.microsoft.com/office/drawing/2014/main" id="{6D73A550-0D54-EEFB-2FCB-7614F6778CF8}"/>
              </a:ext>
            </a:extLst>
          </p:cNvPr>
          <p:cNvPicPr>
            <a:picLocks noChangeAspect="1"/>
          </p:cNvPicPr>
          <p:nvPr/>
        </p:nvPicPr>
        <p:blipFill rotWithShape="1">
          <a:blip r:embed="rId4"/>
          <a:srcRect l="-400" t="2523" r="-107384" b="10240"/>
          <a:stretch/>
        </p:blipFill>
        <p:spPr>
          <a:xfrm>
            <a:off x="609600" y="2926303"/>
            <a:ext cx="10972800" cy="2847176"/>
          </a:xfrm>
          <a:prstGeom prst="rect">
            <a:avLst/>
          </a:prstGeom>
        </p:spPr>
      </p:pic>
      <p:sp>
        <p:nvSpPr>
          <p:cNvPr id="15" name="テキスト ボックス 14">
            <a:extLst>
              <a:ext uri="{FF2B5EF4-FFF2-40B4-BE49-F238E27FC236}">
                <a16:creationId xmlns:a16="http://schemas.microsoft.com/office/drawing/2014/main" id="{268027AE-3453-3C86-C464-8FC8F70AF884}"/>
              </a:ext>
            </a:extLst>
          </p:cNvPr>
          <p:cNvSpPr txBox="1"/>
          <p:nvPr/>
        </p:nvSpPr>
        <p:spPr>
          <a:xfrm>
            <a:off x="3664962" y="2036012"/>
            <a:ext cx="8804573" cy="584775"/>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・実際に計測を行ってみる</a:t>
            </a:r>
          </a:p>
        </p:txBody>
      </p:sp>
    </p:spTree>
    <p:extLst>
      <p:ext uri="{BB962C8B-B14F-4D97-AF65-F5344CB8AC3E}">
        <p14:creationId xmlns:p14="http://schemas.microsoft.com/office/powerpoint/2010/main" val="10969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4005</TotalTime>
  <Words>466</Words>
  <Application>Microsoft Office PowerPoint</Application>
  <PresentationFormat>ワイド画面</PresentationFormat>
  <Paragraphs>55</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自己紹介</dc:title>
  <dc:creator>214082074</dc:creator>
  <cp:lastModifiedBy>小唄 周平</cp:lastModifiedBy>
  <cp:revision>19</cp:revision>
  <dcterms:created xsi:type="dcterms:W3CDTF">2021-02-14T04:19:36Z</dcterms:created>
  <dcterms:modified xsi:type="dcterms:W3CDTF">2022-08-01T09:32:30Z</dcterms:modified>
</cp:coreProperties>
</file>