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69" r:id="rId3"/>
    <p:sldId id="287" r:id="rId4"/>
    <p:sldId id="275" r:id="rId5"/>
    <p:sldId id="288" r:id="rId6"/>
    <p:sldId id="276" r:id="rId7"/>
    <p:sldId id="277" r:id="rId8"/>
    <p:sldId id="280" r:id="rId9"/>
    <p:sldId id="286" r:id="rId10"/>
    <p:sldId id="282" r:id="rId11"/>
    <p:sldId id="283" r:id="rId12"/>
    <p:sldId id="284" r:id="rId13"/>
    <p:sldId id="285" r:id="rId14"/>
    <p:sldId id="281" r:id="rId15"/>
    <p:sldId id="271" r:id="rId16"/>
    <p:sldId id="278"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8" autoAdjust="0"/>
    <p:restoredTop sz="94660"/>
  </p:normalViewPr>
  <p:slideViewPr>
    <p:cSldViewPr snapToGrid="0">
      <p:cViewPr varScale="1">
        <p:scale>
          <a:sx n="72" d="100"/>
          <a:sy n="72" d="100"/>
        </p:scale>
        <p:origin x="11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9/12/2022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9/12/2022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9/12/2022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9" y="2959587"/>
            <a:ext cx="7483642" cy="1938992"/>
          </a:xfrm>
          <a:prstGeom prst="rect">
            <a:avLst/>
          </a:prstGeom>
          <a:noFill/>
        </p:spPr>
        <p:txBody>
          <a:bodyPr wrap="square" rtlCol="0">
            <a:spAutoFit/>
          </a:bodyPr>
          <a:lstStyle/>
          <a:p>
            <a:r>
              <a:rPr kumimoji="1" lang="ja-JP" altLang="en-US" sz="8800" b="1" dirty="0"/>
              <a:t>進捗報告</a:t>
            </a:r>
            <a:endParaRPr kumimoji="1" lang="en-US" altLang="ja-JP" sz="88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7" name="図 6">
            <a:extLst>
              <a:ext uri="{FF2B5EF4-FFF2-40B4-BE49-F238E27FC236}">
                <a16:creationId xmlns:a16="http://schemas.microsoft.com/office/drawing/2014/main" id="{3DCE9C32-0035-8073-1657-E6483602A72B}"/>
              </a:ext>
            </a:extLst>
          </p:cNvPr>
          <p:cNvPicPr>
            <a:picLocks noChangeAspect="1"/>
          </p:cNvPicPr>
          <p:nvPr/>
        </p:nvPicPr>
        <p:blipFill>
          <a:blip r:embed="rId4"/>
          <a:stretch>
            <a:fillRect/>
          </a:stretch>
        </p:blipFill>
        <p:spPr>
          <a:xfrm>
            <a:off x="2616112" y="2260505"/>
            <a:ext cx="6959775" cy="4183270"/>
          </a:xfrm>
          <a:prstGeom prst="rect">
            <a:avLst/>
          </a:prstGeom>
        </p:spPr>
      </p:pic>
    </p:spTree>
    <p:extLst>
      <p:ext uri="{BB962C8B-B14F-4D97-AF65-F5344CB8AC3E}">
        <p14:creationId xmlns:p14="http://schemas.microsoft.com/office/powerpoint/2010/main" val="92721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6" name="図 5">
            <a:extLst>
              <a:ext uri="{FF2B5EF4-FFF2-40B4-BE49-F238E27FC236}">
                <a16:creationId xmlns:a16="http://schemas.microsoft.com/office/drawing/2014/main" id="{DEB9FDAB-FBF1-E84D-A98B-ABFFB45F0C27}"/>
              </a:ext>
            </a:extLst>
          </p:cNvPr>
          <p:cNvPicPr>
            <a:picLocks noChangeAspect="1"/>
          </p:cNvPicPr>
          <p:nvPr/>
        </p:nvPicPr>
        <p:blipFill>
          <a:blip r:embed="rId4"/>
          <a:stretch>
            <a:fillRect/>
          </a:stretch>
        </p:blipFill>
        <p:spPr>
          <a:xfrm>
            <a:off x="2569381" y="2120245"/>
            <a:ext cx="7053238" cy="4239447"/>
          </a:xfrm>
          <a:prstGeom prst="rect">
            <a:avLst/>
          </a:prstGeom>
        </p:spPr>
      </p:pic>
    </p:spTree>
    <p:extLst>
      <p:ext uri="{BB962C8B-B14F-4D97-AF65-F5344CB8AC3E}">
        <p14:creationId xmlns:p14="http://schemas.microsoft.com/office/powerpoint/2010/main" val="391785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EF93F27A-A61D-DDE0-C45B-1BAFE6867E57}"/>
              </a:ext>
            </a:extLst>
          </p:cNvPr>
          <p:cNvPicPr>
            <a:picLocks noChangeAspect="1"/>
          </p:cNvPicPr>
          <p:nvPr/>
        </p:nvPicPr>
        <p:blipFill>
          <a:blip r:embed="rId4"/>
          <a:stretch>
            <a:fillRect/>
          </a:stretch>
        </p:blipFill>
        <p:spPr>
          <a:xfrm>
            <a:off x="2258064" y="1954931"/>
            <a:ext cx="7675871" cy="4613689"/>
          </a:xfrm>
          <a:prstGeom prst="rect">
            <a:avLst/>
          </a:prstGeom>
        </p:spPr>
      </p:pic>
    </p:spTree>
    <p:extLst>
      <p:ext uri="{BB962C8B-B14F-4D97-AF65-F5344CB8AC3E}">
        <p14:creationId xmlns:p14="http://schemas.microsoft.com/office/powerpoint/2010/main" val="174146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8EC535F5-E624-7B8C-5402-EB44F2C0C74E}"/>
              </a:ext>
            </a:extLst>
          </p:cNvPr>
          <p:cNvPicPr>
            <a:picLocks noChangeAspect="1"/>
          </p:cNvPicPr>
          <p:nvPr/>
        </p:nvPicPr>
        <p:blipFill>
          <a:blip r:embed="rId4"/>
          <a:stretch>
            <a:fillRect/>
          </a:stretch>
        </p:blipFill>
        <p:spPr>
          <a:xfrm>
            <a:off x="2571078" y="2023992"/>
            <a:ext cx="7114011" cy="4275975"/>
          </a:xfrm>
          <a:prstGeom prst="rect">
            <a:avLst/>
          </a:prstGeom>
        </p:spPr>
      </p:pic>
    </p:spTree>
    <p:extLst>
      <p:ext uri="{BB962C8B-B14F-4D97-AF65-F5344CB8AC3E}">
        <p14:creationId xmlns:p14="http://schemas.microsoft.com/office/powerpoint/2010/main" val="317165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22D10389-32F6-7888-6742-FE44034C7D1A}"/>
              </a:ext>
            </a:extLst>
          </p:cNvPr>
          <p:cNvSpPr txBox="1"/>
          <p:nvPr/>
        </p:nvSpPr>
        <p:spPr>
          <a:xfrm>
            <a:off x="3204328" y="5497600"/>
            <a:ext cx="11466868" cy="2616101"/>
          </a:xfrm>
          <a:prstGeom prst="rect">
            <a:avLst/>
          </a:prstGeom>
          <a:noFill/>
        </p:spPr>
        <p:txBody>
          <a:bodyPr wrap="square" rtlCol="0">
            <a:spAutoFit/>
          </a:bodyPr>
          <a:lstStyle/>
          <a:p>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全体平均</a:t>
            </a:r>
            <a:r>
              <a:rPr lang="en-US" altLang="ja-JP" sz="3200" dirty="0">
                <a:latin typeface="HGPｺﾞｼｯｸE" panose="020B0900000000000000" pitchFamily="50" charset="-128"/>
                <a:ea typeface="HGPｺﾞｼｯｸE" panose="020B0900000000000000" pitchFamily="50" charset="-128"/>
              </a:rPr>
              <a:t>=16925.76ms(17</a:t>
            </a:r>
            <a:r>
              <a:rPr lang="ja-JP" altLang="en-US" sz="3200" dirty="0">
                <a:latin typeface="HGPｺﾞｼｯｸE" panose="020B0900000000000000" pitchFamily="50" charset="-128"/>
                <a:ea typeface="HGPｺﾞｼｯｸE" panose="020B0900000000000000" pitchFamily="50" charset="-128"/>
              </a:rPr>
              <a:t>秒くらい</a:t>
            </a:r>
            <a:r>
              <a:rPr lang="en-US" altLang="ja-JP" sz="3200" dirty="0">
                <a:latin typeface="HGPｺﾞｼｯｸE" panose="020B0900000000000000" pitchFamily="50" charset="-128"/>
                <a:ea typeface="HGPｺﾞｼｯｸE" panose="020B0900000000000000" pitchFamily="50" charset="-128"/>
              </a:rPr>
              <a:t>)</a:t>
            </a: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34C9FACD-F71F-AFE7-A1F3-DD9856CB4414}"/>
              </a:ext>
            </a:extLst>
          </p:cNvPr>
          <p:cNvPicPr>
            <a:picLocks noChangeAspect="1"/>
          </p:cNvPicPr>
          <p:nvPr/>
        </p:nvPicPr>
        <p:blipFill>
          <a:blip r:embed="rId4"/>
          <a:stretch>
            <a:fillRect/>
          </a:stretch>
        </p:blipFill>
        <p:spPr>
          <a:xfrm>
            <a:off x="2807862" y="1915463"/>
            <a:ext cx="6576275" cy="3952762"/>
          </a:xfrm>
          <a:prstGeom prst="rect">
            <a:avLst/>
          </a:prstGeom>
        </p:spPr>
      </p:pic>
    </p:spTree>
    <p:extLst>
      <p:ext uri="{BB962C8B-B14F-4D97-AF65-F5344CB8AC3E}">
        <p14:creationId xmlns:p14="http://schemas.microsoft.com/office/powerpoint/2010/main" val="362089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65315"/>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今週やること</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5" name="テキスト ボックス 14">
            <a:extLst>
              <a:ext uri="{FF2B5EF4-FFF2-40B4-BE49-F238E27FC236}">
                <a16:creationId xmlns:a16="http://schemas.microsoft.com/office/drawing/2014/main" id="{268027AE-3453-3C86-C464-8FC8F70AF884}"/>
              </a:ext>
            </a:extLst>
          </p:cNvPr>
          <p:cNvSpPr txBox="1"/>
          <p:nvPr/>
        </p:nvSpPr>
        <p:spPr>
          <a:xfrm>
            <a:off x="609600" y="2061083"/>
            <a:ext cx="8804573" cy="1569660"/>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もう一度</a:t>
            </a:r>
            <a:r>
              <a:rPr kumimoji="1" lang="ja-JP" altLang="en-US" sz="3200" u="sng" dirty="0">
                <a:latin typeface="HGS創英角ｺﾞｼｯｸUB" panose="020B0900000000000000" pitchFamily="50" charset="-128"/>
                <a:ea typeface="HGS創英角ｺﾞｼｯｸUB" panose="020B0900000000000000" pitchFamily="50" charset="-128"/>
              </a:rPr>
              <a:t>計測を行ってみる</a:t>
            </a:r>
            <a:endParaRPr kumimoji="1" lang="en-US" altLang="ja-JP" sz="3200" u="sng" dirty="0">
              <a:latin typeface="HGS創英角ｺﾞｼｯｸUB" panose="020B0900000000000000" pitchFamily="50" charset="-128"/>
              <a:ea typeface="HGS創英角ｺﾞｼｯｸUB" panose="020B0900000000000000" pitchFamily="50" charset="-128"/>
            </a:endParaRPr>
          </a:p>
          <a:p>
            <a:endParaRPr lang="en-US" altLang="ja-JP" sz="3200" u="sng" dirty="0">
              <a:latin typeface="HGS創英角ｺﾞｼｯｸUB" panose="020B0900000000000000" pitchFamily="50" charset="-128"/>
              <a:ea typeface="HGS創英角ｺﾞｼｯｸUB" panose="020B0900000000000000" pitchFamily="50" charset="-128"/>
            </a:endParaRPr>
          </a:p>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どのように統計をかけるのか調べる</a:t>
            </a:r>
            <a:endParaRPr kumimoji="1" lang="en-US" altLang="ja-JP" sz="3200" u="sng"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65315"/>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70318"/>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・テーマ</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→リアルタイムな作業進捗表示による</a:t>
            </a:r>
            <a:r>
              <a:rPr lang="en-US" altLang="ja-JP" sz="2400" b="1" dirty="0">
                <a:latin typeface="HGS創英角ｺﾞｼｯｸUB" panose="020B0900000000000000" pitchFamily="50" charset="-128"/>
                <a:ea typeface="HGS創英角ｺﾞｼｯｸUB" panose="020B0900000000000000" pitchFamily="50" charset="-128"/>
              </a:rPr>
              <a:t>PC</a:t>
            </a:r>
            <a:r>
              <a:rPr lang="ja-JP" altLang="en-US" sz="24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kumimoji="1" lang="ja-JP" altLang="en-US" sz="3600" u="sng" dirty="0">
                <a:latin typeface="HGS創英角ｺﾞｼｯｸUB" panose="020B0900000000000000" pitchFamily="50" charset="-128"/>
                <a:ea typeface="HGS創英角ｺﾞｼｯｸUB" panose="020B0900000000000000" pitchFamily="50" charset="-128"/>
              </a:rPr>
              <a:t>・背景</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PC</a:t>
            </a:r>
            <a:r>
              <a:rPr lang="ja-JP" altLang="en-US" sz="2400" b="1" dirty="0">
                <a:latin typeface="HGS創英角ｺﾞｼｯｸUB" panose="020B0900000000000000" pitchFamily="50" charset="-128"/>
                <a:ea typeface="HGS創英角ｺﾞｼｯｸUB" panose="020B0900000000000000" pitchFamily="50" charset="-128"/>
              </a:rPr>
              <a:t>作業では多種多様なタスクがありそのタスクをこなしていく中で集中力が続かず高いパフォーマンスを発揮できないということがある。作業のリアルタイムな作業進捗表示を行うことにより集中力が高まると思い研究を行う。</a:t>
            </a: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600986"/>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実験方法</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タスク全体を</a:t>
            </a:r>
            <a:r>
              <a:rPr lang="en-US" altLang="ja-JP" sz="2400" b="1" dirty="0">
                <a:latin typeface="HGS創英角ｺﾞｼｯｸUB" panose="020B0900000000000000" pitchFamily="50" charset="-128"/>
                <a:ea typeface="HGS創英角ｺﾞｼｯｸUB" panose="020B0900000000000000" pitchFamily="50" charset="-128"/>
              </a:rPr>
              <a:t>6</a:t>
            </a:r>
            <a:r>
              <a:rPr lang="ja-JP" altLang="en-US" sz="24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35025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4380430"/>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lang="en-US" altLang="ja-JP" sz="3200" u="sng"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4380430"/>
              </a:xfrm>
              <a:prstGeom prst="rect">
                <a:avLst/>
              </a:prstGeom>
              <a:blipFill>
                <a:blip r:embed="rId4"/>
                <a:stretch>
                  <a:fillRect l="-1382" t="-18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4380430"/>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sSub>
                            <m:sSubPr>
                              <m:ctrlPr>
                                <a:rPr kumimoji="1" lang="en-US" altLang="ja-JP" sz="2800" i="1" smtClean="0">
                                  <a:latin typeface="Cambria Math" panose="02040503050406030204" pitchFamily="18" charset="0"/>
                                  <a:ea typeface="HGPｺﾞｼｯｸE" panose="020B0900000000000000" pitchFamily="50" charset="-128"/>
                                </a:rPr>
                              </m:ctrlPr>
                            </m:sSubPr>
                            <m:e>
                              <m:r>
                                <m:rPr>
                                  <m:sty m:val="p"/>
                                </m:rPr>
                                <a:rPr lang="en-US" altLang="ja-JP" sz="2800" i="1">
                                  <a:latin typeface="Cambria Math" panose="02040503050406030204" pitchFamily="18" charset="0"/>
                                  <a:ea typeface="HGPｺﾞｼｯｸE" panose="020B0900000000000000" pitchFamily="50" charset="-128"/>
                                </a:rPr>
                                <m:t>A</m:t>
                              </m:r>
                            </m:e>
                            <m:sub>
                              <m:r>
                                <a:rPr kumimoji="1" lang="en-US" altLang="ja-JP" sz="2800" b="0" i="1" smtClean="0">
                                  <a:latin typeface="Cambria Math" panose="02040503050406030204" pitchFamily="18" charset="0"/>
                                  <a:ea typeface="HGPｺﾞｼｯｸE" panose="020B0900000000000000" pitchFamily="50" charset="-128"/>
                                </a:rPr>
                                <m:t>𝑖</m:t>
                              </m:r>
                            </m:sub>
                          </m:sSub>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lang="en-US" altLang="ja-JP" sz="3200" u="sng" dirty="0">
                  <a:latin typeface="HGPｺﾞｼｯｸE" panose="020B0900000000000000" pitchFamily="50" charset="-128"/>
                  <a:ea typeface="HGPｺﾞｼｯｸE" panose="020B0900000000000000" pitchFamily="50" charset="-128"/>
                </a:endParaRPr>
              </a:p>
              <a:p>
                <a14:m>
                  <m:oMath xmlns:m="http://schemas.openxmlformats.org/officeDocument/2006/math">
                    <m:sSub>
                      <m:sSubPr>
                        <m:ctrlPr>
                          <a:rPr kumimoji="1" lang="en-US" altLang="ja-JP" sz="2400" i="1" smtClean="0">
                            <a:latin typeface="Cambria Math" panose="02040503050406030204" pitchFamily="18" charset="0"/>
                            <a:ea typeface="HGPｺﾞｼｯｸE" panose="020B0900000000000000" pitchFamily="50" charset="-128"/>
                          </a:rPr>
                        </m:ctrlPr>
                      </m:sSubPr>
                      <m:e>
                        <m:r>
                          <m:rPr>
                            <m:sty m:val="p"/>
                          </m:rPr>
                          <a:rPr lang="en-US" altLang="ja-JP" sz="2400" i="1">
                            <a:latin typeface="Cambria Math" panose="02040503050406030204" pitchFamily="18" charset="0"/>
                            <a:ea typeface="HGPｺﾞｼｯｸE" panose="020B0900000000000000" pitchFamily="50" charset="-128"/>
                          </a:rPr>
                          <m:t>A</m:t>
                        </m:r>
                      </m:e>
                      <m:sub>
                        <m:r>
                          <a:rPr kumimoji="1" lang="en-US" altLang="ja-JP" sz="2400" b="0" i="1" smtClean="0">
                            <a:latin typeface="Cambria Math" panose="02040503050406030204" pitchFamily="18" charset="0"/>
                            <a:ea typeface="HGPｺﾞｼｯｸE" panose="020B0900000000000000" pitchFamily="50" charset="-128"/>
                          </a:rPr>
                          <m:t>𝑖</m:t>
                        </m:r>
                      </m:sub>
                    </m:sSub>
                  </m:oMath>
                </a14:m>
                <a:r>
                  <a:rPr kumimoji="1" lang="en-US" altLang="ja-JP" sz="2400" dirty="0">
                    <a:latin typeface="HGPｺﾞｼｯｸE" panose="020B0900000000000000" pitchFamily="50" charset="-128"/>
                    <a:ea typeface="HGPｺﾞｼｯｸE" panose="020B0900000000000000" pitchFamily="50" charset="-128"/>
                  </a:rPr>
                  <a:t> : </a:t>
                </a:r>
                <a14:m>
                  <m:oMath xmlns:m="http://schemas.openxmlformats.org/officeDocument/2006/math">
                    <m:r>
                      <a:rPr kumimoji="1" lang="en-US" altLang="ja-JP" sz="2400" b="0" i="1" smtClean="0">
                        <a:latin typeface="Cambria Math" panose="02040503050406030204" pitchFamily="18" charset="0"/>
                        <a:ea typeface="HGPｺﾞｼｯｸE" panose="020B0900000000000000" pitchFamily="50" charset="-128"/>
                      </a:rPr>
                      <m:t>𝑖</m:t>
                    </m:r>
                  </m:oMath>
                </a14:m>
                <a:r>
                  <a:rPr kumimoji="1" lang="ja-JP" altLang="en-US" sz="2400" dirty="0">
                    <a:latin typeface="HGPｺﾞｼｯｸE" panose="020B0900000000000000" pitchFamily="50" charset="-128"/>
                    <a:ea typeface="HGPｺﾞｼｯｸE" panose="020B0900000000000000" pitchFamily="50" charset="-128"/>
                  </a:rPr>
                  <a:t>ブロックの正答率</a:t>
                </a:r>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4380430"/>
              </a:xfrm>
              <a:prstGeom prst="rect">
                <a:avLst/>
              </a:prstGeom>
              <a:blipFill>
                <a:blip r:embed="rId4"/>
                <a:stretch>
                  <a:fillRect l="-1382" t="-18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537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前回の計測結果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6" name="図 5">
            <a:extLst>
              <a:ext uri="{FF2B5EF4-FFF2-40B4-BE49-F238E27FC236}">
                <a16:creationId xmlns:a16="http://schemas.microsoft.com/office/drawing/2014/main" id="{271EC3BA-BE64-7DB8-6C2A-6CED72F1342C}"/>
              </a:ext>
            </a:extLst>
          </p:cNvPr>
          <p:cNvPicPr>
            <a:picLocks noChangeAspect="1"/>
          </p:cNvPicPr>
          <p:nvPr/>
        </p:nvPicPr>
        <p:blipFill>
          <a:blip r:embed="rId4"/>
          <a:stretch>
            <a:fillRect/>
          </a:stretch>
        </p:blipFill>
        <p:spPr>
          <a:xfrm>
            <a:off x="1792081" y="1828417"/>
            <a:ext cx="7768669" cy="3981224"/>
          </a:xfrm>
          <a:prstGeom prst="rect">
            <a:avLst/>
          </a:prstGeom>
        </p:spPr>
      </p:pic>
      <p:sp>
        <p:nvSpPr>
          <p:cNvPr id="12" name="テキスト ボックス 11">
            <a:extLst>
              <a:ext uri="{FF2B5EF4-FFF2-40B4-BE49-F238E27FC236}">
                <a16:creationId xmlns:a16="http://schemas.microsoft.com/office/drawing/2014/main" id="{22D10389-32F6-7888-6742-FE44034C7D1A}"/>
              </a:ext>
            </a:extLst>
          </p:cNvPr>
          <p:cNvSpPr txBox="1"/>
          <p:nvPr/>
        </p:nvSpPr>
        <p:spPr>
          <a:xfrm>
            <a:off x="2679436" y="5195742"/>
            <a:ext cx="11466868" cy="2616101"/>
          </a:xfrm>
          <a:prstGeom prst="rect">
            <a:avLst/>
          </a:prstGeom>
          <a:noFill/>
        </p:spPr>
        <p:txBody>
          <a:bodyPr wrap="square" rtlCol="0">
            <a:spAutoFit/>
          </a:bodyPr>
          <a:lstStyle/>
          <a:p>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全体平均</a:t>
            </a:r>
            <a:r>
              <a:rPr lang="en-US" altLang="ja-JP" sz="3200" dirty="0">
                <a:latin typeface="HGPｺﾞｼｯｸE" panose="020B0900000000000000" pitchFamily="50" charset="-128"/>
                <a:ea typeface="HGPｺﾞｼｯｸE" panose="020B0900000000000000" pitchFamily="50" charset="-128"/>
              </a:rPr>
              <a:t>=16925.76ms(17</a:t>
            </a:r>
            <a:r>
              <a:rPr lang="ja-JP" altLang="en-US" sz="3200" dirty="0">
                <a:latin typeface="HGPｺﾞｼｯｸE" panose="020B0900000000000000" pitchFamily="50" charset="-128"/>
                <a:ea typeface="HGPｺﾞｼｯｸE" panose="020B0900000000000000" pitchFamily="50" charset="-128"/>
              </a:rPr>
              <a:t>秒くらい</a:t>
            </a:r>
            <a:r>
              <a:rPr lang="en-US" altLang="ja-JP" sz="3200" dirty="0">
                <a:latin typeface="HGPｺﾞｼｯｸE" panose="020B0900000000000000" pitchFamily="50" charset="-128"/>
                <a:ea typeface="HGPｺﾞｼｯｸE" panose="020B0900000000000000" pitchFamily="50" charset="-128"/>
              </a:rPr>
              <a:t>)</a:t>
            </a: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10CE1150-1EB2-89E5-722C-EBB242073A26}"/>
              </a:ext>
            </a:extLst>
          </p:cNvPr>
          <p:cNvSpPr txBox="1"/>
          <p:nvPr/>
        </p:nvSpPr>
        <p:spPr>
          <a:xfrm>
            <a:off x="1792081" y="5736534"/>
            <a:ext cx="11466868" cy="1446550"/>
          </a:xfrm>
          <a:prstGeom prst="rect">
            <a:avLst/>
          </a:prstGeom>
          <a:noFill/>
        </p:spPr>
        <p:txBody>
          <a:bodyPr wrap="square" rtlCol="0">
            <a:spAutoFit/>
          </a:bodyPr>
          <a:lstStyle/>
          <a:p>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000" u="sng" dirty="0">
                <a:latin typeface="HGS創英角ｺﾞｼｯｸUB" panose="020B0900000000000000" pitchFamily="50" charset="-128"/>
                <a:ea typeface="HGS創英角ｺﾞｼｯｸUB" panose="020B0900000000000000" pitchFamily="50" charset="-128"/>
              </a:rPr>
              <a:t>➞最初のブロックで時間がかかっていたの練習問題</a:t>
            </a:r>
            <a:r>
              <a:rPr lang="ja-JP" altLang="en-US" sz="2000" u="sng" dirty="0">
                <a:latin typeface="HGPｺﾞｼｯｸE" panose="020B0900000000000000" pitchFamily="50" charset="-128"/>
                <a:ea typeface="HGPｺﾞｼｯｸE" panose="020B0900000000000000" pitchFamily="50" charset="-128"/>
              </a:rPr>
              <a:t>を設置することに</a:t>
            </a:r>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4606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ブロックごとの集中力</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5FD62FCA-1DB2-C7CF-7B9C-E417A903BE05}"/>
              </a:ext>
            </a:extLst>
          </p:cNvPr>
          <p:cNvPicPr>
            <a:picLocks noChangeAspect="1"/>
          </p:cNvPicPr>
          <p:nvPr/>
        </p:nvPicPr>
        <p:blipFill>
          <a:blip r:embed="rId4"/>
          <a:stretch>
            <a:fillRect/>
          </a:stretch>
        </p:blipFill>
        <p:spPr>
          <a:xfrm>
            <a:off x="2587725" y="2023992"/>
            <a:ext cx="7016550" cy="4217395"/>
          </a:xfrm>
          <a:prstGeom prst="rect">
            <a:avLst/>
          </a:prstGeom>
        </p:spPr>
      </p:pic>
    </p:spTree>
    <p:extLst>
      <p:ext uri="{BB962C8B-B14F-4D97-AF65-F5344CB8AC3E}">
        <p14:creationId xmlns:p14="http://schemas.microsoft.com/office/powerpoint/2010/main" val="304161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前回からの進歩</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847207"/>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練習問題の作成</a:t>
            </a:r>
            <a:endParaRPr lang="en-US" altLang="ja-JP" sz="3600" u="sng"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u="sng" dirty="0">
                <a:latin typeface="HGS創英角ｺﾞｼｯｸUB" panose="020B0900000000000000" pitchFamily="50" charset="-128"/>
                <a:ea typeface="HGS創英角ｺﾞｼｯｸUB" panose="020B0900000000000000" pitchFamily="50" charset="-128"/>
              </a:rPr>
              <a:t>・実験の際の提言について</a:t>
            </a:r>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dirty="0">
                <a:latin typeface="HGS創英角ｺﾞｼｯｸUB" panose="020B0900000000000000" pitchFamily="50" charset="-128"/>
                <a:ea typeface="HGS創英角ｺﾞｼｯｸUB" panose="020B0900000000000000" pitchFamily="50" charset="-128"/>
              </a:rPr>
              <a:t>→なるべく早く、正確な答えを打ち込んでもらうことを指示</a:t>
            </a:r>
            <a:endParaRPr lang="en-US" altLang="ja-JP" sz="36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9" name="テキスト ボックス 8">
            <a:extLst>
              <a:ext uri="{FF2B5EF4-FFF2-40B4-BE49-F238E27FC236}">
                <a16:creationId xmlns:a16="http://schemas.microsoft.com/office/drawing/2014/main" id="{811A757C-325F-9895-0B09-EF3638CDDC82}"/>
              </a:ext>
            </a:extLst>
          </p:cNvPr>
          <p:cNvSpPr txBox="1"/>
          <p:nvPr/>
        </p:nvSpPr>
        <p:spPr>
          <a:xfrm>
            <a:off x="889447" y="5194091"/>
            <a:ext cx="10795733" cy="1077218"/>
          </a:xfrm>
          <a:prstGeom prst="rect">
            <a:avLst/>
          </a:prstGeom>
          <a:noFill/>
        </p:spPr>
        <p:txBody>
          <a:bodyPr wrap="square">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実際に計測して集中力の計測</a:t>
            </a:r>
            <a:endParaRPr kumimoji="1" lang="en-US" altLang="ja-JP" sz="32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➞実際に友人</a:t>
            </a:r>
            <a:r>
              <a:rPr kumimoji="1" lang="en-US" altLang="ja-JP" sz="3200" dirty="0">
                <a:latin typeface="HGPｺﾞｼｯｸE" panose="020B0900000000000000" pitchFamily="50" charset="-128"/>
                <a:ea typeface="HGPｺﾞｼｯｸE" panose="020B0900000000000000" pitchFamily="50" charset="-128"/>
              </a:rPr>
              <a:t>1</a:t>
            </a:r>
            <a:r>
              <a:rPr kumimoji="1" lang="ja-JP" altLang="en-US" sz="3200" dirty="0">
                <a:latin typeface="HGPｺﾞｼｯｸE" panose="020B0900000000000000" pitchFamily="50" charset="-128"/>
                <a:ea typeface="HGPｺﾞｼｯｸE" panose="020B0900000000000000" pitchFamily="50" charset="-128"/>
              </a:rPr>
              <a:t>人にタスクをやってもらい計測した。</a:t>
            </a:r>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45127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A0622EAE-9591-7FA6-FFAE-FAF1E8A90D94}"/>
              </a:ext>
            </a:extLst>
          </p:cNvPr>
          <p:cNvPicPr>
            <a:picLocks noChangeAspect="1"/>
          </p:cNvPicPr>
          <p:nvPr/>
        </p:nvPicPr>
        <p:blipFill>
          <a:blip r:embed="rId4"/>
          <a:stretch>
            <a:fillRect/>
          </a:stretch>
        </p:blipFill>
        <p:spPr>
          <a:xfrm>
            <a:off x="2685743" y="2147437"/>
            <a:ext cx="6650002" cy="3997076"/>
          </a:xfrm>
          <a:prstGeom prst="rect">
            <a:avLst/>
          </a:prstGeom>
        </p:spPr>
      </p:pic>
    </p:spTree>
    <p:extLst>
      <p:ext uri="{BB962C8B-B14F-4D97-AF65-F5344CB8AC3E}">
        <p14:creationId xmlns:p14="http://schemas.microsoft.com/office/powerpoint/2010/main" val="42179758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745</TotalTime>
  <Words>442</Words>
  <Application>Microsoft Office PowerPoint</Application>
  <PresentationFormat>ワイド画面</PresentationFormat>
  <Paragraphs>65</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2</cp:revision>
  <dcterms:created xsi:type="dcterms:W3CDTF">2022-09-11T00:56:07Z</dcterms:created>
  <dcterms:modified xsi:type="dcterms:W3CDTF">2022-09-12T06:50:13Z</dcterms:modified>
</cp:coreProperties>
</file>