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11.xml" ContentType="application/vnd.openxmlformats-officedocument.presentationml.notesSlide+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8"/>
  </p:notesMasterIdLst>
  <p:sldIdLst>
    <p:sldId id="260" r:id="rId2"/>
    <p:sldId id="289" r:id="rId3"/>
    <p:sldId id="304" r:id="rId4"/>
    <p:sldId id="292" r:id="rId5"/>
    <p:sldId id="300" r:id="rId6"/>
    <p:sldId id="287" r:id="rId7"/>
    <p:sldId id="275" r:id="rId8"/>
    <p:sldId id="309" r:id="rId9"/>
    <p:sldId id="302" r:id="rId10"/>
    <p:sldId id="307" r:id="rId11"/>
    <p:sldId id="306" r:id="rId12"/>
    <p:sldId id="305" r:id="rId13"/>
    <p:sldId id="271" r:id="rId14"/>
    <p:sldId id="297" r:id="rId15"/>
    <p:sldId id="303" r:id="rId16"/>
    <p:sldId id="27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8" autoAdjust="0"/>
    <p:restoredTop sz="81852" autoAdjust="0"/>
  </p:normalViewPr>
  <p:slideViewPr>
    <p:cSldViewPr snapToGrid="0">
      <p:cViewPr varScale="1">
        <p:scale>
          <a:sx n="48" d="100"/>
          <a:sy n="48" d="100"/>
        </p:scale>
        <p:origin x="629"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AA84C-5962-4688-BDAA-4DF6096806BA}" type="datetimeFigureOut">
              <a:rPr kumimoji="1" lang="ja-JP" altLang="en-US" smtClean="0"/>
              <a:t>2023/1/6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2BD96-0529-4E44-ACAE-85CA89E3EC69}" type="slidenum">
              <a:rPr kumimoji="1" lang="ja-JP" altLang="en-US" smtClean="0"/>
              <a:t>‹#›</a:t>
            </a:fld>
            <a:endParaRPr kumimoji="1" lang="ja-JP" altLang="en-US"/>
          </a:p>
        </p:txBody>
      </p:sp>
    </p:spTree>
    <p:extLst>
      <p:ext uri="{BB962C8B-B14F-4D97-AF65-F5344CB8AC3E}">
        <p14:creationId xmlns:p14="http://schemas.microsoft.com/office/powerpoint/2010/main" val="2607748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a:t>
            </a:fld>
            <a:endParaRPr kumimoji="1" lang="ja-JP" altLang="en-US"/>
          </a:p>
        </p:txBody>
      </p:sp>
    </p:spTree>
    <p:extLst>
      <p:ext uri="{BB962C8B-B14F-4D97-AF65-F5344CB8AC3E}">
        <p14:creationId xmlns:p14="http://schemas.microsoft.com/office/powerpoint/2010/main" val="331981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kumimoji="1" lang="ja-JP" altLang="ja-JP" sz="1200" i="1" kern="1200" smtClean="0">
                        <a:solidFill>
                          <a:srgbClr val="000000"/>
                        </a:solidFill>
                        <a:effectLst/>
                        <a:latin typeface="Cambria Math" panose="02040503050406030204" pitchFamily="18" charset="0"/>
                      </a:rPr>
                      <m:t>対象者全体のブロックごとの平均回答時間</m:t>
                    </m:r>
                  </m:oMath>
                </a14:m>
                <a:r>
                  <a:rPr kumimoji="1" lang="ja-JP" altLang="en-US" dirty="0"/>
                  <a:t>で割っているのは問題の難易度を考慮して割っているのでブロックごとの平均回答時間の推移だとおもってもらっていいです。</a:t>
                </a:r>
              </a:p>
            </p:txBody>
          </p:sp>
        </mc:Choice>
        <mc:Fallback xmlns="">
          <p:sp>
            <p:nvSpPr>
              <p:cNvPr id="3" name="ノート プレースホルダー 2"/>
              <p:cNvSpPr>
                <a:spLocks noGrp="1"/>
              </p:cNvSpPr>
              <p:nvPr>
                <p:ph type="body" idx="1"/>
              </p:nvPr>
            </p:nvSpPr>
            <p:spPr/>
            <p:txBody>
              <a:bodyPr/>
              <a:lstStyle/>
              <a:p>
                <a:r>
                  <a:rPr kumimoji="1" lang="ja-JP" altLang="ja-JP" sz="1200" i="0" kern="1200">
                    <a:solidFill>
                      <a:srgbClr val="000000"/>
                    </a:solidFill>
                    <a:effectLst/>
                    <a:latin typeface="Cambria Math" panose="02040503050406030204" pitchFamily="18" charset="0"/>
                  </a:rPr>
                  <a:t>対象者全体のブロックごとの平均回答時間</a:t>
                </a:r>
                <a:r>
                  <a:rPr kumimoji="1" lang="ja-JP" altLang="en-US" dirty="0"/>
                  <a:t>で割っているのは問題の難易度を考慮して割っているのでブロックごとの平均回答時間の推移だとおもってもらっていいです。</a:t>
                </a:r>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11</a:t>
            </a:fld>
            <a:endParaRPr kumimoji="1" lang="ja-JP" altLang="en-US"/>
          </a:p>
        </p:txBody>
      </p:sp>
    </p:spTree>
    <p:extLst>
      <p:ext uri="{BB962C8B-B14F-4D97-AF65-F5344CB8AC3E}">
        <p14:creationId xmlns:p14="http://schemas.microsoft.com/office/powerpoint/2010/main" val="1277444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16</a:t>
            </a:fld>
            <a:endParaRPr kumimoji="1" lang="ja-JP" altLang="en-US"/>
          </a:p>
        </p:txBody>
      </p:sp>
    </p:spTree>
    <p:extLst>
      <p:ext uri="{BB962C8B-B14F-4D97-AF65-F5344CB8AC3E}">
        <p14:creationId xmlns:p14="http://schemas.microsoft.com/office/powerpoint/2010/main" val="153974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2</a:t>
            </a:fld>
            <a:endParaRPr kumimoji="1" lang="ja-JP" altLang="en-US"/>
          </a:p>
        </p:txBody>
      </p:sp>
    </p:spTree>
    <p:extLst>
      <p:ext uri="{BB962C8B-B14F-4D97-AF65-F5344CB8AC3E}">
        <p14:creationId xmlns:p14="http://schemas.microsoft.com/office/powerpoint/2010/main" val="349058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私たちは日々生活を送る中で多くのタスクをこなしている。特に</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の普及により現代ではレポートを書いたり発表用の資料を作成するなど</a:t>
            </a:r>
            <a:r>
              <a:rPr lang="en-US" altLang="ja-JP" sz="1200" b="1" dirty="0">
                <a:latin typeface="HGS創英角ｺﾞｼｯｸUB" panose="020B0900000000000000" pitchFamily="50" charset="-128"/>
                <a:ea typeface="HGS創英角ｺﾞｼｯｸUB" panose="020B0900000000000000" pitchFamily="50" charset="-128"/>
              </a:rPr>
              <a:t>PC</a:t>
            </a:r>
            <a:r>
              <a:rPr lang="ja-JP" altLang="en-US" sz="1200" b="1" dirty="0">
                <a:latin typeface="HGS創英角ｺﾞｼｯｸUB" panose="020B0900000000000000" pitchFamily="50" charset="-128"/>
                <a:ea typeface="HGS創英角ｺﾞｼｯｸUB" panose="020B0900000000000000" pitchFamily="50" charset="-128"/>
              </a:rPr>
              <a:t>を用いるタスクは多く存在している。</a:t>
            </a:r>
            <a:endParaRPr lang="en-US" altLang="ja-JP" sz="1200" b="1" dirty="0">
              <a:latin typeface="HGS創英角ｺﾞｼｯｸUB" panose="020B0900000000000000" pitchFamily="50" charset="-128"/>
              <a:ea typeface="HGS創英角ｺﾞｼｯｸUB"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特に計算や仕分けなどの単調作業の集中の維持が難しいとは言われています。</a:t>
            </a:r>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en-US" altLang="ja-JP" dirty="0"/>
          </a:p>
          <a:p>
            <a:r>
              <a:rPr lang="ja-JP" altLang="en-US" sz="2000" b="1" dirty="0">
                <a:latin typeface="HGS創英角ｺﾞｼｯｸUB" panose="020B0900000000000000" pitchFamily="50" charset="-128"/>
                <a:ea typeface="HGS創英角ｺﾞｼｯｸUB" panose="020B0900000000000000" pitchFamily="50" charset="-128"/>
              </a:rPr>
              <a:t>それらの作業の集中促進の為にこれまで多くの研究が行われてきました。</a:t>
            </a:r>
            <a:endParaRPr lang="en-US" altLang="ja-JP" sz="2000" b="1" dirty="0">
              <a:latin typeface="HGS創英角ｺﾞｼｯｸUB" panose="020B0900000000000000" pitchFamily="50" charset="-128"/>
              <a:ea typeface="HGS創英角ｺﾞｼｯｸUB" panose="020B0900000000000000" pitchFamily="50" charset="-128"/>
            </a:endParaRPr>
          </a:p>
          <a:p>
            <a:r>
              <a:rPr lang="ja-JP" altLang="en-US" sz="1200" dirty="0">
                <a:latin typeface="HGS創英角ｺﾞｼｯｸUB" panose="020B0900000000000000" pitchFamily="50" charset="-128"/>
                <a:ea typeface="HGS創英角ｺﾞｼｯｸUB" panose="020B0900000000000000" pitchFamily="50" charset="-128"/>
              </a:rPr>
              <a:t>・タスク周辺への視覚刺激を用いた</a:t>
            </a:r>
            <a:r>
              <a:rPr lang="en-US" altLang="ja-JP" sz="1200" dirty="0">
                <a:latin typeface="HGS創英角ｺﾞｼｯｸUB" panose="020B0900000000000000" pitchFamily="50" charset="-128"/>
                <a:ea typeface="HGS創英角ｺﾞｼｯｸUB" panose="020B0900000000000000" pitchFamily="50" charset="-128"/>
              </a:rPr>
              <a:t>PC</a:t>
            </a:r>
            <a:r>
              <a:rPr lang="ja-JP" altLang="en-US" sz="12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200" dirty="0">
                <a:latin typeface="HGS創英角ｺﾞｼｯｸUB" panose="020B0900000000000000" pitchFamily="50" charset="-128"/>
                <a:ea typeface="HGS創英角ｺﾞｼｯｸUB" panose="020B0900000000000000" pitchFamily="50" charset="-128"/>
              </a:rPr>
              <a:t>(</a:t>
            </a:r>
            <a:r>
              <a:rPr lang="ja-JP" altLang="en-US" sz="1200" dirty="0">
                <a:latin typeface="HGS創英角ｺﾞｼｯｸUB" panose="020B0900000000000000" pitchFamily="50" charset="-128"/>
                <a:ea typeface="HGS創英角ｺﾞｼｯｸUB" panose="020B0900000000000000" pitchFamily="50" charset="-128"/>
              </a:rPr>
              <a:t>桑原ら　</a:t>
            </a:r>
            <a:r>
              <a:rPr lang="en-US" altLang="ja-JP" sz="1200" dirty="0">
                <a:latin typeface="HGS創英角ｺﾞｼｯｸUB" panose="020B0900000000000000" pitchFamily="50" charset="-128"/>
                <a:ea typeface="HGS創英角ｺﾞｼｯｸUB" panose="020B0900000000000000" pitchFamily="50" charset="-128"/>
              </a:rPr>
              <a:t>2021)</a:t>
            </a:r>
          </a:p>
          <a:p>
            <a:r>
              <a:rPr lang="ja-JP" altLang="en-US" sz="1200" dirty="0">
                <a:solidFill>
                  <a:srgbClr val="FF0000"/>
                </a:solidFill>
                <a:latin typeface="HGS創英角ｺﾞｼｯｸUB" panose="020B0900000000000000" pitchFamily="50" charset="-128"/>
                <a:ea typeface="HGS創英角ｺﾞｼｯｸUB" panose="020B0900000000000000" pitchFamily="50" charset="-128"/>
              </a:rPr>
              <a:t>➞視覚で提示するには特殊な環境が必要で人によっては逆効果に</a:t>
            </a:r>
            <a:endParaRPr lang="en-US" altLang="ja-JP" sz="1200" dirty="0">
              <a:solidFill>
                <a:srgbClr val="FF0000"/>
              </a:solidFill>
              <a:latin typeface="HGS創英角ｺﾞｼｯｸUB" panose="020B0900000000000000" pitchFamily="50" charset="-128"/>
              <a:ea typeface="HGS創英角ｺﾞｼｯｸUB" panose="020B0900000000000000" pitchFamily="50" charset="-128"/>
            </a:endParaRPr>
          </a:p>
          <a:p>
            <a:endParaRPr lang="en-US" altLang="ja-JP" sz="12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200" dirty="0">
                <a:solidFill>
                  <a:prstClr val="black"/>
                </a:solidFill>
                <a:latin typeface="HGS創英角ｺﾞｼｯｸUB" panose="020B0900000000000000" pitchFamily="50" charset="-128"/>
                <a:ea typeface="HGS創英角ｺﾞｼｯｸUB" panose="020B0900000000000000" pitchFamily="50" charset="-128"/>
              </a:rPr>
              <a:t>・聴覚刺激や嗅覚刺激による集中力のコントロールする手法</a:t>
            </a:r>
            <a:endParaRPr lang="en-US" altLang="ja-JP" sz="11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100" dirty="0">
                <a:solidFill>
                  <a:srgbClr val="FF0000"/>
                </a:solidFill>
                <a:latin typeface="HGS創英角ｺﾞｼｯｸUB" panose="020B0900000000000000" pitchFamily="50" charset="-128"/>
                <a:ea typeface="HGS創英角ｺﾞｼｯｸUB" panose="020B0900000000000000" pitchFamily="50" charset="-128"/>
              </a:rPr>
              <a:t>→環境に左右されやすく専用の機材が必要</a:t>
            </a:r>
            <a:endParaRPr lang="en-US" altLang="ja-JP" sz="1100" dirty="0">
              <a:solidFill>
                <a:srgbClr val="FF0000"/>
              </a:solidFill>
              <a:latin typeface="HGS創英角ｺﾞｼｯｸUB" panose="020B0900000000000000" pitchFamily="50" charset="-128"/>
              <a:ea typeface="HGS創英角ｺﾞｼｯｸUB" panose="020B0900000000000000" pitchFamily="50" charset="-128"/>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solidFill>
                  <a:schemeClr val="accent1"/>
                </a:solidFill>
                <a:latin typeface="HGS創英角ｺﾞｼｯｸUB" panose="020B0900000000000000" pitchFamily="50" charset="-128"/>
                <a:ea typeface="HGS創英角ｺﾞｼｯｸUB" panose="020B0900000000000000" pitchFamily="50" charset="-128"/>
              </a:rPr>
              <a:t>集中力を保つ明確かつ有効な手法が明らかにされていない</a:t>
            </a:r>
            <a:endParaRPr kumimoji="1" lang="en-US" altLang="ja-JP" sz="1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3</a:t>
            </a:fld>
            <a:endParaRPr kumimoji="1" lang="ja-JP" altLang="en-US"/>
          </a:p>
        </p:txBody>
      </p:sp>
    </p:spTree>
    <p:extLst>
      <p:ext uri="{BB962C8B-B14F-4D97-AF65-F5344CB8AC3E}">
        <p14:creationId xmlns:p14="http://schemas.microsoft.com/office/powerpoint/2010/main" val="176271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・達成感、満足感、幸福感等の前向きの認識が進捗の後に生じる</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(Amabile</a:t>
            </a:r>
            <a:r>
              <a:rPr kumimoji="1" lang="ja-JP" altLang="en-US"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ら　</a:t>
            </a:r>
            <a:r>
              <a:rPr kumimoji="1" lang="en-US" altLang="ja-JP" sz="1200" b="1"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2012)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➞前向きの進捗、タスクに対する意欲はそのタスクに注意を向ける度合いを高めるのでは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completed activity lists(</a:t>
            </a:r>
            <a:r>
              <a:rPr lang="ja-JP" altLang="en-US" sz="1200" b="1" dirty="0">
                <a:latin typeface="HGS創英角ｺﾞｼｯｸUB" panose="020B0900000000000000" pitchFamily="50" charset="-128"/>
                <a:ea typeface="HGS創英角ｺﾞｼｯｸUB" panose="020B0900000000000000" pitchFamily="50" charset="-128"/>
              </a:rPr>
              <a:t>完了リスト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の方が</a:t>
            </a:r>
            <a:r>
              <a:rPr lang="en-US" altLang="ja-JP" sz="1200" b="1" dirty="0" err="1">
                <a:latin typeface="HGS創英角ｺﾞｼｯｸUB" panose="020B0900000000000000" pitchFamily="50" charset="-128"/>
                <a:ea typeface="HGS創英角ｺﾞｼｯｸUB" panose="020B0900000000000000" pitchFamily="50" charset="-128"/>
              </a:rPr>
              <a:t>todo</a:t>
            </a:r>
            <a:r>
              <a:rPr lang="ja-JP" altLang="en-US" sz="1200" b="1" dirty="0">
                <a:latin typeface="HGS創英角ｺﾞｼｯｸUB" panose="020B0900000000000000" pitchFamily="50" charset="-128"/>
                <a:ea typeface="HGS創英角ｺﾞｼｯｸUB" panose="020B0900000000000000" pitchFamily="50" charset="-128"/>
              </a:rPr>
              <a:t>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やることリスト</a:t>
            </a:r>
            <a:r>
              <a:rPr lang="en-US" altLang="ja-JP" sz="1200" b="1" dirty="0">
                <a:latin typeface="HGS創英角ｺﾞｼｯｸUB" panose="020B0900000000000000" pitchFamily="50" charset="-128"/>
                <a:ea typeface="HGS創英角ｺﾞｼｯｸUB" panose="020B0900000000000000" pitchFamily="50" charset="-128"/>
              </a:rPr>
              <a:t>)</a:t>
            </a:r>
            <a:r>
              <a:rPr lang="ja-JP" altLang="en-US" sz="1200" b="1" dirty="0">
                <a:latin typeface="HGS創英角ｺﾞｼｯｸUB" panose="020B0900000000000000" pitchFamily="50" charset="-128"/>
                <a:ea typeface="HGS創英角ｺﾞｼｯｸUB" panose="020B0900000000000000" pitchFamily="50" charset="-128"/>
              </a:rPr>
              <a:t>を書くよりもかなり早く眠りに落ちることを明らかに</a:t>
            </a:r>
            <a:r>
              <a:rPr lang="en-US" altLang="ja-JP" sz="1200" b="1" dirty="0">
                <a:latin typeface="HGS創英角ｺﾞｼｯｸUB" panose="020B0900000000000000" pitchFamily="50" charset="-128"/>
                <a:ea typeface="HGS創英角ｺﾞｼｯｸUB" panose="020B0900000000000000" pitchFamily="50" charset="-128"/>
              </a:rPr>
              <a:t>(Scullin</a:t>
            </a:r>
            <a:r>
              <a:rPr lang="ja-JP" altLang="en-US" sz="1200" b="1" dirty="0">
                <a:latin typeface="HGS創英角ｺﾞｼｯｸUB" panose="020B0900000000000000" pitchFamily="50" charset="-128"/>
                <a:ea typeface="HGS創英角ｺﾞｼｯｸUB" panose="020B0900000000000000" pitchFamily="50" charset="-128"/>
              </a:rPr>
              <a:t>ら　</a:t>
            </a:r>
            <a:r>
              <a:rPr lang="en-US" altLang="ja-JP" sz="1200" b="1" dirty="0">
                <a:latin typeface="HGS創英角ｺﾞｼｯｸUB" panose="020B0900000000000000" pitchFamily="50" charset="-128"/>
                <a:ea typeface="HGS創英角ｺﾞｼｯｸUB" panose="020B0900000000000000" pitchFamily="50" charset="-128"/>
              </a:rPr>
              <a:t>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➞これはタスクに対して同じことが起きるのではないかと考えておりタスクに対して冷静に対処できる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集中できる</a:t>
            </a:r>
            <a:r>
              <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a:t>
            </a:r>
            <a:r>
              <a:rPr kumimoji="1" lang="ja-JP" altLang="en-US"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rPr>
              <a:t>ようになるのでは</a:t>
            </a:r>
            <a:endParaRPr kumimoji="1" lang="en-US" altLang="ja-JP" sz="1050" b="0" i="0" u="none" strike="noStrike" kern="1200" cap="none" spc="0" normalizeH="0" baseline="0" noProof="0" dirty="0">
              <a:ln>
                <a:noFill/>
              </a:ln>
              <a:solidFill>
                <a:srgbClr val="FF0000"/>
              </a:solidFill>
              <a:effectLst/>
              <a:uLnTx/>
              <a:uFillTx/>
              <a:latin typeface="HGS創英角ｺﾞｼｯｸUB" panose="020B0900000000000000" pitchFamily="50" charset="-128"/>
              <a:ea typeface="HGS創英角ｺﾞｼｯｸUB" panose="020B09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4</a:t>
            </a:fld>
            <a:endParaRPr kumimoji="1" lang="ja-JP" altLang="en-US"/>
          </a:p>
        </p:txBody>
      </p:sp>
    </p:spTree>
    <p:extLst>
      <p:ext uri="{BB962C8B-B14F-4D97-AF65-F5344CB8AC3E}">
        <p14:creationId xmlns:p14="http://schemas.microsoft.com/office/powerpoint/2010/main" val="257652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dirty="0">
                <a:latin typeface="HGS創英角ｺﾞｼｯｸUB" panose="020B0900000000000000" pitchFamily="50" charset="-128"/>
                <a:ea typeface="HGS創英角ｺﾞｼｯｸUB" panose="020B0900000000000000" pitchFamily="50" charset="-128"/>
              </a:rPr>
              <a:t>→</a:t>
            </a:r>
            <a:r>
              <a:rPr lang="en-US" altLang="ja-JP" sz="1200" b="1" dirty="0">
                <a:latin typeface="HGS創英角ｺﾞｼｯｸUB" panose="020B0900000000000000" pitchFamily="50" charset="-128"/>
                <a:ea typeface="HGS創英角ｺﾞｼｯｸUB" panose="020B0900000000000000" pitchFamily="50" charset="-128"/>
              </a:rPr>
              <a:t>30</a:t>
            </a:r>
            <a:r>
              <a:rPr lang="ja-JP" altLang="en-US" sz="1200" b="1" dirty="0">
                <a:latin typeface="HGS創英角ｺﾞｼｯｸUB" panose="020B0900000000000000" pitchFamily="50" charset="-128"/>
                <a:ea typeface="HGS創英角ｺﾞｼｯｸUB" panose="020B0900000000000000" pitchFamily="50" charset="-128"/>
              </a:rPr>
              <a:t>問の</a:t>
            </a:r>
            <a:r>
              <a:rPr lang="en-US" altLang="ja-JP" sz="1200" b="1" dirty="0">
                <a:latin typeface="HGS創英角ｺﾞｼｯｸUB" panose="020B0900000000000000" pitchFamily="50" charset="-128"/>
                <a:ea typeface="HGS創英角ｺﾞｼｯｸUB" panose="020B0900000000000000" pitchFamily="50" charset="-128"/>
              </a:rPr>
              <a:t>2</a:t>
            </a:r>
            <a:r>
              <a:rPr lang="ja-JP" altLang="en-US" sz="1200" b="1" dirty="0">
                <a:latin typeface="HGS創英角ｺﾞｼｯｸUB" panose="020B0900000000000000" pitchFamily="50" charset="-128"/>
                <a:ea typeface="HGS創英角ｺﾞｼｯｸUB" panose="020B0900000000000000" pitchFamily="50" charset="-128"/>
              </a:rPr>
              <a:t>桁</a:t>
            </a:r>
            <a:r>
              <a:rPr lang="en-US" altLang="ja-JP" sz="1200" b="1" dirty="0">
                <a:latin typeface="HGS創英角ｺﾞｼｯｸUB" panose="020B0900000000000000" pitchFamily="50" charset="-128"/>
                <a:ea typeface="HGS創英角ｺﾞｼｯｸUB" panose="020B0900000000000000" pitchFamily="50" charset="-128"/>
              </a:rPr>
              <a:t>×1</a:t>
            </a:r>
            <a:r>
              <a:rPr lang="ja-JP" altLang="en-US" sz="1200" b="1" dirty="0">
                <a:latin typeface="HGS創英角ｺﾞｼｯｸUB" panose="020B0900000000000000" pitchFamily="50" charset="-128"/>
                <a:ea typeface="HGS創英角ｺﾞｼｯｸUB" panose="020B0900000000000000" pitchFamily="50" charset="-128"/>
              </a:rPr>
              <a:t>桁の計算タスクをなるべく早く、正確にやってもらう</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タスク全体を</a:t>
            </a:r>
            <a:r>
              <a:rPr lang="en-US" altLang="ja-JP" sz="1200" b="1" dirty="0">
                <a:latin typeface="HGS創英角ｺﾞｼｯｸUB" panose="020B0900000000000000" pitchFamily="50" charset="-128"/>
                <a:ea typeface="HGS創英角ｺﾞｼｯｸUB" panose="020B0900000000000000" pitchFamily="50" charset="-128"/>
              </a:rPr>
              <a:t>6</a:t>
            </a:r>
            <a:r>
              <a:rPr lang="ja-JP" altLang="en-US" sz="1200" b="1" dirty="0">
                <a:latin typeface="HGS創英角ｺﾞｼｯｸUB" panose="020B0900000000000000" pitchFamily="50" charset="-128"/>
                <a:ea typeface="HGS創英角ｺﾞｼｯｸUB" panose="020B0900000000000000" pitchFamily="50" charset="-128"/>
              </a:rPr>
              <a:t>つのブロックに分けてそこからブロックごとの正答率、タスク回答時間を取得する。</a:t>
            </a:r>
            <a:endParaRPr lang="en-US" altLang="ja-JP" sz="1200" b="1" dirty="0">
              <a:latin typeface="HGS創英角ｺﾞｼｯｸUB" panose="020B0900000000000000" pitchFamily="50" charset="-128"/>
              <a:ea typeface="HGS創英角ｺﾞｼｯｸUB" panose="020B0900000000000000" pitchFamily="50" charset="-128"/>
            </a:endParaRPr>
          </a:p>
          <a:p>
            <a:r>
              <a:rPr lang="ja-JP" altLang="en-US" sz="12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1200" b="1" dirty="0">
              <a:latin typeface="HGS創英角ｺﾞｼｯｸUB" panose="020B0900000000000000" pitchFamily="50" charset="-128"/>
              <a:ea typeface="HGS創英角ｺﾞｼｯｸUB" panose="020B09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HGPｺﾞｼｯｸE" panose="020B0900000000000000" pitchFamily="50" charset="-128"/>
                <a:ea typeface="HGPｺﾞｼｯｸE" panose="020B0900000000000000" pitchFamily="50" charset="-128"/>
              </a:rPr>
              <a:t>被験者</a:t>
            </a:r>
            <a:r>
              <a:rPr kumimoji="1" lang="en-US" altLang="ja-JP" sz="1200" dirty="0">
                <a:latin typeface="HGPｺﾞｼｯｸE" panose="020B0900000000000000" pitchFamily="50" charset="-128"/>
                <a:ea typeface="HGPｺﾞｼｯｸE" panose="020B0900000000000000" pitchFamily="50" charset="-128"/>
              </a:rPr>
              <a:t>:</a:t>
            </a:r>
            <a:r>
              <a:rPr kumimoji="1" lang="ja-JP" altLang="en-US" sz="1200" dirty="0">
                <a:latin typeface="HGPｺﾞｼｯｸE" panose="020B0900000000000000" pitchFamily="50" charset="-128"/>
                <a:ea typeface="HGPｺﾞｼｯｸE" panose="020B0900000000000000" pitchFamily="50" charset="-128"/>
              </a:rPr>
              <a:t>学生</a:t>
            </a:r>
            <a:r>
              <a:rPr kumimoji="1" lang="en-US" altLang="ja-JP" sz="1200" dirty="0">
                <a:latin typeface="HGPｺﾞｼｯｸE" panose="020B0900000000000000" pitchFamily="50" charset="-128"/>
                <a:ea typeface="HGPｺﾞｼｯｸE" panose="020B0900000000000000" pitchFamily="50" charset="-128"/>
              </a:rPr>
              <a:t>12</a:t>
            </a:r>
            <a:r>
              <a:rPr kumimoji="1" lang="ja-JP" altLang="en-US" sz="1200" dirty="0">
                <a:latin typeface="HGPｺﾞｼｯｸE" panose="020B0900000000000000" pitchFamily="50" charset="-128"/>
                <a:ea typeface="HGPｺﾞｼｯｸE" panose="020B0900000000000000" pitchFamily="50" charset="-128"/>
              </a:rPr>
              <a:t>名</a:t>
            </a:r>
            <a:endParaRPr kumimoji="1" lang="en-US" altLang="ja-JP" sz="1200" dirty="0">
              <a:latin typeface="HGPｺﾞｼｯｸE" panose="020B0900000000000000" pitchFamily="50" charset="-128"/>
              <a:ea typeface="HGPｺﾞｼｯｸE" panose="020B0900000000000000" pitchFamily="50" charset="-128"/>
            </a:endParaRPr>
          </a:p>
          <a:p>
            <a:endParaRPr lang="en-US" altLang="ja-JP" sz="1200" b="1" dirty="0">
              <a:latin typeface="HGS創英角ｺﾞｼｯｸUB" panose="020B0900000000000000" pitchFamily="50" charset="-128"/>
              <a:ea typeface="HGS創英角ｺﾞｼｯｸUB" panose="020B09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6</a:t>
            </a:fld>
            <a:endParaRPr kumimoji="1" lang="ja-JP" altLang="en-US"/>
          </a:p>
        </p:txBody>
      </p:sp>
    </p:spTree>
    <p:extLst>
      <p:ext uri="{BB962C8B-B14F-4D97-AF65-F5344CB8AC3E}">
        <p14:creationId xmlns:p14="http://schemas.microsoft.com/office/powerpoint/2010/main" val="425921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lang="ja-JP" altLang="en-US" sz="1200" i="1">
                        <a:latin typeface="Cambria Math" panose="02040503050406030204" pitchFamily="18" charset="0"/>
                        <a:ea typeface="HGPｺﾞｼｯｸE" panose="020B0900000000000000" pitchFamily="50" charset="-128"/>
                      </a:rPr>
                      <m:t>右側の分母をこのようにしたのは</m:t>
                    </m:r>
                  </m:oMath>
                </a14:m>
                <a:r>
                  <a:rPr kumimoji="1" lang="ja-JP" altLang="en-US" dirty="0"/>
                  <a:t>ブロックごとに問題難易度の差が大きいと判断したため</a:t>
                </a:r>
                <a14:m>
                  <m:oMath xmlns:m="http://schemas.openxmlformats.org/officeDocument/2006/math">
                    <m:r>
                      <a:rPr lang="ja-JP" altLang="en-US" sz="1200" i="1" smtClean="0">
                        <a:latin typeface="Cambria Math" panose="02040503050406030204" pitchFamily="18" charset="0"/>
                        <a:ea typeface="HGPｺﾞｼｯｸE" panose="020B0900000000000000" pitchFamily="50" charset="-128"/>
                      </a:rPr>
                      <m:t>ブロックごと</m:t>
                    </m:r>
                    <m:r>
                      <a:rPr lang="ja-JP" altLang="en-US" sz="1200" i="1">
                        <a:latin typeface="Cambria Math" panose="02040503050406030204" pitchFamily="18" charset="0"/>
                        <a:ea typeface="HGPｺﾞｼｯｸE" panose="020B0900000000000000" pitchFamily="50" charset="-128"/>
                      </a:rPr>
                      <m:t>の平均回答時間を対象者</m:t>
                    </m:r>
                    <m:r>
                      <a:rPr lang="ja-JP" altLang="en-US" sz="1200" i="1" smtClean="0">
                        <a:latin typeface="Cambria Math" panose="02040503050406030204" pitchFamily="18" charset="0"/>
                        <a:ea typeface="HGPｺﾞｼｯｸE" panose="020B0900000000000000" pitchFamily="50" charset="-128"/>
                      </a:rPr>
                      <m:t>全体</m:t>
                    </m:r>
                    <m:r>
                      <a:rPr lang="ja-JP" altLang="en-US" sz="1200" i="1">
                        <a:latin typeface="Cambria Math" panose="02040503050406030204" pitchFamily="18" charset="0"/>
                        <a:ea typeface="HGPｺﾞｼｯｸE" panose="020B0900000000000000" pitchFamily="50" charset="-128"/>
                      </a:rPr>
                      <m:t>のブロックごとの</m:t>
                    </m:r>
                    <m:r>
                      <a:rPr lang="ja-JP" altLang="en-US" sz="1200" i="1" smtClean="0">
                        <a:latin typeface="Cambria Math" panose="02040503050406030204" pitchFamily="18" charset="0"/>
                        <a:ea typeface="HGPｺﾞｼｯｸE" panose="020B0900000000000000" pitchFamily="50" charset="-128"/>
                      </a:rPr>
                      <m:t>平均</m:t>
                    </m:r>
                    <m:r>
                      <a:rPr lang="ja-JP" altLang="en-US" sz="1200" i="1">
                        <a:latin typeface="Cambria Math" panose="02040503050406030204" pitchFamily="18" charset="0"/>
                        <a:ea typeface="HGPｺﾞｼｯｸE" panose="020B0900000000000000" pitchFamily="50" charset="-128"/>
                      </a:rPr>
                      <m:t>回答時間</m:t>
                    </m:r>
                  </m:oMath>
                </a14:m>
                <a:r>
                  <a:rPr kumimoji="1" lang="ja-JP" altLang="en-US" dirty="0"/>
                  <a:t>で割ることで問題難易度の差をなくしています。</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7</a:t>
            </a:fld>
            <a:endParaRPr kumimoji="1" lang="ja-JP" altLang="en-US"/>
          </a:p>
        </p:txBody>
      </p:sp>
    </p:spTree>
    <p:extLst>
      <p:ext uri="{BB962C8B-B14F-4D97-AF65-F5344CB8AC3E}">
        <p14:creationId xmlns:p14="http://schemas.microsoft.com/office/powerpoint/2010/main" val="54607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lang="ja-JP" altLang="en-US" sz="1200" i="1">
                        <a:latin typeface="Cambria Math" panose="02040503050406030204" pitchFamily="18" charset="0"/>
                        <a:ea typeface="HGPｺﾞｼｯｸE" panose="020B0900000000000000" pitchFamily="50" charset="-128"/>
                      </a:rPr>
                      <m:t>右側の分母をこのようにしたのは</m:t>
                    </m:r>
                  </m:oMath>
                </a14:m>
                <a:r>
                  <a:rPr kumimoji="1" lang="ja-JP" altLang="en-US" dirty="0"/>
                  <a:t>ブロックごとに問題難易度の差が大きいと判断したため</a:t>
                </a:r>
                <a14:m>
                  <m:oMath xmlns:m="http://schemas.openxmlformats.org/officeDocument/2006/math">
                    <m:r>
                      <a:rPr lang="ja-JP" altLang="en-US" sz="1200" i="1" smtClean="0">
                        <a:latin typeface="Cambria Math" panose="02040503050406030204" pitchFamily="18" charset="0"/>
                        <a:ea typeface="HGPｺﾞｼｯｸE" panose="020B0900000000000000" pitchFamily="50" charset="-128"/>
                      </a:rPr>
                      <m:t>ブロックごと</m:t>
                    </m:r>
                    <m:r>
                      <a:rPr lang="ja-JP" altLang="en-US" sz="1200" i="1">
                        <a:latin typeface="Cambria Math" panose="02040503050406030204" pitchFamily="18" charset="0"/>
                        <a:ea typeface="HGPｺﾞｼｯｸE" panose="020B0900000000000000" pitchFamily="50" charset="-128"/>
                      </a:rPr>
                      <m:t>の平均回答時間を対象者</m:t>
                    </m:r>
                    <m:r>
                      <a:rPr lang="ja-JP" altLang="en-US" sz="1200" i="1" smtClean="0">
                        <a:latin typeface="Cambria Math" panose="02040503050406030204" pitchFamily="18" charset="0"/>
                        <a:ea typeface="HGPｺﾞｼｯｸE" panose="020B0900000000000000" pitchFamily="50" charset="-128"/>
                      </a:rPr>
                      <m:t>全体</m:t>
                    </m:r>
                    <m:r>
                      <a:rPr lang="ja-JP" altLang="en-US" sz="1200" i="1">
                        <a:latin typeface="Cambria Math" panose="02040503050406030204" pitchFamily="18" charset="0"/>
                        <a:ea typeface="HGPｺﾞｼｯｸE" panose="020B0900000000000000" pitchFamily="50" charset="-128"/>
                      </a:rPr>
                      <m:t>のブロックごとの</m:t>
                    </m:r>
                    <m:r>
                      <a:rPr lang="ja-JP" altLang="en-US" sz="1200" i="1" smtClean="0">
                        <a:latin typeface="Cambria Math" panose="02040503050406030204" pitchFamily="18" charset="0"/>
                        <a:ea typeface="HGPｺﾞｼｯｸE" panose="020B0900000000000000" pitchFamily="50" charset="-128"/>
                      </a:rPr>
                      <m:t>平均</m:t>
                    </m:r>
                    <m:r>
                      <a:rPr lang="ja-JP" altLang="en-US" sz="1200" i="1">
                        <a:latin typeface="Cambria Math" panose="02040503050406030204" pitchFamily="18" charset="0"/>
                        <a:ea typeface="HGPｺﾞｼｯｸE" panose="020B0900000000000000" pitchFamily="50" charset="-128"/>
                      </a:rPr>
                      <m:t>回答時間</m:t>
                    </m:r>
                  </m:oMath>
                </a14:m>
                <a:r>
                  <a:rPr kumimoji="1" lang="ja-JP" altLang="en-US" dirty="0"/>
                  <a:t>で割ることで問題難易度の差をなくしています。</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pPr/>
                <a:r>
                  <a:rPr lang="ja-JP" altLang="en-US" sz="1200" i="0">
                    <a:latin typeface="Cambria Math" panose="02040503050406030204" pitchFamily="18" charset="0"/>
                    <a:ea typeface="HGPｺﾞｼｯｸE" panose="020B0900000000000000" pitchFamily="50" charset="-128"/>
                  </a:rPr>
                  <a:t>右側の分母をこのようにしたのは</a:t>
                </a:r>
                <a:r>
                  <a:rPr kumimoji="1" lang="ja-JP" altLang="en-US" dirty="0"/>
                  <a:t>ブロックごとに問題難易度の差が大きいと判断したため</a:t>
                </a:r>
                <a:r>
                  <a:rPr lang="ja-JP" altLang="en-US" sz="1200" i="0">
                    <a:latin typeface="Cambria Math" panose="02040503050406030204" pitchFamily="18" charset="0"/>
                    <a:ea typeface="HGPｺﾞｼｯｸE" panose="020B0900000000000000" pitchFamily="50" charset="-128"/>
                  </a:rPr>
                  <a:t>ブロックごとの平均回答時間を対象者全体のブロックごとの平均回答時間</a:t>
                </a:r>
                <a:r>
                  <a:rPr kumimoji="1" lang="ja-JP" altLang="en-US" dirty="0"/>
                  <a:t>で割ることで問題難易度の差をなくしています。</a:t>
                </a:r>
                <a:endParaRPr kumimoji="1" lang="en-US" altLang="ja-JP" dirty="0"/>
              </a:p>
              <a:p>
                <a:pP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8</a:t>
            </a:fld>
            <a:endParaRPr kumimoji="1" lang="ja-JP" altLang="en-US"/>
          </a:p>
        </p:txBody>
      </p:sp>
    </p:spTree>
    <p:extLst>
      <p:ext uri="{BB962C8B-B14F-4D97-AF65-F5344CB8AC3E}">
        <p14:creationId xmlns:p14="http://schemas.microsoft.com/office/powerpoint/2010/main" val="426115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9</a:t>
            </a:fld>
            <a:endParaRPr kumimoji="1" lang="ja-JP" altLang="en-US"/>
          </a:p>
        </p:txBody>
      </p:sp>
    </p:spTree>
    <p:extLst>
      <p:ext uri="{BB962C8B-B14F-4D97-AF65-F5344CB8AC3E}">
        <p14:creationId xmlns:p14="http://schemas.microsoft.com/office/powerpoint/2010/main" val="3136816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a:t>
            </a:r>
          </a:p>
        </p:txBody>
      </p:sp>
      <p:sp>
        <p:nvSpPr>
          <p:cNvPr id="4" name="スライド番号プレースホルダー 3"/>
          <p:cNvSpPr>
            <a:spLocks noGrp="1"/>
          </p:cNvSpPr>
          <p:nvPr>
            <p:ph type="sldNum" sz="quarter" idx="5"/>
          </p:nvPr>
        </p:nvSpPr>
        <p:spPr/>
        <p:txBody>
          <a:bodyPr/>
          <a:lstStyle/>
          <a:p>
            <a:fld id="{26A2BD96-0529-4E44-ACAE-85CA89E3EC69}" type="slidenum">
              <a:rPr kumimoji="1" lang="ja-JP" altLang="en-US" smtClean="0"/>
              <a:t>10</a:t>
            </a:fld>
            <a:endParaRPr kumimoji="1" lang="ja-JP" altLang="en-US"/>
          </a:p>
        </p:txBody>
      </p:sp>
    </p:spTree>
    <p:extLst>
      <p:ext uri="{BB962C8B-B14F-4D97-AF65-F5344CB8AC3E}">
        <p14:creationId xmlns:p14="http://schemas.microsoft.com/office/powerpoint/2010/main" val="33955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1/6/2023</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1/6/2023</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1/6/2023</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s://files.slack.com/files-pri/T03GLBQR813-F04BUNZCTRS/____________________________2022-11-21_11.32.00.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files.slack.com/files-pri/T03GLBQR813-F04BUNZCTRS/____________________________2022-11-21_11.32.00.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8" y="2959587"/>
            <a:ext cx="10090483" cy="2431435"/>
          </a:xfrm>
          <a:prstGeom prst="rect">
            <a:avLst/>
          </a:prstGeom>
          <a:noFill/>
        </p:spPr>
        <p:txBody>
          <a:bodyPr wrap="square" rtlCol="0">
            <a:spAutoFit/>
          </a:bodyPr>
          <a:lstStyle/>
          <a:p>
            <a:r>
              <a:rPr lang="ja-JP" altLang="en-US" sz="4000" b="1" dirty="0">
                <a:latin typeface="HGS創英角ｺﾞｼｯｸUB" panose="020B0900000000000000" pitchFamily="50" charset="-128"/>
                <a:ea typeface="HGS創英角ｺﾞｼｯｸUB" panose="020B0900000000000000" pitchFamily="50" charset="-128"/>
              </a:rPr>
              <a:t>リアルタイムな作業進捗表示による</a:t>
            </a:r>
            <a:endParaRPr lang="en-US" altLang="ja-JP" sz="4000" b="1" dirty="0">
              <a:latin typeface="HGS創英角ｺﾞｼｯｸUB" panose="020B0900000000000000" pitchFamily="50" charset="-128"/>
              <a:ea typeface="HGS創英角ｺﾞｼｯｸUB" panose="020B0900000000000000" pitchFamily="50" charset="-128"/>
            </a:endParaRPr>
          </a:p>
          <a:p>
            <a:r>
              <a:rPr lang="en-US" altLang="ja-JP" sz="4000" b="1" dirty="0">
                <a:latin typeface="HGS創英角ｺﾞｼｯｸUB" panose="020B0900000000000000" pitchFamily="50" charset="-128"/>
                <a:ea typeface="HGS創英角ｺﾞｼｯｸUB" panose="020B0900000000000000" pitchFamily="50" charset="-128"/>
              </a:rPr>
              <a:t>PC</a:t>
            </a:r>
            <a:r>
              <a:rPr lang="ja-JP" altLang="en-US" sz="40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4000" b="1" dirty="0">
              <a:latin typeface="HGS創英角ｺﾞｼｯｸUB" panose="020B0900000000000000" pitchFamily="50" charset="-128"/>
              <a:ea typeface="HGS創英角ｺﾞｼｯｸUB" panose="020B0900000000000000" pitchFamily="50" charset="-128"/>
            </a:endParaRPr>
          </a:p>
          <a:p>
            <a:endParaRPr kumimoji="1" lang="en-US" altLang="ja-JP" sz="40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4"/>
          <a:stretch>
            <a:fillRect/>
          </a:stretch>
        </p:blipFill>
        <p:spPr>
          <a:xfrm>
            <a:off x="725132" y="1864953"/>
            <a:ext cx="4994853" cy="2999572"/>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889448" y="2060485"/>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725132" y="4863770"/>
            <a:ext cx="2076209"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Ave=9967.54ms</a:t>
            </a:r>
          </a:p>
          <a:p>
            <a:r>
              <a:rPr lang="en-US" altLang="ja-JP" dirty="0"/>
              <a:t>Max=15700.37ms</a:t>
            </a:r>
          </a:p>
          <a:p>
            <a:r>
              <a:rPr kumimoji="1" lang="en-US" altLang="ja-JP" dirty="0"/>
              <a:t>Min=5059.07ms</a:t>
            </a:r>
            <a:endParaRPr kumimoji="1" lang="ja-JP" altLang="en-US" dirty="0"/>
          </a:p>
        </p:txBody>
      </p:sp>
      <p:pic>
        <p:nvPicPr>
          <p:cNvPr id="12" name="図 11">
            <a:extLst>
              <a:ext uri="{FF2B5EF4-FFF2-40B4-BE49-F238E27FC236}">
                <a16:creationId xmlns:a16="http://schemas.microsoft.com/office/drawing/2014/main" id="{4F0B40B8-02D4-0052-60BB-E3F5B989E4CD}"/>
              </a:ext>
            </a:extLst>
          </p:cNvPr>
          <p:cNvPicPr>
            <a:picLocks noChangeAspect="1"/>
          </p:cNvPicPr>
          <p:nvPr/>
        </p:nvPicPr>
        <p:blipFill>
          <a:blip r:embed="rId5"/>
          <a:stretch>
            <a:fillRect/>
          </a:stretch>
        </p:blipFill>
        <p:spPr>
          <a:xfrm>
            <a:off x="6348481" y="1871353"/>
            <a:ext cx="4984196" cy="2993172"/>
          </a:xfrm>
          <a:prstGeom prst="rect">
            <a:avLst/>
          </a:prstGeom>
        </p:spPr>
      </p:pic>
      <p:sp>
        <p:nvSpPr>
          <p:cNvPr id="13" name="テキスト ボックス 12">
            <a:extLst>
              <a:ext uri="{FF2B5EF4-FFF2-40B4-BE49-F238E27FC236}">
                <a16:creationId xmlns:a16="http://schemas.microsoft.com/office/drawing/2014/main" id="{874DD2F4-E480-30B1-2074-412D56F0449E}"/>
              </a:ext>
            </a:extLst>
          </p:cNvPr>
          <p:cNvSpPr txBox="1"/>
          <p:nvPr/>
        </p:nvSpPr>
        <p:spPr>
          <a:xfrm>
            <a:off x="6445117" y="2063059"/>
            <a:ext cx="548548" cy="276999"/>
          </a:xfrm>
          <a:prstGeom prst="rect">
            <a:avLst/>
          </a:prstGeom>
          <a:noFill/>
        </p:spPr>
        <p:txBody>
          <a:bodyPr wrap="square" rtlCol="0">
            <a:spAutoFit/>
          </a:bodyPr>
          <a:lstStyle/>
          <a:p>
            <a:r>
              <a:rPr kumimoji="1" lang="en-US" altLang="ja-JP" sz="1200" dirty="0"/>
              <a:t>(%)</a:t>
            </a:r>
            <a:endParaRPr kumimoji="1" lang="ja-JP" altLang="en-US" sz="1200" dirty="0"/>
          </a:p>
        </p:txBody>
      </p:sp>
      <p:sp>
        <p:nvSpPr>
          <p:cNvPr id="14" name="テキスト ボックス 13">
            <a:extLst>
              <a:ext uri="{FF2B5EF4-FFF2-40B4-BE49-F238E27FC236}">
                <a16:creationId xmlns:a16="http://schemas.microsoft.com/office/drawing/2014/main" id="{324CCFA2-628C-265D-26C0-05E581340673}"/>
              </a:ext>
            </a:extLst>
          </p:cNvPr>
          <p:cNvSpPr txBox="1"/>
          <p:nvPr/>
        </p:nvSpPr>
        <p:spPr>
          <a:xfrm>
            <a:off x="6347744" y="4858623"/>
            <a:ext cx="1569660"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a:t>
            </a:r>
            <a:r>
              <a:rPr lang="en-US" altLang="ja-JP" dirty="0"/>
              <a:t>91.4%</a:t>
            </a:r>
            <a:endParaRPr kumimoji="1" lang="en-US" altLang="ja-JP" dirty="0"/>
          </a:p>
          <a:p>
            <a:r>
              <a:rPr lang="en-US" altLang="ja-JP" dirty="0"/>
              <a:t>Max=</a:t>
            </a:r>
            <a:r>
              <a:rPr kumimoji="1" lang="en-US" altLang="ja-JP" dirty="0"/>
              <a:t> 100%</a:t>
            </a:r>
            <a:r>
              <a:rPr lang="en-US" altLang="ja-JP" dirty="0"/>
              <a:t> </a:t>
            </a:r>
          </a:p>
          <a:p>
            <a:r>
              <a:rPr kumimoji="1" lang="en-US" altLang="ja-JP" dirty="0"/>
              <a:t>Min=80%</a:t>
            </a:r>
            <a:endParaRPr kumimoji="1" lang="ja-JP" altLang="en-US" dirty="0"/>
          </a:p>
        </p:txBody>
      </p:sp>
      <p:sp>
        <p:nvSpPr>
          <p:cNvPr id="15" name="テキスト ボックス 14">
            <a:extLst>
              <a:ext uri="{FF2B5EF4-FFF2-40B4-BE49-F238E27FC236}">
                <a16:creationId xmlns:a16="http://schemas.microsoft.com/office/drawing/2014/main" id="{4CCDF32D-394E-64EE-B5DE-5BE4C1FA3C59}"/>
              </a:ext>
            </a:extLst>
          </p:cNvPr>
          <p:cNvSpPr txBox="1"/>
          <p:nvPr/>
        </p:nvSpPr>
        <p:spPr>
          <a:xfrm>
            <a:off x="3072092" y="4858624"/>
            <a:ext cx="2076209"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Ave=7496.75ms</a:t>
            </a:r>
          </a:p>
          <a:p>
            <a:r>
              <a:rPr lang="en-US" altLang="ja-JP" dirty="0"/>
              <a:t>Max=11118.63ms</a:t>
            </a:r>
          </a:p>
          <a:p>
            <a:r>
              <a:rPr kumimoji="1" lang="en-US" altLang="ja-JP" dirty="0"/>
              <a:t>Min=4934.66ms</a:t>
            </a:r>
            <a:endParaRPr kumimoji="1" lang="ja-JP" altLang="en-US" dirty="0"/>
          </a:p>
        </p:txBody>
      </p:sp>
      <p:sp>
        <p:nvSpPr>
          <p:cNvPr id="17" name="テキスト ボックス 16">
            <a:extLst>
              <a:ext uri="{FF2B5EF4-FFF2-40B4-BE49-F238E27FC236}">
                <a16:creationId xmlns:a16="http://schemas.microsoft.com/office/drawing/2014/main" id="{64517C10-122E-F8C3-ADD9-6AD202B3C5EE}"/>
              </a:ext>
            </a:extLst>
          </p:cNvPr>
          <p:cNvSpPr txBox="1"/>
          <p:nvPr/>
        </p:nvSpPr>
        <p:spPr>
          <a:xfrm>
            <a:off x="8755664" y="4858623"/>
            <a:ext cx="1569660"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a:t>
            </a:r>
            <a:r>
              <a:rPr lang="en-US" altLang="ja-JP" dirty="0"/>
              <a:t>92.5%</a:t>
            </a:r>
            <a:r>
              <a:rPr kumimoji="1" lang="en-US" altLang="ja-JP" dirty="0"/>
              <a:t> </a:t>
            </a:r>
          </a:p>
          <a:p>
            <a:r>
              <a:rPr lang="en-US" altLang="ja-JP" dirty="0"/>
              <a:t>Max=</a:t>
            </a:r>
            <a:r>
              <a:rPr kumimoji="1" lang="en-US" altLang="ja-JP" dirty="0"/>
              <a:t>100%</a:t>
            </a:r>
            <a:endParaRPr lang="en-US" altLang="ja-JP" dirty="0"/>
          </a:p>
          <a:p>
            <a:r>
              <a:rPr kumimoji="1" lang="en-US" altLang="ja-JP" dirty="0"/>
              <a:t>Min=80%</a:t>
            </a:r>
            <a:endParaRPr kumimoji="1" lang="ja-JP" altLang="en-US" dirty="0"/>
          </a:p>
        </p:txBody>
      </p:sp>
    </p:spTree>
    <p:extLst>
      <p:ext uri="{BB962C8B-B14F-4D97-AF65-F5344CB8AC3E}">
        <p14:creationId xmlns:p14="http://schemas.microsoft.com/office/powerpoint/2010/main" val="1438447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859613"/>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3548447"/>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5663653"/>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2593687" y="2802229"/>
            <a:ext cx="1569660" cy="369332"/>
          </a:xfrm>
          <a:prstGeom prst="rect">
            <a:avLst/>
          </a:prstGeom>
          <a:noFill/>
        </p:spPr>
        <p:txBody>
          <a:bodyPr wrap="none" rtlCol="0">
            <a:spAutoFit/>
          </a:bodyPr>
          <a:lstStyle/>
          <a:p>
            <a:r>
              <a:rPr lang="ja-JP" altLang="en-US" dirty="0"/>
              <a:t>進捗表示なし</a:t>
            </a:r>
            <a:endParaRPr kumimoji="1" lang="en-US" altLang="ja-JP" dirty="0"/>
          </a:p>
        </p:txBody>
      </p:sp>
      <p:pic>
        <p:nvPicPr>
          <p:cNvPr id="19" name="図 18">
            <a:extLst>
              <a:ext uri="{FF2B5EF4-FFF2-40B4-BE49-F238E27FC236}">
                <a16:creationId xmlns:a16="http://schemas.microsoft.com/office/drawing/2014/main" id="{D479CFC1-C902-0C12-97D4-EAC85495C1CC}"/>
              </a:ext>
            </a:extLst>
          </p:cNvPr>
          <p:cNvPicPr>
            <a:picLocks noChangeAspect="1"/>
          </p:cNvPicPr>
          <p:nvPr/>
        </p:nvPicPr>
        <p:blipFill>
          <a:blip r:embed="rId4"/>
          <a:stretch>
            <a:fillRect/>
          </a:stretch>
        </p:blipFill>
        <p:spPr>
          <a:xfrm>
            <a:off x="1087755" y="3293471"/>
            <a:ext cx="4581525" cy="2752725"/>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44D240A-667B-88B5-B8D3-09228F411F7A}"/>
                  </a:ext>
                </a:extLst>
              </p:cNvPr>
              <p:cNvSpPr txBox="1"/>
              <p:nvPr/>
            </p:nvSpPr>
            <p:spPr>
              <a:xfrm>
                <a:off x="2269759" y="1951433"/>
                <a:ext cx="8377614" cy="651332"/>
              </a:xfrm>
              <a:prstGeom prst="rect">
                <a:avLst/>
              </a:prstGeom>
              <a:noFill/>
            </p:spPr>
            <p:txBody>
              <a:bodyPr wrap="none" rtlCol="0">
                <a:spAutoFit/>
              </a:bodyPr>
              <a:lstStyle/>
              <a:p>
                <a:r>
                  <a:rPr kumimoji="1" lang="ja-JP" altLang="en-US" sz="1800" kern="1200" dirty="0">
                    <a:solidFill>
                      <a:srgbClr val="000000"/>
                    </a:solidFill>
                    <a:effectLst/>
                    <a:latin typeface="+mn-ea"/>
                  </a:rPr>
                  <a:t>縦軸</a:t>
                </a:r>
                <a14:m>
                  <m:oMath xmlns:m="http://schemas.openxmlformats.org/officeDocument/2006/math">
                    <m:r>
                      <a:rPr lang="ja-JP" altLang="en-US" i="1">
                        <a:solidFill>
                          <a:srgbClr val="000000"/>
                        </a:solidFill>
                        <a:latin typeface="Cambria Math" panose="02040503050406030204" pitchFamily="18" charset="0"/>
                      </a:rPr>
                      <m:t>：</m:t>
                    </m:r>
                    <m:r>
                      <a:rPr kumimoji="1" lang="ja-JP" altLang="ja-JP" sz="1800" i="1" kern="1200" smtClean="0">
                        <a:solidFill>
                          <a:srgbClr val="000000"/>
                        </a:solidFill>
                        <a:effectLst/>
                        <a:latin typeface="Cambria Math" panose="02040503050406030204" pitchFamily="18" charset="0"/>
                      </a:rPr>
                      <m:t>ブロックごとの平均回答時間</m:t>
                    </m:r>
                    <m:r>
                      <a:rPr kumimoji="1" lang="en-US" altLang="ja-JP" sz="1800" b="0" i="1" kern="1200">
                        <a:solidFill>
                          <a:srgbClr val="000000"/>
                        </a:solidFill>
                        <a:effectLst/>
                        <a:latin typeface="Cambria Math" panose="02040503050406030204" pitchFamily="18" charset="0"/>
                      </a:rPr>
                      <m:t>/</m:t>
                    </m:r>
                    <m:r>
                      <a:rPr kumimoji="1" lang="ja-JP" altLang="ja-JP" sz="1800" i="1" kern="1200">
                        <a:solidFill>
                          <a:srgbClr val="000000"/>
                        </a:solidFill>
                        <a:effectLst/>
                        <a:latin typeface="Cambria Math" panose="02040503050406030204" pitchFamily="18" charset="0"/>
                      </a:rPr>
                      <m:t>対象者全体のブロックごとの平均回答時間</m:t>
                    </m:r>
                  </m:oMath>
                </a14:m>
                <a:endParaRPr kumimoji="1" lang="en-US" altLang="ja-JP" dirty="0">
                  <a:latin typeface="+mn-ea"/>
                </a:endParaRPr>
              </a:p>
              <a:p>
                <a:r>
                  <a:rPr kumimoji="1" lang="ja-JP" altLang="en-US" dirty="0"/>
                  <a:t>横軸：ブロック数</a:t>
                </a:r>
                <a:endParaRPr kumimoji="1" lang="en-US" altLang="ja-JP" dirty="0"/>
              </a:p>
            </p:txBody>
          </p:sp>
        </mc:Choice>
        <mc:Fallback xmlns="">
          <p:sp>
            <p:nvSpPr>
              <p:cNvPr id="30" name="テキスト ボックス 29">
                <a:extLst>
                  <a:ext uri="{FF2B5EF4-FFF2-40B4-BE49-F238E27FC236}">
                    <a16:creationId xmlns:a16="http://schemas.microsoft.com/office/drawing/2014/main" id="{744D240A-667B-88B5-B8D3-09228F411F7A}"/>
                  </a:ext>
                </a:extLst>
              </p:cNvPr>
              <p:cNvSpPr txBox="1">
                <a:spLocks noRot="1" noChangeAspect="1" noMove="1" noResize="1" noEditPoints="1" noAdjustHandles="1" noChangeArrowheads="1" noChangeShapeType="1" noTextEdit="1"/>
              </p:cNvSpPr>
              <p:nvPr/>
            </p:nvSpPr>
            <p:spPr>
              <a:xfrm>
                <a:off x="2269759" y="1951433"/>
                <a:ext cx="8377614" cy="651332"/>
              </a:xfrm>
              <a:prstGeom prst="rect">
                <a:avLst/>
              </a:prstGeom>
              <a:blipFill>
                <a:blip r:embed="rId5"/>
                <a:stretch>
                  <a:fillRect l="-582" t="-2804" b="-14019"/>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CFD85ED8-F443-005C-9BD2-FF87C49AE1F2}"/>
              </a:ext>
            </a:extLst>
          </p:cNvPr>
          <p:cNvSpPr txBox="1"/>
          <p:nvPr/>
        </p:nvSpPr>
        <p:spPr>
          <a:xfrm>
            <a:off x="8156940" y="2730253"/>
            <a:ext cx="1569660" cy="369332"/>
          </a:xfrm>
          <a:prstGeom prst="rect">
            <a:avLst/>
          </a:prstGeom>
          <a:noFill/>
        </p:spPr>
        <p:txBody>
          <a:bodyPr wrap="none" rtlCol="0">
            <a:spAutoFit/>
          </a:bodyPr>
          <a:lstStyle/>
          <a:p>
            <a:r>
              <a:rPr lang="ja-JP" altLang="en-US" dirty="0"/>
              <a:t>進捗表示あり</a:t>
            </a:r>
            <a:endParaRPr kumimoji="1" lang="en-US" altLang="ja-JP" dirty="0"/>
          </a:p>
        </p:txBody>
      </p:sp>
      <p:pic>
        <p:nvPicPr>
          <p:cNvPr id="33" name="図 32">
            <a:extLst>
              <a:ext uri="{FF2B5EF4-FFF2-40B4-BE49-F238E27FC236}">
                <a16:creationId xmlns:a16="http://schemas.microsoft.com/office/drawing/2014/main" id="{71F718F6-65D1-E794-DDE8-E77BA95915A8}"/>
              </a:ext>
            </a:extLst>
          </p:cNvPr>
          <p:cNvPicPr>
            <a:picLocks noChangeAspect="1"/>
          </p:cNvPicPr>
          <p:nvPr/>
        </p:nvPicPr>
        <p:blipFill>
          <a:blip r:embed="rId6"/>
          <a:stretch>
            <a:fillRect/>
          </a:stretch>
        </p:blipFill>
        <p:spPr>
          <a:xfrm>
            <a:off x="6757035" y="3306378"/>
            <a:ext cx="4584589" cy="2755631"/>
          </a:xfrm>
          <a:prstGeom prst="rect">
            <a:avLst/>
          </a:prstGeom>
        </p:spPr>
      </p:pic>
    </p:spTree>
    <p:extLst>
      <p:ext uri="{BB962C8B-B14F-4D97-AF65-F5344CB8AC3E}">
        <p14:creationId xmlns:p14="http://schemas.microsoft.com/office/powerpoint/2010/main" val="146628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2"/>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今週の進捗</a:t>
            </a: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2246769"/>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資料作成</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・ブロックごとの分析</a:t>
            </a:r>
            <a:endParaRPr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600" dirty="0">
                <a:latin typeface="HGS創英角ｺﾞｼｯｸUB" panose="020B0900000000000000" pitchFamily="50" charset="-128"/>
                <a:ea typeface="HGS創英角ｺﾞｼｯｸUB" panose="020B0900000000000000" pitchFamily="50" charset="-128"/>
              </a:rPr>
              <a:t>→次回検定</a:t>
            </a:r>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27091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統計処理方法</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1AAD328B-0C57-6EB5-DC02-882D817F2ADA}"/>
              </a:ext>
            </a:extLst>
          </p:cNvPr>
          <p:cNvSpPr txBox="1"/>
          <p:nvPr/>
        </p:nvSpPr>
        <p:spPr>
          <a:xfrm>
            <a:off x="808350" y="2023992"/>
            <a:ext cx="10347330" cy="3539430"/>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→進捗表示なし時と表示あり時の一ブロック目と一番集中力の低いブロックの集中力の差で二標本の</a:t>
            </a:r>
            <a:r>
              <a:rPr lang="en-US" altLang="ja-JP" sz="3200" b="1" dirty="0">
                <a:latin typeface="HGS創英角ｺﾞｼｯｸUB" panose="020B0900000000000000" pitchFamily="50" charset="-128"/>
                <a:ea typeface="HGS創英角ｺﾞｼｯｸUB" panose="020B0900000000000000" pitchFamily="50" charset="-128"/>
              </a:rPr>
              <a:t>t</a:t>
            </a:r>
            <a:r>
              <a:rPr lang="ja-JP" altLang="en-US" sz="3200" b="1" dirty="0">
                <a:latin typeface="HGS創英角ｺﾞｼｯｸUB" panose="020B0900000000000000" pitchFamily="50" charset="-128"/>
                <a:ea typeface="HGS創英角ｺﾞｼｯｸUB" panose="020B0900000000000000" pitchFamily="50" charset="-128"/>
              </a:rPr>
              <a:t>検定を行う。</a:t>
            </a:r>
            <a:endParaRPr lang="en-US" altLang="ja-JP" sz="3200" b="1" dirty="0">
              <a:latin typeface="HGS創英角ｺﾞｼｯｸUB" panose="020B0900000000000000" pitchFamily="50" charset="-128"/>
              <a:ea typeface="HGS創英角ｺﾞｼｯｸUB" panose="020B0900000000000000" pitchFamily="50" charset="-128"/>
            </a:endParaRPr>
          </a:p>
          <a:p>
            <a:endParaRPr kumimoji="1" lang="en-US" altLang="ja-JP" sz="3200" b="1" u="sng" dirty="0">
              <a:latin typeface="HGS創英角ｺﾞｼｯｸUB" panose="020B0900000000000000" pitchFamily="50" charset="-128"/>
              <a:ea typeface="HGS創英角ｺﾞｼｯｸUB" panose="020B0900000000000000" pitchFamily="50" charset="-128"/>
            </a:endParaRPr>
          </a:p>
          <a:p>
            <a:r>
              <a:rPr lang="ja-JP" altLang="en-US" sz="3200" b="1" u="sng" dirty="0">
                <a:latin typeface="HGS創英角ｺﾞｼｯｸUB" panose="020B0900000000000000" pitchFamily="50" charset="-128"/>
                <a:ea typeface="HGS創英角ｺﾞｼｯｸUB" panose="020B0900000000000000" pitchFamily="50" charset="-128"/>
              </a:rPr>
              <a:t>→二元配置分散分析</a:t>
            </a:r>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考察</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3" name="テキスト ボックス 2">
            <a:extLst>
              <a:ext uri="{FF2B5EF4-FFF2-40B4-BE49-F238E27FC236}">
                <a16:creationId xmlns:a16="http://schemas.microsoft.com/office/drawing/2014/main" id="{9E6F67C6-6B9F-8137-E606-B11B3C54ED50}"/>
              </a:ext>
            </a:extLst>
          </p:cNvPr>
          <p:cNvSpPr txBox="1"/>
          <p:nvPr/>
        </p:nvSpPr>
        <p:spPr>
          <a:xfrm>
            <a:off x="808350" y="2023992"/>
            <a:ext cx="10347330" cy="3046988"/>
          </a:xfrm>
          <a:prstGeom prst="rect">
            <a:avLst/>
          </a:prstGeom>
          <a:noFill/>
        </p:spPr>
        <p:txBody>
          <a:bodyPr wrap="square" rtlCol="0">
            <a:spAutoFit/>
          </a:bodyPr>
          <a:lstStyle/>
          <a:p>
            <a:r>
              <a:rPr lang="ja-JP" altLang="en-US" sz="3200" b="1" dirty="0">
                <a:latin typeface="HGS創英角ｺﾞｼｯｸUB" panose="020B0900000000000000" pitchFamily="50" charset="-128"/>
                <a:ea typeface="HGS創英角ｺﾞｼｯｸUB" panose="020B0900000000000000" pitchFamily="50" charset="-128"/>
              </a:rPr>
              <a:t>→進捗表示によって集中力の低下がなにも表示しないときに比べて横ばいになるのではないか</a:t>
            </a:r>
            <a:endParaRPr lang="en-US" altLang="ja-JP" sz="3200" b="1" dirty="0">
              <a:latin typeface="HGS創英角ｺﾞｼｯｸUB" panose="020B0900000000000000" pitchFamily="50" charset="-128"/>
              <a:ea typeface="HGS創英角ｺﾞｼｯｸUB" panose="020B0900000000000000" pitchFamily="50" charset="-128"/>
            </a:endParaRPr>
          </a:p>
          <a:p>
            <a:r>
              <a:rPr lang="en-US" altLang="ja-JP" sz="3200" b="1" dirty="0">
                <a:latin typeface="HGS創英角ｺﾞｼｯｸUB" panose="020B0900000000000000" pitchFamily="50" charset="-128"/>
                <a:ea typeface="HGS創英角ｺﾞｼｯｸUB" panose="020B0900000000000000" pitchFamily="50" charset="-128"/>
              </a:rPr>
              <a:t>(</a:t>
            </a:r>
            <a:r>
              <a:rPr lang="ja-JP" altLang="en-US" sz="3200" b="1" dirty="0">
                <a:latin typeface="HGS創英角ｺﾞｼｯｸUB" panose="020B0900000000000000" pitchFamily="50" charset="-128"/>
                <a:ea typeface="HGS創英角ｺﾞｼｯｸUB" panose="020B0900000000000000" pitchFamily="50" charset="-128"/>
              </a:rPr>
              <a:t>集中度の低下を抑える事ができるのではないか</a:t>
            </a:r>
            <a:r>
              <a:rPr lang="en-US" altLang="ja-JP" sz="3200" b="1" dirty="0">
                <a:latin typeface="HGS創英角ｺﾞｼｯｸUB" panose="020B0900000000000000" pitchFamily="50" charset="-128"/>
                <a:ea typeface="HGS創英角ｺﾞｼｯｸUB" panose="020B0900000000000000" pitchFamily="50" charset="-128"/>
              </a:rPr>
              <a:t>)</a:t>
            </a: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endParaRPr lang="ja-JP" altLang="en-US" sz="24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24224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64168"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今後の予定</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graphicFrame>
        <p:nvGraphicFramePr>
          <p:cNvPr id="6" name="表 6">
            <a:extLst>
              <a:ext uri="{FF2B5EF4-FFF2-40B4-BE49-F238E27FC236}">
                <a16:creationId xmlns:a16="http://schemas.microsoft.com/office/drawing/2014/main" id="{162EB90D-7259-97C3-0299-F6253A3227C2}"/>
              </a:ext>
            </a:extLst>
          </p:cNvPr>
          <p:cNvGraphicFramePr>
            <a:graphicFrameLocks noGrp="1"/>
          </p:cNvGraphicFramePr>
          <p:nvPr>
            <p:extLst>
              <p:ext uri="{D42A27DB-BD31-4B8C-83A1-F6EECF244321}">
                <p14:modId xmlns:p14="http://schemas.microsoft.com/office/powerpoint/2010/main" val="3882114470"/>
              </p:ext>
            </p:extLst>
          </p:nvPr>
        </p:nvGraphicFramePr>
        <p:xfrm>
          <a:off x="1993392" y="2587812"/>
          <a:ext cx="7992872" cy="3470340"/>
        </p:xfrm>
        <a:graphic>
          <a:graphicData uri="http://schemas.openxmlformats.org/drawingml/2006/table">
            <a:tbl>
              <a:tblPr firstRow="1" bandRow="1">
                <a:tableStyleId>{5C22544A-7EE6-4342-B048-85BDC9FD1C3A}</a:tableStyleId>
              </a:tblPr>
              <a:tblGrid>
                <a:gridCol w="1947672">
                  <a:extLst>
                    <a:ext uri="{9D8B030D-6E8A-4147-A177-3AD203B41FA5}">
                      <a16:colId xmlns:a16="http://schemas.microsoft.com/office/drawing/2014/main" val="1432388463"/>
                    </a:ext>
                  </a:extLst>
                </a:gridCol>
                <a:gridCol w="6045200">
                  <a:extLst>
                    <a:ext uri="{9D8B030D-6E8A-4147-A177-3AD203B41FA5}">
                      <a16:colId xmlns:a16="http://schemas.microsoft.com/office/drawing/2014/main" val="1541634075"/>
                    </a:ext>
                  </a:extLst>
                </a:gridCol>
              </a:tblGrid>
              <a:tr h="648780">
                <a:tc>
                  <a:txBody>
                    <a:bodyPr/>
                    <a:lstStyle/>
                    <a:p>
                      <a:pPr algn="ctr"/>
                      <a:r>
                        <a:rPr kumimoji="1" lang="ja-JP" altLang="en-US" sz="2800" dirty="0"/>
                        <a:t>月</a:t>
                      </a:r>
                      <a:endParaRPr kumimoji="1" lang="en-US" altLang="ja-JP" sz="2800" dirty="0"/>
                    </a:p>
                    <a:p>
                      <a:endParaRPr kumimoji="1" lang="ja-JP" altLang="en-US" dirty="0"/>
                    </a:p>
                  </a:txBody>
                  <a:tcPr/>
                </a:tc>
                <a:tc>
                  <a:txBody>
                    <a:bodyPr/>
                    <a:lstStyle/>
                    <a:p>
                      <a:pPr algn="ctr"/>
                      <a:r>
                        <a:rPr kumimoji="1" lang="ja-JP" altLang="en-US" sz="2800" dirty="0"/>
                        <a:t>内容</a:t>
                      </a:r>
                    </a:p>
                  </a:txBody>
                  <a:tcPr/>
                </a:tc>
                <a:extLst>
                  <a:ext uri="{0D108BD9-81ED-4DB2-BD59-A6C34878D82A}">
                    <a16:rowId xmlns:a16="http://schemas.microsoft.com/office/drawing/2014/main" val="2883451994"/>
                  </a:ext>
                </a:extLst>
              </a:tr>
              <a:tr h="648780">
                <a:tc>
                  <a:txBody>
                    <a:bodyPr/>
                    <a:lstStyle/>
                    <a:p>
                      <a:pPr lvl="0" algn="ctr"/>
                      <a:r>
                        <a:rPr kumimoji="1" lang="en-US" altLang="ja-JP" sz="2400" dirty="0"/>
                        <a:t>11</a:t>
                      </a:r>
                      <a:endParaRPr kumimoji="1" lang="ja-JP" altLang="en-US" sz="2400" dirty="0"/>
                    </a:p>
                  </a:txBody>
                  <a:tcPr/>
                </a:tc>
                <a:tc>
                  <a:txBody>
                    <a:bodyPr/>
                    <a:lstStyle/>
                    <a:p>
                      <a:r>
                        <a:rPr kumimoji="1" lang="ja-JP" altLang="en-US" dirty="0"/>
                        <a:t>実験、パワポ作成</a:t>
                      </a:r>
                    </a:p>
                  </a:txBody>
                  <a:tcPr/>
                </a:tc>
                <a:extLst>
                  <a:ext uri="{0D108BD9-81ED-4DB2-BD59-A6C34878D82A}">
                    <a16:rowId xmlns:a16="http://schemas.microsoft.com/office/drawing/2014/main" val="728309513"/>
                  </a:ext>
                </a:extLst>
              </a:tr>
              <a:tr h="648780">
                <a:tc>
                  <a:txBody>
                    <a:bodyPr/>
                    <a:lstStyle/>
                    <a:p>
                      <a:pPr algn="ctr"/>
                      <a:r>
                        <a:rPr kumimoji="1" lang="en-US" altLang="ja-JP" sz="2400" dirty="0"/>
                        <a:t>12</a:t>
                      </a:r>
                    </a:p>
                    <a:p>
                      <a:pPr algn="ctr"/>
                      <a:endParaRPr kumimoji="1" lang="ja-JP" altLang="en-US" dirty="0"/>
                    </a:p>
                  </a:txBody>
                  <a:tcPr/>
                </a:tc>
                <a:tc>
                  <a:txBody>
                    <a:bodyPr/>
                    <a:lstStyle/>
                    <a:p>
                      <a:r>
                        <a:rPr kumimoji="1" lang="ja-JP" altLang="en-US" dirty="0"/>
                        <a:t>資料、論文作成</a:t>
                      </a:r>
                    </a:p>
                  </a:txBody>
                  <a:tcPr/>
                </a:tc>
                <a:extLst>
                  <a:ext uri="{0D108BD9-81ED-4DB2-BD59-A6C34878D82A}">
                    <a16:rowId xmlns:a16="http://schemas.microsoft.com/office/drawing/2014/main" val="2576593049"/>
                  </a:ext>
                </a:extLst>
              </a:tr>
              <a:tr h="648780">
                <a:tc>
                  <a:txBody>
                    <a:bodyPr/>
                    <a:lstStyle/>
                    <a:p>
                      <a:pPr algn="ctr"/>
                      <a:r>
                        <a:rPr kumimoji="1" lang="ja-JP" altLang="en-US" sz="2400" dirty="0"/>
                        <a:t>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153900165"/>
                  </a:ext>
                </a:extLst>
              </a:tr>
              <a:tr h="648780">
                <a:tc>
                  <a:txBody>
                    <a:bodyPr/>
                    <a:lstStyle/>
                    <a:p>
                      <a:pPr algn="ctr"/>
                      <a:r>
                        <a:rPr kumimoji="1" lang="ja-JP" altLang="en-US" sz="2400" dirty="0"/>
                        <a:t>２</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資料、論文作成</a:t>
                      </a:r>
                    </a:p>
                    <a:p>
                      <a:endParaRPr kumimoji="1" lang="ja-JP" altLang="en-US" dirty="0"/>
                    </a:p>
                  </a:txBody>
                  <a:tcPr/>
                </a:tc>
                <a:extLst>
                  <a:ext uri="{0D108BD9-81ED-4DB2-BD59-A6C34878D82A}">
                    <a16:rowId xmlns:a16="http://schemas.microsoft.com/office/drawing/2014/main" val="426206470"/>
                  </a:ext>
                </a:extLst>
              </a:tr>
            </a:tbl>
          </a:graphicData>
        </a:graphic>
      </p:graphicFrame>
    </p:spTree>
    <p:extLst>
      <p:ext uri="{BB962C8B-B14F-4D97-AF65-F5344CB8AC3E}">
        <p14:creationId xmlns:p14="http://schemas.microsoft.com/office/powerpoint/2010/main" val="251857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005C3922-5D00-0E6F-871A-AB7C1C66CB36}"/>
              </a:ext>
            </a:extLst>
          </p:cNvPr>
          <p:cNvSpPr txBox="1"/>
          <p:nvPr/>
        </p:nvSpPr>
        <p:spPr>
          <a:xfrm>
            <a:off x="652130" y="3845630"/>
            <a:ext cx="8804573" cy="1015663"/>
          </a:xfrm>
          <a:prstGeom prst="rect">
            <a:avLst/>
          </a:prstGeom>
          <a:noFill/>
        </p:spPr>
        <p:txBody>
          <a:bodyPr wrap="square" rtlCol="0">
            <a:spAutoFit/>
          </a:bodyPr>
          <a:lstStyle/>
          <a:p>
            <a:r>
              <a:rPr kumimoji="1" lang="ja-JP" altLang="en-US" sz="6000" u="sng" dirty="0">
                <a:solidFill>
                  <a:srgbClr val="FF0000"/>
                </a:solidFill>
                <a:latin typeface="HGS創英角ｺﾞｼｯｸUB" panose="020B0900000000000000" pitchFamily="50" charset="-128"/>
                <a:ea typeface="HGS創英角ｺﾞｼｯｸUB" panose="020B0900000000000000" pitchFamily="50" charset="-128"/>
              </a:rPr>
              <a:t>・検討中</a:t>
            </a:r>
            <a:endParaRPr kumimoji="1" lang="en-US" altLang="ja-JP" sz="6000" u="sng"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視覚刺激を用いた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97278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423540" y="1830031"/>
            <a:ext cx="5561970" cy="2769989"/>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現代において</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dirty="0">
                <a:latin typeface="HGS創英角ｺﾞｼｯｸUB" panose="020B0900000000000000" pitchFamily="50" charset="-128"/>
                <a:ea typeface="HGS創英角ｺﾞｼｯｸUB" panose="020B0900000000000000" pitchFamily="50" charset="-128"/>
              </a:rPr>
              <a:t>表計算や</a:t>
            </a:r>
            <a:r>
              <a:rPr lang="en-US" altLang="ja-JP" dirty="0">
                <a:latin typeface="HGS創英角ｺﾞｼｯｸUB" panose="020B0900000000000000" pitchFamily="50" charset="-128"/>
                <a:ea typeface="HGS創英角ｺﾞｼｯｸUB" panose="020B0900000000000000" pitchFamily="50" charset="-128"/>
              </a:rPr>
              <a:t>PowerPoint</a:t>
            </a:r>
            <a:r>
              <a:rPr lang="ja-JP" altLang="en-US" dirty="0">
                <a:latin typeface="HGS創英角ｺﾞｼｯｸUB" panose="020B0900000000000000" pitchFamily="50" charset="-128"/>
                <a:ea typeface="HGS創英角ｺﾞｼｯｸUB" panose="020B0900000000000000" pitchFamily="50" charset="-128"/>
              </a:rPr>
              <a:t>等の資料作り　増</a:t>
            </a:r>
            <a:r>
              <a:rPr lang="ja-JP" altLang="en-US" b="1" dirty="0">
                <a:latin typeface="HGS創英角ｺﾞｼｯｸUB" panose="020B0900000000000000" pitchFamily="50" charset="-128"/>
                <a:ea typeface="HGS創英角ｺﾞｼｯｸUB" panose="020B0900000000000000" pitchFamily="50" charset="-128"/>
              </a:rPr>
              <a:t>↗</a:t>
            </a:r>
            <a:endParaRPr lang="en-US" altLang="ja-JP" b="1" dirty="0">
              <a:latin typeface="HGS創英角ｺﾞｼｯｸUB" panose="020B0900000000000000" pitchFamily="50" charset="-128"/>
              <a:ea typeface="HGS創英角ｺﾞｼｯｸUB" panose="020B0900000000000000" pitchFamily="50" charset="-128"/>
            </a:endParaRPr>
          </a:p>
          <a:p>
            <a:endParaRPr lang="en-US" altLang="ja-JP"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それらの単調作業の集中の維持</a:t>
            </a:r>
            <a:endParaRPr lang="en-US" altLang="ja-JP" sz="2400" b="1" dirty="0">
              <a:latin typeface="HGS創英角ｺﾞｼｯｸUB" panose="020B0900000000000000" pitchFamily="50" charset="-128"/>
              <a:ea typeface="HGS創英角ｺﾞｼｯｸUB" panose="020B0900000000000000" pitchFamily="50" charset="-128"/>
            </a:endParaRPr>
          </a:p>
          <a:p>
            <a:r>
              <a:rPr lang="en-US" altLang="ja-JP" b="1" dirty="0">
                <a:latin typeface="HGS創英角ｺﾞｼｯｸUB" panose="020B0900000000000000" pitchFamily="50" charset="-128"/>
                <a:ea typeface="HGS創英角ｺﾞｼｯｸUB" panose="020B0900000000000000" pitchFamily="50" charset="-128"/>
              </a:rPr>
              <a:t>	</a:t>
            </a:r>
            <a:r>
              <a:rPr lang="ja-JP" altLang="en-US" b="1" dirty="0">
                <a:latin typeface="HGS創英角ｺﾞｼｯｸUB" panose="020B0900000000000000" pitchFamily="50" charset="-128"/>
                <a:ea typeface="HGS創英角ｺﾞｼｯｸUB" panose="020B0900000000000000" pitchFamily="50" charset="-128"/>
              </a:rPr>
              <a:t>→難しく、長くは続かない</a:t>
            </a:r>
            <a:r>
              <a:rPr lang="ja-JP" altLang="en-US" sz="3600" b="1" dirty="0">
                <a:latin typeface="HGS創英角ｺﾞｼｯｸUB" panose="020B0900000000000000" pitchFamily="50" charset="-128"/>
                <a:ea typeface="HGS創英角ｺﾞｼｯｸUB" panose="020B0900000000000000" pitchFamily="50" charset="-128"/>
              </a:rPr>
              <a:t>。</a:t>
            </a:r>
            <a:endParaRPr lang="en-US" altLang="ja-JP" sz="3600" b="1" dirty="0">
              <a:latin typeface="HGS創英角ｺﾞｼｯｸUB" panose="020B0900000000000000" pitchFamily="50" charset="-128"/>
              <a:ea typeface="HGS創英角ｺﾞｼｯｸUB" panose="020B0900000000000000" pitchFamily="50" charset="-128"/>
            </a:endParaRPr>
          </a:p>
          <a:p>
            <a:endParaRPr lang="en-US" altLang="ja-JP" sz="3600" b="1" dirty="0">
              <a:latin typeface="HGS創英角ｺﾞｼｯｸUB" panose="020B0900000000000000" pitchFamily="50" charset="-128"/>
              <a:ea typeface="HGS創英角ｺﾞｼｯｸUB" panose="020B0900000000000000" pitchFamily="50" charset="-128"/>
            </a:endParaRPr>
          </a:p>
        </p:txBody>
      </p:sp>
      <p:sp>
        <p:nvSpPr>
          <p:cNvPr id="6" name="テキスト ボックス 5">
            <a:extLst>
              <a:ext uri="{FF2B5EF4-FFF2-40B4-BE49-F238E27FC236}">
                <a16:creationId xmlns:a16="http://schemas.microsoft.com/office/drawing/2014/main" id="{CD9E0CE3-E93B-1840-0425-7B5A2992D197}"/>
              </a:ext>
            </a:extLst>
          </p:cNvPr>
          <p:cNvSpPr txBox="1"/>
          <p:nvPr/>
        </p:nvSpPr>
        <p:spPr>
          <a:xfrm>
            <a:off x="118740" y="4322444"/>
            <a:ext cx="9924420" cy="1446550"/>
          </a:xfrm>
          <a:prstGeom prst="rect">
            <a:avLst/>
          </a:prstGeom>
          <a:noFill/>
        </p:spPr>
        <p:txBody>
          <a:bodyPr wrap="square">
            <a:spAutoFit/>
          </a:bodyPr>
          <a:lstStyle/>
          <a:p>
            <a:r>
              <a:rPr lang="ja-JP" altLang="en-US" sz="1800" dirty="0">
                <a:latin typeface="HGS創英角ｺﾞｼｯｸUB" panose="020B0900000000000000" pitchFamily="50" charset="-128"/>
                <a:ea typeface="HGS創英角ｺﾞｼｯｸUB" panose="020B0900000000000000" pitchFamily="50" charset="-128"/>
              </a:rPr>
              <a:t>・　　刺激を用いた</a:t>
            </a:r>
            <a:r>
              <a:rPr lang="en-US" altLang="ja-JP" sz="1800" dirty="0">
                <a:latin typeface="HGS創英角ｺﾞｼｯｸUB" panose="020B0900000000000000" pitchFamily="50" charset="-128"/>
                <a:ea typeface="HGS創英角ｺﾞｼｯｸUB" panose="020B0900000000000000" pitchFamily="50" charset="-128"/>
              </a:rPr>
              <a:t>PC</a:t>
            </a:r>
            <a:r>
              <a:rPr lang="ja-JP" altLang="en-US" sz="1800" dirty="0">
                <a:latin typeface="HGS創英角ｺﾞｼｯｸUB" panose="020B0900000000000000" pitchFamily="50" charset="-128"/>
                <a:ea typeface="HGS創英角ｺﾞｼｯｸUB" panose="020B0900000000000000" pitchFamily="50" charset="-128"/>
              </a:rPr>
              <a:t>上タスクに対する集中度向上手法</a:t>
            </a:r>
            <a:r>
              <a:rPr lang="en-US" altLang="ja-JP" sz="1800" dirty="0">
                <a:latin typeface="HGS創英角ｺﾞｼｯｸUB" panose="020B0900000000000000" pitchFamily="50" charset="-128"/>
                <a:ea typeface="HGS創英角ｺﾞｼｯｸUB" panose="020B0900000000000000" pitchFamily="50" charset="-128"/>
              </a:rPr>
              <a:t>(</a:t>
            </a:r>
            <a:r>
              <a:rPr lang="ja-JP" altLang="en-US" sz="1800" dirty="0">
                <a:latin typeface="HGS創英角ｺﾞｼｯｸUB" panose="020B0900000000000000" pitchFamily="50" charset="-128"/>
                <a:ea typeface="HGS創英角ｺﾞｼｯｸUB" panose="020B0900000000000000" pitchFamily="50" charset="-128"/>
              </a:rPr>
              <a:t>桑原ら　</a:t>
            </a:r>
            <a:r>
              <a:rPr lang="en-US" altLang="ja-JP" sz="1800" dirty="0">
                <a:latin typeface="HGS創英角ｺﾞｼｯｸUB" panose="020B0900000000000000" pitchFamily="50" charset="-128"/>
                <a:ea typeface="HGS創英角ｺﾞｼｯｸUB" panose="020B0900000000000000" pitchFamily="50" charset="-128"/>
              </a:rPr>
              <a:t>2021)</a:t>
            </a: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800" dirty="0">
                <a:solidFill>
                  <a:prstClr val="black"/>
                </a:solidFill>
                <a:latin typeface="HGS創英角ｺﾞｼｯｸUB" panose="020B0900000000000000" pitchFamily="50" charset="-128"/>
                <a:ea typeface="HGS創英角ｺﾞｼｯｸUB" panose="020B0900000000000000" pitchFamily="50" charset="-128"/>
              </a:rPr>
              <a:t>・　　聴覚刺激や嗅覚刺激による集中力のコントロールする手法</a:t>
            </a:r>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endParaRPr lang="en-US" altLang="ja-JP" sz="1800" dirty="0">
              <a:solidFill>
                <a:prstClr val="black"/>
              </a:solidFill>
              <a:latin typeface="HGS創英角ｺﾞｼｯｸUB" panose="020B0900000000000000" pitchFamily="50" charset="-128"/>
              <a:ea typeface="HGS創英角ｺﾞｼｯｸUB" panose="020B0900000000000000" pitchFamily="50" charset="-128"/>
            </a:endParaRPr>
          </a:p>
          <a:p>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➞視覚</a:t>
            </a:r>
            <a:r>
              <a:rPr lang="en-US" altLang="ja-JP" sz="1600" dirty="0">
                <a:solidFill>
                  <a:srgbClr val="FF0000"/>
                </a:solidFill>
                <a:latin typeface="HGS創英角ｺﾞｼｯｸUB" panose="020B0900000000000000" pitchFamily="50" charset="-128"/>
                <a:ea typeface="HGS創英角ｺﾞｼｯｸUB" panose="020B0900000000000000" pitchFamily="50" charset="-128"/>
              </a:rPr>
              <a:t>,</a:t>
            </a:r>
            <a:r>
              <a:rPr lang="ja-JP" altLang="en-US" sz="1600" dirty="0">
                <a:solidFill>
                  <a:srgbClr val="FF0000"/>
                </a:solidFill>
                <a:latin typeface="HGS創英角ｺﾞｼｯｸUB" panose="020B0900000000000000" pitchFamily="50" charset="-128"/>
                <a:ea typeface="HGS創英角ｺﾞｼｯｸUB" panose="020B0900000000000000" pitchFamily="50" charset="-128"/>
              </a:rPr>
              <a:t>嗅覚で提示するには特殊な環境、機材が必要。効果も人によっては逆効果に</a:t>
            </a:r>
            <a:endParaRPr lang="en-US" altLang="ja-JP" sz="1600" dirty="0">
              <a:solidFill>
                <a:srgbClr val="FF0000"/>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C5434B4B-DBB8-0312-AC95-77287F6AE9B9}"/>
              </a:ext>
            </a:extLst>
          </p:cNvPr>
          <p:cNvPicPr>
            <a:picLocks noChangeAspect="1"/>
          </p:cNvPicPr>
          <p:nvPr/>
        </p:nvPicPr>
        <p:blipFill>
          <a:blip r:embed="rId5"/>
          <a:stretch>
            <a:fillRect/>
          </a:stretch>
        </p:blipFill>
        <p:spPr>
          <a:xfrm>
            <a:off x="260684" y="5230803"/>
            <a:ext cx="11696700" cy="1447800"/>
          </a:xfrm>
          <a:prstGeom prst="rect">
            <a:avLst/>
          </a:prstGeom>
        </p:spPr>
      </p:pic>
    </p:spTree>
    <p:extLst>
      <p:ext uri="{BB962C8B-B14F-4D97-AF65-F5344CB8AC3E}">
        <p14:creationId xmlns:p14="http://schemas.microsoft.com/office/powerpoint/2010/main" val="395469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910" y="-6997"/>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24" name="四角形: 角を丸くする 23">
            <a:extLst>
              <a:ext uri="{FF2B5EF4-FFF2-40B4-BE49-F238E27FC236}">
                <a16:creationId xmlns:a16="http://schemas.microsoft.com/office/drawing/2014/main" id="{068FEC97-42AA-64D8-9FB3-E819F3B29DB0}"/>
              </a:ext>
            </a:extLst>
          </p:cNvPr>
          <p:cNvSpPr/>
          <p:nvPr/>
        </p:nvSpPr>
        <p:spPr>
          <a:xfrm>
            <a:off x="307340" y="3361732"/>
            <a:ext cx="424942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13E2DDFB-DD74-1E35-6872-347ED082CB3D}"/>
              </a:ext>
            </a:extLst>
          </p:cNvPr>
          <p:cNvSpPr/>
          <p:nvPr/>
        </p:nvSpPr>
        <p:spPr>
          <a:xfrm>
            <a:off x="127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背景</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9" name="四角形: 角を丸くする 8">
            <a:extLst>
              <a:ext uri="{FF2B5EF4-FFF2-40B4-BE49-F238E27FC236}">
                <a16:creationId xmlns:a16="http://schemas.microsoft.com/office/drawing/2014/main" id="{5A06AC1B-EF28-7C3D-5A81-FD770507056B}"/>
              </a:ext>
            </a:extLst>
          </p:cNvPr>
          <p:cNvSpPr/>
          <p:nvPr/>
        </p:nvSpPr>
        <p:spPr>
          <a:xfrm>
            <a:off x="3942080" y="2423708"/>
            <a:ext cx="3799840" cy="88296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4109D2D-52D9-16A0-0699-BBC7BFF4F288}"/>
              </a:ext>
            </a:extLst>
          </p:cNvPr>
          <p:cNvSpPr/>
          <p:nvPr/>
        </p:nvSpPr>
        <p:spPr>
          <a:xfrm>
            <a:off x="4074160" y="1786656"/>
            <a:ext cx="1351280" cy="80977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1BBFD8-746C-D3A2-D456-0856EE6838CD}"/>
              </a:ext>
            </a:extLst>
          </p:cNvPr>
          <p:cNvSpPr txBox="1"/>
          <p:nvPr/>
        </p:nvSpPr>
        <p:spPr>
          <a:xfrm>
            <a:off x="4313532" y="1979791"/>
            <a:ext cx="2146620" cy="523220"/>
          </a:xfrm>
          <a:prstGeom prst="rect">
            <a:avLst/>
          </a:prstGeom>
          <a:noFill/>
        </p:spPr>
        <p:txBody>
          <a:bodyPr wrap="square" rtlCol="0">
            <a:spAutoFit/>
          </a:bodyPr>
          <a:lstStyle/>
          <a:p>
            <a:r>
              <a:rPr kumimoji="1" lang="ja-JP" altLang="en-US" sz="2800" dirty="0"/>
              <a:t>課題</a:t>
            </a:r>
          </a:p>
        </p:txBody>
      </p:sp>
      <p:sp>
        <p:nvSpPr>
          <p:cNvPr id="7" name="テキスト ボックス 6">
            <a:extLst>
              <a:ext uri="{FF2B5EF4-FFF2-40B4-BE49-F238E27FC236}">
                <a16:creationId xmlns:a16="http://schemas.microsoft.com/office/drawing/2014/main" id="{FC7DB95A-68B5-E2FA-D0F2-5F2A2AB2552B}"/>
              </a:ext>
            </a:extLst>
          </p:cNvPr>
          <p:cNvSpPr txBox="1"/>
          <p:nvPr/>
        </p:nvSpPr>
        <p:spPr>
          <a:xfrm>
            <a:off x="4195008" y="2680523"/>
            <a:ext cx="3264035" cy="369332"/>
          </a:xfrm>
          <a:prstGeom prst="rect">
            <a:avLst/>
          </a:prstGeom>
          <a:noFill/>
        </p:spPr>
        <p:txBody>
          <a:bodyPr wrap="none" rtlCol="0">
            <a:spAutoFit/>
          </a:bodyPr>
          <a:lstStyle/>
          <a:p>
            <a:r>
              <a:rPr kumimoji="1" lang="en-US" altLang="ja-JP" dirty="0"/>
              <a:t>PC</a:t>
            </a:r>
            <a:r>
              <a:rPr kumimoji="1" lang="ja-JP" altLang="en-US" dirty="0"/>
              <a:t>タスクにおける集中の維持</a:t>
            </a:r>
          </a:p>
        </p:txBody>
      </p:sp>
      <p:sp>
        <p:nvSpPr>
          <p:cNvPr id="13" name="四角形: 角を丸くする 12">
            <a:extLst>
              <a:ext uri="{FF2B5EF4-FFF2-40B4-BE49-F238E27FC236}">
                <a16:creationId xmlns:a16="http://schemas.microsoft.com/office/drawing/2014/main" id="{3A263252-39B2-05DA-B15F-013773E8B4BD}"/>
              </a:ext>
            </a:extLst>
          </p:cNvPr>
          <p:cNvSpPr/>
          <p:nvPr/>
        </p:nvSpPr>
        <p:spPr>
          <a:xfrm>
            <a:off x="467360" y="3897069"/>
            <a:ext cx="1439356" cy="43934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B317BC2A-EF28-458F-1028-1E62696234AB}"/>
              </a:ext>
            </a:extLst>
          </p:cNvPr>
          <p:cNvSpPr/>
          <p:nvPr/>
        </p:nvSpPr>
        <p:spPr>
          <a:xfrm>
            <a:off x="2750115" y="345798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B4361D0B-2532-2802-8236-CCE2791A5574}"/>
              </a:ext>
            </a:extLst>
          </p:cNvPr>
          <p:cNvSpPr txBox="1"/>
          <p:nvPr/>
        </p:nvSpPr>
        <p:spPr>
          <a:xfrm>
            <a:off x="2803145" y="3643541"/>
            <a:ext cx="962048" cy="369332"/>
          </a:xfrm>
          <a:prstGeom prst="rect">
            <a:avLst/>
          </a:prstGeom>
          <a:noFill/>
        </p:spPr>
        <p:txBody>
          <a:bodyPr wrap="square" rtlCol="0">
            <a:spAutoFit/>
          </a:bodyPr>
          <a:lstStyle/>
          <a:p>
            <a:r>
              <a:rPr lang="ja-JP" altLang="en-US" dirty="0"/>
              <a:t>幸福感</a:t>
            </a:r>
          </a:p>
        </p:txBody>
      </p:sp>
      <p:sp>
        <p:nvSpPr>
          <p:cNvPr id="17" name="テキスト ボックス 16">
            <a:extLst>
              <a:ext uri="{FF2B5EF4-FFF2-40B4-BE49-F238E27FC236}">
                <a16:creationId xmlns:a16="http://schemas.microsoft.com/office/drawing/2014/main" id="{F911A30A-82B0-CC8A-FFFB-B1E0930EE002}"/>
              </a:ext>
            </a:extLst>
          </p:cNvPr>
          <p:cNvSpPr txBox="1"/>
          <p:nvPr/>
        </p:nvSpPr>
        <p:spPr>
          <a:xfrm>
            <a:off x="560268" y="3932074"/>
            <a:ext cx="1766830" cy="369332"/>
          </a:xfrm>
          <a:prstGeom prst="rect">
            <a:avLst/>
          </a:prstGeom>
          <a:noFill/>
        </p:spPr>
        <p:txBody>
          <a:bodyPr wrap="none" rtlCol="0">
            <a:spAutoFit/>
          </a:bodyPr>
          <a:lstStyle/>
          <a:p>
            <a:r>
              <a:rPr lang="ja-JP" altLang="en-US" dirty="0"/>
              <a:t>進捗の確認   ➡</a:t>
            </a:r>
          </a:p>
        </p:txBody>
      </p:sp>
      <p:sp>
        <p:nvSpPr>
          <p:cNvPr id="19" name="楕円 18">
            <a:extLst>
              <a:ext uri="{FF2B5EF4-FFF2-40B4-BE49-F238E27FC236}">
                <a16:creationId xmlns:a16="http://schemas.microsoft.com/office/drawing/2014/main" id="{37AFBBC8-672F-82F8-A509-F2BF71BCCF93}"/>
              </a:ext>
            </a:extLst>
          </p:cNvPr>
          <p:cNvSpPr/>
          <p:nvPr/>
        </p:nvSpPr>
        <p:spPr>
          <a:xfrm>
            <a:off x="3284169" y="404811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9FA0F35-00FA-3FC3-D85D-9CA570BFDD2D}"/>
              </a:ext>
            </a:extLst>
          </p:cNvPr>
          <p:cNvSpPr txBox="1"/>
          <p:nvPr/>
        </p:nvSpPr>
        <p:spPr>
          <a:xfrm>
            <a:off x="3284170" y="4192579"/>
            <a:ext cx="962048" cy="369332"/>
          </a:xfrm>
          <a:prstGeom prst="rect">
            <a:avLst/>
          </a:prstGeom>
          <a:noFill/>
        </p:spPr>
        <p:txBody>
          <a:bodyPr wrap="square" rtlCol="0">
            <a:spAutoFit/>
          </a:bodyPr>
          <a:lstStyle/>
          <a:p>
            <a:r>
              <a:rPr lang="ja-JP" altLang="en-US" dirty="0"/>
              <a:t>達成感</a:t>
            </a:r>
          </a:p>
        </p:txBody>
      </p:sp>
      <p:sp>
        <p:nvSpPr>
          <p:cNvPr id="21" name="楕円 20">
            <a:extLst>
              <a:ext uri="{FF2B5EF4-FFF2-40B4-BE49-F238E27FC236}">
                <a16:creationId xmlns:a16="http://schemas.microsoft.com/office/drawing/2014/main" id="{22A05559-6312-1CA8-B8BE-85E8CD31A9C3}"/>
              </a:ext>
            </a:extLst>
          </p:cNvPr>
          <p:cNvSpPr/>
          <p:nvPr/>
        </p:nvSpPr>
        <p:spPr>
          <a:xfrm>
            <a:off x="2250199" y="4049056"/>
            <a:ext cx="962049" cy="667683"/>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p>
        </p:txBody>
      </p:sp>
      <p:sp>
        <p:nvSpPr>
          <p:cNvPr id="23" name="テキスト ボックス 22">
            <a:extLst>
              <a:ext uri="{FF2B5EF4-FFF2-40B4-BE49-F238E27FC236}">
                <a16:creationId xmlns:a16="http://schemas.microsoft.com/office/drawing/2014/main" id="{1D715FB7-84CE-D3E9-C0D8-7E30378B2816}"/>
              </a:ext>
            </a:extLst>
          </p:cNvPr>
          <p:cNvSpPr txBox="1"/>
          <p:nvPr/>
        </p:nvSpPr>
        <p:spPr>
          <a:xfrm>
            <a:off x="2306880" y="4192579"/>
            <a:ext cx="962048" cy="369332"/>
          </a:xfrm>
          <a:prstGeom prst="rect">
            <a:avLst/>
          </a:prstGeom>
          <a:noFill/>
        </p:spPr>
        <p:txBody>
          <a:bodyPr wrap="square" rtlCol="0">
            <a:spAutoFit/>
          </a:bodyPr>
          <a:lstStyle/>
          <a:p>
            <a:r>
              <a:rPr lang="ja-JP" altLang="en-US" dirty="0"/>
              <a:t>満足感</a:t>
            </a:r>
          </a:p>
        </p:txBody>
      </p:sp>
      <p:sp>
        <p:nvSpPr>
          <p:cNvPr id="25" name="テキスト ボックス 24">
            <a:extLst>
              <a:ext uri="{FF2B5EF4-FFF2-40B4-BE49-F238E27FC236}">
                <a16:creationId xmlns:a16="http://schemas.microsoft.com/office/drawing/2014/main" id="{2E15BDF9-D2AF-8410-8A90-E9C66DF3FE48}"/>
              </a:ext>
            </a:extLst>
          </p:cNvPr>
          <p:cNvSpPr txBox="1"/>
          <p:nvPr/>
        </p:nvSpPr>
        <p:spPr>
          <a:xfrm>
            <a:off x="3365759" y="4706375"/>
            <a:ext cx="1171293" cy="230832"/>
          </a:xfrm>
          <a:prstGeom prst="rect">
            <a:avLst/>
          </a:prstGeom>
          <a:noFill/>
        </p:spPr>
        <p:txBody>
          <a:bodyPr wrap="square" rtlCol="0">
            <a:spAutoFit/>
          </a:bodyPr>
          <a:lstStyle/>
          <a:p>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(Amabile</a:t>
            </a:r>
            <a:r>
              <a:rPr lang="ja-JP" altLang="en-US" sz="900" dirty="0"/>
              <a:t>ら　</a:t>
            </a:r>
            <a:r>
              <a:rPr kumimoji="1" lang="en-US" altLang="ja-JP" sz="900" i="0" u="none" strike="noStrike" kern="1200" cap="none" spc="0" normalizeH="0" baseline="0" noProof="0" dirty="0">
                <a:ln>
                  <a:noFill/>
                </a:ln>
                <a:solidFill>
                  <a:prstClr val="black"/>
                </a:solidFill>
                <a:effectLst/>
                <a:uLnTx/>
                <a:uFillTx/>
                <a:latin typeface="+mj-lt"/>
                <a:ea typeface="HGS創英角ｺﾞｼｯｸUB" panose="020B0900000000000000" pitchFamily="50" charset="-128"/>
                <a:cs typeface="+mn-cs"/>
              </a:rPr>
              <a:t>2012</a:t>
            </a:r>
            <a:r>
              <a:rPr kumimoji="1" lang="en-US" altLang="ja-JP" sz="900" i="0" u="none" strike="noStrike" kern="1200" cap="none" spc="0" normalizeH="0" baseline="0" noProof="0" dirty="0">
                <a:ln>
                  <a:noFill/>
                </a:ln>
                <a:solidFill>
                  <a:prstClr val="black"/>
                </a:solidFill>
                <a:effectLst/>
                <a:uLnTx/>
                <a:uFillTx/>
                <a:latin typeface="HGS創英角ｺﾞｼｯｸUB" panose="020B0900000000000000" pitchFamily="50" charset="-128"/>
                <a:ea typeface="HGS創英角ｺﾞｼｯｸUB" panose="020B0900000000000000" pitchFamily="50" charset="-128"/>
                <a:cs typeface="+mn-cs"/>
              </a:rPr>
              <a:t>)</a:t>
            </a:r>
          </a:p>
        </p:txBody>
      </p:sp>
      <p:sp>
        <p:nvSpPr>
          <p:cNvPr id="26" name="四角形: 角を丸くする 25">
            <a:extLst>
              <a:ext uri="{FF2B5EF4-FFF2-40B4-BE49-F238E27FC236}">
                <a16:creationId xmlns:a16="http://schemas.microsoft.com/office/drawing/2014/main" id="{3E46AB25-36F5-0FC1-28F0-E477DFA172B0}"/>
              </a:ext>
            </a:extLst>
          </p:cNvPr>
          <p:cNvSpPr/>
          <p:nvPr/>
        </p:nvSpPr>
        <p:spPr>
          <a:xfrm>
            <a:off x="7025640" y="3377895"/>
            <a:ext cx="4975860" cy="1583648"/>
          </a:xfrm>
          <a:prstGeom prst="roundRect">
            <a:avLst>
              <a:gd name="adj" fmla="val 84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3EE1E95D-075C-45BC-9D2F-3F75F3C54E71}"/>
              </a:ext>
            </a:extLst>
          </p:cNvPr>
          <p:cNvSpPr txBox="1"/>
          <p:nvPr/>
        </p:nvSpPr>
        <p:spPr>
          <a:xfrm>
            <a:off x="7081327" y="3654535"/>
            <a:ext cx="4877424" cy="1169551"/>
          </a:xfrm>
          <a:prstGeom prst="rect">
            <a:avLst/>
          </a:prstGeom>
          <a:noFill/>
        </p:spPr>
        <p:txBody>
          <a:bodyPr wrap="square" rtlCol="0">
            <a:spAutoFit/>
          </a:bodyPr>
          <a:lstStyle/>
          <a:p>
            <a:r>
              <a:rPr lang="ja-JP" altLang="en-US" sz="1400" dirty="0"/>
              <a:t>寝る前に</a:t>
            </a:r>
            <a:r>
              <a:rPr lang="en-US" altLang="ja-JP" sz="1400" b="1" dirty="0" err="1"/>
              <a:t>Todo</a:t>
            </a:r>
            <a:r>
              <a:rPr lang="ja-JP" altLang="en-US" sz="1400" b="1" dirty="0"/>
              <a:t>リスト</a:t>
            </a:r>
            <a:r>
              <a:rPr lang="ja-JP" altLang="en-US" sz="1400" dirty="0"/>
              <a:t>より</a:t>
            </a:r>
            <a:r>
              <a:rPr lang="en-US" altLang="ja-JP" sz="1400" b="1" dirty="0"/>
              <a:t>Done</a:t>
            </a:r>
            <a:r>
              <a:rPr lang="ja-JP" altLang="en-US" sz="1400" b="1" dirty="0"/>
              <a:t>リスト</a:t>
            </a:r>
            <a:r>
              <a:rPr lang="ja-JP" altLang="en-US" sz="1400" dirty="0"/>
              <a:t>を上げる事の方が</a:t>
            </a:r>
            <a:endParaRPr lang="en-US" altLang="ja-JP" sz="1400" dirty="0"/>
          </a:p>
          <a:p>
            <a:r>
              <a:rPr lang="ja-JP" altLang="en-US" sz="1400" dirty="0"/>
              <a:t>心拍数が下がり早く就寝する　</a:t>
            </a:r>
            <a:r>
              <a:rPr lang="en-US" altLang="ja-JP" sz="1100" dirty="0"/>
              <a:t>(Scullin</a:t>
            </a:r>
            <a:r>
              <a:rPr lang="ja-JP" altLang="en-US" sz="1100" dirty="0"/>
              <a:t>ら　</a:t>
            </a:r>
            <a:r>
              <a:rPr lang="en-US" altLang="ja-JP" sz="1100" dirty="0"/>
              <a:t>2018)</a:t>
            </a:r>
          </a:p>
          <a:p>
            <a:endParaRPr lang="en-US" altLang="ja-JP" sz="1200" dirty="0"/>
          </a:p>
          <a:p>
            <a:r>
              <a:rPr lang="en-US" altLang="ja-JP" sz="1200" dirty="0"/>
              <a:t>➞</a:t>
            </a:r>
            <a:r>
              <a:rPr lang="ja-JP" altLang="en-US" sz="1200" dirty="0"/>
              <a:t>タスクに対して</a:t>
            </a:r>
            <a:r>
              <a:rPr lang="ja-JP" altLang="en-US" sz="1200" b="1" dirty="0"/>
              <a:t>冷静に対処できる</a:t>
            </a:r>
            <a:r>
              <a:rPr lang="en-US" altLang="ja-JP" sz="1200" b="1" dirty="0"/>
              <a:t>(</a:t>
            </a:r>
            <a:r>
              <a:rPr lang="ja-JP" altLang="en-US" sz="1200" b="1" dirty="0"/>
              <a:t>集中できる</a:t>
            </a:r>
            <a:r>
              <a:rPr lang="en-US" altLang="ja-JP" sz="1200" b="1" dirty="0"/>
              <a:t>)</a:t>
            </a:r>
            <a:r>
              <a:rPr lang="ja-JP" altLang="en-US" sz="1200" b="1" dirty="0"/>
              <a:t>ように</a:t>
            </a:r>
            <a:r>
              <a:rPr lang="ja-JP" altLang="en-US" sz="1200" dirty="0"/>
              <a:t>なるのでは</a:t>
            </a:r>
          </a:p>
          <a:p>
            <a:endParaRPr lang="ja-JP" altLang="en-US" dirty="0"/>
          </a:p>
        </p:txBody>
      </p:sp>
      <p:sp>
        <p:nvSpPr>
          <p:cNvPr id="36" name="矢印: 下 35">
            <a:extLst>
              <a:ext uri="{FF2B5EF4-FFF2-40B4-BE49-F238E27FC236}">
                <a16:creationId xmlns:a16="http://schemas.microsoft.com/office/drawing/2014/main" id="{183A18BE-13E3-F7C8-336E-BB933C604D86}"/>
              </a:ext>
            </a:extLst>
          </p:cNvPr>
          <p:cNvSpPr/>
          <p:nvPr/>
        </p:nvSpPr>
        <p:spPr>
          <a:xfrm>
            <a:off x="5383652" y="3389741"/>
            <a:ext cx="901907" cy="1863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33710CB7-7D00-2DF1-8703-6F4B1D1379FB}"/>
              </a:ext>
            </a:extLst>
          </p:cNvPr>
          <p:cNvSpPr/>
          <p:nvPr/>
        </p:nvSpPr>
        <p:spPr>
          <a:xfrm rot="5400000">
            <a:off x="3932128" y="4135995"/>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26B69CDD-5BF8-CE1F-3308-8F6B072DCA92}"/>
              </a:ext>
            </a:extLst>
          </p:cNvPr>
          <p:cNvSpPr/>
          <p:nvPr/>
        </p:nvSpPr>
        <p:spPr>
          <a:xfrm rot="16200000">
            <a:off x="5808123" y="4137638"/>
            <a:ext cx="1923878" cy="2885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742B82E6-94A0-B404-EF8F-BC1416BD4D0D}"/>
              </a:ext>
            </a:extLst>
          </p:cNvPr>
          <p:cNvSpPr/>
          <p:nvPr/>
        </p:nvSpPr>
        <p:spPr>
          <a:xfrm>
            <a:off x="705839" y="5301428"/>
            <a:ext cx="10780322" cy="1413758"/>
          </a:xfrm>
          <a:prstGeom prst="roundRect">
            <a:avLst/>
          </a:prstGeom>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7A02A26-7E37-84CF-38F1-2373D1001239}"/>
              </a:ext>
            </a:extLst>
          </p:cNvPr>
          <p:cNvSpPr txBox="1"/>
          <p:nvPr/>
        </p:nvSpPr>
        <p:spPr>
          <a:xfrm>
            <a:off x="1755672" y="5459116"/>
            <a:ext cx="8457135" cy="1077218"/>
          </a:xfrm>
          <a:prstGeom prst="rect">
            <a:avLst/>
          </a:prstGeom>
          <a:noFill/>
        </p:spPr>
        <p:txBody>
          <a:bodyPr wrap="square" rtlCol="0">
            <a:spAutoFit/>
          </a:bodyPr>
          <a:lstStyle/>
          <a:p>
            <a:r>
              <a:rPr lang="ja-JP" altLang="en-US" sz="32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a:t>
            </a:r>
            <a:endParaRPr lang="en-US" altLang="ja-JP" sz="3200" b="1" dirty="0">
              <a:solidFill>
                <a:schemeClr val="accent1"/>
              </a:solidFill>
              <a:latin typeface="HGS創英角ｺﾞｼｯｸUB" panose="020B0900000000000000" pitchFamily="50" charset="-128"/>
              <a:ea typeface="HGS創英角ｺﾞｼｯｸUB" panose="020B0900000000000000" pitchFamily="50" charset="-128"/>
            </a:endParaRPr>
          </a:p>
          <a:p>
            <a:r>
              <a:rPr kumimoji="1" lang="ja-JP" altLang="en-US" sz="3200" b="1"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rPr>
              <a:t>→タスクを継続的に行うことができるのでは</a:t>
            </a:r>
            <a:endParaRPr kumimoji="1" lang="en-US" altLang="ja-JP" sz="3200" b="0" i="0" u="none" strike="noStrike" kern="1200" cap="none" spc="0" normalizeH="0" baseline="0" noProof="0" dirty="0">
              <a:ln>
                <a:noFill/>
              </a:ln>
              <a:solidFill>
                <a:schemeClr val="accent1"/>
              </a:solidFill>
              <a:effectLst/>
              <a:uLnTx/>
              <a:uFillTx/>
              <a:latin typeface="HGS創英角ｺﾞｼｯｸUB" panose="020B0900000000000000" pitchFamily="50" charset="-128"/>
              <a:ea typeface="HGS創英角ｺﾞｼｯｸUB" panose="020B0900000000000000" pitchFamily="50" charset="-128"/>
              <a:cs typeface="+mn-cs"/>
            </a:endParaRPr>
          </a:p>
        </p:txBody>
      </p:sp>
    </p:spTree>
    <p:extLst>
      <p:ext uri="{BB962C8B-B14F-4D97-AF65-F5344CB8AC3E}">
        <p14:creationId xmlns:p14="http://schemas.microsoft.com/office/powerpoint/2010/main" val="41467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研究目的</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6" name="四角形: 角を丸くする 5">
            <a:extLst>
              <a:ext uri="{FF2B5EF4-FFF2-40B4-BE49-F238E27FC236}">
                <a16:creationId xmlns:a16="http://schemas.microsoft.com/office/drawing/2014/main" id="{7CCF2FF1-EC65-0618-7694-92E938C35B55}"/>
              </a:ext>
            </a:extLst>
          </p:cNvPr>
          <p:cNvSpPr/>
          <p:nvPr/>
        </p:nvSpPr>
        <p:spPr>
          <a:xfrm>
            <a:off x="554420" y="2221478"/>
            <a:ext cx="11083159" cy="41765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AEA0E7C-20EA-47CD-5B4E-96C99CA4F0E8}"/>
              </a:ext>
            </a:extLst>
          </p:cNvPr>
          <p:cNvSpPr txBox="1"/>
          <p:nvPr/>
        </p:nvSpPr>
        <p:spPr>
          <a:xfrm>
            <a:off x="808350" y="3284765"/>
            <a:ext cx="10668143" cy="1938992"/>
          </a:xfrm>
          <a:prstGeom prst="rect">
            <a:avLst/>
          </a:prstGeom>
          <a:noFill/>
        </p:spPr>
        <p:txBody>
          <a:bodyPr wrap="square" rtlCol="0">
            <a:spAutoFit/>
          </a:bodyPr>
          <a:lstStyle/>
          <a:p>
            <a:r>
              <a:rPr lang="en-US" altLang="ja-JP" sz="4000" b="1" dirty="0">
                <a:solidFill>
                  <a:schemeClr val="accent1"/>
                </a:solidFill>
                <a:latin typeface="HGS創英角ｺﾞｼｯｸUB" panose="020B0900000000000000" pitchFamily="50" charset="-128"/>
                <a:ea typeface="HGS創英角ｺﾞｼｯｸUB" panose="020B0900000000000000" pitchFamily="50" charset="-128"/>
              </a:rPr>
              <a:t>PC</a:t>
            </a:r>
            <a:r>
              <a:rPr lang="ja-JP" altLang="en-US" sz="4000" b="1" dirty="0">
                <a:solidFill>
                  <a:schemeClr val="accent1"/>
                </a:solidFill>
                <a:latin typeface="HGS創英角ｺﾞｼｯｸUB" panose="020B0900000000000000" pitchFamily="50" charset="-128"/>
                <a:ea typeface="HGS創英角ｺﾞｼｯｸUB" panose="020B0900000000000000" pitchFamily="50" charset="-128"/>
              </a:rPr>
              <a:t>タスク中にリアルタイムな進捗を表示することによって作業効率の低下を抑えることができるのか実験によって検討する</a:t>
            </a:r>
            <a:endParaRPr lang="en-US" altLang="ja-JP" sz="20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316252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実験内容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023992"/>
            <a:ext cx="11344948" cy="3785652"/>
          </a:xfrm>
          <a:prstGeom prst="rect">
            <a:avLst/>
          </a:prstGeom>
          <a:noFill/>
        </p:spPr>
        <p:txBody>
          <a:bodyPr wrap="square" rtlCol="0">
            <a:spAutoFit/>
          </a:bodyPr>
          <a:lstStyle/>
          <a:p>
            <a:r>
              <a:rPr lang="ja-JP" altLang="en-US" sz="2400" b="1" dirty="0">
                <a:latin typeface="HGS創英角ｺﾞｼｯｸUB" panose="020B0900000000000000" pitchFamily="50" charset="-128"/>
                <a:ea typeface="HGS創英角ｺﾞｼｯｸUB" panose="020B0900000000000000" pitchFamily="50" charset="-128"/>
              </a:rPr>
              <a:t>実験内容：</a:t>
            </a:r>
            <a:r>
              <a:rPr lang="en-US" altLang="ja-JP" sz="2400" b="1" dirty="0">
                <a:latin typeface="HGS創英角ｺﾞｼｯｸUB" panose="020B0900000000000000" pitchFamily="50" charset="-128"/>
                <a:ea typeface="HGS創英角ｺﾞｼｯｸUB" panose="020B0900000000000000" pitchFamily="50" charset="-128"/>
              </a:rPr>
              <a:t> 30</a:t>
            </a:r>
            <a:r>
              <a:rPr lang="ja-JP" altLang="en-US" sz="2400" b="1" dirty="0">
                <a:latin typeface="HGS創英角ｺﾞｼｯｸUB" panose="020B0900000000000000" pitchFamily="50" charset="-128"/>
                <a:ea typeface="HGS創英角ｺﾞｼｯｸUB" panose="020B0900000000000000" pitchFamily="50" charset="-128"/>
              </a:rPr>
              <a:t>問の</a:t>
            </a:r>
            <a:r>
              <a:rPr lang="en-US" altLang="ja-JP" sz="2400" b="1" dirty="0">
                <a:latin typeface="HGS創英角ｺﾞｼｯｸUB" panose="020B0900000000000000" pitchFamily="50" charset="-128"/>
                <a:ea typeface="HGS創英角ｺﾞｼｯｸUB" panose="020B0900000000000000" pitchFamily="50" charset="-128"/>
              </a:rPr>
              <a:t>2</a:t>
            </a:r>
            <a:r>
              <a:rPr lang="ja-JP" altLang="en-US" sz="2400" b="1" dirty="0">
                <a:latin typeface="HGS創英角ｺﾞｼｯｸUB" panose="020B0900000000000000" pitchFamily="50" charset="-128"/>
                <a:ea typeface="HGS創英角ｺﾞｼｯｸUB" panose="020B0900000000000000" pitchFamily="50" charset="-128"/>
              </a:rPr>
              <a:t>桁</a:t>
            </a:r>
            <a:r>
              <a:rPr lang="en-US" altLang="ja-JP" sz="2400" b="1" dirty="0">
                <a:latin typeface="HGS創英角ｺﾞｼｯｸUB" panose="020B0900000000000000" pitchFamily="50" charset="-128"/>
                <a:ea typeface="HGS創英角ｺﾞｼｯｸUB" panose="020B0900000000000000" pitchFamily="50" charset="-128"/>
              </a:rPr>
              <a:t>×1</a:t>
            </a:r>
            <a:r>
              <a:rPr lang="ja-JP" altLang="en-US" sz="2400" b="1" dirty="0">
                <a:latin typeface="HGS創英角ｺﾞｼｯｸUB" panose="020B0900000000000000" pitchFamily="50" charset="-128"/>
                <a:ea typeface="HGS創英角ｺﾞｼｯｸUB" panose="020B0900000000000000" pitchFamily="50" charset="-128"/>
              </a:rPr>
              <a:t>桁の計算タスク</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取得データ：ブロックごとの正答率、ブロックごとのタスク回答時間</a:t>
            </a:r>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指示：</a:t>
            </a:r>
            <a:r>
              <a:rPr lang="ja-JP" altLang="en-US" sz="2400" dirty="0">
                <a:latin typeface="HGS創英角ｺﾞｼｯｸUB" panose="020B0900000000000000" pitchFamily="50" charset="-128"/>
                <a:ea typeface="HGS創英角ｺﾞｼｯｸUB" panose="020B0900000000000000" pitchFamily="50" charset="-128"/>
              </a:rPr>
              <a:t>暗算でなるべく早く、正確な答えを打ち込んでもらう</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→そのタスクを進捗表示あり、なしで差がでるのか検証、その有用性を検討する</a:t>
            </a:r>
            <a:endParaRPr lang="en-US" altLang="ja-JP" sz="2400" b="1"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a:extLst>
              <a:ext uri="{FF2B5EF4-FFF2-40B4-BE49-F238E27FC236}">
                <a16:creationId xmlns:a16="http://schemas.microsoft.com/office/drawing/2014/main" id="{36C6F700-1008-EBD1-476B-40A01E208CA4}"/>
              </a:ext>
            </a:extLst>
          </p:cNvPr>
          <p:cNvSpPr txBox="1"/>
          <p:nvPr/>
        </p:nvSpPr>
        <p:spPr>
          <a:xfrm>
            <a:off x="563358" y="5916526"/>
            <a:ext cx="11466868" cy="584775"/>
          </a:xfrm>
          <a:prstGeom prst="rect">
            <a:avLst/>
          </a:prstGeom>
          <a:noFill/>
        </p:spPr>
        <p:txBody>
          <a:bodyPr wrap="square" rtlCol="0">
            <a:spAutoFit/>
          </a:bodyPr>
          <a:lstStyle/>
          <a:p>
            <a:r>
              <a:rPr lang="ja-JP" altLang="en-US" sz="3200" dirty="0">
                <a:latin typeface="HGPｺﾞｼｯｸE" panose="020B0900000000000000" pitchFamily="50" charset="-128"/>
                <a:ea typeface="HGPｺﾞｼｯｸE" panose="020B0900000000000000" pitchFamily="50" charset="-128"/>
              </a:rPr>
              <a:t>対象</a:t>
            </a:r>
            <a:r>
              <a:rPr kumimoji="1" lang="ja-JP" altLang="en-US" sz="3200" dirty="0">
                <a:latin typeface="HGPｺﾞｼｯｸE" panose="020B0900000000000000" pitchFamily="50" charset="-128"/>
                <a:ea typeface="HGPｺﾞｼｯｸE" panose="020B0900000000000000" pitchFamily="50" charset="-128"/>
              </a:rPr>
              <a:t>者</a:t>
            </a:r>
            <a:r>
              <a:rPr kumimoji="1" lang="en-US" altLang="ja-JP" sz="3200" dirty="0">
                <a:latin typeface="HGPｺﾞｼｯｸE" panose="020B0900000000000000" pitchFamily="50" charset="-128"/>
                <a:ea typeface="HGPｺﾞｼｯｸE" panose="020B0900000000000000" pitchFamily="50" charset="-128"/>
              </a:rPr>
              <a:t>:</a:t>
            </a:r>
            <a:r>
              <a:rPr kumimoji="1" lang="ja-JP" altLang="en-US" sz="3200" dirty="0">
                <a:latin typeface="HGPｺﾞｼｯｸE" panose="020B0900000000000000" pitchFamily="50" charset="-128"/>
                <a:ea typeface="HGPｺﾞｼｯｸE" panose="020B0900000000000000" pitchFamily="50" charset="-128"/>
              </a:rPr>
              <a:t>学生</a:t>
            </a:r>
            <a:r>
              <a:rPr kumimoji="1" lang="en-US" altLang="ja-JP" sz="3200" dirty="0">
                <a:latin typeface="HGPｺﾞｼｯｸE" panose="020B0900000000000000" pitchFamily="50" charset="-128"/>
                <a:ea typeface="HGPｺﾞｼｯｸE" panose="020B0900000000000000" pitchFamily="50" charset="-128"/>
              </a:rPr>
              <a:t>12</a:t>
            </a:r>
            <a:r>
              <a:rPr kumimoji="1" lang="ja-JP" altLang="en-US" sz="3200" dirty="0">
                <a:latin typeface="HGPｺﾞｼｯｸE" panose="020B0900000000000000" pitchFamily="50" charset="-128"/>
                <a:ea typeface="HGPｺﾞｼｯｸE" panose="020B0900000000000000" pitchFamily="50" charset="-128"/>
              </a:rPr>
              <a:t>名</a:t>
            </a:r>
            <a:endParaRPr kumimoji="1" lang="en-US" altLang="ja-JP" sz="3200" dirty="0">
              <a:latin typeface="HGPｺﾞｼｯｸE" panose="020B0900000000000000" pitchFamily="50" charset="-128"/>
              <a:ea typeface="HGPｺﾞｼｯｸE" panose="020B0900000000000000" pitchFamily="50" charset="-128"/>
            </a:endParaRPr>
          </a:p>
        </p:txBody>
      </p:sp>
      <p:sp>
        <p:nvSpPr>
          <p:cNvPr id="11" name="正方形/長方形 10">
            <a:extLst>
              <a:ext uri="{FF2B5EF4-FFF2-40B4-BE49-F238E27FC236}">
                <a16:creationId xmlns:a16="http://schemas.microsoft.com/office/drawing/2014/main" id="{D0177826-F8B7-3932-595A-C77DCD3BFCDA}"/>
              </a:ext>
            </a:extLst>
          </p:cNvPr>
          <p:cNvSpPr/>
          <p:nvPr/>
        </p:nvSpPr>
        <p:spPr>
          <a:xfrm>
            <a:off x="6296792"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C9BCEE5-FF42-8A71-6E95-7BCB3E48F672}"/>
              </a:ext>
            </a:extLst>
          </p:cNvPr>
          <p:cNvSpPr/>
          <p:nvPr/>
        </p:nvSpPr>
        <p:spPr>
          <a:xfrm>
            <a:off x="8122685"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DED14EF-B828-B0D9-1A14-F6A5A3F2710F}"/>
              </a:ext>
            </a:extLst>
          </p:cNvPr>
          <p:cNvSpPr/>
          <p:nvPr/>
        </p:nvSpPr>
        <p:spPr>
          <a:xfrm>
            <a:off x="9948578"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16AB38B-82CD-E10E-F79B-2925063C3CE7}"/>
              </a:ext>
            </a:extLst>
          </p:cNvPr>
          <p:cNvSpPr/>
          <p:nvPr/>
        </p:nvSpPr>
        <p:spPr>
          <a:xfrm>
            <a:off x="819113"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F868EE-B90D-90F5-ED77-0D1AF6F7705C}"/>
              </a:ext>
            </a:extLst>
          </p:cNvPr>
          <p:cNvSpPr/>
          <p:nvPr/>
        </p:nvSpPr>
        <p:spPr>
          <a:xfrm>
            <a:off x="2645006"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F45365B-6036-7BE2-986F-C9AC5B01700A}"/>
              </a:ext>
            </a:extLst>
          </p:cNvPr>
          <p:cNvSpPr/>
          <p:nvPr/>
        </p:nvSpPr>
        <p:spPr>
          <a:xfrm>
            <a:off x="4470899" y="2687309"/>
            <a:ext cx="1745582" cy="652019"/>
          </a:xfrm>
          <a:prstGeom prst="rec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2732C0A-1632-C695-4A84-9F7D97529EA4}"/>
              </a:ext>
            </a:extLst>
          </p:cNvPr>
          <p:cNvSpPr txBox="1"/>
          <p:nvPr/>
        </p:nvSpPr>
        <p:spPr>
          <a:xfrm>
            <a:off x="1046744" y="2841724"/>
            <a:ext cx="1290320" cy="369332"/>
          </a:xfrm>
          <a:prstGeom prst="rect">
            <a:avLst/>
          </a:prstGeom>
          <a:noFill/>
        </p:spPr>
        <p:txBody>
          <a:bodyPr wrap="square" rtlCol="0">
            <a:spAutoFit/>
          </a:bodyPr>
          <a:lstStyle/>
          <a:p>
            <a:r>
              <a:rPr lang="ja-JP" altLang="en-US" dirty="0"/>
              <a:t>ブロック</a:t>
            </a:r>
            <a:r>
              <a:rPr lang="en-US" altLang="ja-JP" dirty="0"/>
              <a:t>1</a:t>
            </a:r>
            <a:endParaRPr kumimoji="1" lang="ja-JP" altLang="en-US" dirty="0"/>
          </a:p>
        </p:txBody>
      </p:sp>
      <p:sp>
        <p:nvSpPr>
          <p:cNvPr id="20" name="テキスト ボックス 19">
            <a:extLst>
              <a:ext uri="{FF2B5EF4-FFF2-40B4-BE49-F238E27FC236}">
                <a16:creationId xmlns:a16="http://schemas.microsoft.com/office/drawing/2014/main" id="{7798271A-3F92-B9D1-1936-82F255B16D3C}"/>
              </a:ext>
            </a:extLst>
          </p:cNvPr>
          <p:cNvSpPr txBox="1"/>
          <p:nvPr/>
        </p:nvSpPr>
        <p:spPr>
          <a:xfrm>
            <a:off x="2872637" y="2843740"/>
            <a:ext cx="1290320" cy="369332"/>
          </a:xfrm>
          <a:prstGeom prst="rect">
            <a:avLst/>
          </a:prstGeom>
          <a:noFill/>
        </p:spPr>
        <p:txBody>
          <a:bodyPr wrap="square" rtlCol="0">
            <a:spAutoFit/>
          </a:bodyPr>
          <a:lstStyle/>
          <a:p>
            <a:r>
              <a:rPr lang="ja-JP" altLang="en-US" dirty="0"/>
              <a:t>ブロック</a:t>
            </a:r>
            <a:r>
              <a:rPr lang="en-US" altLang="ja-JP" dirty="0"/>
              <a:t>2</a:t>
            </a:r>
            <a:endParaRPr kumimoji="1" lang="ja-JP" altLang="en-US" dirty="0"/>
          </a:p>
        </p:txBody>
      </p:sp>
      <p:sp>
        <p:nvSpPr>
          <p:cNvPr id="21" name="テキスト ボックス 20">
            <a:extLst>
              <a:ext uri="{FF2B5EF4-FFF2-40B4-BE49-F238E27FC236}">
                <a16:creationId xmlns:a16="http://schemas.microsoft.com/office/drawing/2014/main" id="{9EBC77C4-B35C-B903-2057-88167532CDE1}"/>
              </a:ext>
            </a:extLst>
          </p:cNvPr>
          <p:cNvSpPr txBox="1"/>
          <p:nvPr/>
        </p:nvSpPr>
        <p:spPr>
          <a:xfrm>
            <a:off x="4698530" y="2843262"/>
            <a:ext cx="1290320" cy="369332"/>
          </a:xfrm>
          <a:prstGeom prst="rect">
            <a:avLst/>
          </a:prstGeom>
          <a:noFill/>
        </p:spPr>
        <p:txBody>
          <a:bodyPr wrap="square" rtlCol="0">
            <a:spAutoFit/>
          </a:bodyPr>
          <a:lstStyle/>
          <a:p>
            <a:r>
              <a:rPr lang="ja-JP" altLang="en-US" dirty="0"/>
              <a:t>ブロック</a:t>
            </a:r>
            <a:r>
              <a:rPr lang="en-US" altLang="ja-JP" dirty="0"/>
              <a:t>3</a:t>
            </a:r>
            <a:endParaRPr kumimoji="1" lang="ja-JP" altLang="en-US" dirty="0"/>
          </a:p>
        </p:txBody>
      </p:sp>
      <p:sp>
        <p:nvSpPr>
          <p:cNvPr id="23" name="テキスト ボックス 22">
            <a:extLst>
              <a:ext uri="{FF2B5EF4-FFF2-40B4-BE49-F238E27FC236}">
                <a16:creationId xmlns:a16="http://schemas.microsoft.com/office/drawing/2014/main" id="{8D72C33A-2EA4-9DB5-C6AA-A20582DE7491}"/>
              </a:ext>
            </a:extLst>
          </p:cNvPr>
          <p:cNvSpPr txBox="1"/>
          <p:nvPr/>
        </p:nvSpPr>
        <p:spPr>
          <a:xfrm>
            <a:off x="6524423" y="2841724"/>
            <a:ext cx="1290320" cy="369332"/>
          </a:xfrm>
          <a:prstGeom prst="rect">
            <a:avLst/>
          </a:prstGeom>
          <a:noFill/>
        </p:spPr>
        <p:txBody>
          <a:bodyPr wrap="square" rtlCol="0">
            <a:spAutoFit/>
          </a:bodyPr>
          <a:lstStyle/>
          <a:p>
            <a:r>
              <a:rPr lang="ja-JP" altLang="en-US" dirty="0"/>
              <a:t>ブロック</a:t>
            </a:r>
            <a:r>
              <a:rPr lang="en-US" altLang="ja-JP" dirty="0"/>
              <a:t>4</a:t>
            </a:r>
            <a:endParaRPr kumimoji="1" lang="ja-JP" altLang="en-US" dirty="0"/>
          </a:p>
        </p:txBody>
      </p:sp>
      <p:sp>
        <p:nvSpPr>
          <p:cNvPr id="24" name="テキスト ボックス 23">
            <a:extLst>
              <a:ext uri="{FF2B5EF4-FFF2-40B4-BE49-F238E27FC236}">
                <a16:creationId xmlns:a16="http://schemas.microsoft.com/office/drawing/2014/main" id="{E9496D5C-651A-DC49-B4F1-1392385EEF9B}"/>
              </a:ext>
            </a:extLst>
          </p:cNvPr>
          <p:cNvSpPr txBox="1"/>
          <p:nvPr/>
        </p:nvSpPr>
        <p:spPr>
          <a:xfrm>
            <a:off x="8403822" y="2841724"/>
            <a:ext cx="1290320" cy="369332"/>
          </a:xfrm>
          <a:prstGeom prst="rect">
            <a:avLst/>
          </a:prstGeom>
          <a:noFill/>
        </p:spPr>
        <p:txBody>
          <a:bodyPr wrap="square" rtlCol="0">
            <a:spAutoFit/>
          </a:bodyPr>
          <a:lstStyle/>
          <a:p>
            <a:r>
              <a:rPr lang="ja-JP" altLang="en-US" dirty="0"/>
              <a:t>ブロック</a:t>
            </a:r>
            <a:r>
              <a:rPr lang="en-US" altLang="ja-JP" dirty="0"/>
              <a:t>5</a:t>
            </a:r>
            <a:endParaRPr kumimoji="1" lang="ja-JP" altLang="en-US" dirty="0"/>
          </a:p>
        </p:txBody>
      </p:sp>
      <p:sp>
        <p:nvSpPr>
          <p:cNvPr id="25" name="テキスト ボックス 24">
            <a:extLst>
              <a:ext uri="{FF2B5EF4-FFF2-40B4-BE49-F238E27FC236}">
                <a16:creationId xmlns:a16="http://schemas.microsoft.com/office/drawing/2014/main" id="{452A05F3-2903-A3A9-9716-502652545306}"/>
              </a:ext>
            </a:extLst>
          </p:cNvPr>
          <p:cNvSpPr txBox="1"/>
          <p:nvPr/>
        </p:nvSpPr>
        <p:spPr>
          <a:xfrm>
            <a:off x="10229771" y="2845896"/>
            <a:ext cx="1290320" cy="369332"/>
          </a:xfrm>
          <a:prstGeom prst="rect">
            <a:avLst/>
          </a:prstGeom>
          <a:noFill/>
        </p:spPr>
        <p:txBody>
          <a:bodyPr wrap="square" rtlCol="0">
            <a:spAutoFit/>
          </a:bodyPr>
          <a:lstStyle/>
          <a:p>
            <a:r>
              <a:rPr lang="ja-JP" altLang="en-US" dirty="0"/>
              <a:t>ブロック</a:t>
            </a:r>
            <a:r>
              <a:rPr lang="en-US" altLang="ja-JP" dirty="0"/>
              <a:t>6</a:t>
            </a:r>
            <a:endParaRPr kumimoji="1" lang="ja-JP" altLang="en-US" dirty="0"/>
          </a:p>
        </p:txBody>
      </p:sp>
      <p:sp>
        <p:nvSpPr>
          <p:cNvPr id="44" name="フリーフォーム: 図形 43">
            <a:extLst>
              <a:ext uri="{FF2B5EF4-FFF2-40B4-BE49-F238E27FC236}">
                <a16:creationId xmlns:a16="http://schemas.microsoft.com/office/drawing/2014/main" id="{4EF88A5D-E07C-C46B-A56E-D0B08BCB382D}"/>
              </a:ext>
            </a:extLst>
          </p:cNvPr>
          <p:cNvSpPr/>
          <p:nvPr/>
        </p:nvSpPr>
        <p:spPr>
          <a:xfrm>
            <a:off x="765343" y="3352800"/>
            <a:ext cx="4020017" cy="713235"/>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A945B969-4501-4F1C-96B4-B6DB896D57F1}"/>
              </a:ext>
            </a:extLst>
          </p:cNvPr>
          <p:cNvSpPr/>
          <p:nvPr/>
        </p:nvSpPr>
        <p:spPr>
          <a:xfrm flipH="1">
            <a:off x="7723302" y="3339328"/>
            <a:ext cx="4020018" cy="726707"/>
          </a:xfrm>
          <a:custGeom>
            <a:avLst/>
            <a:gdLst>
              <a:gd name="connsiteX0" fmla="*/ 88097 w 4020017"/>
              <a:gd name="connsiteY0" fmla="*/ 0 h 822960"/>
              <a:gd name="connsiteX1" fmla="*/ 514817 w 4020017"/>
              <a:gd name="connsiteY1" fmla="*/ 558800 h 822960"/>
              <a:gd name="connsiteX2" fmla="*/ 4020017 w 4020017"/>
              <a:gd name="connsiteY2" fmla="*/ 822960 h 822960"/>
            </a:gdLst>
            <a:ahLst/>
            <a:cxnLst>
              <a:cxn ang="0">
                <a:pos x="connsiteX0" y="connsiteY0"/>
              </a:cxn>
              <a:cxn ang="0">
                <a:pos x="connsiteX1" y="connsiteY1"/>
              </a:cxn>
              <a:cxn ang="0">
                <a:pos x="connsiteX2" y="connsiteY2"/>
              </a:cxn>
            </a:cxnLst>
            <a:rect l="l" t="t" r="r" b="b"/>
            <a:pathLst>
              <a:path w="4020017" h="822960">
                <a:moveTo>
                  <a:pt x="88097" y="0"/>
                </a:moveTo>
                <a:cubicBezTo>
                  <a:pt x="-26203" y="210820"/>
                  <a:pt x="-140503" y="421640"/>
                  <a:pt x="514817" y="558800"/>
                </a:cubicBezTo>
                <a:cubicBezTo>
                  <a:pt x="1170137" y="695960"/>
                  <a:pt x="3515404" y="809413"/>
                  <a:pt x="4020017" y="822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9FC3CAD-044F-16F6-7CF4-E837E53CCE3E}"/>
              </a:ext>
            </a:extLst>
          </p:cNvPr>
          <p:cNvSpPr txBox="1"/>
          <p:nvPr/>
        </p:nvSpPr>
        <p:spPr>
          <a:xfrm>
            <a:off x="4960447" y="3874483"/>
            <a:ext cx="3289707" cy="400110"/>
          </a:xfrm>
          <a:prstGeom prst="rect">
            <a:avLst/>
          </a:prstGeom>
          <a:noFill/>
        </p:spPr>
        <p:txBody>
          <a:bodyPr wrap="square">
            <a:spAutoFit/>
          </a:bodyPr>
          <a:lstStyle/>
          <a:p>
            <a:r>
              <a:rPr lang="en-US" altLang="ja-JP" sz="2000" b="1" dirty="0">
                <a:latin typeface="HG創英角ｺﾞｼｯｸUB" panose="020B0909000000000000" pitchFamily="49" charset="-128"/>
                <a:ea typeface="HG創英角ｺﾞｼｯｸUB" panose="020B0909000000000000" pitchFamily="49" charset="-128"/>
              </a:rPr>
              <a:t>30</a:t>
            </a:r>
            <a:r>
              <a:rPr lang="ja-JP" altLang="en-US" sz="2000" dirty="0">
                <a:latin typeface="HG創英角ｺﾞｼｯｸUB" panose="020B0909000000000000" pitchFamily="49" charset="-128"/>
                <a:ea typeface="HG創英角ｺﾞｼｯｸUB" panose="020B0909000000000000" pitchFamily="49" charset="-128"/>
              </a:rPr>
              <a:t>問の計算問題タスク</a:t>
            </a:r>
          </a:p>
        </p:txBody>
      </p:sp>
    </p:spTree>
    <p:extLst>
      <p:ext uri="{BB962C8B-B14F-4D97-AF65-F5344CB8AC3E}">
        <p14:creationId xmlns:p14="http://schemas.microsoft.com/office/powerpoint/2010/main" val="33502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3405099"/>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p>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正答率</m:t>
                          </m:r>
                        </m:num>
                        <m:den>
                          <m:r>
                            <a:rPr lang="ja-JP" altLang="en-US" sz="2000" i="1">
                              <a:latin typeface="Cambria Math" panose="02040503050406030204" pitchFamily="18" charset="0"/>
                              <a:ea typeface="HGPｺﾞｼｯｸE" panose="020B0900000000000000" pitchFamily="50" charset="-128"/>
                            </a:rPr>
                            <m:t>全体の</m:t>
                          </m:r>
                          <m:r>
                            <a:rPr lang="ja-JP" altLang="en-US" sz="2000" i="1" smtClean="0">
                              <a:latin typeface="Cambria Math" panose="02040503050406030204" pitchFamily="18" charset="0"/>
                              <a:ea typeface="HGPｺﾞｼｯｸE" panose="020B0900000000000000" pitchFamily="50" charset="-128"/>
                            </a:rPr>
                            <m:t>正答率</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r>
                            <a:rPr lang="en-US" altLang="ja-JP" sz="2000" b="0" i="1" smtClean="0">
                              <a:latin typeface="Cambria Math" panose="02040503050406030204" pitchFamily="18" charset="0"/>
                              <a:ea typeface="HGPｺﾞｼｯｸE" panose="020B0900000000000000" pitchFamily="50" charset="-128"/>
                            </a:rPr>
                            <m:t>/</m:t>
                          </m:r>
                          <m:r>
                            <a:rPr lang="ja-JP" altLang="en-US" sz="2000" i="1">
                              <a:latin typeface="Cambria Math" panose="02040503050406030204" pitchFamily="18" charset="0"/>
                              <a:ea typeface="HGPｺﾞｼｯｸE" panose="020B0900000000000000" pitchFamily="50" charset="-128"/>
                            </a:rPr>
                            <m:t>対象者</m:t>
                          </m:r>
                          <m:r>
                            <a:rPr lang="ja-JP" altLang="en-US" sz="2000" i="1" smtClean="0">
                              <a:latin typeface="Cambria Math" panose="02040503050406030204" pitchFamily="18" charset="0"/>
                              <a:ea typeface="HGPｺﾞｼｯｸE" panose="020B0900000000000000" pitchFamily="50" charset="-128"/>
                            </a:rPr>
                            <m:t>全体</m:t>
                          </m:r>
                          <m:r>
                            <a:rPr lang="ja-JP" altLang="en-US" sz="2000" i="1">
                              <a:latin typeface="Cambria Math" panose="02040503050406030204" pitchFamily="18" charset="0"/>
                              <a:ea typeface="HGPｺﾞｼｯｸE" panose="020B0900000000000000" pitchFamily="50" charset="-128"/>
                            </a:rPr>
                            <m:t>のブロックごとの平均回答時間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3405099"/>
              </a:xfrm>
              <a:prstGeom prst="rect">
                <a:avLst/>
              </a:prstGeom>
              <a:blipFill>
                <a:blip r:embed="rId5"/>
                <a:stretch>
                  <a:fillRect l="-1312"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4"/>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119743" y="2023992"/>
                <a:ext cx="12085950" cy="2173993"/>
              </a:xfrm>
              <a:prstGeom prst="rect">
                <a:avLst/>
              </a:prstGeom>
              <a:noFill/>
            </p:spPr>
            <p:txBody>
              <a:bodyPr wrap="square" rtlCol="0">
                <a:spAutoFit/>
              </a:bodyPr>
              <a:lstStyle/>
              <a:p>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HGPｺﾞｼｯｸE" panose="020B0900000000000000" pitchFamily="50" charset="-128"/>
                            </a:rPr>
                          </m:ctrlPr>
                        </m:fPr>
                        <m:num>
                          <m:r>
                            <a:rPr lang="ja-JP" altLang="en-US" sz="2000" i="1">
                              <a:latin typeface="Cambria Math" panose="02040503050406030204" pitchFamily="18" charset="0"/>
                              <a:ea typeface="HGPｺﾞｼｯｸE" panose="020B0900000000000000" pitchFamily="50" charset="-128"/>
                            </a:rPr>
                            <m:t>ブロック</m:t>
                          </m:r>
                          <m:r>
                            <a:rPr lang="ja-JP" altLang="en-US" sz="2000" i="1" smtClean="0">
                              <a:latin typeface="Cambria Math" panose="02040503050406030204" pitchFamily="18" charset="0"/>
                              <a:ea typeface="HGPｺﾞｼｯｸE" panose="020B0900000000000000" pitchFamily="50" charset="-128"/>
                            </a:rPr>
                            <m:t>の</m:t>
                          </m:r>
                          <m:r>
                            <a:rPr lang="ja-JP" altLang="en-US" sz="2000" i="1">
                              <a:latin typeface="Cambria Math" panose="02040503050406030204" pitchFamily="18" charset="0"/>
                              <a:ea typeface="HGPｺﾞｼｯｸE" panose="020B0900000000000000" pitchFamily="50" charset="-128"/>
                            </a:rPr>
                            <m:t>正答率</m:t>
                          </m:r>
                        </m:num>
                        <m:den>
                          <m:r>
                            <a:rPr lang="ja-JP" altLang="en-US" sz="2000" i="1">
                              <a:latin typeface="Cambria Math" panose="02040503050406030204" pitchFamily="18" charset="0"/>
                              <a:ea typeface="HGPｺﾞｼｯｸE" panose="020B0900000000000000" pitchFamily="50" charset="-128"/>
                            </a:rPr>
                            <m:t>全体の</m:t>
                          </m:r>
                          <m:r>
                            <a:rPr lang="ja-JP" altLang="en-US" sz="2000" i="1" smtClean="0">
                              <a:latin typeface="Cambria Math" panose="02040503050406030204" pitchFamily="18" charset="0"/>
                              <a:ea typeface="HGPｺﾞｼｯｸE" panose="020B0900000000000000" pitchFamily="50" charset="-128"/>
                            </a:rPr>
                            <m:t>正答率</m:t>
                          </m:r>
                        </m:den>
                      </m:f>
                      <m:r>
                        <a:rPr kumimoji="1" lang="en-US" altLang="ja-JP" sz="2000" i="1" smtClean="0">
                          <a:latin typeface="Cambria Math" panose="02040503050406030204" pitchFamily="18" charset="0"/>
                          <a:ea typeface="Cambria Math" panose="02040503050406030204" pitchFamily="18" charset="0"/>
                        </a:rPr>
                        <m:t>×</m:t>
                      </m:r>
                      <m:f>
                        <m:fPr>
                          <m:ctrlPr>
                            <a:rPr kumimoji="1" lang="en-US" altLang="ja-JP" sz="2000" i="1" smtClean="0">
                              <a:latin typeface="Cambria Math" panose="02040503050406030204" pitchFamily="18" charset="0"/>
                              <a:ea typeface="Cambria Math" panose="02040503050406030204" pitchFamily="18" charset="0"/>
                            </a:rPr>
                          </m:ctrlPr>
                        </m:fPr>
                        <m:num>
                          <m:r>
                            <a:rPr lang="ja-JP" altLang="en-US" sz="2000" i="1">
                              <a:latin typeface="Cambria Math" panose="02040503050406030204" pitchFamily="18" charset="0"/>
                              <a:ea typeface="HGPｺﾞｼｯｸE" panose="020B0900000000000000" pitchFamily="50" charset="-128"/>
                            </a:rPr>
                            <m:t>全体のブロック当たりの平均回答時間</m:t>
                          </m:r>
                        </m:num>
                        <m:den>
                          <m:r>
                            <a:rPr lang="ja-JP" altLang="en-US" sz="2000" i="1" smtClean="0">
                              <a:latin typeface="Cambria Math" panose="02040503050406030204" pitchFamily="18" charset="0"/>
                              <a:ea typeface="HGPｺﾞｼｯｸE" panose="020B0900000000000000" pitchFamily="50" charset="-128"/>
                            </a:rPr>
                            <m:t>ブロックごと</m:t>
                          </m:r>
                          <m:r>
                            <a:rPr lang="ja-JP" altLang="en-US" sz="2000" i="1">
                              <a:latin typeface="Cambria Math" panose="02040503050406030204" pitchFamily="18" charset="0"/>
                              <a:ea typeface="HGPｺﾞｼｯｸE" panose="020B0900000000000000" pitchFamily="50" charset="-128"/>
                            </a:rPr>
                            <m:t>の</m:t>
                          </m:r>
                          <m:r>
                            <a:rPr lang="ja-JP" altLang="en-US" sz="2000" i="1" smtClean="0">
                              <a:latin typeface="Cambria Math" panose="02040503050406030204" pitchFamily="18" charset="0"/>
                              <a:ea typeface="HGPｺﾞｼｯｸE" panose="020B0900000000000000" pitchFamily="50" charset="-128"/>
                            </a:rPr>
                            <m:t>平均</m:t>
                          </m:r>
                          <m:r>
                            <a:rPr lang="ja-JP" altLang="en-US" sz="2000" i="1">
                              <a:latin typeface="Cambria Math" panose="02040503050406030204" pitchFamily="18" charset="0"/>
                              <a:ea typeface="HGPｺﾞｼｯｸE" panose="020B0900000000000000" pitchFamily="50" charset="-128"/>
                            </a:rPr>
                            <m:t>回答時間</m:t>
                          </m:r>
                          <m:r>
                            <a:rPr lang="en-US" altLang="ja-JP" sz="2000" b="0" i="1" smtClean="0">
                              <a:latin typeface="Cambria Math" panose="02040503050406030204" pitchFamily="18" charset="0"/>
                              <a:ea typeface="HGPｺﾞｼｯｸE" panose="020B0900000000000000" pitchFamily="50" charset="-128"/>
                            </a:rPr>
                            <m:t>/</m:t>
                          </m:r>
                          <m:r>
                            <a:rPr lang="ja-JP" altLang="en-US" sz="2000" i="1">
                              <a:latin typeface="Cambria Math" panose="02040503050406030204" pitchFamily="18" charset="0"/>
                              <a:ea typeface="HGPｺﾞｼｯｸE" panose="020B0900000000000000" pitchFamily="50" charset="-128"/>
                            </a:rPr>
                            <m:t>対象者</m:t>
                          </m:r>
                          <m:r>
                            <a:rPr lang="ja-JP" altLang="en-US" sz="2000" i="1" smtClean="0">
                              <a:latin typeface="Cambria Math" panose="02040503050406030204" pitchFamily="18" charset="0"/>
                              <a:ea typeface="HGPｺﾞｼｯｸE" panose="020B0900000000000000" pitchFamily="50" charset="-128"/>
                            </a:rPr>
                            <m:t>全体</m:t>
                          </m:r>
                          <m:r>
                            <a:rPr lang="ja-JP" altLang="en-US" sz="2000" i="1">
                              <a:latin typeface="Cambria Math" panose="02040503050406030204" pitchFamily="18" charset="0"/>
                              <a:ea typeface="HGPｺﾞｼｯｸE" panose="020B0900000000000000" pitchFamily="50" charset="-128"/>
                            </a:rPr>
                            <m:t>のブロックごとの平均回答時間</m:t>
                          </m:r>
                        </m:den>
                      </m:f>
                    </m:oMath>
                  </m:oMathPara>
                </a14:m>
                <a:endParaRPr kumimoji="1" lang="en-US" altLang="ja-JP" sz="2000"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119743" y="2023992"/>
                <a:ext cx="12085950" cy="217399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892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ja-JP" altLang="en-US" sz="4800" dirty="0">
              <a:hlinkClick r:id="rId3"/>
            </a:endParaRPr>
          </a:p>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分析結果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p:sp>
        <p:nvSpPr>
          <p:cNvPr id="16" name="テキスト ボックス 15">
            <a:extLst>
              <a:ext uri="{FF2B5EF4-FFF2-40B4-BE49-F238E27FC236}">
                <a16:creationId xmlns:a16="http://schemas.microsoft.com/office/drawing/2014/main" id="{46F216BF-2A30-6741-3EA5-2EFD1BA1CE4F}"/>
              </a:ext>
            </a:extLst>
          </p:cNvPr>
          <p:cNvSpPr txBox="1"/>
          <p:nvPr/>
        </p:nvSpPr>
        <p:spPr>
          <a:xfrm>
            <a:off x="725132" y="2100086"/>
            <a:ext cx="11466868" cy="1138773"/>
          </a:xfrm>
          <a:prstGeom prst="rect">
            <a:avLst/>
          </a:prstGeom>
          <a:noFill/>
        </p:spPr>
        <p:txBody>
          <a:bodyPr wrap="square" rtlCol="0">
            <a:spAutoFit/>
          </a:bodyPr>
          <a:lstStyle/>
          <a:p>
            <a:endParaRPr kumimoji="1" lang="en-US" altLang="ja-JP" sz="36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2E677C3F-FC7F-F270-DF35-36FBCBD42E78}"/>
              </a:ext>
            </a:extLst>
          </p:cNvPr>
          <p:cNvPicPr>
            <a:picLocks noChangeAspect="1"/>
          </p:cNvPicPr>
          <p:nvPr/>
        </p:nvPicPr>
        <p:blipFill>
          <a:blip r:embed="rId4"/>
          <a:stretch>
            <a:fillRect/>
          </a:stretch>
        </p:blipFill>
        <p:spPr>
          <a:xfrm>
            <a:off x="725132" y="1864953"/>
            <a:ext cx="4994853" cy="2999572"/>
          </a:xfrm>
          <a:prstGeom prst="rect">
            <a:avLst/>
          </a:prstGeom>
        </p:spPr>
      </p:pic>
      <p:sp>
        <p:nvSpPr>
          <p:cNvPr id="6" name="テキスト ボックス 5">
            <a:extLst>
              <a:ext uri="{FF2B5EF4-FFF2-40B4-BE49-F238E27FC236}">
                <a16:creationId xmlns:a16="http://schemas.microsoft.com/office/drawing/2014/main" id="{DB791A46-47C6-59F0-C42B-4B80DBC631FF}"/>
              </a:ext>
            </a:extLst>
          </p:cNvPr>
          <p:cNvSpPr txBox="1"/>
          <p:nvPr/>
        </p:nvSpPr>
        <p:spPr>
          <a:xfrm>
            <a:off x="889448" y="2060485"/>
            <a:ext cx="514885" cy="276999"/>
          </a:xfrm>
          <a:prstGeom prst="rect">
            <a:avLst/>
          </a:prstGeom>
          <a:noFill/>
        </p:spPr>
        <p:txBody>
          <a:bodyPr wrap="none" rtlCol="0">
            <a:spAutoFit/>
          </a:bodyPr>
          <a:lstStyle/>
          <a:p>
            <a:r>
              <a:rPr kumimoji="1" lang="en-US" altLang="ja-JP" sz="1200" dirty="0"/>
              <a:t>(</a:t>
            </a:r>
            <a:r>
              <a:rPr kumimoji="1" lang="en-US" altLang="ja-JP" sz="1200" dirty="0" err="1"/>
              <a:t>ms</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B08CA7DF-5804-CCFD-78F3-9CD1ED714666}"/>
              </a:ext>
            </a:extLst>
          </p:cNvPr>
          <p:cNvSpPr txBox="1"/>
          <p:nvPr/>
        </p:nvSpPr>
        <p:spPr>
          <a:xfrm>
            <a:off x="5669280" y="2788920"/>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33E83734-7F87-2F72-BD6C-E7E609A582F2}"/>
              </a:ext>
            </a:extLst>
          </p:cNvPr>
          <p:cNvSpPr txBox="1"/>
          <p:nvPr/>
        </p:nvSpPr>
        <p:spPr>
          <a:xfrm>
            <a:off x="1242060" y="4904126"/>
            <a:ext cx="769620" cy="982980"/>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E446367E-9000-3003-4785-8DCBCAAFEA2A}"/>
              </a:ext>
            </a:extLst>
          </p:cNvPr>
          <p:cNvSpPr txBox="1"/>
          <p:nvPr/>
        </p:nvSpPr>
        <p:spPr>
          <a:xfrm>
            <a:off x="725132" y="4863770"/>
            <a:ext cx="2076209" cy="1200329"/>
          </a:xfrm>
          <a:prstGeom prst="rect">
            <a:avLst/>
          </a:prstGeom>
          <a:noFill/>
        </p:spPr>
        <p:txBody>
          <a:bodyPr wrap="none" rtlCol="0">
            <a:spAutoFit/>
          </a:bodyPr>
          <a:lstStyle/>
          <a:p>
            <a:r>
              <a:rPr lang="ja-JP" altLang="en-US" dirty="0"/>
              <a:t>進捗表示なし</a:t>
            </a:r>
            <a:endParaRPr kumimoji="1" lang="en-US" altLang="ja-JP" dirty="0"/>
          </a:p>
          <a:p>
            <a:r>
              <a:rPr kumimoji="1" lang="en-US" altLang="ja-JP" dirty="0"/>
              <a:t>Ave=9967.54ms</a:t>
            </a:r>
          </a:p>
          <a:p>
            <a:r>
              <a:rPr lang="en-US" altLang="ja-JP" dirty="0"/>
              <a:t>Max=15700.37ms</a:t>
            </a:r>
          </a:p>
          <a:p>
            <a:r>
              <a:rPr kumimoji="1" lang="en-US" altLang="ja-JP" dirty="0"/>
              <a:t>Min=5059.07ms</a:t>
            </a:r>
            <a:endParaRPr kumimoji="1" lang="ja-JP" altLang="en-US" dirty="0"/>
          </a:p>
        </p:txBody>
      </p:sp>
      <p:sp>
        <p:nvSpPr>
          <p:cNvPr id="15" name="テキスト ボックス 14">
            <a:extLst>
              <a:ext uri="{FF2B5EF4-FFF2-40B4-BE49-F238E27FC236}">
                <a16:creationId xmlns:a16="http://schemas.microsoft.com/office/drawing/2014/main" id="{4CCDF32D-394E-64EE-B5DE-5BE4C1FA3C59}"/>
              </a:ext>
            </a:extLst>
          </p:cNvPr>
          <p:cNvSpPr txBox="1"/>
          <p:nvPr/>
        </p:nvSpPr>
        <p:spPr>
          <a:xfrm>
            <a:off x="3072092" y="4858624"/>
            <a:ext cx="2076209" cy="1200329"/>
          </a:xfrm>
          <a:prstGeom prst="rect">
            <a:avLst/>
          </a:prstGeom>
          <a:noFill/>
        </p:spPr>
        <p:txBody>
          <a:bodyPr wrap="none" rtlCol="0">
            <a:spAutoFit/>
          </a:bodyPr>
          <a:lstStyle/>
          <a:p>
            <a:r>
              <a:rPr lang="ja-JP" altLang="en-US" dirty="0"/>
              <a:t>進捗表示あり</a:t>
            </a:r>
            <a:endParaRPr kumimoji="1" lang="en-US" altLang="ja-JP" dirty="0"/>
          </a:p>
          <a:p>
            <a:r>
              <a:rPr kumimoji="1" lang="en-US" altLang="ja-JP" dirty="0"/>
              <a:t>Ave=7496.75ms</a:t>
            </a:r>
          </a:p>
          <a:p>
            <a:r>
              <a:rPr lang="en-US" altLang="ja-JP" dirty="0"/>
              <a:t>Max=11118.63ms</a:t>
            </a:r>
          </a:p>
          <a:p>
            <a:r>
              <a:rPr kumimoji="1" lang="en-US" altLang="ja-JP" dirty="0"/>
              <a:t>Min=4934.66ms</a:t>
            </a:r>
            <a:endParaRPr kumimoji="1" lang="ja-JP" altLang="en-US" dirty="0"/>
          </a:p>
        </p:txBody>
      </p:sp>
    </p:spTree>
    <p:extLst>
      <p:ext uri="{BB962C8B-B14F-4D97-AF65-F5344CB8AC3E}">
        <p14:creationId xmlns:p14="http://schemas.microsoft.com/office/powerpoint/2010/main" val="3480643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7388</TotalTime>
  <Words>1409</Words>
  <Application>Microsoft Office PowerPoint</Application>
  <PresentationFormat>ワイド画面</PresentationFormat>
  <Paragraphs>186</Paragraphs>
  <Slides>16</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HGPｺﾞｼｯｸE</vt:lpstr>
      <vt:lpstr>HGS創英角ｺﾞｼｯｸUB</vt:lpstr>
      <vt:lpstr>HG創英角ｺﾞｼｯｸUB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19</cp:revision>
  <dcterms:created xsi:type="dcterms:W3CDTF">2022-09-11T00:56:07Z</dcterms:created>
  <dcterms:modified xsi:type="dcterms:W3CDTF">2023-01-10T00:56:30Z</dcterms:modified>
</cp:coreProperties>
</file>