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60" r:id="rId2"/>
    <p:sldId id="289" r:id="rId3"/>
    <p:sldId id="269" r:id="rId4"/>
    <p:sldId id="291" r:id="rId5"/>
    <p:sldId id="298" r:id="rId6"/>
    <p:sldId id="292" r:id="rId7"/>
    <p:sldId id="293" r:id="rId8"/>
    <p:sldId id="300" r:id="rId9"/>
    <p:sldId id="302" r:id="rId10"/>
    <p:sldId id="301" r:id="rId11"/>
    <p:sldId id="273" r:id="rId12"/>
    <p:sldId id="294" r:id="rId13"/>
    <p:sldId id="295" r:id="rId14"/>
    <p:sldId id="287" r:id="rId15"/>
    <p:sldId id="275" r:id="rId16"/>
    <p:sldId id="271" r:id="rId17"/>
    <p:sldId id="297" r:id="rId18"/>
    <p:sldId id="278"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8" autoAdjust="0"/>
    <p:restoredTop sz="94660"/>
  </p:normalViewPr>
  <p:slideViewPr>
    <p:cSldViewPr snapToGrid="0">
      <p:cViewPr varScale="1">
        <p:scale>
          <a:sx n="72" d="100"/>
          <a:sy n="72" d="100"/>
        </p:scale>
        <p:origin x="11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11/7/2022</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11/7/2022</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11/7/2022</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11/7/2022</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11/7/2022</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11/7/2022</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11/7/2022</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11/7/2022</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11/7/2022</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11/7/2022</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11/7/2022</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11/7/2022</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8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8" y="2959587"/>
            <a:ext cx="10090483" cy="2431435"/>
          </a:xfrm>
          <a:prstGeom prst="rect">
            <a:avLst/>
          </a:prstGeom>
          <a:noFill/>
        </p:spPr>
        <p:txBody>
          <a:bodyPr wrap="square" rtlCol="0">
            <a:spAutoFit/>
          </a:bodyPr>
          <a:lstStyle/>
          <a:p>
            <a:r>
              <a:rPr lang="ja-JP" altLang="en-US" sz="4000" b="1" dirty="0">
                <a:latin typeface="HGS創英角ｺﾞｼｯｸUB" panose="020B0900000000000000" pitchFamily="50" charset="-128"/>
                <a:ea typeface="HGS創英角ｺﾞｼｯｸUB" panose="020B0900000000000000" pitchFamily="50" charset="-128"/>
              </a:rPr>
              <a:t>リアルタイムな作業進捗表示による</a:t>
            </a:r>
            <a:endParaRPr lang="en-US" altLang="ja-JP" sz="4000" b="1" dirty="0">
              <a:latin typeface="HGS創英角ｺﾞｼｯｸUB" panose="020B0900000000000000" pitchFamily="50" charset="-128"/>
              <a:ea typeface="HGS創英角ｺﾞｼｯｸUB" panose="020B0900000000000000" pitchFamily="50" charset="-128"/>
            </a:endParaRPr>
          </a:p>
          <a:p>
            <a:r>
              <a:rPr lang="en-US" altLang="ja-JP" sz="4000" b="1" dirty="0">
                <a:latin typeface="HGS創英角ｺﾞｼｯｸUB" panose="020B0900000000000000" pitchFamily="50" charset="-128"/>
                <a:ea typeface="HGS創英角ｺﾞｼｯｸUB" panose="020B0900000000000000" pitchFamily="50" charset="-128"/>
              </a:rPr>
              <a:t>PC</a:t>
            </a:r>
            <a:r>
              <a:rPr lang="ja-JP" altLang="en-US" sz="4000" b="1" dirty="0">
                <a:latin typeface="HGS創英角ｺﾞｼｯｸUB" panose="020B0900000000000000" pitchFamily="50" charset="-128"/>
                <a:ea typeface="HGS創英角ｺﾞｼｯｸUB" panose="020B0900000000000000" pitchFamily="50" charset="-128"/>
              </a:rPr>
              <a:t>タスクの集中力継続への影響</a:t>
            </a:r>
            <a:endParaRPr lang="en-US" altLang="ja-JP" sz="4000" b="1" dirty="0">
              <a:latin typeface="HGS創英角ｺﾞｼｯｸUB" panose="020B0900000000000000" pitchFamily="50" charset="-128"/>
              <a:ea typeface="HGS創英角ｺﾞｼｯｸUB" panose="020B0900000000000000" pitchFamily="50" charset="-128"/>
            </a:endParaRPr>
          </a:p>
          <a:p>
            <a:endParaRPr kumimoji="1" lang="en-US" altLang="ja-JP" sz="40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質問への回答</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1815882"/>
          </a:xfrm>
          <a:prstGeom prst="rect">
            <a:avLst/>
          </a:prstGeom>
          <a:noFill/>
        </p:spPr>
        <p:txBody>
          <a:bodyPr wrap="square" rtlCol="0">
            <a:spAutoFit/>
          </a:bodyPr>
          <a:lstStyle/>
          <a:p>
            <a:r>
              <a:rPr kumimoji="1" lang="ja-JP" altLang="en-US" sz="2000" u="sng" dirty="0">
                <a:latin typeface="HGS創英角ｺﾞｼｯｸUB" panose="020B0900000000000000" pitchFamily="50" charset="-128"/>
                <a:ea typeface="HGS創英角ｺﾞｼｯｸUB" panose="020B0900000000000000" pitchFamily="50" charset="-128"/>
              </a:rPr>
              <a:t>・</a:t>
            </a:r>
            <a:r>
              <a:rPr lang="ja-JP" altLang="en-US" sz="2000" u="sng" dirty="0">
                <a:latin typeface="HGS創英角ｺﾞｼｯｸUB" panose="020B0900000000000000" pitchFamily="50" charset="-128"/>
                <a:ea typeface="HGS創英角ｺﾞｼｯｸUB" panose="020B0900000000000000" pitchFamily="50" charset="-128"/>
              </a:rPr>
              <a:t>社会的意義に関する部分を明記するといいと思いました。集中度合いの定義は例えばどんな数値で結果が得られるのか。</a:t>
            </a:r>
            <a:endParaRPr kumimoji="1" lang="en-US" altLang="ja-JP" sz="2000" u="sng" dirty="0">
              <a:latin typeface="HGS創英角ｺﾞｼｯｸUB" panose="020B0900000000000000" pitchFamily="50" charset="-128"/>
              <a:ea typeface="HGS創英角ｺﾞｼｯｸUB" panose="020B0900000000000000" pitchFamily="50" charset="-128"/>
            </a:endParaRPr>
          </a:p>
          <a:p>
            <a:r>
              <a:rPr kumimoji="1" lang="ja-JP" altLang="en-US" sz="2000" dirty="0">
                <a:latin typeface="HGPｺﾞｼｯｸE" panose="020B0900000000000000" pitchFamily="50" charset="-128"/>
                <a:ea typeface="HGPｺﾞｼｯｸE" panose="020B0900000000000000" pitchFamily="50" charset="-128"/>
              </a:rPr>
              <a:t>➞社会的意義について背景のところでしっかり明記するようにします。定義の具体的な数値についても定義の説明で示すようにしたいと思います。</a:t>
            </a:r>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
        <p:nvSpPr>
          <p:cNvPr id="3" name="テキスト ボックス 2">
            <a:extLst>
              <a:ext uri="{FF2B5EF4-FFF2-40B4-BE49-F238E27FC236}">
                <a16:creationId xmlns:a16="http://schemas.microsoft.com/office/drawing/2014/main" id="{DD27DCAA-66E4-C9B7-B4BF-60F7325FCBB7}"/>
              </a:ext>
            </a:extLst>
          </p:cNvPr>
          <p:cNvSpPr txBox="1"/>
          <p:nvPr/>
        </p:nvSpPr>
        <p:spPr>
          <a:xfrm>
            <a:off x="808350" y="4133370"/>
            <a:ext cx="11466868" cy="1200329"/>
          </a:xfrm>
          <a:prstGeom prst="rect">
            <a:avLst/>
          </a:prstGeom>
          <a:noFill/>
        </p:spPr>
        <p:txBody>
          <a:bodyPr wrap="square" rtlCol="0">
            <a:spAutoFit/>
          </a:bodyPr>
          <a:lstStyle/>
          <a:p>
            <a:r>
              <a:rPr kumimoji="1" lang="ja-JP" altLang="en-US" sz="2000" u="sng" dirty="0">
                <a:latin typeface="HGS創英角ｺﾞｼｯｸUB" panose="020B0900000000000000" pitchFamily="50" charset="-128"/>
                <a:ea typeface="HGS創英角ｺﾞｼｯｸUB" panose="020B0900000000000000" pitchFamily="50" charset="-128"/>
              </a:rPr>
              <a:t>・スライドが文章ばかりで見ずらい。イラストを使用して見やすいように。</a:t>
            </a:r>
            <a:endParaRPr kumimoji="1" lang="en-US" altLang="ja-JP" sz="2000" u="sng" dirty="0">
              <a:latin typeface="HGS創英角ｺﾞｼｯｸUB" panose="020B0900000000000000" pitchFamily="50" charset="-128"/>
              <a:ea typeface="HGS創英角ｺﾞｼｯｸUB" panose="020B0900000000000000" pitchFamily="50" charset="-128"/>
            </a:endParaRPr>
          </a:p>
          <a:p>
            <a:r>
              <a:rPr kumimoji="1" lang="ja-JP" altLang="en-US" sz="2000" dirty="0">
                <a:latin typeface="HGPｺﾞｼｯｸE" panose="020B0900000000000000" pitchFamily="50" charset="-128"/>
                <a:ea typeface="HGPｺﾞｼｯｸE" panose="020B0900000000000000" pitchFamily="50" charset="-128"/>
              </a:rPr>
              <a:t>➞その点においてはその通りだと思います。今後その点について修正していきたいと思います。</a:t>
            </a:r>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41890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600986"/>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kumimoji="1" lang="en-US" altLang="ja-JP" sz="3600" u="sng" dirty="0">
                <a:latin typeface="HGS創英角ｺﾞｼｯｸUB" panose="020B0900000000000000" pitchFamily="50" charset="-128"/>
                <a:ea typeface="HGS創英角ｺﾞｼｯｸUB" panose="020B0900000000000000" pitchFamily="50" charset="-128"/>
              </a:rPr>
              <a:t>PC</a:t>
            </a:r>
            <a:r>
              <a:rPr kumimoji="1" lang="ja-JP" altLang="en-US" sz="3600" u="sng" dirty="0">
                <a:latin typeface="HGS創英角ｺﾞｼｯｸUB" panose="020B0900000000000000" pitchFamily="50" charset="-128"/>
                <a:ea typeface="HGS創英角ｺﾞｼｯｸUB" panose="020B0900000000000000" pitchFamily="50" charset="-128"/>
              </a:rPr>
              <a:t>タスクの選定</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➞先行研究では計算タスク、タイピングタスク、間違い探しタスク、</a:t>
            </a:r>
            <a:endParaRPr kumimoji="1" lang="en-US" altLang="ja-JP" sz="3200" dirty="0">
              <a:latin typeface="HGPｺﾞｼｯｸE" panose="020B0900000000000000" pitchFamily="50" charset="-128"/>
              <a:ea typeface="HGPｺﾞｼｯｸE" panose="020B0900000000000000" pitchFamily="50" charset="-128"/>
            </a:endParaRPr>
          </a:p>
          <a:p>
            <a:r>
              <a:rPr lang="ja-JP" altLang="en-US" sz="3200" dirty="0">
                <a:latin typeface="HGPｺﾞｼｯｸE" panose="020B0900000000000000" pitchFamily="50" charset="-128"/>
                <a:ea typeface="HGPｺﾞｼｯｸE" panose="020B0900000000000000" pitchFamily="50" charset="-128"/>
              </a:rPr>
              <a:t>ジグゾーパズルタスク、文字と手書きが同じ文字かの単調な〇</a:t>
            </a:r>
            <a:r>
              <a:rPr lang="en-US" altLang="ja-JP" sz="3200" dirty="0">
                <a:latin typeface="HGPｺﾞｼｯｸE" panose="020B0900000000000000" pitchFamily="50" charset="-128"/>
                <a:ea typeface="HGPｺﾞｼｯｸE" panose="020B0900000000000000" pitchFamily="50" charset="-128"/>
              </a:rPr>
              <a:t>×</a:t>
            </a:r>
            <a:r>
              <a:rPr lang="ja-JP" altLang="en-US" sz="3200" dirty="0">
                <a:latin typeface="HGPｺﾞｼｯｸE" panose="020B0900000000000000" pitchFamily="50" charset="-128"/>
                <a:ea typeface="HGPｺﾞｼｯｸE" panose="020B0900000000000000" pitchFamily="50" charset="-128"/>
              </a:rPr>
              <a:t>タスクなどが行なわれていた。そしてこの実験に相応しいタスクを考えてみた。</a:t>
            </a:r>
            <a:endParaRPr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660402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785652"/>
          </a:xfrm>
          <a:prstGeom prst="rect">
            <a:avLst/>
          </a:prstGeom>
          <a:noFill/>
        </p:spPr>
        <p:txBody>
          <a:bodyPr wrap="square" rtlCol="0">
            <a:spAutoFit/>
          </a:bodyPr>
          <a:lstStyle/>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タイピングタスク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人によっては集中力がなくても作業できてしまう</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作業進捗の表示を見る分入力が遅くなり影響が出るのでは</a:t>
            </a:r>
            <a:endParaRPr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タイピングする文章</a:t>
            </a:r>
            <a:r>
              <a:rPr kumimoji="1" lang="ja-JP" altLang="en-US" sz="2000" dirty="0">
                <a:latin typeface="HGPｺﾞｼｯｸE" panose="020B0900000000000000" pitchFamily="50" charset="-128"/>
                <a:ea typeface="HGPｺﾞｼｯｸE" panose="020B0900000000000000" pitchFamily="50" charset="-128"/>
              </a:rPr>
              <a:t>によって記憶力が必要になり集中力とは違うのではないか</a:t>
            </a:r>
            <a:endParaRPr kumimoji="1"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計算タスク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計算タスクは計算能力によって個人差が出る</a:t>
            </a:r>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〇ただ単純で退屈なので集中力の遷移が見れるのではないか</a:t>
            </a:r>
            <a:endParaRPr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間違い探しタスク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運に左右されてしまう</a:t>
            </a:r>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瞬発力が必要なタスクはリアルタイムな作業進捗を見ることに影響がでてしまうのではないか</a:t>
            </a:r>
            <a:endParaRPr kumimoji="1" lang="en-US" altLang="ja-JP" sz="2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88719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770250" y="2023992"/>
            <a:ext cx="11466868" cy="3785652"/>
          </a:xfrm>
          <a:prstGeom prst="rect">
            <a:avLst/>
          </a:prstGeom>
          <a:noFill/>
        </p:spPr>
        <p:txBody>
          <a:bodyPr wrap="square" rtlCol="0">
            <a:spAutoFit/>
          </a:bodyPr>
          <a:lstStyle/>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ジグゾーパズルダスク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人によっては好きで集中力が減退しないのでは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間違い探しタスクと同じく運に左右される</a:t>
            </a:r>
            <a:endParaRPr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単調な〇</a:t>
            </a:r>
            <a:r>
              <a:rPr kumimoji="1"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簡単すぎて脳死でこなせてしまうため</a:t>
            </a:r>
            <a:endParaRPr kumimoji="1"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→先行研究</a:t>
            </a:r>
            <a:r>
              <a:rPr lang="en-US" altLang="ja-JP" sz="2000" dirty="0">
                <a:latin typeface="HGPｺﾞｼｯｸE" panose="020B0900000000000000" pitchFamily="50" charset="-128"/>
                <a:ea typeface="HGPｺﾞｼｯｸE" panose="020B0900000000000000" pitchFamily="50" charset="-128"/>
              </a:rPr>
              <a:t>(2)</a:t>
            </a:r>
            <a:r>
              <a:rPr lang="ja-JP" altLang="en-US" sz="2000" dirty="0">
                <a:latin typeface="HGPｺﾞｼｯｸE" panose="020B0900000000000000" pitchFamily="50" charset="-128"/>
                <a:ea typeface="HGPｺﾞｼｯｸE" panose="020B0900000000000000" pitchFamily="50" charset="-128"/>
              </a:rPr>
              <a:t>でも使用されている計算タスクを使用することに</a:t>
            </a:r>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先行研究を参考に</a:t>
            </a:r>
            <a:r>
              <a:rPr lang="en-US" altLang="ja-JP" sz="2000" dirty="0">
                <a:latin typeface="HGPｺﾞｼｯｸE" panose="020B0900000000000000" pitchFamily="50" charset="-128"/>
                <a:ea typeface="HGPｺﾞｼｯｸE" panose="020B0900000000000000" pitchFamily="50" charset="-128"/>
              </a:rPr>
              <a:t>2</a:t>
            </a:r>
            <a:r>
              <a:rPr lang="ja-JP" altLang="en-US" sz="2000" dirty="0">
                <a:latin typeface="HGPｺﾞｼｯｸE" panose="020B0900000000000000" pitchFamily="50" charset="-128"/>
                <a:ea typeface="HGPｺﾞｼｯｸE" panose="020B0900000000000000" pitchFamily="50" charset="-128"/>
              </a:rPr>
              <a:t>桁</a:t>
            </a:r>
            <a:r>
              <a:rPr lang="en-US" altLang="ja-JP" sz="2000" dirty="0">
                <a:latin typeface="HGPｺﾞｼｯｸE" panose="020B0900000000000000" pitchFamily="50" charset="-128"/>
                <a:ea typeface="HGPｺﾞｼｯｸE" panose="020B0900000000000000" pitchFamily="50" charset="-128"/>
              </a:rPr>
              <a:t>×1</a:t>
            </a:r>
            <a:r>
              <a:rPr lang="ja-JP" altLang="en-US" sz="2000" dirty="0">
                <a:latin typeface="HGPｺﾞｼｯｸE" panose="020B0900000000000000" pitchFamily="50" charset="-128"/>
                <a:ea typeface="HGPｺﾞｼｯｸE" panose="020B0900000000000000" pitchFamily="50" charset="-128"/>
              </a:rPr>
              <a:t>桁の計算問題を</a:t>
            </a:r>
            <a:r>
              <a:rPr lang="en-US" altLang="ja-JP" sz="2000" dirty="0">
                <a:latin typeface="HGPｺﾞｼｯｸE" panose="020B0900000000000000" pitchFamily="50" charset="-128"/>
                <a:ea typeface="HGPｺﾞｼｯｸE" panose="020B0900000000000000" pitchFamily="50" charset="-128"/>
              </a:rPr>
              <a:t>30</a:t>
            </a:r>
            <a:r>
              <a:rPr lang="ja-JP" altLang="en-US" sz="2000" dirty="0">
                <a:latin typeface="HGPｺﾞｼｯｸE" panose="020B0900000000000000" pitchFamily="50" charset="-128"/>
                <a:ea typeface="HGPｺﾞｼｯｸE" panose="020B0900000000000000" pitchFamily="50" charset="-128"/>
              </a:rPr>
              <a:t>問行う</a:t>
            </a:r>
            <a:endParaRPr lang="en-US" altLang="ja-JP" sz="2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427752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4339650"/>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lang="ja-JP" altLang="en-US" sz="3600" u="sng" dirty="0">
                <a:latin typeface="HGS創英角ｺﾞｼｯｸUB" panose="020B0900000000000000" pitchFamily="50" charset="-128"/>
                <a:ea typeface="HGS創英角ｺﾞｼｯｸUB" panose="020B0900000000000000" pitchFamily="50" charset="-128"/>
              </a:rPr>
              <a:t>実験方法</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a:t>
            </a:r>
            <a:r>
              <a:rPr lang="en-US" altLang="ja-JP" sz="2400" b="1" dirty="0">
                <a:latin typeface="HGS創英角ｺﾞｼｯｸUB" panose="020B0900000000000000" pitchFamily="50" charset="-128"/>
                <a:ea typeface="HGS創英角ｺﾞｼｯｸUB" panose="020B0900000000000000" pitchFamily="50" charset="-128"/>
              </a:rPr>
              <a:t>30</a:t>
            </a:r>
            <a:r>
              <a:rPr lang="ja-JP" altLang="en-US" sz="2400" b="1" dirty="0">
                <a:latin typeface="HGS創英角ｺﾞｼｯｸUB" panose="020B0900000000000000" pitchFamily="50" charset="-128"/>
                <a:ea typeface="HGS創英角ｺﾞｼｯｸUB" panose="020B0900000000000000" pitchFamily="50" charset="-128"/>
              </a:rPr>
              <a:t>問の</a:t>
            </a:r>
            <a:r>
              <a:rPr lang="en-US" altLang="ja-JP" sz="2400" b="1" dirty="0">
                <a:latin typeface="HGS創英角ｺﾞｼｯｸUB" panose="020B0900000000000000" pitchFamily="50" charset="-128"/>
                <a:ea typeface="HGS創英角ｺﾞｼｯｸUB" panose="020B0900000000000000" pitchFamily="50" charset="-128"/>
              </a:rPr>
              <a:t>2</a:t>
            </a:r>
            <a:r>
              <a:rPr lang="ja-JP" altLang="en-US" sz="2400" b="1" dirty="0">
                <a:latin typeface="HGS創英角ｺﾞｼｯｸUB" panose="020B0900000000000000" pitchFamily="50" charset="-128"/>
                <a:ea typeface="HGS創英角ｺﾞｼｯｸUB" panose="020B0900000000000000" pitchFamily="50" charset="-128"/>
              </a:rPr>
              <a:t>桁</a:t>
            </a:r>
            <a:r>
              <a:rPr lang="en-US" altLang="ja-JP" sz="2400" b="1" dirty="0">
                <a:latin typeface="HGS創英角ｺﾞｼｯｸUB" panose="020B0900000000000000" pitchFamily="50" charset="-128"/>
                <a:ea typeface="HGS創英角ｺﾞｼｯｸUB" panose="020B0900000000000000" pitchFamily="50" charset="-128"/>
              </a:rPr>
              <a:t>×1</a:t>
            </a:r>
            <a:r>
              <a:rPr lang="ja-JP" altLang="en-US" sz="2400" b="1" dirty="0">
                <a:latin typeface="HGS創英角ｺﾞｼｯｸUB" panose="020B0900000000000000" pitchFamily="50" charset="-128"/>
                <a:ea typeface="HGS創英角ｺﾞｼｯｸUB" panose="020B0900000000000000" pitchFamily="50" charset="-128"/>
              </a:rPr>
              <a:t>桁の計算タスクをなるべく早く、正確にやってもらう</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タスク全体を</a:t>
            </a:r>
            <a:r>
              <a:rPr lang="en-US" altLang="ja-JP" sz="2400" b="1" dirty="0">
                <a:latin typeface="HGS創英角ｺﾞｼｯｸUB" panose="020B0900000000000000" pitchFamily="50" charset="-128"/>
                <a:ea typeface="HGS創英角ｺﾞｼｯｸUB" panose="020B0900000000000000" pitchFamily="50" charset="-128"/>
              </a:rPr>
              <a:t>6</a:t>
            </a:r>
            <a:r>
              <a:rPr lang="ja-JP" altLang="en-US" sz="2400" b="1" dirty="0">
                <a:latin typeface="HGS創英角ｺﾞｼｯｸUB" panose="020B0900000000000000" pitchFamily="50" charset="-128"/>
                <a:ea typeface="HGS創英角ｺﾞｼｯｸUB" panose="020B0900000000000000" pitchFamily="50" charset="-128"/>
              </a:rPr>
              <a:t>つのブロックに分けてそこからブロックごとの正答率、タスク回答時間を取得する。</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→そのタスクを進捗表示あり、なしで差がでるのか検証、その有用性を検討することを目的とする</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36C6F700-1008-EBD1-476B-40A01E208CA4}"/>
              </a:ext>
            </a:extLst>
          </p:cNvPr>
          <p:cNvSpPr txBox="1"/>
          <p:nvPr/>
        </p:nvSpPr>
        <p:spPr>
          <a:xfrm>
            <a:off x="725132" y="4672786"/>
            <a:ext cx="11466868" cy="1938992"/>
          </a:xfrm>
          <a:prstGeom prst="rect">
            <a:avLst/>
          </a:prstGeom>
          <a:noFill/>
        </p:spPr>
        <p:txBody>
          <a:bodyPr wrap="square" rtlCol="0">
            <a:spAutoFit/>
          </a:bodyPr>
          <a:lstStyle/>
          <a:p>
            <a:r>
              <a:rPr lang="ja-JP" altLang="en-US" sz="2800" dirty="0">
                <a:latin typeface="HGS創英角ｺﾞｼｯｸUB" panose="020B0900000000000000" pitchFamily="50" charset="-128"/>
                <a:ea typeface="HGS創英角ｺﾞｼｯｸUB" panose="020B0900000000000000" pitchFamily="50" charset="-128"/>
              </a:rPr>
              <a:t>暗算でなるべく早く、正確な答えを打ち込んでもらうことを指示し</a:t>
            </a:r>
            <a:endParaRPr lang="en-US" altLang="ja-JP" sz="2800" dirty="0">
              <a:latin typeface="HGS創英角ｺﾞｼｯｸUB" panose="020B0900000000000000" pitchFamily="50" charset="-128"/>
              <a:ea typeface="HGS創英角ｺﾞｼｯｸUB" panose="020B0900000000000000" pitchFamily="50" charset="-128"/>
            </a:endParaRPr>
          </a:p>
          <a:p>
            <a:r>
              <a:rPr lang="ja-JP" altLang="en-US" sz="2800" dirty="0">
                <a:latin typeface="HGS創英角ｺﾞｼｯｸUB" panose="020B0900000000000000" pitchFamily="50" charset="-128"/>
                <a:ea typeface="HGS創英角ｺﾞｼｯｸUB" panose="020B0900000000000000" pitchFamily="50" charset="-128"/>
              </a:rPr>
              <a:t>実験を行う</a:t>
            </a:r>
            <a:endParaRPr lang="en-US" altLang="ja-JP" sz="2800" dirty="0">
              <a:latin typeface="HGS創英角ｺﾞｼｯｸUB" panose="020B0900000000000000" pitchFamily="50" charset="-128"/>
              <a:ea typeface="HGS創英角ｺﾞｼｯｸUB"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被験者</a:t>
            </a:r>
            <a:r>
              <a:rPr kumimoji="1" lang="en-US" altLang="ja-JP" sz="3200" dirty="0">
                <a:latin typeface="HGPｺﾞｼｯｸE" panose="020B0900000000000000" pitchFamily="50" charset="-128"/>
                <a:ea typeface="HGPｺﾞｼｯｸE" panose="020B0900000000000000" pitchFamily="50" charset="-128"/>
              </a:rPr>
              <a:t>:</a:t>
            </a:r>
            <a:r>
              <a:rPr kumimoji="1" lang="ja-JP" altLang="en-US" sz="3200" dirty="0">
                <a:latin typeface="HGPｺﾞｼｯｸE" panose="020B0900000000000000" pitchFamily="50" charset="-128"/>
                <a:ea typeface="HGPｺﾞｼｯｸE" panose="020B0900000000000000" pitchFamily="50" charset="-128"/>
              </a:rPr>
              <a:t>学生</a:t>
            </a:r>
            <a:r>
              <a:rPr kumimoji="1" lang="en-US" altLang="ja-JP" sz="3200" dirty="0">
                <a:latin typeface="HGPｺﾞｼｯｸE" panose="020B0900000000000000" pitchFamily="50" charset="-128"/>
                <a:ea typeface="HGPｺﾞｼｯｸE" panose="020B0900000000000000" pitchFamily="50" charset="-128"/>
              </a:rPr>
              <a:t>12</a:t>
            </a:r>
            <a:r>
              <a:rPr kumimoji="1" lang="ja-JP" altLang="en-US" sz="3200" dirty="0">
                <a:latin typeface="HGPｺﾞｼｯｸE" panose="020B0900000000000000" pitchFamily="50" charset="-128"/>
                <a:ea typeface="HGPｺﾞｼｯｸE" panose="020B0900000000000000" pitchFamily="50" charset="-128"/>
              </a:rPr>
              <a:t>名</a:t>
            </a:r>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350254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887987"/>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800" i="1" smtClean="0">
                              <a:latin typeface="Cambria Math" panose="02040503050406030204" pitchFamily="18" charset="0"/>
                              <a:ea typeface="HGPｺﾞｼｯｸE" panose="020B0900000000000000" pitchFamily="50" charset="-128"/>
                            </a:rPr>
                          </m:ctrlPr>
                        </m:fPr>
                        <m:num>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の</m:t>
                          </m:r>
                          <m:r>
                            <a:rPr lang="ja-JP" altLang="en-US" sz="2800" i="1">
                              <a:latin typeface="Cambria Math" panose="02040503050406030204" pitchFamily="18" charset="0"/>
                              <a:ea typeface="HGPｺﾞｼｯｸE" panose="020B0900000000000000" pitchFamily="50" charset="-128"/>
                            </a:rPr>
                            <m:t>正答率</m:t>
                          </m:r>
                        </m:num>
                        <m:den>
                          <m:r>
                            <a:rPr lang="ja-JP" altLang="en-US" sz="2800" i="1">
                              <a:latin typeface="Cambria Math" panose="02040503050406030204" pitchFamily="18" charset="0"/>
                              <a:ea typeface="HGPｺﾞｼｯｸE" panose="020B0900000000000000" pitchFamily="50" charset="-128"/>
                            </a:rPr>
                            <m:t>全体の</m:t>
                          </m:r>
                          <m:r>
                            <a:rPr lang="ja-JP" altLang="en-US" sz="2800" i="1" smtClean="0">
                              <a:latin typeface="Cambria Math" panose="02040503050406030204" pitchFamily="18" charset="0"/>
                              <a:ea typeface="HGPｺﾞｼｯｸE" panose="020B0900000000000000" pitchFamily="50" charset="-128"/>
                            </a:rPr>
                            <m:t>正答率</m:t>
                          </m:r>
                        </m:den>
                      </m:f>
                      <m:r>
                        <a:rPr kumimoji="1" lang="en-US" altLang="ja-JP" sz="2800" i="1" smtClean="0">
                          <a:latin typeface="Cambria Math" panose="02040503050406030204" pitchFamily="18" charset="0"/>
                          <a:ea typeface="Cambria Math" panose="02040503050406030204" pitchFamily="18" charset="0"/>
                        </a:rPr>
                        <m:t>×</m:t>
                      </m:r>
                      <m:f>
                        <m:fPr>
                          <m:ctrlPr>
                            <a:rPr kumimoji="1" lang="en-US" altLang="ja-JP" sz="2800" i="1" smtClean="0">
                              <a:latin typeface="Cambria Math" panose="02040503050406030204" pitchFamily="18" charset="0"/>
                              <a:ea typeface="Cambria Math" panose="02040503050406030204" pitchFamily="18" charset="0"/>
                            </a:rPr>
                          </m:ctrlPr>
                        </m:fPr>
                        <m:num>
                          <m:r>
                            <a:rPr lang="ja-JP" altLang="en-US" sz="2800" i="1">
                              <a:latin typeface="Cambria Math" panose="02040503050406030204" pitchFamily="18" charset="0"/>
                              <a:ea typeface="HGPｺﾞｼｯｸE" panose="020B0900000000000000" pitchFamily="50" charset="-128"/>
                            </a:rPr>
                            <m:t>全体のブロック当たりの平均回答時間</m:t>
                          </m:r>
                        </m:num>
                        <m:den>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ごと</m:t>
                          </m:r>
                          <m:r>
                            <a:rPr lang="ja-JP" altLang="en-US" sz="2800" i="1">
                              <a:latin typeface="Cambria Math" panose="02040503050406030204" pitchFamily="18" charset="0"/>
                              <a:ea typeface="HGPｺﾞｼｯｸE" panose="020B0900000000000000" pitchFamily="50" charset="-128"/>
                            </a:rPr>
                            <m:t>の</m:t>
                          </m:r>
                          <m:r>
                            <a:rPr lang="ja-JP" altLang="en-US" sz="2800" i="1" smtClean="0">
                              <a:latin typeface="Cambria Math" panose="02040503050406030204" pitchFamily="18" charset="0"/>
                              <a:ea typeface="HGPｺﾞｼｯｸE" panose="020B0900000000000000" pitchFamily="50" charset="-128"/>
                            </a:rPr>
                            <m:t>平均</m:t>
                          </m:r>
                          <m:r>
                            <a:rPr lang="ja-JP" altLang="en-US" sz="2800" i="1">
                              <a:latin typeface="Cambria Math" panose="02040503050406030204" pitchFamily="18" charset="0"/>
                              <a:ea typeface="HGPｺﾞｼｯｸE" panose="020B0900000000000000" pitchFamily="50" charset="-128"/>
                            </a:rPr>
                            <m:t>回答時間</m:t>
                          </m:r>
                        </m:den>
                      </m:f>
                    </m:oMath>
                  </m:oMathPara>
                </a14:m>
                <a:endParaRPr kumimoji="1" lang="en-US" altLang="ja-JP" sz="28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ブロックとは</a:t>
                </a:r>
                <a:r>
                  <a:rPr kumimoji="1" lang="en-US" altLang="ja-JP" sz="2400" dirty="0">
                    <a:latin typeface="HGPｺﾞｼｯｸE" panose="020B0900000000000000" pitchFamily="50" charset="-128"/>
                    <a:ea typeface="HGPｺﾞｼｯｸE" panose="020B0900000000000000" pitchFamily="50" charset="-128"/>
                  </a:rPr>
                  <a:t>5</a:t>
                </a:r>
                <a:r>
                  <a:rPr kumimoji="1" lang="ja-JP" altLang="en-US" sz="2400" dirty="0">
                    <a:latin typeface="HGPｺﾞｼｯｸE" panose="020B0900000000000000" pitchFamily="50" charset="-128"/>
                    <a:ea typeface="HGPｺﾞｼｯｸE" panose="020B0900000000000000" pitchFamily="50" charset="-128"/>
                  </a:rPr>
                  <a:t>問ごとに分けた</a:t>
                </a:r>
                <a:r>
                  <a:rPr kumimoji="1" lang="en-US" altLang="ja-JP" sz="2400" dirty="0">
                    <a:latin typeface="HGPｺﾞｼｯｸE" panose="020B0900000000000000" pitchFamily="50" charset="-128"/>
                    <a:ea typeface="HGPｺﾞｼｯｸE" panose="020B0900000000000000" pitchFamily="50" charset="-128"/>
                  </a:rPr>
                  <a:t>6</a:t>
                </a:r>
                <a:r>
                  <a:rPr kumimoji="1" lang="ja-JP" altLang="en-US" sz="2400" dirty="0">
                    <a:latin typeface="HGPｺﾞｼｯｸE" panose="020B0900000000000000" pitchFamily="50" charset="-128"/>
                    <a:ea typeface="HGPｺﾞｼｯｸE" panose="020B0900000000000000" pitchFamily="50" charset="-128"/>
                  </a:rPr>
                  <a:t>つのグループのことを指す。</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➞ブロックの</a:t>
                </a:r>
                <a:r>
                  <a:rPr lang="ja-JP" altLang="en-US" sz="2400" dirty="0">
                    <a:latin typeface="HGPｺﾞｼｯｸE" panose="020B0900000000000000" pitchFamily="50" charset="-128"/>
                    <a:ea typeface="HGPｺﾞｼｯｸE" panose="020B0900000000000000" pitchFamily="50" charset="-128"/>
                  </a:rPr>
                  <a:t>正答率が高く、平均回答時間が短ければ集中度合いが高いとなる</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xmlns="">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808350" y="2023992"/>
                <a:ext cx="11466868" cy="3887987"/>
              </a:xfrm>
              <a:prstGeom prst="rect">
                <a:avLst/>
              </a:prstGeom>
              <a:blipFill>
                <a:blip r:embed="rId4"/>
                <a:stretch>
                  <a:fillRect l="-1382" t="-20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1524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統計処理方法</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1AAD328B-0C57-6EB5-DC02-882D817F2ADA}"/>
              </a:ext>
            </a:extLst>
          </p:cNvPr>
          <p:cNvSpPr txBox="1"/>
          <p:nvPr/>
        </p:nvSpPr>
        <p:spPr>
          <a:xfrm>
            <a:off x="808350" y="2023992"/>
            <a:ext cx="10347330" cy="3539430"/>
          </a:xfrm>
          <a:prstGeom prst="rect">
            <a:avLst/>
          </a:prstGeom>
          <a:noFill/>
        </p:spPr>
        <p:txBody>
          <a:bodyPr wrap="square" rtlCol="0">
            <a:spAutoFit/>
          </a:bodyPr>
          <a:lstStyle/>
          <a:p>
            <a:r>
              <a:rPr lang="ja-JP" altLang="en-US" sz="3200" b="1" dirty="0">
                <a:latin typeface="HGS創英角ｺﾞｼｯｸUB" panose="020B0900000000000000" pitchFamily="50" charset="-128"/>
                <a:ea typeface="HGS創英角ｺﾞｼｯｸUB" panose="020B0900000000000000" pitchFamily="50" charset="-128"/>
              </a:rPr>
              <a:t>→進捗表示なし時と表示あり時の一ブロック目と一番集中力の低いブロックの集中力の差で二標本の</a:t>
            </a:r>
            <a:r>
              <a:rPr lang="en-US" altLang="ja-JP" sz="3200" b="1" dirty="0">
                <a:latin typeface="HGS創英角ｺﾞｼｯｸUB" panose="020B0900000000000000" pitchFamily="50" charset="-128"/>
                <a:ea typeface="HGS創英角ｺﾞｼｯｸUB" panose="020B0900000000000000" pitchFamily="50" charset="-128"/>
              </a:rPr>
              <a:t>t</a:t>
            </a:r>
            <a:r>
              <a:rPr lang="ja-JP" altLang="en-US" sz="3200" b="1" dirty="0">
                <a:latin typeface="HGS創英角ｺﾞｼｯｸUB" panose="020B0900000000000000" pitchFamily="50" charset="-128"/>
                <a:ea typeface="HGS創英角ｺﾞｼｯｸUB" panose="020B0900000000000000" pitchFamily="50" charset="-128"/>
              </a:rPr>
              <a:t>検定を行う。</a:t>
            </a:r>
            <a:endParaRPr lang="en-US" altLang="ja-JP" sz="3200" b="1" dirty="0">
              <a:latin typeface="HGS創英角ｺﾞｼｯｸUB" panose="020B0900000000000000" pitchFamily="50" charset="-128"/>
              <a:ea typeface="HGS創英角ｺﾞｼｯｸUB" panose="020B0900000000000000" pitchFamily="50" charset="-128"/>
            </a:endParaRPr>
          </a:p>
          <a:p>
            <a:endParaRPr kumimoji="1" lang="en-US" altLang="ja-JP" sz="3200" b="1" u="sng" dirty="0">
              <a:latin typeface="HGS創英角ｺﾞｼｯｸUB" panose="020B0900000000000000" pitchFamily="50" charset="-128"/>
              <a:ea typeface="HGS創英角ｺﾞｼｯｸUB" panose="020B0900000000000000" pitchFamily="50" charset="-128"/>
            </a:endParaRPr>
          </a:p>
          <a:p>
            <a:r>
              <a:rPr lang="ja-JP" altLang="en-US" sz="3200" b="1" u="sng" dirty="0">
                <a:latin typeface="HGS創英角ｺﾞｼｯｸUB" panose="020B0900000000000000" pitchFamily="50" charset="-128"/>
                <a:ea typeface="HGS創英角ｺﾞｼｯｸUB" panose="020B0900000000000000" pitchFamily="50" charset="-128"/>
              </a:rPr>
              <a:t>→二元配置分散分析</a:t>
            </a:r>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09692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考察</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9E6F67C6-6B9F-8137-E606-B11B3C54ED50}"/>
              </a:ext>
            </a:extLst>
          </p:cNvPr>
          <p:cNvSpPr txBox="1"/>
          <p:nvPr/>
        </p:nvSpPr>
        <p:spPr>
          <a:xfrm>
            <a:off x="808350" y="2023992"/>
            <a:ext cx="10347330" cy="3046988"/>
          </a:xfrm>
          <a:prstGeom prst="rect">
            <a:avLst/>
          </a:prstGeom>
          <a:noFill/>
        </p:spPr>
        <p:txBody>
          <a:bodyPr wrap="square" rtlCol="0">
            <a:spAutoFit/>
          </a:bodyPr>
          <a:lstStyle/>
          <a:p>
            <a:r>
              <a:rPr lang="ja-JP" altLang="en-US" sz="3200" b="1" dirty="0">
                <a:latin typeface="HGS創英角ｺﾞｼｯｸUB" panose="020B0900000000000000" pitchFamily="50" charset="-128"/>
                <a:ea typeface="HGS創英角ｺﾞｼｯｸUB" panose="020B0900000000000000" pitchFamily="50" charset="-128"/>
              </a:rPr>
              <a:t>→進捗表示によって集中力の低下がなにも表示しないときに比べて横ばいになるのではないか</a:t>
            </a:r>
            <a:endParaRPr lang="en-US" altLang="ja-JP" sz="3200" b="1" dirty="0">
              <a:latin typeface="HGS創英角ｺﾞｼｯｸUB" panose="020B0900000000000000" pitchFamily="50" charset="-128"/>
              <a:ea typeface="HGS創英角ｺﾞｼｯｸUB" panose="020B0900000000000000" pitchFamily="50" charset="-128"/>
            </a:endParaRPr>
          </a:p>
          <a:p>
            <a:r>
              <a:rPr lang="en-US" altLang="ja-JP" sz="3200" b="1" dirty="0">
                <a:latin typeface="HGS創英角ｺﾞｼｯｸUB" panose="020B0900000000000000" pitchFamily="50" charset="-128"/>
                <a:ea typeface="HGS創英角ｺﾞｼｯｸUB" panose="020B0900000000000000" pitchFamily="50" charset="-128"/>
              </a:rPr>
              <a:t>(</a:t>
            </a:r>
            <a:r>
              <a:rPr lang="ja-JP" altLang="en-US" sz="3200" b="1" dirty="0">
                <a:latin typeface="HGS創英角ｺﾞｼｯｸUB" panose="020B0900000000000000" pitchFamily="50" charset="-128"/>
                <a:ea typeface="HGS創英角ｺﾞｼｯｸUB" panose="020B0900000000000000" pitchFamily="50" charset="-128"/>
              </a:rPr>
              <a:t>集中度の低下を抑える事ができるのではないか</a:t>
            </a:r>
            <a:r>
              <a:rPr lang="en-US" altLang="ja-JP" sz="3200" b="1" dirty="0">
                <a:latin typeface="HGS創英角ｺﾞｼｯｸUB" panose="020B0900000000000000" pitchFamily="50" charset="-128"/>
                <a:ea typeface="HGS創英角ｺﾞｼｯｸUB" panose="020B0900000000000000" pitchFamily="50" charset="-128"/>
              </a:rPr>
              <a:t>)</a:t>
            </a: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242242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参考文献</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492915" y="2249034"/>
            <a:ext cx="10522415" cy="1631216"/>
          </a:xfrm>
          <a:prstGeom prst="rect">
            <a:avLst/>
          </a:prstGeom>
          <a:noFill/>
        </p:spPr>
        <p:txBody>
          <a:bodyPr wrap="square" rtlCol="0">
            <a:spAutoFit/>
          </a:bodyPr>
          <a:lstStyle/>
          <a:p>
            <a:r>
              <a:rPr lang="en-US" altLang="ja-JP" sz="2000" dirty="0"/>
              <a:t>(1)</a:t>
            </a:r>
            <a:r>
              <a:rPr lang="ja-JP" altLang="en-US" sz="2000" dirty="0"/>
              <a:t>髙橋 拓</a:t>
            </a:r>
            <a:r>
              <a:rPr lang="en-US" altLang="ja-JP" sz="2000" dirty="0"/>
              <a:t>, </a:t>
            </a:r>
            <a:r>
              <a:rPr lang="ja-JP" altLang="en-US" sz="2000" dirty="0"/>
              <a:t>福地 翼</a:t>
            </a:r>
            <a:r>
              <a:rPr lang="en-US" altLang="ja-JP" sz="2000" dirty="0"/>
              <a:t>, </a:t>
            </a:r>
            <a:r>
              <a:rPr lang="ja-JP" altLang="en-US" sz="2000" dirty="0"/>
              <a:t>山浦 祐明</a:t>
            </a:r>
            <a:r>
              <a:rPr lang="en-US" altLang="ja-JP" sz="2000" dirty="0"/>
              <a:t>, </a:t>
            </a:r>
            <a:r>
              <a:rPr lang="ja-JP" altLang="en-US" sz="2000" dirty="0"/>
              <a:t>松井 啓司</a:t>
            </a:r>
            <a:r>
              <a:rPr lang="en-US" altLang="ja-JP" sz="2000" dirty="0"/>
              <a:t>, </a:t>
            </a:r>
            <a:r>
              <a:rPr lang="ja-JP" altLang="en-US" sz="2000" dirty="0"/>
              <a:t>中村 聡史</a:t>
            </a:r>
            <a:r>
              <a:rPr lang="en-US" altLang="ja-JP" sz="2000" dirty="0"/>
              <a:t>. </a:t>
            </a:r>
            <a:r>
              <a:rPr lang="ja-JP" altLang="en-US" sz="2000" dirty="0"/>
              <a:t>タスク作業中の周辺視野への視覚刺激提示が集中に及ぼす影響の調査</a:t>
            </a:r>
            <a:r>
              <a:rPr lang="en-US" altLang="ja-JP" sz="2000" dirty="0"/>
              <a:t>, </a:t>
            </a:r>
            <a:r>
              <a:rPr lang="ja-JP" altLang="en-US" sz="2000" dirty="0"/>
              <a:t>電子情報通信学会 ヒューマンコミュニケーション基礎研究会（</a:t>
            </a:r>
            <a:r>
              <a:rPr lang="en-US" altLang="ja-JP" sz="2000" dirty="0"/>
              <a:t>HCS</a:t>
            </a:r>
            <a:r>
              <a:rPr lang="ja-JP" altLang="en-US" sz="2000" dirty="0"/>
              <a:t>）</a:t>
            </a:r>
            <a:r>
              <a:rPr lang="en-US" altLang="ja-JP" sz="2000" dirty="0"/>
              <a:t>, Vol.118, Issue.49, No.HCS2018-4, pp.1 - 6, 2018.</a:t>
            </a:r>
          </a:p>
          <a:p>
            <a:endParaRPr lang="en-US" altLang="ja-JP" sz="2000" dirty="0"/>
          </a:p>
          <a:p>
            <a:r>
              <a:rPr lang="en-US" altLang="ja-JP" sz="2000" dirty="0"/>
              <a:t>(2)</a:t>
            </a:r>
            <a:r>
              <a:rPr lang="ja-JP" altLang="en-US" sz="2000" dirty="0"/>
              <a:t>亀井 諭</a:t>
            </a:r>
            <a:r>
              <a:rPr lang="en-US" altLang="ja-JP" sz="2000" dirty="0"/>
              <a:t>,</a:t>
            </a:r>
            <a:r>
              <a:rPr lang="ja-JP" altLang="en-US" sz="2000" dirty="0"/>
              <a:t>学習時の姿勢と行動の計測による集中度合いの推定</a:t>
            </a:r>
            <a:endParaRPr lang="en-US" altLang="ja-JP" sz="2000" u="sng"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005C3922-5D00-0E6F-871A-AB7C1C66CB36}"/>
              </a:ext>
            </a:extLst>
          </p:cNvPr>
          <p:cNvSpPr txBox="1"/>
          <p:nvPr/>
        </p:nvSpPr>
        <p:spPr>
          <a:xfrm>
            <a:off x="652130" y="3845630"/>
            <a:ext cx="8804573" cy="1015663"/>
          </a:xfrm>
          <a:prstGeom prst="rect">
            <a:avLst/>
          </a:prstGeom>
          <a:noFill/>
        </p:spPr>
        <p:txBody>
          <a:bodyPr wrap="square" rtlCol="0">
            <a:spAutoFit/>
          </a:bodyPr>
          <a:lstStyle/>
          <a:p>
            <a:r>
              <a:rPr kumimoji="1" lang="ja-JP" altLang="en-US" sz="6000" u="sng" dirty="0">
                <a:solidFill>
                  <a:srgbClr val="FF0000"/>
                </a:solidFill>
                <a:latin typeface="HGS創英角ｺﾞｼｯｸUB" panose="020B0900000000000000" pitchFamily="50" charset="-128"/>
                <a:ea typeface="HGS創英角ｺﾞｼｯｸUB" panose="020B0900000000000000" pitchFamily="50" charset="-128"/>
              </a:rPr>
              <a:t>・検討中</a:t>
            </a:r>
            <a:endParaRPr kumimoji="1" lang="en-US" altLang="ja-JP" sz="6000" u="sng"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23294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4524315"/>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私たちは日々生活を送る中で多くのタスクをこなしている。特に</a:t>
            </a:r>
            <a:r>
              <a:rPr lang="en-US" altLang="ja-JP" sz="3600" b="1" dirty="0">
                <a:latin typeface="HGS創英角ｺﾞｼｯｸUB" panose="020B0900000000000000" pitchFamily="50" charset="-128"/>
                <a:ea typeface="HGS創英角ｺﾞｼｯｸUB" panose="020B0900000000000000" pitchFamily="50" charset="-128"/>
              </a:rPr>
              <a:t>PC</a:t>
            </a:r>
            <a:r>
              <a:rPr lang="ja-JP" altLang="en-US" sz="36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3600" b="1" dirty="0">
                <a:latin typeface="HGS創英角ｺﾞｼｯｸUB" panose="020B0900000000000000" pitchFamily="50" charset="-128"/>
                <a:ea typeface="HGS創英角ｺﾞｼｯｸUB" panose="020B0900000000000000" pitchFamily="50" charset="-128"/>
              </a:rPr>
              <a:t>PC</a:t>
            </a:r>
            <a:r>
              <a:rPr lang="ja-JP" altLang="en-US" sz="36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36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特に計算や仕分けなどの単調作業の集中の維持が難しいことは想像に難しくありません。</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97278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016210"/>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20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2000" dirty="0">
                <a:latin typeface="HGS創英角ｺﾞｼｯｸUB" panose="020B0900000000000000" pitchFamily="50" charset="-128"/>
                <a:ea typeface="HGS創英角ｺﾞｼｯｸUB" panose="020B0900000000000000" pitchFamily="50" charset="-128"/>
              </a:rPr>
              <a:t>PC</a:t>
            </a:r>
            <a:r>
              <a:rPr lang="ja-JP" altLang="en-US" sz="20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2000" dirty="0">
                <a:latin typeface="HGS創英角ｺﾞｼｯｸUB" panose="020B0900000000000000" pitchFamily="50" charset="-128"/>
                <a:ea typeface="HGS創英角ｺﾞｼｯｸUB" panose="020B0900000000000000" pitchFamily="50" charset="-128"/>
              </a:rPr>
              <a:t>(</a:t>
            </a:r>
            <a:r>
              <a:rPr lang="ja-JP" altLang="en-US" sz="2000" dirty="0">
                <a:latin typeface="HGS創英角ｺﾞｼｯｸUB" panose="020B0900000000000000" pitchFamily="50" charset="-128"/>
                <a:ea typeface="HGS創英角ｺﾞｼｯｸUB" panose="020B0900000000000000" pitchFamily="50" charset="-128"/>
              </a:rPr>
              <a:t>桑原ら　</a:t>
            </a:r>
            <a:r>
              <a:rPr lang="en-US" altLang="ja-JP" sz="2000" dirty="0">
                <a:latin typeface="HGS創英角ｺﾞｼｯｸUB" panose="020B0900000000000000" pitchFamily="50" charset="-128"/>
                <a:ea typeface="HGS創英角ｺﾞｼｯｸUB" panose="020B0900000000000000" pitchFamily="50" charset="-128"/>
              </a:rPr>
              <a:t>2021)</a:t>
            </a:r>
          </a:p>
          <a:p>
            <a:endParaRPr lang="en-US" altLang="ja-JP" sz="20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20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86029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016210"/>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20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2000" dirty="0">
                <a:latin typeface="HGS創英角ｺﾞｼｯｸUB" panose="020B0900000000000000" pitchFamily="50" charset="-128"/>
                <a:ea typeface="HGS創英角ｺﾞｼｯｸUB" panose="020B0900000000000000" pitchFamily="50" charset="-128"/>
              </a:rPr>
              <a:t>PC</a:t>
            </a:r>
            <a:r>
              <a:rPr lang="ja-JP" altLang="en-US" sz="20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2000" dirty="0">
                <a:latin typeface="HGS創英角ｺﾞｼｯｸUB" panose="020B0900000000000000" pitchFamily="50" charset="-128"/>
                <a:ea typeface="HGS創英角ｺﾞｼｯｸUB" panose="020B0900000000000000" pitchFamily="50" charset="-128"/>
              </a:rPr>
              <a:t>(</a:t>
            </a:r>
            <a:r>
              <a:rPr lang="ja-JP" altLang="en-US" sz="2000" dirty="0">
                <a:latin typeface="HGS創英角ｺﾞｼｯｸUB" panose="020B0900000000000000" pitchFamily="50" charset="-128"/>
                <a:ea typeface="HGS創英角ｺﾞｼｯｸUB" panose="020B0900000000000000" pitchFamily="50" charset="-128"/>
              </a:rPr>
              <a:t>桑原ら　</a:t>
            </a:r>
            <a:r>
              <a:rPr lang="en-US" altLang="ja-JP" sz="2000" dirty="0">
                <a:latin typeface="HGS創英角ｺﾞｼｯｸUB" panose="020B0900000000000000" pitchFamily="50" charset="-128"/>
                <a:ea typeface="HGS創英角ｺﾞｼｯｸUB" panose="020B0900000000000000" pitchFamily="50" charset="-128"/>
              </a:rPr>
              <a:t>2021)</a:t>
            </a:r>
          </a:p>
          <a:p>
            <a:r>
              <a:rPr lang="ja-JP" altLang="en-US" sz="20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20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20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8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26570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016210"/>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20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2000" dirty="0">
                <a:latin typeface="HGS創英角ｺﾞｼｯｸUB" panose="020B0900000000000000" pitchFamily="50" charset="-128"/>
                <a:ea typeface="HGS創英角ｺﾞｼｯｸUB" panose="020B0900000000000000" pitchFamily="50" charset="-128"/>
              </a:rPr>
              <a:t>PC</a:t>
            </a:r>
            <a:r>
              <a:rPr lang="ja-JP" altLang="en-US" sz="20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2000" dirty="0">
                <a:latin typeface="HGS創英角ｺﾞｼｯｸUB" panose="020B0900000000000000" pitchFamily="50" charset="-128"/>
                <a:ea typeface="HGS創英角ｺﾞｼｯｸUB" panose="020B0900000000000000" pitchFamily="50" charset="-128"/>
              </a:rPr>
              <a:t>(</a:t>
            </a:r>
            <a:r>
              <a:rPr lang="ja-JP" altLang="en-US" sz="2000" dirty="0">
                <a:latin typeface="HGS創英角ｺﾞｼｯｸUB" panose="020B0900000000000000" pitchFamily="50" charset="-128"/>
                <a:ea typeface="HGS創英角ｺﾞｼｯｸUB" panose="020B0900000000000000" pitchFamily="50" charset="-128"/>
              </a:rPr>
              <a:t>桑原ら　</a:t>
            </a:r>
            <a:r>
              <a:rPr lang="en-US" altLang="ja-JP" sz="2000" dirty="0">
                <a:latin typeface="HGS創英角ｺﾞｼｯｸUB" panose="020B0900000000000000" pitchFamily="50" charset="-128"/>
                <a:ea typeface="HGS創英角ｺﾞｼｯｸUB" panose="020B0900000000000000" pitchFamily="50" charset="-128"/>
              </a:rPr>
              <a:t>2021)</a:t>
            </a:r>
          </a:p>
          <a:p>
            <a:r>
              <a:rPr lang="ja-JP" altLang="en-US" sz="20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20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20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8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
        <p:nvSpPr>
          <p:cNvPr id="3" name="四角形: 角を丸くする 2">
            <a:extLst>
              <a:ext uri="{FF2B5EF4-FFF2-40B4-BE49-F238E27FC236}">
                <a16:creationId xmlns:a16="http://schemas.microsoft.com/office/drawing/2014/main" id="{DD97C247-4B3C-7C7D-92A2-D9ADEF03ECF5}"/>
              </a:ext>
            </a:extLst>
          </p:cNvPr>
          <p:cNvSpPr/>
          <p:nvPr/>
        </p:nvSpPr>
        <p:spPr>
          <a:xfrm>
            <a:off x="315388" y="4976313"/>
            <a:ext cx="11685600" cy="14353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7EFDB61-18B8-88B0-D17D-AA5331C885AB}"/>
              </a:ext>
            </a:extLst>
          </p:cNvPr>
          <p:cNvSpPr txBox="1"/>
          <p:nvPr/>
        </p:nvSpPr>
        <p:spPr>
          <a:xfrm>
            <a:off x="808350" y="5333698"/>
            <a:ext cx="10898097" cy="892552"/>
          </a:xfrm>
          <a:prstGeom prst="rect">
            <a:avLst/>
          </a:prstGeom>
          <a:noFill/>
        </p:spPr>
        <p:txBody>
          <a:bodyPr wrap="square" rtlCol="0">
            <a:spAutoFit/>
          </a:bodyPr>
          <a:lstStyle/>
          <a:p>
            <a:r>
              <a:rPr lang="ja-JP" altLang="en-US" sz="3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3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567290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908762"/>
          </a:xfrm>
          <a:prstGeom prst="rect">
            <a:avLst/>
          </a:prstGeom>
          <a:noFill/>
        </p:spPr>
        <p:txBody>
          <a:bodyPr wrap="square" rtlCol="0">
            <a:spAutoFit/>
          </a:bodyPr>
          <a:lstStyle/>
          <a:p>
            <a:r>
              <a:rPr lang="ja-JP" altLang="en-US" sz="2800" b="1" dirty="0">
                <a:latin typeface="HGS創英角ｺﾞｼｯｸUB" panose="020B0900000000000000" pitchFamily="50" charset="-128"/>
                <a:ea typeface="HGS創英角ｺﾞｼｯｸUB" panose="020B0900000000000000" pitchFamily="50" charset="-128"/>
              </a:rPr>
              <a:t>・</a:t>
            </a:r>
            <a:r>
              <a:rPr lang="en-US" altLang="ja-JP" sz="2800" b="1" dirty="0">
                <a:latin typeface="HGS創英角ｺﾞｼｯｸUB" panose="020B0900000000000000" pitchFamily="50" charset="-128"/>
                <a:ea typeface="HGS創英角ｺﾞｼｯｸUB" panose="020B0900000000000000" pitchFamily="50" charset="-128"/>
              </a:rPr>
              <a:t>completed activity lists(</a:t>
            </a:r>
            <a:r>
              <a:rPr lang="ja-JP" altLang="en-US" sz="2800" b="1" dirty="0">
                <a:latin typeface="HGS創英角ｺﾞｼｯｸUB" panose="020B0900000000000000" pitchFamily="50" charset="-128"/>
                <a:ea typeface="HGS創英角ｺﾞｼｯｸUB" panose="020B0900000000000000" pitchFamily="50" charset="-128"/>
              </a:rPr>
              <a:t>完了リスト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の方が</a:t>
            </a:r>
            <a:r>
              <a:rPr lang="en-US" altLang="ja-JP" sz="2800" b="1" dirty="0" err="1">
                <a:latin typeface="HGS創英角ｺﾞｼｯｸUB" panose="020B0900000000000000" pitchFamily="50" charset="-128"/>
                <a:ea typeface="HGS創英角ｺﾞｼｯｸUB" panose="020B0900000000000000" pitchFamily="50" charset="-128"/>
              </a:rPr>
              <a:t>todo</a:t>
            </a:r>
            <a:r>
              <a:rPr lang="ja-JP" altLang="en-US" sz="2800" b="1" dirty="0">
                <a:latin typeface="HGS創英角ｺﾞｼｯｸUB" panose="020B0900000000000000" pitchFamily="50" charset="-128"/>
                <a:ea typeface="HGS創英角ｺﾞｼｯｸUB" panose="020B0900000000000000" pitchFamily="50" charset="-128"/>
              </a:rPr>
              <a:t>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やることリスト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2800" b="1" dirty="0">
                <a:latin typeface="HGS創英角ｺﾞｼｯｸUB" panose="020B0900000000000000" pitchFamily="50" charset="-128"/>
                <a:ea typeface="HGS創英角ｺﾞｼｯｸUB" panose="020B0900000000000000" pitchFamily="50" charset="-128"/>
              </a:rPr>
              <a:t>(Scullin</a:t>
            </a:r>
            <a:r>
              <a:rPr lang="ja-JP" altLang="en-US" sz="2800" b="1" dirty="0">
                <a:latin typeface="HGS創英角ｺﾞｼｯｸUB" panose="020B0900000000000000" pitchFamily="50" charset="-128"/>
                <a:ea typeface="HGS創英角ｺﾞｼｯｸUB" panose="020B0900000000000000" pitchFamily="50" charset="-128"/>
              </a:rPr>
              <a:t>ら　</a:t>
            </a:r>
            <a:r>
              <a:rPr lang="en-US" altLang="ja-JP" sz="28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8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14671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908762"/>
          </a:xfrm>
          <a:prstGeom prst="rect">
            <a:avLst/>
          </a:prstGeom>
          <a:noFill/>
        </p:spPr>
        <p:txBody>
          <a:bodyPr wrap="square" rtlCol="0">
            <a:spAutoFit/>
          </a:bodyPr>
          <a:lstStyle/>
          <a:p>
            <a:r>
              <a:rPr lang="ja-JP" altLang="en-US" sz="2800" b="1" dirty="0">
                <a:latin typeface="HGS創英角ｺﾞｼｯｸUB" panose="020B0900000000000000" pitchFamily="50" charset="-128"/>
                <a:ea typeface="HGS創英角ｺﾞｼｯｸUB" panose="020B0900000000000000" pitchFamily="50" charset="-128"/>
              </a:rPr>
              <a:t>・</a:t>
            </a:r>
            <a:r>
              <a:rPr lang="en-US" altLang="ja-JP" sz="2800" b="1" dirty="0">
                <a:latin typeface="HGS創英角ｺﾞｼｯｸUB" panose="020B0900000000000000" pitchFamily="50" charset="-128"/>
                <a:ea typeface="HGS創英角ｺﾞｼｯｸUB" panose="020B0900000000000000" pitchFamily="50" charset="-128"/>
              </a:rPr>
              <a:t>completed activity lists(</a:t>
            </a:r>
            <a:r>
              <a:rPr lang="ja-JP" altLang="en-US" sz="2800" b="1" dirty="0">
                <a:latin typeface="HGS創英角ｺﾞｼｯｸUB" panose="020B0900000000000000" pitchFamily="50" charset="-128"/>
                <a:ea typeface="HGS創英角ｺﾞｼｯｸUB" panose="020B0900000000000000" pitchFamily="50" charset="-128"/>
              </a:rPr>
              <a:t>完了リスト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の方が</a:t>
            </a:r>
            <a:r>
              <a:rPr lang="en-US" altLang="ja-JP" sz="2800" b="1" dirty="0" err="1">
                <a:latin typeface="HGS創英角ｺﾞｼｯｸUB" panose="020B0900000000000000" pitchFamily="50" charset="-128"/>
                <a:ea typeface="HGS創英角ｺﾞｼｯｸUB" panose="020B0900000000000000" pitchFamily="50" charset="-128"/>
              </a:rPr>
              <a:t>todo</a:t>
            </a:r>
            <a:r>
              <a:rPr lang="ja-JP" altLang="en-US" sz="2800" b="1" dirty="0">
                <a:latin typeface="HGS創英角ｺﾞｼｯｸUB" panose="020B0900000000000000" pitchFamily="50" charset="-128"/>
                <a:ea typeface="HGS創英角ｺﾞｼｯｸUB" panose="020B0900000000000000" pitchFamily="50" charset="-128"/>
              </a:rPr>
              <a:t>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やることリスト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2800" b="1" dirty="0">
                <a:latin typeface="HGS創英角ｺﾞｼｯｸUB" panose="020B0900000000000000" pitchFamily="50" charset="-128"/>
                <a:ea typeface="HGS創英角ｺﾞｼｯｸUB" panose="020B0900000000000000" pitchFamily="50" charset="-128"/>
              </a:rPr>
              <a:t>(Scullin</a:t>
            </a:r>
            <a:r>
              <a:rPr lang="ja-JP" altLang="en-US" sz="2800" b="1" dirty="0">
                <a:latin typeface="HGS創英角ｺﾞｼｯｸUB" panose="020B0900000000000000" pitchFamily="50" charset="-128"/>
                <a:ea typeface="HGS創英角ｺﾞｼｯｸUB" panose="020B0900000000000000" pitchFamily="50" charset="-128"/>
              </a:rPr>
              <a:t>ら　</a:t>
            </a:r>
            <a:r>
              <a:rPr lang="en-US" altLang="ja-JP" sz="28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8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
        <p:nvSpPr>
          <p:cNvPr id="6" name="四角形: 角を丸くする 5">
            <a:extLst>
              <a:ext uri="{FF2B5EF4-FFF2-40B4-BE49-F238E27FC236}">
                <a16:creationId xmlns:a16="http://schemas.microsoft.com/office/drawing/2014/main" id="{7CCF2FF1-EC65-0618-7694-92E938C35B55}"/>
              </a:ext>
            </a:extLst>
          </p:cNvPr>
          <p:cNvSpPr/>
          <p:nvPr/>
        </p:nvSpPr>
        <p:spPr>
          <a:xfrm>
            <a:off x="440435" y="1358841"/>
            <a:ext cx="11083159" cy="41765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AEA0E7C-20EA-47CD-5B4E-96C99CA4F0E8}"/>
              </a:ext>
            </a:extLst>
          </p:cNvPr>
          <p:cNvSpPr txBox="1"/>
          <p:nvPr/>
        </p:nvSpPr>
        <p:spPr>
          <a:xfrm>
            <a:off x="889448" y="2746159"/>
            <a:ext cx="11221454" cy="1631216"/>
          </a:xfrm>
          <a:prstGeom prst="rect">
            <a:avLst/>
          </a:prstGeom>
          <a:noFill/>
        </p:spPr>
        <p:txBody>
          <a:bodyPr wrap="square" rtlCol="0">
            <a:spAutoFit/>
          </a:bodyPr>
          <a:lstStyle/>
          <a:p>
            <a:r>
              <a:rPr lang="ja-JP" altLang="en-US" sz="40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a:t>
            </a:r>
            <a:endParaRPr lang="en-US" altLang="ja-JP" sz="4000" b="1" dirty="0">
              <a:solidFill>
                <a:schemeClr val="accent1"/>
              </a:solidFill>
              <a:latin typeface="HGS創英角ｺﾞｼｯｸUB" panose="020B0900000000000000" pitchFamily="50" charset="-128"/>
              <a:ea typeface="HGS創英角ｺﾞｼｯｸUB" panose="020B0900000000000000" pitchFamily="50" charset="-128"/>
            </a:endParaRPr>
          </a:p>
          <a:p>
            <a:r>
              <a:rPr kumimoji="1" lang="ja-JP" altLang="en-US" sz="4000" b="1"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rPr>
              <a:t>→タスクを継続的に行うことができるのでは</a:t>
            </a:r>
            <a:endParaRPr kumimoji="1" lang="en-US" altLang="ja-JP" sz="40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94960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研究目的</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6" name="四角形: 角を丸くする 5">
            <a:extLst>
              <a:ext uri="{FF2B5EF4-FFF2-40B4-BE49-F238E27FC236}">
                <a16:creationId xmlns:a16="http://schemas.microsoft.com/office/drawing/2014/main" id="{7CCF2FF1-EC65-0618-7694-92E938C35B55}"/>
              </a:ext>
            </a:extLst>
          </p:cNvPr>
          <p:cNvSpPr/>
          <p:nvPr/>
        </p:nvSpPr>
        <p:spPr>
          <a:xfrm>
            <a:off x="554420" y="2221478"/>
            <a:ext cx="11083159" cy="41765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AEA0E7C-20EA-47CD-5B4E-96C99CA4F0E8}"/>
              </a:ext>
            </a:extLst>
          </p:cNvPr>
          <p:cNvSpPr txBox="1"/>
          <p:nvPr/>
        </p:nvSpPr>
        <p:spPr>
          <a:xfrm>
            <a:off x="808350" y="3284765"/>
            <a:ext cx="10668143" cy="1938992"/>
          </a:xfrm>
          <a:prstGeom prst="rect">
            <a:avLst/>
          </a:prstGeom>
          <a:noFill/>
        </p:spPr>
        <p:txBody>
          <a:bodyPr wrap="square" rtlCol="0">
            <a:spAutoFit/>
          </a:bodyPr>
          <a:lstStyle/>
          <a:p>
            <a:r>
              <a:rPr lang="en-US" altLang="ja-JP" sz="4000" b="1" dirty="0">
                <a:solidFill>
                  <a:schemeClr val="accent1"/>
                </a:solidFill>
                <a:latin typeface="HGS創英角ｺﾞｼｯｸUB" panose="020B0900000000000000" pitchFamily="50" charset="-128"/>
                <a:ea typeface="HGS創英角ｺﾞｼｯｸUB" panose="020B0900000000000000" pitchFamily="50" charset="-128"/>
              </a:rPr>
              <a:t>PC</a:t>
            </a:r>
            <a:r>
              <a:rPr lang="ja-JP" altLang="en-US" sz="40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タスク中にリアルタイムな進捗を表示することによって作業効率の低下を抑えることができるのか実験によって検討する</a:t>
            </a:r>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16252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今週の進捗</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789300" y="2023992"/>
            <a:ext cx="11466868" cy="1446550"/>
          </a:xfrm>
          <a:prstGeom prst="rect">
            <a:avLst/>
          </a:prstGeom>
          <a:noFill/>
        </p:spPr>
        <p:txBody>
          <a:bodyPr wrap="square" rtlCol="0">
            <a:spAutoFit/>
          </a:bodyPr>
          <a:lstStyle/>
          <a:p>
            <a:r>
              <a:rPr kumimoji="1" lang="ja-JP" altLang="en-US" sz="2800" u="sng" dirty="0">
                <a:latin typeface="HGS創英角ｺﾞｼｯｸUB" panose="020B0900000000000000" pitchFamily="50" charset="-128"/>
                <a:ea typeface="HGS創英角ｺﾞｼｯｸUB" panose="020B0900000000000000" pitchFamily="50" charset="-128"/>
              </a:rPr>
              <a:t>・実験で</a:t>
            </a:r>
            <a:r>
              <a:rPr kumimoji="1" lang="en-US" altLang="ja-JP" sz="2800" u="sng" dirty="0">
                <a:latin typeface="HGS創英角ｺﾞｼｯｸUB" panose="020B0900000000000000" pitchFamily="50" charset="-128"/>
                <a:ea typeface="HGS創英角ｺﾞｼｯｸUB" panose="020B0900000000000000" pitchFamily="50" charset="-128"/>
              </a:rPr>
              <a:t>3</a:t>
            </a:r>
            <a:r>
              <a:rPr kumimoji="1" lang="ja-JP" altLang="en-US" sz="2800" u="sng" dirty="0">
                <a:latin typeface="HGS創英角ｺﾞｼｯｸUB" panose="020B0900000000000000" pitchFamily="50" charset="-128"/>
                <a:ea typeface="HGS創英角ｺﾞｼｯｸUB" panose="020B0900000000000000" pitchFamily="50" charset="-128"/>
              </a:rPr>
              <a:t>人を計測</a:t>
            </a:r>
            <a:r>
              <a:rPr kumimoji="1" lang="en-US" altLang="ja-JP" sz="2800" u="sng" dirty="0">
                <a:latin typeface="HGS創英角ｺﾞｼｯｸUB" panose="020B0900000000000000" pitchFamily="50" charset="-128"/>
                <a:ea typeface="HGS創英角ｺﾞｼｯｸUB" panose="020B0900000000000000" pitchFamily="50" charset="-128"/>
              </a:rPr>
              <a:t>(</a:t>
            </a:r>
            <a:r>
              <a:rPr kumimoji="1" lang="ja-JP" altLang="en-US" sz="2800" u="sng" dirty="0">
                <a:latin typeface="HGS創英角ｺﾞｼｯｸUB" panose="020B0900000000000000" pitchFamily="50" charset="-128"/>
                <a:ea typeface="HGS創英角ｺﾞｼｯｸUB" panose="020B0900000000000000" pitchFamily="50" charset="-128"/>
              </a:rPr>
              <a:t>今のところ</a:t>
            </a:r>
            <a:r>
              <a:rPr kumimoji="1" lang="en-US" altLang="ja-JP" sz="2800" u="sng" dirty="0">
                <a:latin typeface="HGS創英角ｺﾞｼｯｸUB" panose="020B0900000000000000" pitchFamily="50" charset="-128"/>
                <a:ea typeface="HGS創英角ｺﾞｼｯｸUB" panose="020B0900000000000000" pitchFamily="50" charset="-128"/>
              </a:rPr>
              <a:t>5</a:t>
            </a:r>
            <a:r>
              <a:rPr kumimoji="1" lang="ja-JP" altLang="en-US" sz="2800" u="sng" dirty="0">
                <a:latin typeface="HGS創英角ｺﾞｼｯｸUB" panose="020B0900000000000000" pitchFamily="50" charset="-128"/>
                <a:ea typeface="HGS創英角ｺﾞｼｯｸUB" panose="020B0900000000000000" pitchFamily="50" charset="-128"/>
              </a:rPr>
              <a:t>人</a:t>
            </a:r>
            <a:r>
              <a:rPr kumimoji="1" lang="en-US" altLang="ja-JP" sz="2800" u="sng" dirty="0">
                <a:latin typeface="HGS創英角ｺﾞｼｯｸUB" panose="020B0900000000000000" pitchFamily="50" charset="-128"/>
                <a:ea typeface="HGS創英角ｺﾞｼｯｸUB" panose="020B0900000000000000" pitchFamily="50" charset="-128"/>
              </a:rPr>
              <a:t>)</a:t>
            </a:r>
            <a:r>
              <a:rPr kumimoji="1" lang="ja-JP" altLang="en-US" sz="2800" dirty="0">
                <a:latin typeface="HGPｺﾞｼｯｸE" panose="020B0900000000000000" pitchFamily="50" charset="-128"/>
                <a:ea typeface="HGPｺﾞｼｯｸE" panose="020B0900000000000000" pitchFamily="50" charset="-128"/>
              </a:rPr>
              <a:t>。</a:t>
            </a:r>
            <a:endParaRPr kumimoji="1" lang="en-US" altLang="ja-JP" sz="2800" dirty="0">
              <a:latin typeface="HGPｺﾞｼｯｸE" panose="020B0900000000000000" pitchFamily="50" charset="-128"/>
              <a:ea typeface="HGPｺﾞｼｯｸE" panose="020B0900000000000000" pitchFamily="50" charset="-128"/>
            </a:endParaRPr>
          </a:p>
          <a:p>
            <a:r>
              <a:rPr lang="ja-JP" altLang="en-US" sz="2800" dirty="0">
                <a:latin typeface="HGPｺﾞｼｯｸE" panose="020B0900000000000000" pitchFamily="50" charset="-128"/>
                <a:ea typeface="HGPｺﾞｼｯｸE" panose="020B0900000000000000" pitchFamily="50" charset="-128"/>
              </a:rPr>
              <a:t>・そのデータを</a:t>
            </a:r>
            <a:r>
              <a:rPr lang="en-US" altLang="ja-JP" sz="2800" dirty="0">
                <a:latin typeface="HGPｺﾞｼｯｸE" panose="020B0900000000000000" pitchFamily="50" charset="-128"/>
                <a:ea typeface="HGPｺﾞｼｯｸE" panose="020B0900000000000000" pitchFamily="50" charset="-128"/>
              </a:rPr>
              <a:t>Excel</a:t>
            </a:r>
            <a:r>
              <a:rPr lang="ja-JP" altLang="en-US" sz="2800" dirty="0">
                <a:latin typeface="HGPｺﾞｼｯｸE" panose="020B0900000000000000" pitchFamily="50" charset="-128"/>
                <a:ea typeface="HGPｺﾞｼｯｸE" panose="020B0900000000000000" pitchFamily="50" charset="-128"/>
              </a:rPr>
              <a:t>に</a:t>
            </a:r>
            <a:r>
              <a:rPr lang="en-US" altLang="ja-JP" sz="2800" dirty="0">
                <a:latin typeface="HGPｺﾞｼｯｸE" panose="020B0900000000000000" pitchFamily="50" charset="-128"/>
                <a:ea typeface="HGPｺﾞｼｯｸE" panose="020B0900000000000000" pitchFamily="50" charset="-128"/>
              </a:rPr>
              <a:t>export</a:t>
            </a:r>
            <a:r>
              <a:rPr lang="ja-JP" altLang="en-US" sz="2800" dirty="0">
                <a:latin typeface="HGPｺﾞｼｯｸE" panose="020B0900000000000000" pitchFamily="50" charset="-128"/>
                <a:ea typeface="HGPｺﾞｼｯｸE" panose="020B0900000000000000" pitchFamily="50" charset="-128"/>
              </a:rPr>
              <a:t>してこれから統計をかけるところ</a:t>
            </a:r>
            <a:endParaRPr kumimoji="1" lang="en-US" altLang="ja-JP" sz="28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4806433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20220808_発表</Template>
  <TotalTime>1448</TotalTime>
  <Words>1290</Words>
  <Application>Microsoft Office PowerPoint</Application>
  <PresentationFormat>ワイド画面</PresentationFormat>
  <Paragraphs>116</Paragraphs>
  <Slides>18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HGPｺﾞｼｯｸE</vt:lpstr>
      <vt:lpstr>HGS創英角ｺﾞｼｯｸUB</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小唄 周平</dc:creator>
  <cp:lastModifiedBy>小唄 周平</cp:lastModifiedBy>
  <cp:revision>9</cp:revision>
  <dcterms:created xsi:type="dcterms:W3CDTF">2022-09-11T00:56:07Z</dcterms:created>
  <dcterms:modified xsi:type="dcterms:W3CDTF">2022-11-07T02:48:55Z</dcterms:modified>
</cp:coreProperties>
</file>