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60" r:id="rId2"/>
    <p:sldId id="289" r:id="rId3"/>
    <p:sldId id="269" r:id="rId4"/>
    <p:sldId id="291" r:id="rId5"/>
    <p:sldId id="298" r:id="rId6"/>
    <p:sldId id="292" r:id="rId7"/>
    <p:sldId id="293" r:id="rId8"/>
    <p:sldId id="300" r:id="rId9"/>
    <p:sldId id="302" r:id="rId10"/>
    <p:sldId id="273" r:id="rId11"/>
    <p:sldId id="294" r:id="rId12"/>
    <p:sldId id="295" r:id="rId13"/>
    <p:sldId id="287" r:id="rId14"/>
    <p:sldId id="275" r:id="rId15"/>
    <p:sldId id="271" r:id="rId16"/>
    <p:sldId id="297" r:id="rId17"/>
    <p:sldId id="278" r:id="rId18"/>
    <p:sldId id="303"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小唄 周平" initials="小唄" lastIdx="1" clrIdx="0">
    <p:extLst>
      <p:ext uri="{19B8F6BF-5375-455C-9EA6-DF929625EA0E}">
        <p15:presenceInfo xmlns:p15="http://schemas.microsoft.com/office/powerpoint/2012/main" userId="e0b40787afccfa1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78" autoAdjust="0"/>
    <p:restoredTop sz="94660"/>
  </p:normalViewPr>
  <p:slideViewPr>
    <p:cSldViewPr snapToGrid="0">
      <p:cViewPr varScale="1">
        <p:scale>
          <a:sx n="84" d="100"/>
          <a:sy n="84"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B9945-C7B1-AD91-8B96-30C741576C0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73B177C-B6A6-0581-E644-8C4E843819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370FC0C-F146-37C2-8FFD-0EDBF4D6742D}"/>
              </a:ext>
            </a:extLst>
          </p:cNvPr>
          <p:cNvSpPr>
            <a:spLocks noGrp="1"/>
          </p:cNvSpPr>
          <p:nvPr>
            <p:ph type="dt" sz="half" idx="10"/>
          </p:nvPr>
        </p:nvSpPr>
        <p:spPr/>
        <p:txBody>
          <a:bodyPr/>
          <a:lstStyle/>
          <a:p>
            <a:fld id="{48A87A34-81AB-432B-8DAE-1953F412C126}" type="datetimeFigureOut">
              <a:rPr lang="en-US" smtClean="0"/>
              <a:t>11/28/2022</a:t>
            </a:fld>
            <a:endParaRPr lang="en-US" dirty="0"/>
          </a:p>
        </p:txBody>
      </p:sp>
      <p:sp>
        <p:nvSpPr>
          <p:cNvPr id="5" name="フッター プレースホルダー 4">
            <a:extLst>
              <a:ext uri="{FF2B5EF4-FFF2-40B4-BE49-F238E27FC236}">
                <a16:creationId xmlns:a16="http://schemas.microsoft.com/office/drawing/2014/main" id="{6E67CA03-3F68-324F-3312-807B696CE164}"/>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34DC39D5-E13C-D9A8-FA50-167A3BB2A39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5872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23B700-5CB8-B204-B240-617B79E6DF8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358AEF2-64DC-FBFB-4008-AE6FD8398D0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EC499F9-3BA1-354C-B749-FBD91A8906AB}"/>
              </a:ext>
            </a:extLst>
          </p:cNvPr>
          <p:cNvSpPr>
            <a:spLocks noGrp="1"/>
          </p:cNvSpPr>
          <p:nvPr>
            <p:ph type="dt" sz="half" idx="10"/>
          </p:nvPr>
        </p:nvSpPr>
        <p:spPr/>
        <p:txBody>
          <a:bodyPr/>
          <a:lstStyle/>
          <a:p>
            <a:fld id="{48A87A34-81AB-432B-8DAE-1953F412C126}" type="datetimeFigureOut">
              <a:rPr lang="en-US" smtClean="0"/>
              <a:t>11/28/2022</a:t>
            </a:fld>
            <a:endParaRPr lang="en-US" dirty="0"/>
          </a:p>
        </p:txBody>
      </p:sp>
      <p:sp>
        <p:nvSpPr>
          <p:cNvPr id="5" name="フッター プレースホルダー 4">
            <a:extLst>
              <a:ext uri="{FF2B5EF4-FFF2-40B4-BE49-F238E27FC236}">
                <a16:creationId xmlns:a16="http://schemas.microsoft.com/office/drawing/2014/main" id="{BDE495D9-449C-76AD-BC50-34D06AA554C9}"/>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2BDEADD3-E9E5-DF46-93BA-8B75151FCAA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0592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955B840-D8A6-1039-9A9E-D250368B2E5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085810B-09AC-70B5-BE46-682C7880844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CB7812-8D3D-446D-0C7E-E140A85DF49B}"/>
              </a:ext>
            </a:extLst>
          </p:cNvPr>
          <p:cNvSpPr>
            <a:spLocks noGrp="1"/>
          </p:cNvSpPr>
          <p:nvPr>
            <p:ph type="dt" sz="half" idx="10"/>
          </p:nvPr>
        </p:nvSpPr>
        <p:spPr/>
        <p:txBody>
          <a:bodyPr/>
          <a:lstStyle/>
          <a:p>
            <a:fld id="{48A87A34-81AB-432B-8DAE-1953F412C126}" type="datetimeFigureOut">
              <a:rPr lang="en-US" smtClean="0"/>
              <a:t>11/28/2022</a:t>
            </a:fld>
            <a:endParaRPr lang="en-US" dirty="0"/>
          </a:p>
        </p:txBody>
      </p:sp>
      <p:sp>
        <p:nvSpPr>
          <p:cNvPr id="5" name="フッター プレースホルダー 4">
            <a:extLst>
              <a:ext uri="{FF2B5EF4-FFF2-40B4-BE49-F238E27FC236}">
                <a16:creationId xmlns:a16="http://schemas.microsoft.com/office/drawing/2014/main" id="{45759EAD-EB17-A01C-5195-17B8528580F8}"/>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8A7E11F1-2995-5FF2-8291-400B0FD873D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918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C74510-7E07-1B7B-4B6D-764BC067F63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9009280-E222-9F53-3DB0-E311CABF692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F44AFB1-F212-6D06-2595-EEF1824DC39F}"/>
              </a:ext>
            </a:extLst>
          </p:cNvPr>
          <p:cNvSpPr>
            <a:spLocks noGrp="1"/>
          </p:cNvSpPr>
          <p:nvPr>
            <p:ph type="dt" sz="half" idx="10"/>
          </p:nvPr>
        </p:nvSpPr>
        <p:spPr/>
        <p:txBody>
          <a:bodyPr/>
          <a:lstStyle/>
          <a:p>
            <a:fld id="{48A87A34-81AB-432B-8DAE-1953F412C126}" type="datetimeFigureOut">
              <a:rPr lang="en-US" smtClean="0"/>
              <a:t>11/28/2022</a:t>
            </a:fld>
            <a:endParaRPr lang="en-US" dirty="0"/>
          </a:p>
        </p:txBody>
      </p:sp>
      <p:sp>
        <p:nvSpPr>
          <p:cNvPr id="5" name="フッター プレースホルダー 4">
            <a:extLst>
              <a:ext uri="{FF2B5EF4-FFF2-40B4-BE49-F238E27FC236}">
                <a16:creationId xmlns:a16="http://schemas.microsoft.com/office/drawing/2014/main" id="{BD970A36-B77B-73F8-336A-98DE81A218E4}"/>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4AACD2CE-E8F5-16D9-C4AC-5F1AEC44EF8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5652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050D14-6E33-9A5D-A297-CA7C5EF1358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95CE897-7C5C-AEE4-1AEA-85A914930D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EFF007C-D074-2391-E074-E48A28AA7474}"/>
              </a:ext>
            </a:extLst>
          </p:cNvPr>
          <p:cNvSpPr>
            <a:spLocks noGrp="1"/>
          </p:cNvSpPr>
          <p:nvPr>
            <p:ph type="dt" sz="half" idx="10"/>
          </p:nvPr>
        </p:nvSpPr>
        <p:spPr/>
        <p:txBody>
          <a:bodyPr/>
          <a:lstStyle/>
          <a:p>
            <a:fld id="{48A87A34-81AB-432B-8DAE-1953F412C126}" type="datetimeFigureOut">
              <a:rPr lang="en-US" smtClean="0"/>
              <a:t>11/28/2022</a:t>
            </a:fld>
            <a:endParaRPr lang="en-US" dirty="0"/>
          </a:p>
        </p:txBody>
      </p:sp>
      <p:sp>
        <p:nvSpPr>
          <p:cNvPr id="5" name="フッター プレースホルダー 4">
            <a:extLst>
              <a:ext uri="{FF2B5EF4-FFF2-40B4-BE49-F238E27FC236}">
                <a16:creationId xmlns:a16="http://schemas.microsoft.com/office/drawing/2014/main" id="{051F9CC7-0876-2280-5E92-4C8549049C69}"/>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B57BC706-D0B0-2FAA-E6C8-39F8B4E5D12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5657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31CFCB-E7C5-7DCD-5A3F-E65BE819F94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E01462C-C596-BA6A-4553-D4BBE3FE224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CB8C6CF-B04E-8032-0389-01FB2780A12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226527A-4F84-10FD-DCB0-B182C8EF8961}"/>
              </a:ext>
            </a:extLst>
          </p:cNvPr>
          <p:cNvSpPr>
            <a:spLocks noGrp="1"/>
          </p:cNvSpPr>
          <p:nvPr>
            <p:ph type="dt" sz="half" idx="10"/>
          </p:nvPr>
        </p:nvSpPr>
        <p:spPr/>
        <p:txBody>
          <a:bodyPr/>
          <a:lstStyle/>
          <a:p>
            <a:fld id="{48A87A34-81AB-432B-8DAE-1953F412C126}" type="datetimeFigureOut">
              <a:rPr lang="en-US" smtClean="0"/>
              <a:t>11/28/2022</a:t>
            </a:fld>
            <a:endParaRPr lang="en-US" dirty="0"/>
          </a:p>
        </p:txBody>
      </p:sp>
      <p:sp>
        <p:nvSpPr>
          <p:cNvPr id="6" name="フッター プレースホルダー 5">
            <a:extLst>
              <a:ext uri="{FF2B5EF4-FFF2-40B4-BE49-F238E27FC236}">
                <a16:creationId xmlns:a16="http://schemas.microsoft.com/office/drawing/2014/main" id="{2B77BBF3-DC17-49A4-4A1F-A90223FEBB81}"/>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29CE87A0-8952-9C57-E28B-561ECC7F95E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8075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CC6D5C-0484-EE88-EB28-345848CB8C4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2E49673-FCAC-CFFD-2EB8-063E2821FF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618F12B-59B5-3A33-97DF-91FD1E749C6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9E0D2DC-2CD7-20EE-19FF-381E977518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822CB88-5B62-2D32-BA9F-1F7ED045C68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044E354-1825-56E3-1AB9-3D35BA3C4F05}"/>
              </a:ext>
            </a:extLst>
          </p:cNvPr>
          <p:cNvSpPr>
            <a:spLocks noGrp="1"/>
          </p:cNvSpPr>
          <p:nvPr>
            <p:ph type="dt" sz="half" idx="10"/>
          </p:nvPr>
        </p:nvSpPr>
        <p:spPr/>
        <p:txBody>
          <a:bodyPr/>
          <a:lstStyle/>
          <a:p>
            <a:fld id="{48A87A34-81AB-432B-8DAE-1953F412C126}" type="datetimeFigureOut">
              <a:rPr lang="en-US" smtClean="0"/>
              <a:t>11/28/2022</a:t>
            </a:fld>
            <a:endParaRPr lang="en-US" dirty="0"/>
          </a:p>
        </p:txBody>
      </p:sp>
      <p:sp>
        <p:nvSpPr>
          <p:cNvPr id="8" name="フッター プレースホルダー 7">
            <a:extLst>
              <a:ext uri="{FF2B5EF4-FFF2-40B4-BE49-F238E27FC236}">
                <a16:creationId xmlns:a16="http://schemas.microsoft.com/office/drawing/2014/main" id="{5D66BCBB-4F66-8C25-AC94-D187E8AFE690}"/>
              </a:ext>
            </a:extLst>
          </p:cNvPr>
          <p:cNvSpPr>
            <a:spLocks noGrp="1"/>
          </p:cNvSpPr>
          <p:nvPr>
            <p:ph type="ftr" sz="quarter" idx="11"/>
          </p:nvPr>
        </p:nvSpPr>
        <p:spPr/>
        <p:txBody>
          <a:bodyPr/>
          <a:lstStyle/>
          <a:p>
            <a:endParaRPr lang="en-US" dirty="0"/>
          </a:p>
        </p:txBody>
      </p:sp>
      <p:sp>
        <p:nvSpPr>
          <p:cNvPr id="9" name="スライド番号プレースホルダー 8">
            <a:extLst>
              <a:ext uri="{FF2B5EF4-FFF2-40B4-BE49-F238E27FC236}">
                <a16:creationId xmlns:a16="http://schemas.microsoft.com/office/drawing/2014/main" id="{8761C9A6-69FE-032F-9071-CB71D11AE6A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565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784C06-DA4D-B35C-94F2-D399DE6D551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F520175-41B8-F8C0-9B72-DDB3B2FA825A}"/>
              </a:ext>
            </a:extLst>
          </p:cNvPr>
          <p:cNvSpPr>
            <a:spLocks noGrp="1"/>
          </p:cNvSpPr>
          <p:nvPr>
            <p:ph type="dt" sz="half" idx="10"/>
          </p:nvPr>
        </p:nvSpPr>
        <p:spPr/>
        <p:txBody>
          <a:bodyPr/>
          <a:lstStyle/>
          <a:p>
            <a:fld id="{48A87A34-81AB-432B-8DAE-1953F412C126}" type="datetimeFigureOut">
              <a:rPr lang="en-US" smtClean="0"/>
              <a:t>11/28/2022</a:t>
            </a:fld>
            <a:endParaRPr lang="en-US" dirty="0"/>
          </a:p>
        </p:txBody>
      </p:sp>
      <p:sp>
        <p:nvSpPr>
          <p:cNvPr id="4" name="フッター プレースホルダー 3">
            <a:extLst>
              <a:ext uri="{FF2B5EF4-FFF2-40B4-BE49-F238E27FC236}">
                <a16:creationId xmlns:a16="http://schemas.microsoft.com/office/drawing/2014/main" id="{610F1CE8-640A-C921-491C-808F34A594D7}"/>
              </a:ext>
            </a:extLst>
          </p:cNvPr>
          <p:cNvSpPr>
            <a:spLocks noGrp="1"/>
          </p:cNvSpPr>
          <p:nvPr>
            <p:ph type="ftr" sz="quarter" idx="11"/>
          </p:nvPr>
        </p:nvSpPr>
        <p:spPr/>
        <p:txBody>
          <a:bodyPr/>
          <a:lstStyle/>
          <a:p>
            <a:endParaRPr lang="en-US" dirty="0"/>
          </a:p>
        </p:txBody>
      </p:sp>
      <p:sp>
        <p:nvSpPr>
          <p:cNvPr id="5" name="スライド番号プレースホルダー 4">
            <a:extLst>
              <a:ext uri="{FF2B5EF4-FFF2-40B4-BE49-F238E27FC236}">
                <a16:creationId xmlns:a16="http://schemas.microsoft.com/office/drawing/2014/main" id="{275594F4-70EA-3FC7-20A6-0105EC65A8C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7106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364BBD5-1455-B06A-3773-8AEFA83F66E9}"/>
              </a:ext>
            </a:extLst>
          </p:cNvPr>
          <p:cNvSpPr>
            <a:spLocks noGrp="1"/>
          </p:cNvSpPr>
          <p:nvPr>
            <p:ph type="dt" sz="half" idx="10"/>
          </p:nvPr>
        </p:nvSpPr>
        <p:spPr/>
        <p:txBody>
          <a:bodyPr/>
          <a:lstStyle/>
          <a:p>
            <a:fld id="{48A87A34-81AB-432B-8DAE-1953F412C126}" type="datetimeFigureOut">
              <a:rPr lang="en-US" smtClean="0"/>
              <a:t>11/28/2022</a:t>
            </a:fld>
            <a:endParaRPr lang="en-US" dirty="0"/>
          </a:p>
        </p:txBody>
      </p:sp>
      <p:sp>
        <p:nvSpPr>
          <p:cNvPr id="3" name="フッター プレースホルダー 2">
            <a:extLst>
              <a:ext uri="{FF2B5EF4-FFF2-40B4-BE49-F238E27FC236}">
                <a16:creationId xmlns:a16="http://schemas.microsoft.com/office/drawing/2014/main" id="{1E6B48C2-7D90-9947-B321-C3FAB801BE3A}"/>
              </a:ext>
            </a:extLst>
          </p:cNvPr>
          <p:cNvSpPr>
            <a:spLocks noGrp="1"/>
          </p:cNvSpPr>
          <p:nvPr>
            <p:ph type="ftr" sz="quarter" idx="11"/>
          </p:nvPr>
        </p:nvSpPr>
        <p:spPr/>
        <p:txBody>
          <a:bodyPr/>
          <a:lstStyle/>
          <a:p>
            <a:endParaRPr lang="en-US" dirty="0"/>
          </a:p>
        </p:txBody>
      </p:sp>
      <p:sp>
        <p:nvSpPr>
          <p:cNvPr id="4" name="スライド番号プレースホルダー 3">
            <a:extLst>
              <a:ext uri="{FF2B5EF4-FFF2-40B4-BE49-F238E27FC236}">
                <a16:creationId xmlns:a16="http://schemas.microsoft.com/office/drawing/2014/main" id="{63A81F7C-EEA5-3C7C-55DB-2E346D9B1A8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6196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BD17EA-D885-6826-8B6E-D7D10F6ECB6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6987A92-56E9-F197-450F-12156DAA33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DDF9428-7AA3-5D24-237B-96B7C76DAA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D766BA7-CBE6-65BB-1998-FF07B048C885}"/>
              </a:ext>
            </a:extLst>
          </p:cNvPr>
          <p:cNvSpPr>
            <a:spLocks noGrp="1"/>
          </p:cNvSpPr>
          <p:nvPr>
            <p:ph type="dt" sz="half" idx="10"/>
          </p:nvPr>
        </p:nvSpPr>
        <p:spPr/>
        <p:txBody>
          <a:bodyPr/>
          <a:lstStyle/>
          <a:p>
            <a:fld id="{48A87A34-81AB-432B-8DAE-1953F412C126}" type="datetimeFigureOut">
              <a:rPr lang="en-US" smtClean="0"/>
              <a:t>11/28/2022</a:t>
            </a:fld>
            <a:endParaRPr lang="en-US" dirty="0"/>
          </a:p>
        </p:txBody>
      </p:sp>
      <p:sp>
        <p:nvSpPr>
          <p:cNvPr id="6" name="フッター プレースホルダー 5">
            <a:extLst>
              <a:ext uri="{FF2B5EF4-FFF2-40B4-BE49-F238E27FC236}">
                <a16:creationId xmlns:a16="http://schemas.microsoft.com/office/drawing/2014/main" id="{EEB24E59-4E79-2C4C-C168-5C8249A3EA42}"/>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ED06308B-ABBA-AD9D-7559-E5BC789F59E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7277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00A5BB-262C-6001-2E1A-240D45E1DAB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13D2235-A101-9029-B6BF-EB6524F223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89EF7035-3295-F5C8-ED36-CF6C76EAAE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46E12CD-707B-4056-DEB9-3E489F402442}"/>
              </a:ext>
            </a:extLst>
          </p:cNvPr>
          <p:cNvSpPr>
            <a:spLocks noGrp="1"/>
          </p:cNvSpPr>
          <p:nvPr>
            <p:ph type="dt" sz="half" idx="10"/>
          </p:nvPr>
        </p:nvSpPr>
        <p:spPr/>
        <p:txBody>
          <a:bodyPr/>
          <a:lstStyle/>
          <a:p>
            <a:fld id="{48A87A34-81AB-432B-8DAE-1953F412C126}" type="datetimeFigureOut">
              <a:rPr lang="en-US" smtClean="0"/>
              <a:pPr/>
              <a:t>11/28/2022</a:t>
            </a:fld>
            <a:endParaRPr lang="en-US" dirty="0"/>
          </a:p>
        </p:txBody>
      </p:sp>
      <p:sp>
        <p:nvSpPr>
          <p:cNvPr id="6" name="フッター プレースホルダー 5">
            <a:extLst>
              <a:ext uri="{FF2B5EF4-FFF2-40B4-BE49-F238E27FC236}">
                <a16:creationId xmlns:a16="http://schemas.microsoft.com/office/drawing/2014/main" id="{22209EFA-4D44-1E2D-7A75-142A3B6D4B91}"/>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B6595B7D-9079-AEE4-84FF-45CFAB4F06F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22951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C6B680E-7369-11EB-9FF0-6E9B59E839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F006E83-65F3-EDB5-DA90-66E96B7F3D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83D8E12-8833-AB43-9140-3958D84DA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11/28/2022</a:t>
            </a:fld>
            <a:endParaRPr lang="en-US" dirty="0"/>
          </a:p>
        </p:txBody>
      </p:sp>
      <p:sp>
        <p:nvSpPr>
          <p:cNvPr id="5" name="フッター プレースホルダー 4">
            <a:extLst>
              <a:ext uri="{FF2B5EF4-FFF2-40B4-BE49-F238E27FC236}">
                <a16:creationId xmlns:a16="http://schemas.microsoft.com/office/drawing/2014/main" id="{0F26AD6B-A9E6-E69A-7B17-EE5D24B9DB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スライド番号プレースホルダー 5">
            <a:extLst>
              <a:ext uri="{FF2B5EF4-FFF2-40B4-BE49-F238E27FC236}">
                <a16:creationId xmlns:a16="http://schemas.microsoft.com/office/drawing/2014/main" id="{FA38E5C6-0450-C8E8-189C-85FBEA4E64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854924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files.slack.com/files-pri/T03GLBQR813-F04BUNZCTRS/____________________________2022-11-21_11.32.00.p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8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264695" y="5350042"/>
            <a:ext cx="10804357" cy="882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AACBAA01-8FB1-353B-2707-04FB57B2813F}"/>
              </a:ext>
            </a:extLst>
          </p:cNvPr>
          <p:cNvSpPr txBox="1"/>
          <p:nvPr/>
        </p:nvSpPr>
        <p:spPr>
          <a:xfrm>
            <a:off x="978568" y="2959587"/>
            <a:ext cx="10090483" cy="2431435"/>
          </a:xfrm>
          <a:prstGeom prst="rect">
            <a:avLst/>
          </a:prstGeom>
          <a:noFill/>
        </p:spPr>
        <p:txBody>
          <a:bodyPr wrap="square" rtlCol="0">
            <a:spAutoFit/>
          </a:bodyPr>
          <a:lstStyle/>
          <a:p>
            <a:r>
              <a:rPr lang="ja-JP" altLang="en-US" sz="4000" b="1" dirty="0">
                <a:latin typeface="HGS創英角ｺﾞｼｯｸUB" panose="020B0900000000000000" pitchFamily="50" charset="-128"/>
                <a:ea typeface="HGS創英角ｺﾞｼｯｸUB" panose="020B0900000000000000" pitchFamily="50" charset="-128"/>
              </a:rPr>
              <a:t>リアルタイムな作業進捗表示による</a:t>
            </a:r>
            <a:endParaRPr lang="en-US" altLang="ja-JP" sz="4000" b="1" dirty="0">
              <a:latin typeface="HGS創英角ｺﾞｼｯｸUB" panose="020B0900000000000000" pitchFamily="50" charset="-128"/>
              <a:ea typeface="HGS創英角ｺﾞｼｯｸUB" panose="020B0900000000000000" pitchFamily="50" charset="-128"/>
            </a:endParaRPr>
          </a:p>
          <a:p>
            <a:r>
              <a:rPr lang="en-US" altLang="ja-JP" sz="4000" b="1" dirty="0">
                <a:latin typeface="HGS創英角ｺﾞｼｯｸUB" panose="020B0900000000000000" pitchFamily="50" charset="-128"/>
                <a:ea typeface="HGS創英角ｺﾞｼｯｸUB" panose="020B0900000000000000" pitchFamily="50" charset="-128"/>
              </a:rPr>
              <a:t>PC</a:t>
            </a:r>
            <a:r>
              <a:rPr lang="ja-JP" altLang="en-US" sz="4000" b="1" dirty="0">
                <a:latin typeface="HGS創英角ｺﾞｼｯｸUB" panose="020B0900000000000000" pitchFamily="50" charset="-128"/>
                <a:ea typeface="HGS創英角ｺﾞｼｯｸUB" panose="020B0900000000000000" pitchFamily="50" charset="-128"/>
              </a:rPr>
              <a:t>タスクの集中力継続への影響</a:t>
            </a:r>
            <a:endParaRPr lang="en-US" altLang="ja-JP" sz="4000" b="1" dirty="0">
              <a:latin typeface="HGS創英角ｺﾞｼｯｸUB" panose="020B0900000000000000" pitchFamily="50" charset="-128"/>
              <a:ea typeface="HGS創英角ｺﾞｼｯｸUB" panose="020B0900000000000000" pitchFamily="50" charset="-128"/>
            </a:endParaRPr>
          </a:p>
          <a:p>
            <a:endParaRPr kumimoji="1" lang="en-US" altLang="ja-JP" sz="4000" b="1" dirty="0"/>
          </a:p>
          <a:p>
            <a:r>
              <a:rPr lang="en-US" altLang="ja-JP" sz="3200" dirty="0"/>
              <a:t>T19H731H </a:t>
            </a:r>
            <a:r>
              <a:rPr lang="ja-JP" altLang="en-US" sz="3200" dirty="0"/>
              <a:t>小唄周平</a:t>
            </a:r>
            <a:endParaRPr kumimoji="1" lang="ja-JP" altLang="en-US" sz="3200" dirty="0"/>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705852" y="3031958"/>
            <a:ext cx="56148" cy="13074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74058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実験内容</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1466868" cy="3600986"/>
          </a:xfrm>
          <a:prstGeom prst="rect">
            <a:avLst/>
          </a:prstGeom>
          <a:noFill/>
        </p:spPr>
        <p:txBody>
          <a:bodyPr wrap="square" rtlCol="0">
            <a:spAutoFit/>
          </a:bodyPr>
          <a:lstStyle/>
          <a:p>
            <a:r>
              <a:rPr kumimoji="1" lang="ja-JP" altLang="en-US" sz="3600" u="sng" dirty="0">
                <a:latin typeface="HGS創英角ｺﾞｼｯｸUB" panose="020B0900000000000000" pitchFamily="50" charset="-128"/>
                <a:ea typeface="HGS創英角ｺﾞｼｯｸUB" panose="020B0900000000000000" pitchFamily="50" charset="-128"/>
              </a:rPr>
              <a:t>・</a:t>
            </a:r>
            <a:r>
              <a:rPr kumimoji="1" lang="en-US" altLang="ja-JP" sz="3600" u="sng" dirty="0">
                <a:latin typeface="HGS創英角ｺﾞｼｯｸUB" panose="020B0900000000000000" pitchFamily="50" charset="-128"/>
                <a:ea typeface="HGS創英角ｺﾞｼｯｸUB" panose="020B0900000000000000" pitchFamily="50" charset="-128"/>
              </a:rPr>
              <a:t>PC</a:t>
            </a:r>
            <a:r>
              <a:rPr kumimoji="1" lang="ja-JP" altLang="en-US" sz="3600" u="sng" dirty="0">
                <a:latin typeface="HGS創英角ｺﾞｼｯｸUB" panose="020B0900000000000000" pitchFamily="50" charset="-128"/>
                <a:ea typeface="HGS創英角ｺﾞｼｯｸUB" panose="020B0900000000000000" pitchFamily="50" charset="-128"/>
              </a:rPr>
              <a:t>タスクの選定</a:t>
            </a:r>
            <a:endParaRPr kumimoji="1" lang="en-US" altLang="ja-JP" sz="3600" u="sng" dirty="0">
              <a:latin typeface="HGS創英角ｺﾞｼｯｸUB" panose="020B0900000000000000" pitchFamily="50" charset="-128"/>
              <a:ea typeface="HGS創英角ｺﾞｼｯｸUB" panose="020B0900000000000000" pitchFamily="50" charset="-128"/>
            </a:endParaRPr>
          </a:p>
          <a:p>
            <a:r>
              <a:rPr kumimoji="1" lang="ja-JP" altLang="en-US" sz="3200" dirty="0">
                <a:latin typeface="HGPｺﾞｼｯｸE" panose="020B0900000000000000" pitchFamily="50" charset="-128"/>
                <a:ea typeface="HGPｺﾞｼｯｸE" panose="020B0900000000000000" pitchFamily="50" charset="-128"/>
              </a:rPr>
              <a:t>➞先行研究では計算タスク、タイピングタスク、間違い探しタスク、</a:t>
            </a:r>
            <a:endParaRPr kumimoji="1" lang="en-US" altLang="ja-JP" sz="3200" dirty="0">
              <a:latin typeface="HGPｺﾞｼｯｸE" panose="020B0900000000000000" pitchFamily="50" charset="-128"/>
              <a:ea typeface="HGPｺﾞｼｯｸE" panose="020B0900000000000000" pitchFamily="50" charset="-128"/>
            </a:endParaRPr>
          </a:p>
          <a:p>
            <a:r>
              <a:rPr lang="ja-JP" altLang="en-US" sz="3200" dirty="0">
                <a:latin typeface="HGPｺﾞｼｯｸE" panose="020B0900000000000000" pitchFamily="50" charset="-128"/>
                <a:ea typeface="HGPｺﾞｼｯｸE" panose="020B0900000000000000" pitchFamily="50" charset="-128"/>
              </a:rPr>
              <a:t>ジグゾーパズルタスク、文字と手書きが同じ文字かの単調な〇</a:t>
            </a:r>
            <a:r>
              <a:rPr lang="en-US" altLang="ja-JP" sz="3200" dirty="0">
                <a:latin typeface="HGPｺﾞｼｯｸE" panose="020B0900000000000000" pitchFamily="50" charset="-128"/>
                <a:ea typeface="HGPｺﾞｼｯｸE" panose="020B0900000000000000" pitchFamily="50" charset="-128"/>
              </a:rPr>
              <a:t>×</a:t>
            </a:r>
            <a:r>
              <a:rPr lang="ja-JP" altLang="en-US" sz="3200" dirty="0">
                <a:latin typeface="HGPｺﾞｼｯｸE" panose="020B0900000000000000" pitchFamily="50" charset="-128"/>
                <a:ea typeface="HGPｺﾞｼｯｸE" panose="020B0900000000000000" pitchFamily="50" charset="-128"/>
              </a:rPr>
              <a:t>タスクなどが行なわれていた。そしてこの実験に相応しいタスクを考えてみた。</a:t>
            </a:r>
            <a:endParaRPr lang="en-US" altLang="ja-JP" sz="3200" dirty="0">
              <a:latin typeface="HGPｺﾞｼｯｸE" panose="020B0900000000000000" pitchFamily="50" charset="-128"/>
              <a:ea typeface="HGPｺﾞｼｯｸE"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1660402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実験内容</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1466868" cy="3785652"/>
          </a:xfrm>
          <a:prstGeom prst="rect">
            <a:avLst/>
          </a:prstGeom>
          <a:noFill/>
        </p:spPr>
        <p:txBody>
          <a:bodyPr wrap="square" rtlCol="0">
            <a:spAutoFit/>
          </a:bodyPr>
          <a:lstStyle/>
          <a:p>
            <a:r>
              <a:rPr lang="ja-JP" altLang="en-US"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タイピングタスク</a:t>
            </a:r>
            <a:endParaRPr kumimoji="1" lang="en-US" altLang="ja-JP" sz="2000" dirty="0">
              <a:latin typeface="HGPｺﾞｼｯｸE" panose="020B0900000000000000" pitchFamily="50" charset="-128"/>
              <a:ea typeface="HGPｺﾞｼｯｸE" panose="020B0900000000000000" pitchFamily="50" charset="-128"/>
            </a:endParaRPr>
          </a:p>
          <a:p>
            <a:r>
              <a:rPr lang="en-US" altLang="ja-JP"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人によっては集中力がなくても作業できてしまう</a:t>
            </a:r>
            <a:endParaRPr kumimoji="1" lang="en-US" altLang="ja-JP" sz="2000" dirty="0">
              <a:latin typeface="HGPｺﾞｼｯｸE" panose="020B0900000000000000" pitchFamily="50" charset="-128"/>
              <a:ea typeface="HGPｺﾞｼｯｸE" panose="020B0900000000000000" pitchFamily="50" charset="-128"/>
            </a:endParaRPr>
          </a:p>
          <a:p>
            <a:r>
              <a:rPr lang="en-US" altLang="ja-JP" sz="2000" dirty="0">
                <a:latin typeface="HGPｺﾞｼｯｸE" panose="020B0900000000000000" pitchFamily="50" charset="-128"/>
                <a:ea typeface="HGPｺﾞｼｯｸE" panose="020B0900000000000000" pitchFamily="50" charset="-128"/>
              </a:rPr>
              <a:t>×</a:t>
            </a:r>
            <a:r>
              <a:rPr lang="ja-JP" altLang="en-US" sz="2000" dirty="0">
                <a:latin typeface="HGPｺﾞｼｯｸE" panose="020B0900000000000000" pitchFamily="50" charset="-128"/>
                <a:ea typeface="HGPｺﾞｼｯｸE" panose="020B0900000000000000" pitchFamily="50" charset="-128"/>
              </a:rPr>
              <a:t>作業進捗の表示を見る分入力が遅くなり影響が出るのでは</a:t>
            </a:r>
            <a:endParaRPr lang="en-US" altLang="ja-JP" sz="2000" dirty="0">
              <a:latin typeface="HGPｺﾞｼｯｸE" panose="020B0900000000000000" pitchFamily="50" charset="-128"/>
              <a:ea typeface="HGPｺﾞｼｯｸE" panose="020B0900000000000000" pitchFamily="50" charset="-128"/>
            </a:endParaRPr>
          </a:p>
          <a:p>
            <a:r>
              <a:rPr lang="en-US" altLang="ja-JP" sz="2000" dirty="0">
                <a:latin typeface="HGPｺﾞｼｯｸE" panose="020B0900000000000000" pitchFamily="50" charset="-128"/>
                <a:ea typeface="HGPｺﾞｼｯｸE" panose="020B0900000000000000" pitchFamily="50" charset="-128"/>
              </a:rPr>
              <a:t>×</a:t>
            </a:r>
            <a:r>
              <a:rPr lang="ja-JP" altLang="en-US" sz="2000" dirty="0">
                <a:latin typeface="HGPｺﾞｼｯｸE" panose="020B0900000000000000" pitchFamily="50" charset="-128"/>
                <a:ea typeface="HGPｺﾞｼｯｸE" panose="020B0900000000000000" pitchFamily="50" charset="-128"/>
              </a:rPr>
              <a:t>タイピングする文章</a:t>
            </a:r>
            <a:r>
              <a:rPr kumimoji="1" lang="ja-JP" altLang="en-US" sz="2000" dirty="0">
                <a:latin typeface="HGPｺﾞｼｯｸE" panose="020B0900000000000000" pitchFamily="50" charset="-128"/>
                <a:ea typeface="HGPｺﾞｼｯｸE" panose="020B0900000000000000" pitchFamily="50" charset="-128"/>
              </a:rPr>
              <a:t>によって記憶力が必要になり集中力とは違うのではないか</a:t>
            </a:r>
            <a:endParaRPr kumimoji="1" lang="en-US" altLang="ja-JP" sz="2000" dirty="0">
              <a:latin typeface="HGPｺﾞｼｯｸE" panose="020B0900000000000000" pitchFamily="50" charset="-128"/>
              <a:ea typeface="HGPｺﾞｼｯｸE" panose="020B0900000000000000" pitchFamily="50" charset="-128"/>
            </a:endParaRPr>
          </a:p>
          <a:p>
            <a:endParaRPr kumimoji="1" lang="en-US" altLang="ja-JP" sz="2000" dirty="0">
              <a:latin typeface="HGPｺﾞｼｯｸE" panose="020B0900000000000000" pitchFamily="50" charset="-128"/>
              <a:ea typeface="HGPｺﾞｼｯｸE" panose="020B0900000000000000" pitchFamily="50" charset="-128"/>
            </a:endParaRPr>
          </a:p>
          <a:p>
            <a:r>
              <a:rPr lang="ja-JP" altLang="en-US"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計算タスク</a:t>
            </a:r>
            <a:endParaRPr kumimoji="1" lang="en-US" altLang="ja-JP" sz="2000" dirty="0">
              <a:latin typeface="HGPｺﾞｼｯｸE" panose="020B0900000000000000" pitchFamily="50" charset="-128"/>
              <a:ea typeface="HGPｺﾞｼｯｸE" panose="020B0900000000000000" pitchFamily="50" charset="-128"/>
            </a:endParaRPr>
          </a:p>
          <a:p>
            <a:r>
              <a:rPr lang="en-US" altLang="ja-JP"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計算タスクは計算能力によって個人差が出る</a:t>
            </a:r>
            <a:endParaRPr kumimoji="1" lang="en-US" altLang="ja-JP" sz="2000" dirty="0">
              <a:latin typeface="HGPｺﾞｼｯｸE" panose="020B0900000000000000" pitchFamily="50" charset="-128"/>
              <a:ea typeface="HGPｺﾞｼｯｸE" panose="020B0900000000000000" pitchFamily="50" charset="-128"/>
            </a:endParaRPr>
          </a:p>
          <a:p>
            <a:r>
              <a:rPr lang="ja-JP" altLang="en-US" sz="2000" dirty="0">
                <a:latin typeface="HGPｺﾞｼｯｸE" panose="020B0900000000000000" pitchFamily="50" charset="-128"/>
                <a:ea typeface="HGPｺﾞｼｯｸE" panose="020B0900000000000000" pitchFamily="50" charset="-128"/>
              </a:rPr>
              <a:t>〇ただ単純で退屈なので集中力の遷移が見れるのではないか</a:t>
            </a:r>
            <a:endParaRPr lang="en-US" altLang="ja-JP" sz="2000" dirty="0">
              <a:latin typeface="HGPｺﾞｼｯｸE" panose="020B0900000000000000" pitchFamily="50" charset="-128"/>
              <a:ea typeface="HGPｺﾞｼｯｸE" panose="020B0900000000000000" pitchFamily="50" charset="-128"/>
            </a:endParaRPr>
          </a:p>
          <a:p>
            <a:endParaRPr kumimoji="1" lang="en-US" altLang="ja-JP" sz="2000" dirty="0">
              <a:latin typeface="HGPｺﾞｼｯｸE" panose="020B0900000000000000" pitchFamily="50" charset="-128"/>
              <a:ea typeface="HGPｺﾞｼｯｸE" panose="020B0900000000000000" pitchFamily="50" charset="-128"/>
            </a:endParaRPr>
          </a:p>
          <a:p>
            <a:r>
              <a:rPr lang="ja-JP" altLang="en-US"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間違い探しタスク</a:t>
            </a:r>
            <a:endParaRPr kumimoji="1" lang="en-US" altLang="ja-JP" sz="2000" dirty="0">
              <a:latin typeface="HGPｺﾞｼｯｸE" panose="020B0900000000000000" pitchFamily="50" charset="-128"/>
              <a:ea typeface="HGPｺﾞｼｯｸE" panose="020B0900000000000000" pitchFamily="50" charset="-128"/>
            </a:endParaRPr>
          </a:p>
          <a:p>
            <a:r>
              <a:rPr lang="en-US" altLang="ja-JP" sz="2000" dirty="0">
                <a:latin typeface="HGPｺﾞｼｯｸE" panose="020B0900000000000000" pitchFamily="50" charset="-128"/>
                <a:ea typeface="HGPｺﾞｼｯｸE" panose="020B0900000000000000" pitchFamily="50" charset="-128"/>
              </a:rPr>
              <a:t>×</a:t>
            </a:r>
            <a:r>
              <a:rPr lang="ja-JP" altLang="en-US" sz="2000" dirty="0">
                <a:latin typeface="HGPｺﾞｼｯｸE" panose="020B0900000000000000" pitchFamily="50" charset="-128"/>
                <a:ea typeface="HGPｺﾞｼｯｸE" panose="020B0900000000000000" pitchFamily="50" charset="-128"/>
              </a:rPr>
              <a:t>運に左右されてしまう</a:t>
            </a:r>
            <a:endParaRPr kumimoji="1" lang="en-US" altLang="ja-JP" sz="2000" dirty="0">
              <a:latin typeface="HGPｺﾞｼｯｸE" panose="020B0900000000000000" pitchFamily="50" charset="-128"/>
              <a:ea typeface="HGPｺﾞｼｯｸE" panose="020B0900000000000000" pitchFamily="50" charset="-128"/>
            </a:endParaRPr>
          </a:p>
          <a:p>
            <a:r>
              <a:rPr lang="ja-JP" altLang="en-US" sz="2000" dirty="0">
                <a:latin typeface="HGPｺﾞｼｯｸE" panose="020B0900000000000000" pitchFamily="50" charset="-128"/>
                <a:ea typeface="HGPｺﾞｼｯｸE" panose="020B0900000000000000" pitchFamily="50" charset="-128"/>
              </a:rPr>
              <a:t>瞬発力が必要なタスクはリアルタイムな作業進捗を見ることに影響がでてしまうのではないか</a:t>
            </a:r>
            <a:endParaRPr kumimoji="1" lang="en-US" altLang="ja-JP" sz="20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188719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実験内容</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770250" y="2023992"/>
            <a:ext cx="11466868" cy="3785652"/>
          </a:xfrm>
          <a:prstGeom prst="rect">
            <a:avLst/>
          </a:prstGeom>
          <a:noFill/>
        </p:spPr>
        <p:txBody>
          <a:bodyPr wrap="square" rtlCol="0">
            <a:spAutoFit/>
          </a:bodyPr>
          <a:lstStyle/>
          <a:p>
            <a:r>
              <a:rPr lang="ja-JP" altLang="en-US"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ジグゾーパズルダスク</a:t>
            </a:r>
            <a:endParaRPr kumimoji="1" lang="en-US" altLang="ja-JP" sz="2000" dirty="0">
              <a:latin typeface="HGPｺﾞｼｯｸE" panose="020B0900000000000000" pitchFamily="50" charset="-128"/>
              <a:ea typeface="HGPｺﾞｼｯｸE" panose="020B0900000000000000" pitchFamily="50" charset="-128"/>
            </a:endParaRPr>
          </a:p>
          <a:p>
            <a:r>
              <a:rPr lang="en-US" altLang="ja-JP"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人によっては好きで集中力が減退しないのでは</a:t>
            </a:r>
            <a:endParaRPr kumimoji="1" lang="en-US" altLang="ja-JP" sz="2000" dirty="0">
              <a:latin typeface="HGPｺﾞｼｯｸE" panose="020B0900000000000000" pitchFamily="50" charset="-128"/>
              <a:ea typeface="HGPｺﾞｼｯｸE" panose="020B0900000000000000" pitchFamily="50" charset="-128"/>
            </a:endParaRPr>
          </a:p>
          <a:p>
            <a:r>
              <a:rPr lang="en-US" altLang="ja-JP" sz="2000" dirty="0">
                <a:latin typeface="HGPｺﾞｼｯｸE" panose="020B0900000000000000" pitchFamily="50" charset="-128"/>
                <a:ea typeface="HGPｺﾞｼｯｸE" panose="020B0900000000000000" pitchFamily="50" charset="-128"/>
              </a:rPr>
              <a:t>×</a:t>
            </a:r>
            <a:r>
              <a:rPr lang="ja-JP" altLang="en-US" sz="2000" dirty="0">
                <a:latin typeface="HGPｺﾞｼｯｸE" panose="020B0900000000000000" pitchFamily="50" charset="-128"/>
                <a:ea typeface="HGPｺﾞｼｯｸE" panose="020B0900000000000000" pitchFamily="50" charset="-128"/>
              </a:rPr>
              <a:t>間違い探しタスクと同じく運に左右される</a:t>
            </a:r>
            <a:endParaRPr lang="en-US" altLang="ja-JP" sz="2000" dirty="0">
              <a:latin typeface="HGPｺﾞｼｯｸE" panose="020B0900000000000000" pitchFamily="50" charset="-128"/>
              <a:ea typeface="HGPｺﾞｼｯｸE" panose="020B0900000000000000" pitchFamily="50" charset="-128"/>
            </a:endParaRPr>
          </a:p>
          <a:p>
            <a:endParaRPr kumimoji="1" lang="en-US" altLang="ja-JP" sz="2000" dirty="0">
              <a:latin typeface="HGPｺﾞｼｯｸE" panose="020B0900000000000000" pitchFamily="50" charset="-128"/>
              <a:ea typeface="HGPｺﾞｼｯｸE" panose="020B0900000000000000" pitchFamily="50" charset="-128"/>
            </a:endParaRPr>
          </a:p>
          <a:p>
            <a:r>
              <a:rPr lang="ja-JP" altLang="en-US"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単調な〇</a:t>
            </a:r>
            <a:r>
              <a:rPr kumimoji="1" lang="en-US" altLang="ja-JP"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タスク</a:t>
            </a:r>
            <a:endParaRPr kumimoji="1" lang="en-US" altLang="ja-JP" sz="2000" dirty="0">
              <a:latin typeface="HGPｺﾞｼｯｸE" panose="020B0900000000000000" pitchFamily="50" charset="-128"/>
              <a:ea typeface="HGPｺﾞｼｯｸE" panose="020B0900000000000000" pitchFamily="50" charset="-128"/>
            </a:endParaRPr>
          </a:p>
          <a:p>
            <a:r>
              <a:rPr lang="en-US" altLang="ja-JP"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簡単すぎて脳死でこなせてしまうため</a:t>
            </a:r>
            <a:endParaRPr kumimoji="1" lang="en-US" altLang="ja-JP" sz="2000" dirty="0">
              <a:latin typeface="HGPｺﾞｼｯｸE" panose="020B0900000000000000" pitchFamily="50" charset="-128"/>
              <a:ea typeface="HGPｺﾞｼｯｸE" panose="020B0900000000000000" pitchFamily="50" charset="-128"/>
            </a:endParaRPr>
          </a:p>
          <a:p>
            <a:endParaRPr lang="en-US" altLang="ja-JP" sz="2000" dirty="0">
              <a:latin typeface="HGPｺﾞｼｯｸE" panose="020B0900000000000000" pitchFamily="50" charset="-128"/>
              <a:ea typeface="HGPｺﾞｼｯｸE" panose="020B0900000000000000" pitchFamily="50" charset="-128"/>
            </a:endParaRPr>
          </a:p>
          <a:p>
            <a:endParaRPr lang="en-US" altLang="ja-JP" sz="2000" dirty="0">
              <a:latin typeface="HGPｺﾞｼｯｸE" panose="020B0900000000000000" pitchFamily="50" charset="-128"/>
              <a:ea typeface="HGPｺﾞｼｯｸE" panose="020B0900000000000000" pitchFamily="50" charset="-128"/>
            </a:endParaRPr>
          </a:p>
          <a:p>
            <a:endParaRPr lang="en-US" altLang="ja-JP" sz="2000" dirty="0">
              <a:latin typeface="HGPｺﾞｼｯｸE" panose="020B0900000000000000" pitchFamily="50" charset="-128"/>
              <a:ea typeface="HGPｺﾞｼｯｸE" panose="020B0900000000000000" pitchFamily="50" charset="-128"/>
            </a:endParaRPr>
          </a:p>
          <a:p>
            <a:r>
              <a:rPr lang="ja-JP" altLang="en-US" sz="2000" dirty="0">
                <a:latin typeface="HGPｺﾞｼｯｸE" panose="020B0900000000000000" pitchFamily="50" charset="-128"/>
                <a:ea typeface="HGPｺﾞｼｯｸE" panose="020B0900000000000000" pitchFamily="50" charset="-128"/>
              </a:rPr>
              <a:t>→先行研究</a:t>
            </a:r>
            <a:r>
              <a:rPr lang="en-US" altLang="ja-JP" sz="2000" dirty="0">
                <a:latin typeface="HGPｺﾞｼｯｸE" panose="020B0900000000000000" pitchFamily="50" charset="-128"/>
                <a:ea typeface="HGPｺﾞｼｯｸE" panose="020B0900000000000000" pitchFamily="50" charset="-128"/>
              </a:rPr>
              <a:t>(2)</a:t>
            </a:r>
            <a:r>
              <a:rPr lang="ja-JP" altLang="en-US" sz="2000" dirty="0">
                <a:latin typeface="HGPｺﾞｼｯｸE" panose="020B0900000000000000" pitchFamily="50" charset="-128"/>
                <a:ea typeface="HGPｺﾞｼｯｸE" panose="020B0900000000000000" pitchFamily="50" charset="-128"/>
              </a:rPr>
              <a:t>でも使用されている計算タスクを使用することに</a:t>
            </a:r>
            <a:endParaRPr lang="en-US" altLang="ja-JP" sz="2000" dirty="0">
              <a:latin typeface="HGPｺﾞｼｯｸE" panose="020B0900000000000000" pitchFamily="50" charset="-128"/>
              <a:ea typeface="HGPｺﾞｼｯｸE" panose="020B0900000000000000" pitchFamily="50" charset="-128"/>
            </a:endParaRPr>
          </a:p>
          <a:p>
            <a:endParaRPr lang="en-US" altLang="ja-JP" sz="2000" dirty="0">
              <a:latin typeface="HGPｺﾞｼｯｸE" panose="020B0900000000000000" pitchFamily="50" charset="-128"/>
              <a:ea typeface="HGPｺﾞｼｯｸE" panose="020B0900000000000000" pitchFamily="50" charset="-128"/>
            </a:endParaRPr>
          </a:p>
          <a:p>
            <a:r>
              <a:rPr lang="ja-JP" altLang="en-US" sz="2000" dirty="0">
                <a:latin typeface="HGPｺﾞｼｯｸE" panose="020B0900000000000000" pitchFamily="50" charset="-128"/>
                <a:ea typeface="HGPｺﾞｼｯｸE" panose="020B0900000000000000" pitchFamily="50" charset="-128"/>
              </a:rPr>
              <a:t>先行研究を参考に</a:t>
            </a:r>
            <a:r>
              <a:rPr lang="en-US" altLang="ja-JP" sz="2000" dirty="0">
                <a:latin typeface="HGPｺﾞｼｯｸE" panose="020B0900000000000000" pitchFamily="50" charset="-128"/>
                <a:ea typeface="HGPｺﾞｼｯｸE" panose="020B0900000000000000" pitchFamily="50" charset="-128"/>
              </a:rPr>
              <a:t>2</a:t>
            </a:r>
            <a:r>
              <a:rPr lang="ja-JP" altLang="en-US" sz="2000" dirty="0">
                <a:latin typeface="HGPｺﾞｼｯｸE" panose="020B0900000000000000" pitchFamily="50" charset="-128"/>
                <a:ea typeface="HGPｺﾞｼｯｸE" panose="020B0900000000000000" pitchFamily="50" charset="-128"/>
              </a:rPr>
              <a:t>桁</a:t>
            </a:r>
            <a:r>
              <a:rPr lang="en-US" altLang="ja-JP" sz="2000" dirty="0">
                <a:latin typeface="HGPｺﾞｼｯｸE" panose="020B0900000000000000" pitchFamily="50" charset="-128"/>
                <a:ea typeface="HGPｺﾞｼｯｸE" panose="020B0900000000000000" pitchFamily="50" charset="-128"/>
              </a:rPr>
              <a:t>×1</a:t>
            </a:r>
            <a:r>
              <a:rPr lang="ja-JP" altLang="en-US" sz="2000" dirty="0">
                <a:latin typeface="HGPｺﾞｼｯｸE" panose="020B0900000000000000" pitchFamily="50" charset="-128"/>
                <a:ea typeface="HGPｺﾞｼｯｸE" panose="020B0900000000000000" pitchFamily="50" charset="-128"/>
              </a:rPr>
              <a:t>桁の計算問題を</a:t>
            </a:r>
            <a:r>
              <a:rPr lang="en-US" altLang="ja-JP" sz="2000" dirty="0">
                <a:latin typeface="HGPｺﾞｼｯｸE" panose="020B0900000000000000" pitchFamily="50" charset="-128"/>
                <a:ea typeface="HGPｺﾞｼｯｸE" panose="020B0900000000000000" pitchFamily="50" charset="-128"/>
              </a:rPr>
              <a:t>30</a:t>
            </a:r>
            <a:r>
              <a:rPr lang="ja-JP" altLang="en-US" sz="2000" dirty="0">
                <a:latin typeface="HGPｺﾞｼｯｸE" panose="020B0900000000000000" pitchFamily="50" charset="-128"/>
                <a:ea typeface="HGPｺﾞｼｯｸE" panose="020B0900000000000000" pitchFamily="50" charset="-128"/>
              </a:rPr>
              <a:t>問行う</a:t>
            </a:r>
            <a:endParaRPr lang="en-US" altLang="ja-JP" sz="20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4277521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実験内容</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0347330" cy="4339650"/>
          </a:xfrm>
          <a:prstGeom prst="rect">
            <a:avLst/>
          </a:prstGeom>
          <a:noFill/>
        </p:spPr>
        <p:txBody>
          <a:bodyPr wrap="square" rtlCol="0">
            <a:spAutoFit/>
          </a:bodyPr>
          <a:lstStyle/>
          <a:p>
            <a:r>
              <a:rPr kumimoji="1" lang="ja-JP" altLang="en-US" sz="3600" u="sng" dirty="0">
                <a:latin typeface="HGS創英角ｺﾞｼｯｸUB" panose="020B0900000000000000" pitchFamily="50" charset="-128"/>
                <a:ea typeface="HGS創英角ｺﾞｼｯｸUB" panose="020B0900000000000000" pitchFamily="50" charset="-128"/>
              </a:rPr>
              <a:t>・</a:t>
            </a:r>
            <a:r>
              <a:rPr lang="ja-JP" altLang="en-US" sz="3600" u="sng" dirty="0">
                <a:latin typeface="HGS創英角ｺﾞｼｯｸUB" panose="020B0900000000000000" pitchFamily="50" charset="-128"/>
                <a:ea typeface="HGS創英角ｺﾞｼｯｸUB" panose="020B0900000000000000" pitchFamily="50" charset="-128"/>
              </a:rPr>
              <a:t>実験方法</a:t>
            </a:r>
            <a:endParaRPr kumimoji="1" lang="en-US" altLang="ja-JP" sz="3600" u="sng" dirty="0">
              <a:latin typeface="HGS創英角ｺﾞｼｯｸUB" panose="020B0900000000000000" pitchFamily="50" charset="-128"/>
              <a:ea typeface="HGS創英角ｺﾞｼｯｸUB" panose="020B0900000000000000" pitchFamily="50" charset="-128"/>
            </a:endParaRPr>
          </a:p>
          <a:p>
            <a:r>
              <a:rPr lang="ja-JP" altLang="en-US" sz="2400" b="1" dirty="0">
                <a:latin typeface="HGS創英角ｺﾞｼｯｸUB" panose="020B0900000000000000" pitchFamily="50" charset="-128"/>
                <a:ea typeface="HGS創英角ｺﾞｼｯｸUB" panose="020B0900000000000000" pitchFamily="50" charset="-128"/>
              </a:rPr>
              <a:t>→</a:t>
            </a:r>
            <a:r>
              <a:rPr lang="en-US" altLang="ja-JP" sz="2400" b="1" dirty="0">
                <a:latin typeface="HGS創英角ｺﾞｼｯｸUB" panose="020B0900000000000000" pitchFamily="50" charset="-128"/>
                <a:ea typeface="HGS創英角ｺﾞｼｯｸUB" panose="020B0900000000000000" pitchFamily="50" charset="-128"/>
              </a:rPr>
              <a:t>30</a:t>
            </a:r>
            <a:r>
              <a:rPr lang="ja-JP" altLang="en-US" sz="2400" b="1" dirty="0">
                <a:latin typeface="HGS創英角ｺﾞｼｯｸUB" panose="020B0900000000000000" pitchFamily="50" charset="-128"/>
                <a:ea typeface="HGS創英角ｺﾞｼｯｸUB" panose="020B0900000000000000" pitchFamily="50" charset="-128"/>
              </a:rPr>
              <a:t>問の</a:t>
            </a:r>
            <a:r>
              <a:rPr lang="en-US" altLang="ja-JP" sz="2400" b="1" dirty="0">
                <a:latin typeface="HGS創英角ｺﾞｼｯｸUB" panose="020B0900000000000000" pitchFamily="50" charset="-128"/>
                <a:ea typeface="HGS創英角ｺﾞｼｯｸUB" panose="020B0900000000000000" pitchFamily="50" charset="-128"/>
              </a:rPr>
              <a:t>2</a:t>
            </a:r>
            <a:r>
              <a:rPr lang="ja-JP" altLang="en-US" sz="2400" b="1" dirty="0">
                <a:latin typeface="HGS創英角ｺﾞｼｯｸUB" panose="020B0900000000000000" pitchFamily="50" charset="-128"/>
                <a:ea typeface="HGS創英角ｺﾞｼｯｸUB" panose="020B0900000000000000" pitchFamily="50" charset="-128"/>
              </a:rPr>
              <a:t>桁</a:t>
            </a:r>
            <a:r>
              <a:rPr lang="en-US" altLang="ja-JP" sz="2400" b="1" dirty="0">
                <a:latin typeface="HGS創英角ｺﾞｼｯｸUB" panose="020B0900000000000000" pitchFamily="50" charset="-128"/>
                <a:ea typeface="HGS創英角ｺﾞｼｯｸUB" panose="020B0900000000000000" pitchFamily="50" charset="-128"/>
              </a:rPr>
              <a:t>×1</a:t>
            </a:r>
            <a:r>
              <a:rPr lang="ja-JP" altLang="en-US" sz="2400" b="1" dirty="0">
                <a:latin typeface="HGS創英角ｺﾞｼｯｸUB" panose="020B0900000000000000" pitchFamily="50" charset="-128"/>
                <a:ea typeface="HGS創英角ｺﾞｼｯｸUB" panose="020B0900000000000000" pitchFamily="50" charset="-128"/>
              </a:rPr>
              <a:t>桁の計算タスクをなるべく早く、正確にやってもらう</a:t>
            </a:r>
            <a:endParaRPr lang="en-US" altLang="ja-JP" sz="2400" b="1" dirty="0">
              <a:latin typeface="HGS創英角ｺﾞｼｯｸUB" panose="020B0900000000000000" pitchFamily="50" charset="-128"/>
              <a:ea typeface="HGS創英角ｺﾞｼｯｸUB" panose="020B0900000000000000" pitchFamily="50" charset="-128"/>
            </a:endParaRPr>
          </a:p>
          <a:p>
            <a:r>
              <a:rPr lang="ja-JP" altLang="en-US" sz="2400" b="1" dirty="0">
                <a:latin typeface="HGS創英角ｺﾞｼｯｸUB" panose="020B0900000000000000" pitchFamily="50" charset="-128"/>
                <a:ea typeface="HGS創英角ｺﾞｼｯｸUB" panose="020B0900000000000000" pitchFamily="50" charset="-128"/>
              </a:rPr>
              <a:t>タスク全体を</a:t>
            </a:r>
            <a:r>
              <a:rPr lang="en-US" altLang="ja-JP" sz="2400" b="1" dirty="0">
                <a:latin typeface="HGS創英角ｺﾞｼｯｸUB" panose="020B0900000000000000" pitchFamily="50" charset="-128"/>
                <a:ea typeface="HGS創英角ｺﾞｼｯｸUB" panose="020B0900000000000000" pitchFamily="50" charset="-128"/>
              </a:rPr>
              <a:t>6</a:t>
            </a:r>
            <a:r>
              <a:rPr lang="ja-JP" altLang="en-US" sz="2400" b="1" dirty="0">
                <a:latin typeface="HGS創英角ｺﾞｼｯｸUB" panose="020B0900000000000000" pitchFamily="50" charset="-128"/>
                <a:ea typeface="HGS創英角ｺﾞｼｯｸUB" panose="020B0900000000000000" pitchFamily="50" charset="-128"/>
              </a:rPr>
              <a:t>つのブロックに分けてそこからブロックごとの正答率、タスク回答時間を取得する。</a:t>
            </a:r>
            <a:endParaRPr lang="en-US" altLang="ja-JP" sz="2400" b="1" dirty="0">
              <a:latin typeface="HGS創英角ｺﾞｼｯｸUB" panose="020B0900000000000000" pitchFamily="50" charset="-128"/>
              <a:ea typeface="HGS創英角ｺﾞｼｯｸUB" panose="020B0900000000000000" pitchFamily="50" charset="-128"/>
            </a:endParaRPr>
          </a:p>
          <a:p>
            <a:r>
              <a:rPr lang="ja-JP" altLang="en-US" sz="2400" b="1" dirty="0">
                <a:latin typeface="HGS創英角ｺﾞｼｯｸUB" panose="020B0900000000000000" pitchFamily="50" charset="-128"/>
                <a:ea typeface="HGS創英角ｺﾞｼｯｸUB" panose="020B0900000000000000" pitchFamily="50" charset="-128"/>
              </a:rPr>
              <a:t>→そのタスクを進捗表示あり、なしで差がでるのか検証、その有用性を検討することを目的とする</a:t>
            </a:r>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sz="2400" b="1" dirty="0">
              <a:latin typeface="HGS創英角ｺﾞｼｯｸUB" panose="020B0900000000000000" pitchFamily="50" charset="-128"/>
              <a:ea typeface="HGS創英角ｺﾞｼｯｸUB" panose="020B0900000000000000" pitchFamily="50" charset="-128"/>
            </a:endParaRPr>
          </a:p>
          <a:p>
            <a:endParaRPr kumimoji="1" lang="en-US" altLang="ja-JP" sz="3600" u="sng" dirty="0">
              <a:latin typeface="HGS創英角ｺﾞｼｯｸUB" panose="020B0900000000000000" pitchFamily="50" charset="-128"/>
              <a:ea typeface="HGS創英角ｺﾞｼｯｸUB" panose="020B0900000000000000" pitchFamily="50" charset="-128"/>
            </a:endParaRPr>
          </a:p>
          <a:p>
            <a:endParaRPr lang="ja-JP" altLang="en-US" sz="2400" b="1" dirty="0">
              <a:latin typeface="HGS創英角ｺﾞｼｯｸUB" panose="020B0900000000000000" pitchFamily="50" charset="-128"/>
              <a:ea typeface="HGS創英角ｺﾞｼｯｸUB" panose="020B0900000000000000" pitchFamily="50" charset="-128"/>
            </a:endParaRPr>
          </a:p>
          <a:p>
            <a:endParaRPr lang="en-US" altLang="ja-JP" sz="3600" b="1" dirty="0">
              <a:latin typeface="HGS創英角ｺﾞｼｯｸUB" panose="020B0900000000000000" pitchFamily="50" charset="-128"/>
              <a:ea typeface="HGS創英角ｺﾞｼｯｸUB" panose="020B0900000000000000" pitchFamily="50" charset="-128"/>
            </a:endParaRPr>
          </a:p>
        </p:txBody>
      </p:sp>
      <p:sp>
        <p:nvSpPr>
          <p:cNvPr id="3" name="テキスト ボックス 2">
            <a:extLst>
              <a:ext uri="{FF2B5EF4-FFF2-40B4-BE49-F238E27FC236}">
                <a16:creationId xmlns:a16="http://schemas.microsoft.com/office/drawing/2014/main" id="{36C6F700-1008-EBD1-476B-40A01E208CA4}"/>
              </a:ext>
            </a:extLst>
          </p:cNvPr>
          <p:cNvSpPr txBox="1"/>
          <p:nvPr/>
        </p:nvSpPr>
        <p:spPr>
          <a:xfrm>
            <a:off x="725132" y="4672786"/>
            <a:ext cx="11466868" cy="1938992"/>
          </a:xfrm>
          <a:prstGeom prst="rect">
            <a:avLst/>
          </a:prstGeom>
          <a:noFill/>
        </p:spPr>
        <p:txBody>
          <a:bodyPr wrap="square" rtlCol="0">
            <a:spAutoFit/>
          </a:bodyPr>
          <a:lstStyle/>
          <a:p>
            <a:r>
              <a:rPr lang="ja-JP" altLang="en-US" sz="2800" dirty="0">
                <a:latin typeface="HGS創英角ｺﾞｼｯｸUB" panose="020B0900000000000000" pitchFamily="50" charset="-128"/>
                <a:ea typeface="HGS創英角ｺﾞｼｯｸUB" panose="020B0900000000000000" pitchFamily="50" charset="-128"/>
              </a:rPr>
              <a:t>暗算でなるべく早く、正確な答えを打ち込んでもらうことを指示し</a:t>
            </a:r>
            <a:endParaRPr lang="en-US" altLang="ja-JP" sz="2800" dirty="0">
              <a:latin typeface="HGS創英角ｺﾞｼｯｸUB" panose="020B0900000000000000" pitchFamily="50" charset="-128"/>
              <a:ea typeface="HGS創英角ｺﾞｼｯｸUB" panose="020B0900000000000000" pitchFamily="50" charset="-128"/>
            </a:endParaRPr>
          </a:p>
          <a:p>
            <a:r>
              <a:rPr lang="ja-JP" altLang="en-US" sz="2800" dirty="0">
                <a:latin typeface="HGS創英角ｺﾞｼｯｸUB" panose="020B0900000000000000" pitchFamily="50" charset="-128"/>
                <a:ea typeface="HGS創英角ｺﾞｼｯｸUB" panose="020B0900000000000000" pitchFamily="50" charset="-128"/>
              </a:rPr>
              <a:t>実験を行う</a:t>
            </a:r>
            <a:endParaRPr lang="en-US" altLang="ja-JP" sz="2800" dirty="0">
              <a:latin typeface="HGS創英角ｺﾞｼｯｸUB" panose="020B0900000000000000" pitchFamily="50" charset="-128"/>
              <a:ea typeface="HGS創英角ｺﾞｼｯｸUB"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a:p>
            <a:r>
              <a:rPr kumimoji="1" lang="ja-JP" altLang="en-US" sz="3200" dirty="0">
                <a:latin typeface="HGPｺﾞｼｯｸE" panose="020B0900000000000000" pitchFamily="50" charset="-128"/>
                <a:ea typeface="HGPｺﾞｼｯｸE" panose="020B0900000000000000" pitchFamily="50" charset="-128"/>
              </a:rPr>
              <a:t>被験者</a:t>
            </a:r>
            <a:r>
              <a:rPr kumimoji="1" lang="en-US" altLang="ja-JP" sz="3200" dirty="0">
                <a:latin typeface="HGPｺﾞｼｯｸE" panose="020B0900000000000000" pitchFamily="50" charset="-128"/>
                <a:ea typeface="HGPｺﾞｼｯｸE" panose="020B0900000000000000" pitchFamily="50" charset="-128"/>
              </a:rPr>
              <a:t>:</a:t>
            </a:r>
            <a:r>
              <a:rPr kumimoji="1" lang="ja-JP" altLang="en-US" sz="3200" dirty="0">
                <a:latin typeface="HGPｺﾞｼｯｸE" panose="020B0900000000000000" pitchFamily="50" charset="-128"/>
                <a:ea typeface="HGPｺﾞｼｯｸE" panose="020B0900000000000000" pitchFamily="50" charset="-128"/>
              </a:rPr>
              <a:t>学生</a:t>
            </a:r>
            <a:r>
              <a:rPr kumimoji="1" lang="en-US" altLang="ja-JP" sz="3200" dirty="0">
                <a:latin typeface="HGPｺﾞｼｯｸE" panose="020B0900000000000000" pitchFamily="50" charset="-128"/>
                <a:ea typeface="HGPｺﾞｼｯｸE" panose="020B0900000000000000" pitchFamily="50" charset="-128"/>
              </a:rPr>
              <a:t>12</a:t>
            </a:r>
            <a:r>
              <a:rPr kumimoji="1" lang="ja-JP" altLang="en-US" sz="3200" dirty="0">
                <a:latin typeface="HGPｺﾞｼｯｸE" panose="020B0900000000000000" pitchFamily="50" charset="-128"/>
                <a:ea typeface="HGPｺﾞｼｯｸE" panose="020B0900000000000000" pitchFamily="50" charset="-128"/>
              </a:rPr>
              <a:t>名</a:t>
            </a:r>
            <a:endParaRPr kumimoji="1" lang="en-US" altLang="ja-JP" sz="32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3350254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集中度合いの定義</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1466868" cy="3887987"/>
              </a:xfrm>
              <a:prstGeom prst="rect">
                <a:avLst/>
              </a:prstGeom>
              <a:noFill/>
            </p:spPr>
            <p:txBody>
              <a:bodyPr wrap="square" rtlCol="0">
                <a:spAutoFit/>
              </a:bodyPr>
              <a:lstStyle/>
              <a:p>
                <a:r>
                  <a:rPr kumimoji="1" lang="ja-JP" altLang="en-US" sz="3200" u="sng" dirty="0">
                    <a:latin typeface="HGS創英角ｺﾞｼｯｸUB" panose="020B0900000000000000" pitchFamily="50" charset="-128"/>
                    <a:ea typeface="HGS創英角ｺﾞｼｯｸUB" panose="020B0900000000000000" pitchFamily="50" charset="-128"/>
                  </a:rPr>
                  <a:t>・</a:t>
                </a:r>
                <a:r>
                  <a:rPr lang="ja-JP" altLang="en-US" sz="3200" u="sng" dirty="0">
                    <a:latin typeface="HGS創英角ｺﾞｼｯｸUB" panose="020B0900000000000000" pitchFamily="50" charset="-128"/>
                    <a:ea typeface="HGS創英角ｺﾞｼｯｸUB" panose="020B0900000000000000" pitchFamily="50" charset="-128"/>
                  </a:rPr>
                  <a:t>集中力度合いの定義</a:t>
                </a:r>
                <a:r>
                  <a:rPr lang="en-US" altLang="ja-JP" sz="3200" u="sng" dirty="0">
                    <a:latin typeface="HGS創英角ｺﾞｼｯｸUB" panose="020B0900000000000000" pitchFamily="50" charset="-128"/>
                    <a:ea typeface="HGS創英角ｺﾞｼｯｸUB" panose="020B0900000000000000" pitchFamily="50" charset="-128"/>
                  </a:rPr>
                  <a:t> </a:t>
                </a:r>
                <a:endParaRPr lang="en-US" altLang="ja-JP" sz="3200" dirty="0">
                  <a:latin typeface="HGS創英角ｺﾞｼｯｸUB" panose="020B0900000000000000" pitchFamily="50" charset="-128"/>
                  <a:ea typeface="HGS創英角ｺﾞｼｯｸUB" panose="020B0900000000000000" pitchFamily="50" charset="-128"/>
                </a:endParaRPr>
              </a:p>
              <a:p>
                <a:endParaRPr kumimoji="1" lang="en-US" altLang="ja-JP" sz="1050" u="sng" dirty="0">
                  <a:latin typeface="HGS創英角ｺﾞｼｯｸUB" panose="020B0900000000000000" pitchFamily="50" charset="-128"/>
                  <a:ea typeface="HGS創英角ｺﾞｼｯｸUB" panose="020B0900000000000000" pitchFamily="50" charset="-128"/>
                </a:endParaRPr>
              </a:p>
              <a:p>
                <a:pPr/>
                <a14:m>
                  <m:oMathPara xmlns:m="http://schemas.openxmlformats.org/officeDocument/2006/math">
                    <m:oMathParaPr>
                      <m:jc m:val="centerGroup"/>
                    </m:oMathParaPr>
                    <m:oMath xmlns:m="http://schemas.openxmlformats.org/officeDocument/2006/math">
                      <m:f>
                        <m:fPr>
                          <m:ctrlPr>
                            <a:rPr kumimoji="1" lang="en-US" altLang="ja-JP" sz="2800" i="1" smtClean="0">
                              <a:latin typeface="Cambria Math" panose="02040503050406030204" pitchFamily="18" charset="0"/>
                              <a:ea typeface="HGPｺﾞｼｯｸE" panose="020B0900000000000000" pitchFamily="50" charset="-128"/>
                            </a:rPr>
                          </m:ctrlPr>
                        </m:fPr>
                        <m:num>
                          <m:r>
                            <a:rPr lang="ja-JP" altLang="en-US" sz="2800" i="1">
                              <a:latin typeface="Cambria Math" panose="02040503050406030204" pitchFamily="18" charset="0"/>
                              <a:ea typeface="HGPｺﾞｼｯｸE" panose="020B0900000000000000" pitchFamily="50" charset="-128"/>
                            </a:rPr>
                            <m:t>ブロック</m:t>
                          </m:r>
                          <m:r>
                            <a:rPr lang="ja-JP" altLang="en-US" sz="2800" i="1" smtClean="0">
                              <a:latin typeface="Cambria Math" panose="02040503050406030204" pitchFamily="18" charset="0"/>
                              <a:ea typeface="HGPｺﾞｼｯｸE" panose="020B0900000000000000" pitchFamily="50" charset="-128"/>
                            </a:rPr>
                            <m:t>の</m:t>
                          </m:r>
                          <m:r>
                            <a:rPr lang="ja-JP" altLang="en-US" sz="2800" i="1">
                              <a:latin typeface="Cambria Math" panose="02040503050406030204" pitchFamily="18" charset="0"/>
                              <a:ea typeface="HGPｺﾞｼｯｸE" panose="020B0900000000000000" pitchFamily="50" charset="-128"/>
                            </a:rPr>
                            <m:t>正答率</m:t>
                          </m:r>
                        </m:num>
                        <m:den>
                          <m:r>
                            <a:rPr lang="ja-JP" altLang="en-US" sz="2800" i="1">
                              <a:latin typeface="Cambria Math" panose="02040503050406030204" pitchFamily="18" charset="0"/>
                              <a:ea typeface="HGPｺﾞｼｯｸE" panose="020B0900000000000000" pitchFamily="50" charset="-128"/>
                            </a:rPr>
                            <m:t>全体の</m:t>
                          </m:r>
                          <m:r>
                            <a:rPr lang="ja-JP" altLang="en-US" sz="2800" i="1" smtClean="0">
                              <a:latin typeface="Cambria Math" panose="02040503050406030204" pitchFamily="18" charset="0"/>
                              <a:ea typeface="HGPｺﾞｼｯｸE" panose="020B0900000000000000" pitchFamily="50" charset="-128"/>
                            </a:rPr>
                            <m:t>正答率</m:t>
                          </m:r>
                        </m:den>
                      </m:f>
                      <m:r>
                        <a:rPr kumimoji="1" lang="en-US" altLang="ja-JP" sz="2800" i="1" smtClean="0">
                          <a:latin typeface="Cambria Math" panose="02040503050406030204" pitchFamily="18" charset="0"/>
                          <a:ea typeface="Cambria Math" panose="02040503050406030204" pitchFamily="18" charset="0"/>
                        </a:rPr>
                        <m:t>×</m:t>
                      </m:r>
                      <m:f>
                        <m:fPr>
                          <m:ctrlPr>
                            <a:rPr kumimoji="1" lang="en-US" altLang="ja-JP" sz="2800" i="1" smtClean="0">
                              <a:latin typeface="Cambria Math" panose="02040503050406030204" pitchFamily="18" charset="0"/>
                              <a:ea typeface="Cambria Math" panose="02040503050406030204" pitchFamily="18" charset="0"/>
                            </a:rPr>
                          </m:ctrlPr>
                        </m:fPr>
                        <m:num>
                          <m:r>
                            <a:rPr lang="ja-JP" altLang="en-US" sz="2800" i="1">
                              <a:latin typeface="Cambria Math" panose="02040503050406030204" pitchFamily="18" charset="0"/>
                              <a:ea typeface="HGPｺﾞｼｯｸE" panose="020B0900000000000000" pitchFamily="50" charset="-128"/>
                            </a:rPr>
                            <m:t>全体のブロック当たりの平均回答時間</m:t>
                          </m:r>
                        </m:num>
                        <m:den>
                          <m:r>
                            <a:rPr lang="ja-JP" altLang="en-US" sz="2800" i="1">
                              <a:latin typeface="Cambria Math" panose="02040503050406030204" pitchFamily="18" charset="0"/>
                              <a:ea typeface="HGPｺﾞｼｯｸE" panose="020B0900000000000000" pitchFamily="50" charset="-128"/>
                            </a:rPr>
                            <m:t>ブロック</m:t>
                          </m:r>
                          <m:r>
                            <a:rPr lang="ja-JP" altLang="en-US" sz="2800" i="1" smtClean="0">
                              <a:latin typeface="Cambria Math" panose="02040503050406030204" pitchFamily="18" charset="0"/>
                              <a:ea typeface="HGPｺﾞｼｯｸE" panose="020B0900000000000000" pitchFamily="50" charset="-128"/>
                            </a:rPr>
                            <m:t>ごと</m:t>
                          </m:r>
                          <m:r>
                            <a:rPr lang="ja-JP" altLang="en-US" sz="2800" i="1">
                              <a:latin typeface="Cambria Math" panose="02040503050406030204" pitchFamily="18" charset="0"/>
                              <a:ea typeface="HGPｺﾞｼｯｸE" panose="020B0900000000000000" pitchFamily="50" charset="-128"/>
                            </a:rPr>
                            <m:t>の</m:t>
                          </m:r>
                          <m:r>
                            <a:rPr lang="ja-JP" altLang="en-US" sz="2800" i="1" smtClean="0">
                              <a:latin typeface="Cambria Math" panose="02040503050406030204" pitchFamily="18" charset="0"/>
                              <a:ea typeface="HGPｺﾞｼｯｸE" panose="020B0900000000000000" pitchFamily="50" charset="-128"/>
                            </a:rPr>
                            <m:t>平均</m:t>
                          </m:r>
                          <m:r>
                            <a:rPr lang="ja-JP" altLang="en-US" sz="2800" i="1">
                              <a:latin typeface="Cambria Math" panose="02040503050406030204" pitchFamily="18" charset="0"/>
                              <a:ea typeface="HGPｺﾞｼｯｸE" panose="020B0900000000000000" pitchFamily="50" charset="-128"/>
                            </a:rPr>
                            <m:t>回答時間</m:t>
                          </m:r>
                        </m:den>
                      </m:f>
                    </m:oMath>
                  </m:oMathPara>
                </a14:m>
                <a:endParaRPr kumimoji="1" lang="en-US" altLang="ja-JP" sz="2800" dirty="0">
                  <a:latin typeface="HGPｺﾞｼｯｸE" panose="020B0900000000000000" pitchFamily="50" charset="-128"/>
                  <a:ea typeface="HGPｺﾞｼｯｸE" panose="020B0900000000000000" pitchFamily="50" charset="-128"/>
                </a:endParaRPr>
              </a:p>
              <a:p>
                <a:endParaRPr kumimoji="1" lang="en-US" altLang="ja-JP" sz="2400" dirty="0">
                  <a:latin typeface="HGPｺﾞｼｯｸE" panose="020B0900000000000000" pitchFamily="50" charset="-128"/>
                  <a:ea typeface="HGPｺﾞｼｯｸE" panose="020B0900000000000000" pitchFamily="50" charset="-128"/>
                </a:endParaRPr>
              </a:p>
              <a:p>
                <a:endParaRPr kumimoji="1" lang="en-US" altLang="ja-JP" sz="2400" dirty="0">
                  <a:latin typeface="HGPｺﾞｼｯｸE" panose="020B0900000000000000" pitchFamily="50" charset="-128"/>
                  <a:ea typeface="HGPｺﾞｼｯｸE" panose="020B0900000000000000" pitchFamily="50" charset="-128"/>
                </a:endParaRPr>
              </a:p>
              <a:p>
                <a:r>
                  <a:rPr kumimoji="1" lang="ja-JP" altLang="en-US" sz="2400" dirty="0">
                    <a:latin typeface="HGPｺﾞｼｯｸE" panose="020B0900000000000000" pitchFamily="50" charset="-128"/>
                    <a:ea typeface="HGPｺﾞｼｯｸE" panose="020B0900000000000000" pitchFamily="50" charset="-128"/>
                  </a:rPr>
                  <a:t>ブロックとは</a:t>
                </a:r>
                <a:r>
                  <a:rPr kumimoji="1" lang="en-US" altLang="ja-JP" sz="2400" dirty="0">
                    <a:latin typeface="HGPｺﾞｼｯｸE" panose="020B0900000000000000" pitchFamily="50" charset="-128"/>
                    <a:ea typeface="HGPｺﾞｼｯｸE" panose="020B0900000000000000" pitchFamily="50" charset="-128"/>
                  </a:rPr>
                  <a:t>5</a:t>
                </a:r>
                <a:r>
                  <a:rPr kumimoji="1" lang="ja-JP" altLang="en-US" sz="2400" dirty="0">
                    <a:latin typeface="HGPｺﾞｼｯｸE" panose="020B0900000000000000" pitchFamily="50" charset="-128"/>
                    <a:ea typeface="HGPｺﾞｼｯｸE" panose="020B0900000000000000" pitchFamily="50" charset="-128"/>
                  </a:rPr>
                  <a:t>問ごとに分けた</a:t>
                </a:r>
                <a:r>
                  <a:rPr kumimoji="1" lang="en-US" altLang="ja-JP" sz="2400" dirty="0">
                    <a:latin typeface="HGPｺﾞｼｯｸE" panose="020B0900000000000000" pitchFamily="50" charset="-128"/>
                    <a:ea typeface="HGPｺﾞｼｯｸE" panose="020B0900000000000000" pitchFamily="50" charset="-128"/>
                  </a:rPr>
                  <a:t>6</a:t>
                </a:r>
                <a:r>
                  <a:rPr kumimoji="1" lang="ja-JP" altLang="en-US" sz="2400" dirty="0">
                    <a:latin typeface="HGPｺﾞｼｯｸE" panose="020B0900000000000000" pitchFamily="50" charset="-128"/>
                    <a:ea typeface="HGPｺﾞｼｯｸE" panose="020B0900000000000000" pitchFamily="50" charset="-128"/>
                  </a:rPr>
                  <a:t>つのグループのことを指す。</a:t>
                </a:r>
                <a:endParaRPr kumimoji="1" lang="en-US" altLang="ja-JP" sz="2400" dirty="0">
                  <a:latin typeface="HGPｺﾞｼｯｸE" panose="020B0900000000000000" pitchFamily="50" charset="-128"/>
                  <a:ea typeface="HGPｺﾞｼｯｸE" panose="020B0900000000000000" pitchFamily="50" charset="-128"/>
                </a:endParaRPr>
              </a:p>
              <a:p>
                <a:endParaRPr lang="en-US" altLang="ja-JP" sz="2400" dirty="0">
                  <a:latin typeface="HGPｺﾞｼｯｸE" panose="020B0900000000000000" pitchFamily="50" charset="-128"/>
                  <a:ea typeface="HGPｺﾞｼｯｸE" panose="020B0900000000000000" pitchFamily="50" charset="-128"/>
                </a:endParaRPr>
              </a:p>
              <a:p>
                <a:r>
                  <a:rPr kumimoji="1" lang="ja-JP" altLang="en-US" sz="2400" dirty="0">
                    <a:latin typeface="HGPｺﾞｼｯｸE" panose="020B0900000000000000" pitchFamily="50" charset="-128"/>
                    <a:ea typeface="HGPｺﾞｼｯｸE" panose="020B0900000000000000" pitchFamily="50" charset="-128"/>
                  </a:rPr>
                  <a:t>➞ブロックの</a:t>
                </a:r>
                <a:r>
                  <a:rPr lang="ja-JP" altLang="en-US" sz="2400" dirty="0">
                    <a:latin typeface="HGPｺﾞｼｯｸE" panose="020B0900000000000000" pitchFamily="50" charset="-128"/>
                    <a:ea typeface="HGPｺﾞｼｯｸE" panose="020B0900000000000000" pitchFamily="50" charset="-128"/>
                  </a:rPr>
                  <a:t>正答率が高く、平均回答時間が短ければ集中度合いが高いとなる</a:t>
                </a:r>
                <a:endParaRPr kumimoji="1" lang="en-US" altLang="ja-JP" sz="2400" dirty="0">
                  <a:latin typeface="HGPｺﾞｼｯｸE" panose="020B0900000000000000" pitchFamily="50" charset="-128"/>
                  <a:ea typeface="HGPｺﾞｼｯｸE" panose="020B0900000000000000" pitchFamily="50" charset="-128"/>
                </a:endParaRPr>
              </a:p>
              <a:p>
                <a:endParaRPr lang="en-US" altLang="ja-JP" sz="2400" dirty="0">
                  <a:latin typeface="HGPｺﾞｼｯｸE" panose="020B0900000000000000" pitchFamily="50" charset="-128"/>
                  <a:ea typeface="HGPｺﾞｼｯｸE" panose="020B0900000000000000" pitchFamily="50" charset="-128"/>
                </a:endParaRPr>
              </a:p>
            </p:txBody>
          </p:sp>
        </mc:Choice>
        <mc:Fallback xmlns="">
          <p:sp>
            <p:nvSpPr>
              <p:cNvPr id="16" name="テキスト ボックス 15">
                <a:extLst>
                  <a:ext uri="{FF2B5EF4-FFF2-40B4-BE49-F238E27FC236}">
                    <a16:creationId xmlns:a16="http://schemas.microsoft.com/office/drawing/2014/main" id="{46F216BF-2A30-6741-3EA5-2EFD1BA1CE4F}"/>
                  </a:ext>
                </a:extLst>
              </p:cNvPr>
              <p:cNvSpPr txBox="1">
                <a:spLocks noRot="1" noChangeAspect="1" noMove="1" noResize="1" noEditPoints="1" noAdjustHandles="1" noChangeArrowheads="1" noChangeShapeType="1" noTextEdit="1"/>
              </p:cNvSpPr>
              <p:nvPr/>
            </p:nvSpPr>
            <p:spPr>
              <a:xfrm>
                <a:off x="808350" y="2023992"/>
                <a:ext cx="11466868" cy="3887987"/>
              </a:xfrm>
              <a:prstGeom prst="rect">
                <a:avLst/>
              </a:prstGeom>
              <a:blipFill>
                <a:blip r:embed="rId4"/>
                <a:stretch>
                  <a:fillRect l="-1382" t="-203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71524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8415323" cy="1015663"/>
          </a:xfrm>
          <a:prstGeom prst="rect">
            <a:avLst/>
          </a:prstGeom>
          <a:noFill/>
        </p:spPr>
        <p:txBody>
          <a:bodyPr wrap="square" rtlCol="0">
            <a:spAutoFit/>
          </a:bodyPr>
          <a:lstStyle/>
          <a:p>
            <a:r>
              <a:rPr kumimoji="1" lang="ja-JP" altLang="en-US" sz="6000" b="1" dirty="0">
                <a:latin typeface="HGS創英角ｺﾞｼｯｸUB" panose="020B0900000000000000" pitchFamily="50" charset="-128"/>
                <a:ea typeface="HGS創英角ｺﾞｼｯｸUB" panose="020B0900000000000000" pitchFamily="50" charset="-128"/>
              </a:rPr>
              <a:t>統計処理方法</a:t>
            </a: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3" name="テキスト ボックス 2">
            <a:extLst>
              <a:ext uri="{FF2B5EF4-FFF2-40B4-BE49-F238E27FC236}">
                <a16:creationId xmlns:a16="http://schemas.microsoft.com/office/drawing/2014/main" id="{1AAD328B-0C57-6EB5-DC02-882D817F2ADA}"/>
              </a:ext>
            </a:extLst>
          </p:cNvPr>
          <p:cNvSpPr txBox="1"/>
          <p:nvPr/>
        </p:nvSpPr>
        <p:spPr>
          <a:xfrm>
            <a:off x="808350" y="2023992"/>
            <a:ext cx="10347330" cy="3539430"/>
          </a:xfrm>
          <a:prstGeom prst="rect">
            <a:avLst/>
          </a:prstGeom>
          <a:noFill/>
        </p:spPr>
        <p:txBody>
          <a:bodyPr wrap="square" rtlCol="0">
            <a:spAutoFit/>
          </a:bodyPr>
          <a:lstStyle/>
          <a:p>
            <a:r>
              <a:rPr lang="ja-JP" altLang="en-US" sz="3200" b="1" dirty="0">
                <a:latin typeface="HGS創英角ｺﾞｼｯｸUB" panose="020B0900000000000000" pitchFamily="50" charset="-128"/>
                <a:ea typeface="HGS創英角ｺﾞｼｯｸUB" panose="020B0900000000000000" pitchFamily="50" charset="-128"/>
              </a:rPr>
              <a:t>→進捗表示なし時と表示あり時の一ブロック目と一番集中力の低いブロックの集中力の差で二標本の</a:t>
            </a:r>
            <a:r>
              <a:rPr lang="en-US" altLang="ja-JP" sz="3200" b="1" dirty="0">
                <a:latin typeface="HGS創英角ｺﾞｼｯｸUB" panose="020B0900000000000000" pitchFamily="50" charset="-128"/>
                <a:ea typeface="HGS創英角ｺﾞｼｯｸUB" panose="020B0900000000000000" pitchFamily="50" charset="-128"/>
              </a:rPr>
              <a:t>t</a:t>
            </a:r>
            <a:r>
              <a:rPr lang="ja-JP" altLang="en-US" sz="3200" b="1" dirty="0">
                <a:latin typeface="HGS創英角ｺﾞｼｯｸUB" panose="020B0900000000000000" pitchFamily="50" charset="-128"/>
                <a:ea typeface="HGS創英角ｺﾞｼｯｸUB" panose="020B0900000000000000" pitchFamily="50" charset="-128"/>
              </a:rPr>
              <a:t>検定を行う。</a:t>
            </a:r>
            <a:endParaRPr lang="en-US" altLang="ja-JP" sz="3200" b="1" dirty="0">
              <a:latin typeface="HGS創英角ｺﾞｼｯｸUB" panose="020B0900000000000000" pitchFamily="50" charset="-128"/>
              <a:ea typeface="HGS創英角ｺﾞｼｯｸUB" panose="020B0900000000000000" pitchFamily="50" charset="-128"/>
            </a:endParaRPr>
          </a:p>
          <a:p>
            <a:endParaRPr kumimoji="1" lang="en-US" altLang="ja-JP" sz="3200" b="1" u="sng" dirty="0">
              <a:latin typeface="HGS創英角ｺﾞｼｯｸUB" panose="020B0900000000000000" pitchFamily="50" charset="-128"/>
              <a:ea typeface="HGS創英角ｺﾞｼｯｸUB" panose="020B0900000000000000" pitchFamily="50" charset="-128"/>
            </a:endParaRPr>
          </a:p>
          <a:p>
            <a:r>
              <a:rPr lang="ja-JP" altLang="en-US" sz="3200" b="1" u="sng" dirty="0">
                <a:latin typeface="HGS創英角ｺﾞｼｯｸUB" panose="020B0900000000000000" pitchFamily="50" charset="-128"/>
                <a:ea typeface="HGS創英角ｺﾞｼｯｸUB" panose="020B0900000000000000" pitchFamily="50" charset="-128"/>
              </a:rPr>
              <a:t>→二元配置分散分析</a:t>
            </a:r>
            <a:endParaRPr kumimoji="1" lang="en-US" altLang="ja-JP" sz="3600" u="sng" dirty="0">
              <a:latin typeface="HGS創英角ｺﾞｼｯｸUB" panose="020B0900000000000000" pitchFamily="50" charset="-128"/>
              <a:ea typeface="HGS創英角ｺﾞｼｯｸUB" panose="020B0900000000000000" pitchFamily="50" charset="-128"/>
            </a:endParaRPr>
          </a:p>
          <a:p>
            <a:endParaRPr lang="ja-JP" altLang="en-US" sz="2400" b="1" dirty="0">
              <a:latin typeface="HGS創英角ｺﾞｼｯｸUB" panose="020B0900000000000000" pitchFamily="50" charset="-128"/>
              <a:ea typeface="HGS創英角ｺﾞｼｯｸUB" panose="020B0900000000000000" pitchFamily="50" charset="-128"/>
            </a:endParaRPr>
          </a:p>
          <a:p>
            <a:endParaRPr lang="en-US" altLang="ja-JP" sz="3600" b="1"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1096922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8415323" cy="1015663"/>
          </a:xfrm>
          <a:prstGeom prst="rect">
            <a:avLst/>
          </a:prstGeom>
          <a:noFill/>
        </p:spPr>
        <p:txBody>
          <a:bodyPr wrap="square" rtlCol="0">
            <a:spAutoFit/>
          </a:bodyPr>
          <a:lstStyle/>
          <a:p>
            <a:r>
              <a:rPr kumimoji="1" lang="ja-JP" altLang="en-US" sz="6000" b="1" dirty="0">
                <a:latin typeface="HGS創英角ｺﾞｼｯｸUB" panose="020B0900000000000000" pitchFamily="50" charset="-128"/>
                <a:ea typeface="HGS創英角ｺﾞｼｯｸUB" panose="020B0900000000000000" pitchFamily="50" charset="-128"/>
              </a:rPr>
              <a:t>考察</a:t>
            </a: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3" name="テキスト ボックス 2">
            <a:extLst>
              <a:ext uri="{FF2B5EF4-FFF2-40B4-BE49-F238E27FC236}">
                <a16:creationId xmlns:a16="http://schemas.microsoft.com/office/drawing/2014/main" id="{9E6F67C6-6B9F-8137-E606-B11B3C54ED50}"/>
              </a:ext>
            </a:extLst>
          </p:cNvPr>
          <p:cNvSpPr txBox="1"/>
          <p:nvPr/>
        </p:nvSpPr>
        <p:spPr>
          <a:xfrm>
            <a:off x="808350" y="2023992"/>
            <a:ext cx="10347330" cy="3046988"/>
          </a:xfrm>
          <a:prstGeom prst="rect">
            <a:avLst/>
          </a:prstGeom>
          <a:noFill/>
        </p:spPr>
        <p:txBody>
          <a:bodyPr wrap="square" rtlCol="0">
            <a:spAutoFit/>
          </a:bodyPr>
          <a:lstStyle/>
          <a:p>
            <a:r>
              <a:rPr lang="ja-JP" altLang="en-US" sz="3200" b="1" dirty="0">
                <a:latin typeface="HGS創英角ｺﾞｼｯｸUB" panose="020B0900000000000000" pitchFamily="50" charset="-128"/>
                <a:ea typeface="HGS創英角ｺﾞｼｯｸUB" panose="020B0900000000000000" pitchFamily="50" charset="-128"/>
              </a:rPr>
              <a:t>→進捗表示によって集中力の低下がなにも表示しないときに比べて横ばいになるのではないか</a:t>
            </a:r>
            <a:endParaRPr lang="en-US" altLang="ja-JP" sz="3200" b="1" dirty="0">
              <a:latin typeface="HGS創英角ｺﾞｼｯｸUB" panose="020B0900000000000000" pitchFamily="50" charset="-128"/>
              <a:ea typeface="HGS創英角ｺﾞｼｯｸUB" panose="020B0900000000000000" pitchFamily="50" charset="-128"/>
            </a:endParaRPr>
          </a:p>
          <a:p>
            <a:r>
              <a:rPr lang="en-US" altLang="ja-JP" sz="3200" b="1" dirty="0">
                <a:latin typeface="HGS創英角ｺﾞｼｯｸUB" panose="020B0900000000000000" pitchFamily="50" charset="-128"/>
                <a:ea typeface="HGS創英角ｺﾞｼｯｸUB" panose="020B0900000000000000" pitchFamily="50" charset="-128"/>
              </a:rPr>
              <a:t>(</a:t>
            </a:r>
            <a:r>
              <a:rPr lang="ja-JP" altLang="en-US" sz="3200" b="1" dirty="0">
                <a:latin typeface="HGS創英角ｺﾞｼｯｸUB" panose="020B0900000000000000" pitchFamily="50" charset="-128"/>
                <a:ea typeface="HGS創英角ｺﾞｼｯｸUB" panose="020B0900000000000000" pitchFamily="50" charset="-128"/>
              </a:rPr>
              <a:t>集中度の低下を抑える事ができるのではないか</a:t>
            </a:r>
            <a:r>
              <a:rPr lang="en-US" altLang="ja-JP" sz="3200" b="1" dirty="0">
                <a:latin typeface="HGS創英角ｺﾞｼｯｸUB" panose="020B0900000000000000" pitchFamily="50" charset="-128"/>
                <a:ea typeface="HGS創英角ｺﾞｼｯｸUB" panose="020B0900000000000000" pitchFamily="50" charset="-128"/>
              </a:rPr>
              <a:t>)</a:t>
            </a:r>
          </a:p>
          <a:p>
            <a:endParaRPr kumimoji="1" lang="en-US" altLang="ja-JP" sz="3600" u="sng" dirty="0">
              <a:latin typeface="HGS創英角ｺﾞｼｯｸUB" panose="020B0900000000000000" pitchFamily="50" charset="-128"/>
              <a:ea typeface="HGS創英角ｺﾞｼｯｸUB" panose="020B0900000000000000" pitchFamily="50" charset="-128"/>
            </a:endParaRPr>
          </a:p>
          <a:p>
            <a:endParaRPr lang="ja-JP" altLang="en-US" sz="2400" b="1" dirty="0">
              <a:latin typeface="HGS創英角ｺﾞｼｯｸUB" panose="020B0900000000000000" pitchFamily="50" charset="-128"/>
              <a:ea typeface="HGS創英角ｺﾞｼｯｸUB" panose="020B0900000000000000" pitchFamily="50" charset="-128"/>
            </a:endParaRPr>
          </a:p>
          <a:p>
            <a:endParaRPr lang="en-US" altLang="ja-JP" sz="3600" b="1"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1242242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1905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8415323" cy="1015663"/>
          </a:xfrm>
          <a:prstGeom prst="rect">
            <a:avLst/>
          </a:prstGeom>
          <a:noFill/>
        </p:spPr>
        <p:txBody>
          <a:bodyPr wrap="square" rtlCol="0">
            <a:spAutoFit/>
          </a:bodyPr>
          <a:lstStyle/>
          <a:p>
            <a:r>
              <a:rPr lang="ja-JP" altLang="en-US" sz="6000" b="1" dirty="0">
                <a:latin typeface="HGS創英角ｺﾞｼｯｸUB" panose="020B0900000000000000" pitchFamily="50" charset="-128"/>
                <a:ea typeface="HGS創英角ｺﾞｼｯｸUB" panose="020B0900000000000000" pitchFamily="50" charset="-128"/>
              </a:rPr>
              <a:t>参考文献</a:t>
            </a:r>
            <a:endParaRPr kumimoji="1" lang="ja-JP" altLang="en-US" sz="6000" b="1"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2" name="テキスト ボックス 11">
            <a:extLst>
              <a:ext uri="{FF2B5EF4-FFF2-40B4-BE49-F238E27FC236}">
                <a16:creationId xmlns:a16="http://schemas.microsoft.com/office/drawing/2014/main" id="{A42F55D1-0D09-EFC4-16F6-83EAB91473A5}"/>
              </a:ext>
            </a:extLst>
          </p:cNvPr>
          <p:cNvSpPr txBox="1"/>
          <p:nvPr/>
        </p:nvSpPr>
        <p:spPr>
          <a:xfrm>
            <a:off x="492915" y="2249034"/>
            <a:ext cx="10522415" cy="1631216"/>
          </a:xfrm>
          <a:prstGeom prst="rect">
            <a:avLst/>
          </a:prstGeom>
          <a:noFill/>
        </p:spPr>
        <p:txBody>
          <a:bodyPr wrap="square" rtlCol="0">
            <a:spAutoFit/>
          </a:bodyPr>
          <a:lstStyle/>
          <a:p>
            <a:r>
              <a:rPr lang="en-US" altLang="ja-JP" sz="2000" dirty="0"/>
              <a:t>(1)</a:t>
            </a:r>
            <a:r>
              <a:rPr lang="ja-JP" altLang="en-US" sz="2000" dirty="0"/>
              <a:t>髙橋 拓</a:t>
            </a:r>
            <a:r>
              <a:rPr lang="en-US" altLang="ja-JP" sz="2000" dirty="0"/>
              <a:t>, </a:t>
            </a:r>
            <a:r>
              <a:rPr lang="ja-JP" altLang="en-US" sz="2000" dirty="0"/>
              <a:t>福地 翼</a:t>
            </a:r>
            <a:r>
              <a:rPr lang="en-US" altLang="ja-JP" sz="2000" dirty="0"/>
              <a:t>, </a:t>
            </a:r>
            <a:r>
              <a:rPr lang="ja-JP" altLang="en-US" sz="2000" dirty="0"/>
              <a:t>山浦 祐明</a:t>
            </a:r>
            <a:r>
              <a:rPr lang="en-US" altLang="ja-JP" sz="2000" dirty="0"/>
              <a:t>, </a:t>
            </a:r>
            <a:r>
              <a:rPr lang="ja-JP" altLang="en-US" sz="2000" dirty="0"/>
              <a:t>松井 啓司</a:t>
            </a:r>
            <a:r>
              <a:rPr lang="en-US" altLang="ja-JP" sz="2000" dirty="0"/>
              <a:t>, </a:t>
            </a:r>
            <a:r>
              <a:rPr lang="ja-JP" altLang="en-US" sz="2000" dirty="0"/>
              <a:t>中村 聡史</a:t>
            </a:r>
            <a:r>
              <a:rPr lang="en-US" altLang="ja-JP" sz="2000" dirty="0"/>
              <a:t>. </a:t>
            </a:r>
            <a:r>
              <a:rPr lang="ja-JP" altLang="en-US" sz="2000" dirty="0"/>
              <a:t>タスク作業中の周辺視野への視覚刺激提示が集中に及ぼす影響の調査</a:t>
            </a:r>
            <a:r>
              <a:rPr lang="en-US" altLang="ja-JP" sz="2000" dirty="0"/>
              <a:t>, </a:t>
            </a:r>
            <a:r>
              <a:rPr lang="ja-JP" altLang="en-US" sz="2000" dirty="0"/>
              <a:t>電子情報通信学会 ヒューマンコミュニケーション基礎研究会（</a:t>
            </a:r>
            <a:r>
              <a:rPr lang="en-US" altLang="ja-JP" sz="2000" dirty="0"/>
              <a:t>HCS</a:t>
            </a:r>
            <a:r>
              <a:rPr lang="ja-JP" altLang="en-US" sz="2000" dirty="0"/>
              <a:t>）</a:t>
            </a:r>
            <a:r>
              <a:rPr lang="en-US" altLang="ja-JP" sz="2000" dirty="0"/>
              <a:t>, Vol.118, Issue.49, No.HCS2018-4, pp.1 - 6, 2018.</a:t>
            </a:r>
          </a:p>
          <a:p>
            <a:endParaRPr lang="en-US" altLang="ja-JP" sz="2000" dirty="0"/>
          </a:p>
          <a:p>
            <a:r>
              <a:rPr lang="en-US" altLang="ja-JP" sz="2000" dirty="0"/>
              <a:t>(2)</a:t>
            </a:r>
            <a:r>
              <a:rPr lang="ja-JP" altLang="en-US" sz="2000" dirty="0"/>
              <a:t>亀井 諭</a:t>
            </a:r>
            <a:r>
              <a:rPr lang="en-US" altLang="ja-JP" sz="2000" dirty="0"/>
              <a:t>,</a:t>
            </a:r>
            <a:r>
              <a:rPr lang="ja-JP" altLang="en-US" sz="2000" dirty="0"/>
              <a:t>学習時の姿勢と行動の計測による集中度合いの推定</a:t>
            </a:r>
            <a:endParaRPr lang="en-US" altLang="ja-JP" sz="2000" u="sng" dirty="0">
              <a:latin typeface="HGS創英角ｺﾞｼｯｸUB" panose="020B0900000000000000" pitchFamily="50" charset="-128"/>
              <a:ea typeface="HGS創英角ｺﾞｼｯｸUB" panose="020B0900000000000000" pitchFamily="50" charset="-128"/>
            </a:endParaRPr>
          </a:p>
        </p:txBody>
      </p:sp>
      <p:sp>
        <p:nvSpPr>
          <p:cNvPr id="3" name="テキスト ボックス 2">
            <a:extLst>
              <a:ext uri="{FF2B5EF4-FFF2-40B4-BE49-F238E27FC236}">
                <a16:creationId xmlns:a16="http://schemas.microsoft.com/office/drawing/2014/main" id="{005C3922-5D00-0E6F-871A-AB7C1C66CB36}"/>
              </a:ext>
            </a:extLst>
          </p:cNvPr>
          <p:cNvSpPr txBox="1"/>
          <p:nvPr/>
        </p:nvSpPr>
        <p:spPr>
          <a:xfrm>
            <a:off x="652130" y="3845630"/>
            <a:ext cx="8804573" cy="1015663"/>
          </a:xfrm>
          <a:prstGeom prst="rect">
            <a:avLst/>
          </a:prstGeom>
          <a:noFill/>
        </p:spPr>
        <p:txBody>
          <a:bodyPr wrap="square" rtlCol="0">
            <a:spAutoFit/>
          </a:bodyPr>
          <a:lstStyle/>
          <a:p>
            <a:r>
              <a:rPr kumimoji="1" lang="ja-JP" altLang="en-US" sz="6000" u="sng" dirty="0">
                <a:solidFill>
                  <a:srgbClr val="FF0000"/>
                </a:solidFill>
                <a:latin typeface="HGS創英角ｺﾞｼｯｸUB" panose="020B0900000000000000" pitchFamily="50" charset="-128"/>
                <a:ea typeface="HGS創英角ｺﾞｼｯｸUB" panose="020B0900000000000000" pitchFamily="50" charset="-128"/>
              </a:rPr>
              <a:t>・検討中</a:t>
            </a:r>
            <a:endParaRPr kumimoji="1" lang="en-US" altLang="ja-JP" sz="6000" u="sng" dirty="0">
              <a:solidFill>
                <a:srgbClr val="FF0000"/>
              </a:solidFill>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4232942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64168"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8415323" cy="1015663"/>
          </a:xfrm>
          <a:prstGeom prst="rect">
            <a:avLst/>
          </a:prstGeom>
          <a:noFill/>
        </p:spPr>
        <p:txBody>
          <a:bodyPr wrap="square" rtlCol="0">
            <a:spAutoFit/>
          </a:bodyPr>
          <a:lstStyle/>
          <a:p>
            <a:r>
              <a:rPr kumimoji="1" lang="ja-JP" altLang="en-US" sz="6000" b="1" dirty="0">
                <a:latin typeface="HGS創英角ｺﾞｼｯｸUB" panose="020B0900000000000000" pitchFamily="50" charset="-128"/>
                <a:ea typeface="HGS創英角ｺﾞｼｯｸUB" panose="020B0900000000000000" pitchFamily="50" charset="-128"/>
              </a:rPr>
              <a:t>今後の予定</a:t>
            </a: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graphicFrame>
        <p:nvGraphicFramePr>
          <p:cNvPr id="6" name="表 6">
            <a:extLst>
              <a:ext uri="{FF2B5EF4-FFF2-40B4-BE49-F238E27FC236}">
                <a16:creationId xmlns:a16="http://schemas.microsoft.com/office/drawing/2014/main" id="{162EB90D-7259-97C3-0299-F6253A3227C2}"/>
              </a:ext>
            </a:extLst>
          </p:cNvPr>
          <p:cNvGraphicFramePr>
            <a:graphicFrameLocks noGrp="1"/>
          </p:cNvGraphicFramePr>
          <p:nvPr>
            <p:extLst>
              <p:ext uri="{D42A27DB-BD31-4B8C-83A1-F6EECF244321}">
                <p14:modId xmlns:p14="http://schemas.microsoft.com/office/powerpoint/2010/main" val="3882114470"/>
              </p:ext>
            </p:extLst>
          </p:nvPr>
        </p:nvGraphicFramePr>
        <p:xfrm>
          <a:off x="1993392" y="2587812"/>
          <a:ext cx="7992872" cy="3470340"/>
        </p:xfrm>
        <a:graphic>
          <a:graphicData uri="http://schemas.openxmlformats.org/drawingml/2006/table">
            <a:tbl>
              <a:tblPr firstRow="1" bandRow="1">
                <a:tableStyleId>{5C22544A-7EE6-4342-B048-85BDC9FD1C3A}</a:tableStyleId>
              </a:tblPr>
              <a:tblGrid>
                <a:gridCol w="1947672">
                  <a:extLst>
                    <a:ext uri="{9D8B030D-6E8A-4147-A177-3AD203B41FA5}">
                      <a16:colId xmlns:a16="http://schemas.microsoft.com/office/drawing/2014/main" val="1432388463"/>
                    </a:ext>
                  </a:extLst>
                </a:gridCol>
                <a:gridCol w="6045200">
                  <a:extLst>
                    <a:ext uri="{9D8B030D-6E8A-4147-A177-3AD203B41FA5}">
                      <a16:colId xmlns:a16="http://schemas.microsoft.com/office/drawing/2014/main" val="1541634075"/>
                    </a:ext>
                  </a:extLst>
                </a:gridCol>
              </a:tblGrid>
              <a:tr h="648780">
                <a:tc>
                  <a:txBody>
                    <a:bodyPr/>
                    <a:lstStyle/>
                    <a:p>
                      <a:pPr algn="ctr"/>
                      <a:r>
                        <a:rPr kumimoji="1" lang="ja-JP" altLang="en-US" sz="2800" dirty="0"/>
                        <a:t>月</a:t>
                      </a:r>
                      <a:endParaRPr kumimoji="1" lang="en-US" altLang="ja-JP" sz="2800" dirty="0"/>
                    </a:p>
                    <a:p>
                      <a:endParaRPr kumimoji="1" lang="ja-JP" altLang="en-US" dirty="0"/>
                    </a:p>
                  </a:txBody>
                  <a:tcPr/>
                </a:tc>
                <a:tc>
                  <a:txBody>
                    <a:bodyPr/>
                    <a:lstStyle/>
                    <a:p>
                      <a:pPr algn="ctr"/>
                      <a:r>
                        <a:rPr kumimoji="1" lang="ja-JP" altLang="en-US" sz="2800" dirty="0"/>
                        <a:t>内容</a:t>
                      </a:r>
                    </a:p>
                  </a:txBody>
                  <a:tcPr/>
                </a:tc>
                <a:extLst>
                  <a:ext uri="{0D108BD9-81ED-4DB2-BD59-A6C34878D82A}">
                    <a16:rowId xmlns:a16="http://schemas.microsoft.com/office/drawing/2014/main" val="2883451994"/>
                  </a:ext>
                </a:extLst>
              </a:tr>
              <a:tr h="648780">
                <a:tc>
                  <a:txBody>
                    <a:bodyPr/>
                    <a:lstStyle/>
                    <a:p>
                      <a:pPr lvl="0" algn="ctr"/>
                      <a:r>
                        <a:rPr kumimoji="1" lang="en-US" altLang="ja-JP" sz="2400" dirty="0"/>
                        <a:t>11</a:t>
                      </a:r>
                      <a:endParaRPr kumimoji="1" lang="ja-JP" altLang="en-US" sz="2400" dirty="0"/>
                    </a:p>
                  </a:txBody>
                  <a:tcPr/>
                </a:tc>
                <a:tc>
                  <a:txBody>
                    <a:bodyPr/>
                    <a:lstStyle/>
                    <a:p>
                      <a:r>
                        <a:rPr kumimoji="1" lang="ja-JP" altLang="en-US" dirty="0"/>
                        <a:t>実験、パワポ作成</a:t>
                      </a:r>
                    </a:p>
                  </a:txBody>
                  <a:tcPr/>
                </a:tc>
                <a:extLst>
                  <a:ext uri="{0D108BD9-81ED-4DB2-BD59-A6C34878D82A}">
                    <a16:rowId xmlns:a16="http://schemas.microsoft.com/office/drawing/2014/main" val="728309513"/>
                  </a:ext>
                </a:extLst>
              </a:tr>
              <a:tr h="648780">
                <a:tc>
                  <a:txBody>
                    <a:bodyPr/>
                    <a:lstStyle/>
                    <a:p>
                      <a:pPr algn="ctr"/>
                      <a:r>
                        <a:rPr kumimoji="1" lang="en-US" altLang="ja-JP" sz="2400" dirty="0"/>
                        <a:t>12</a:t>
                      </a:r>
                    </a:p>
                    <a:p>
                      <a:pPr algn="ctr"/>
                      <a:endParaRPr kumimoji="1" lang="ja-JP" altLang="en-US" dirty="0"/>
                    </a:p>
                  </a:txBody>
                  <a:tcPr/>
                </a:tc>
                <a:tc>
                  <a:txBody>
                    <a:bodyPr/>
                    <a:lstStyle/>
                    <a:p>
                      <a:r>
                        <a:rPr kumimoji="1" lang="ja-JP" altLang="en-US" dirty="0"/>
                        <a:t>資料、論文作成</a:t>
                      </a:r>
                    </a:p>
                  </a:txBody>
                  <a:tcPr/>
                </a:tc>
                <a:extLst>
                  <a:ext uri="{0D108BD9-81ED-4DB2-BD59-A6C34878D82A}">
                    <a16:rowId xmlns:a16="http://schemas.microsoft.com/office/drawing/2014/main" val="2576593049"/>
                  </a:ext>
                </a:extLst>
              </a:tr>
              <a:tr h="648780">
                <a:tc>
                  <a:txBody>
                    <a:bodyPr/>
                    <a:lstStyle/>
                    <a:p>
                      <a:pPr algn="ctr"/>
                      <a:r>
                        <a:rPr kumimoji="1" lang="ja-JP" altLang="en-US" sz="2400" dirty="0"/>
                        <a:t>１</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資料、論文作成</a:t>
                      </a:r>
                    </a:p>
                    <a:p>
                      <a:endParaRPr kumimoji="1" lang="ja-JP" altLang="en-US" dirty="0"/>
                    </a:p>
                  </a:txBody>
                  <a:tcPr/>
                </a:tc>
                <a:extLst>
                  <a:ext uri="{0D108BD9-81ED-4DB2-BD59-A6C34878D82A}">
                    <a16:rowId xmlns:a16="http://schemas.microsoft.com/office/drawing/2014/main" val="4153900165"/>
                  </a:ext>
                </a:extLst>
              </a:tr>
              <a:tr h="648780">
                <a:tc>
                  <a:txBody>
                    <a:bodyPr/>
                    <a:lstStyle/>
                    <a:p>
                      <a:pPr algn="ctr"/>
                      <a:r>
                        <a:rPr kumimoji="1" lang="ja-JP" altLang="en-US" sz="2400" dirty="0"/>
                        <a:t>２</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資料、論文作成</a:t>
                      </a:r>
                    </a:p>
                    <a:p>
                      <a:endParaRPr kumimoji="1" lang="ja-JP" altLang="en-US" dirty="0"/>
                    </a:p>
                  </a:txBody>
                  <a:tcPr/>
                </a:tc>
                <a:extLst>
                  <a:ext uri="{0D108BD9-81ED-4DB2-BD59-A6C34878D82A}">
                    <a16:rowId xmlns:a16="http://schemas.microsoft.com/office/drawing/2014/main" val="426206470"/>
                  </a:ext>
                </a:extLst>
              </a:tr>
            </a:tbl>
          </a:graphicData>
        </a:graphic>
      </p:graphicFrame>
    </p:spTree>
    <p:extLst>
      <p:ext uri="{BB962C8B-B14F-4D97-AF65-F5344CB8AC3E}">
        <p14:creationId xmlns:p14="http://schemas.microsoft.com/office/powerpoint/2010/main" val="2518571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背景</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0347330" cy="4524315"/>
          </a:xfrm>
          <a:prstGeom prst="rect">
            <a:avLst/>
          </a:prstGeom>
          <a:noFill/>
        </p:spPr>
        <p:txBody>
          <a:bodyPr wrap="square" rtlCol="0">
            <a:spAutoFit/>
          </a:bodyPr>
          <a:lstStyle/>
          <a:p>
            <a:r>
              <a:rPr lang="ja-JP" altLang="en-US" sz="3600" b="1" dirty="0">
                <a:latin typeface="HGS創英角ｺﾞｼｯｸUB" panose="020B0900000000000000" pitchFamily="50" charset="-128"/>
                <a:ea typeface="HGS創英角ｺﾞｼｯｸUB" panose="020B0900000000000000" pitchFamily="50" charset="-128"/>
              </a:rPr>
              <a:t>私たちは日々生活を送る中で多くのタスクをこなしている。特に</a:t>
            </a:r>
            <a:r>
              <a:rPr lang="en-US" altLang="ja-JP" sz="3600" b="1" dirty="0">
                <a:latin typeface="HGS創英角ｺﾞｼｯｸUB" panose="020B0900000000000000" pitchFamily="50" charset="-128"/>
                <a:ea typeface="HGS創英角ｺﾞｼｯｸUB" panose="020B0900000000000000" pitchFamily="50" charset="-128"/>
              </a:rPr>
              <a:t>PC</a:t>
            </a:r>
            <a:r>
              <a:rPr lang="ja-JP" altLang="en-US" sz="3600" b="1" dirty="0">
                <a:latin typeface="HGS創英角ｺﾞｼｯｸUB" panose="020B0900000000000000" pitchFamily="50" charset="-128"/>
                <a:ea typeface="HGS創英角ｺﾞｼｯｸUB" panose="020B0900000000000000" pitchFamily="50" charset="-128"/>
              </a:rPr>
              <a:t>の普及により現代ではレポートを書いたり発表用の資料を作成するなど</a:t>
            </a:r>
            <a:r>
              <a:rPr lang="en-US" altLang="ja-JP" sz="3600" b="1" dirty="0">
                <a:latin typeface="HGS創英角ｺﾞｼｯｸUB" panose="020B0900000000000000" pitchFamily="50" charset="-128"/>
                <a:ea typeface="HGS創英角ｺﾞｼｯｸUB" panose="020B0900000000000000" pitchFamily="50" charset="-128"/>
              </a:rPr>
              <a:t>PC</a:t>
            </a:r>
            <a:r>
              <a:rPr lang="ja-JP" altLang="en-US" sz="3600" b="1" dirty="0">
                <a:latin typeface="HGS創英角ｺﾞｼｯｸUB" panose="020B0900000000000000" pitchFamily="50" charset="-128"/>
                <a:ea typeface="HGS創英角ｺﾞｼｯｸUB" panose="020B0900000000000000" pitchFamily="50" charset="-128"/>
              </a:rPr>
              <a:t>を用いるタスクは多く存在している。</a:t>
            </a:r>
            <a:endParaRPr lang="en-US" altLang="ja-JP" sz="3600" b="1" dirty="0">
              <a:latin typeface="HGS創英角ｺﾞｼｯｸUB" panose="020B0900000000000000" pitchFamily="50" charset="-128"/>
              <a:ea typeface="HGS創英角ｺﾞｼｯｸUB" panose="020B0900000000000000" pitchFamily="50" charset="-128"/>
            </a:endParaRPr>
          </a:p>
          <a:p>
            <a:endParaRPr lang="en-US" altLang="ja-JP" sz="3600" b="1" dirty="0">
              <a:latin typeface="HGS創英角ｺﾞｼｯｸUB" panose="020B0900000000000000" pitchFamily="50" charset="-128"/>
              <a:ea typeface="HGS創英角ｺﾞｼｯｸUB" panose="020B0900000000000000" pitchFamily="50" charset="-128"/>
            </a:endParaRPr>
          </a:p>
          <a:p>
            <a:r>
              <a:rPr lang="ja-JP" altLang="en-US" sz="3600" b="1" dirty="0">
                <a:latin typeface="HGS創英角ｺﾞｼｯｸUB" panose="020B0900000000000000" pitchFamily="50" charset="-128"/>
                <a:ea typeface="HGS創英角ｺﾞｼｯｸUB" panose="020B0900000000000000" pitchFamily="50" charset="-128"/>
              </a:rPr>
              <a:t>特に計算や仕分けなどの単調作業の集中の維持が難しいことは想像に難しくありません。</a:t>
            </a:r>
            <a:endParaRPr lang="en-US" altLang="ja-JP" sz="3600" b="1" dirty="0">
              <a:latin typeface="HGS創英角ｺﾞｼｯｸUB" panose="020B0900000000000000" pitchFamily="50" charset="-128"/>
              <a:ea typeface="HGS創英角ｺﾞｼｯｸUB" panose="020B0900000000000000" pitchFamily="50" charset="-128"/>
            </a:endParaRPr>
          </a:p>
          <a:p>
            <a:endParaRPr lang="en-US" altLang="ja-JP" sz="3600" b="1"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2972783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背景</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0347330" cy="3016210"/>
          </a:xfrm>
          <a:prstGeom prst="rect">
            <a:avLst/>
          </a:prstGeom>
          <a:noFill/>
        </p:spPr>
        <p:txBody>
          <a:bodyPr wrap="square" rtlCol="0">
            <a:spAutoFit/>
          </a:bodyPr>
          <a:lstStyle/>
          <a:p>
            <a:r>
              <a:rPr lang="ja-JP" altLang="en-US" sz="3600" b="1" dirty="0">
                <a:latin typeface="HGS創英角ｺﾞｼｯｸUB" panose="020B0900000000000000" pitchFamily="50" charset="-128"/>
                <a:ea typeface="HGS創英角ｺﾞｼｯｸUB" panose="020B0900000000000000" pitchFamily="50" charset="-128"/>
              </a:rPr>
              <a:t>それらの作業の集中促進の為にこれまで多くの研究が行われてきました。</a:t>
            </a:r>
            <a:endParaRPr lang="en-US" altLang="ja-JP" sz="3600" b="1" dirty="0">
              <a:latin typeface="HGS創英角ｺﾞｼｯｸUB" panose="020B0900000000000000" pitchFamily="50" charset="-128"/>
              <a:ea typeface="HGS創英角ｺﾞｼｯｸUB" panose="020B0900000000000000" pitchFamily="50" charset="-128"/>
            </a:endParaRPr>
          </a:p>
          <a:p>
            <a:r>
              <a:rPr lang="ja-JP" altLang="en-US" sz="2000" dirty="0">
                <a:latin typeface="HGS創英角ｺﾞｼｯｸUB" panose="020B0900000000000000" pitchFamily="50" charset="-128"/>
                <a:ea typeface="HGS創英角ｺﾞｼｯｸUB" panose="020B0900000000000000" pitchFamily="50" charset="-128"/>
              </a:rPr>
              <a:t>・タスク周辺への視覚刺激を用いた</a:t>
            </a:r>
            <a:r>
              <a:rPr lang="en-US" altLang="ja-JP" sz="2000" dirty="0">
                <a:latin typeface="HGS創英角ｺﾞｼｯｸUB" panose="020B0900000000000000" pitchFamily="50" charset="-128"/>
                <a:ea typeface="HGS創英角ｺﾞｼｯｸUB" panose="020B0900000000000000" pitchFamily="50" charset="-128"/>
              </a:rPr>
              <a:t>PC</a:t>
            </a:r>
            <a:r>
              <a:rPr lang="ja-JP" altLang="en-US" sz="2000" dirty="0">
                <a:latin typeface="HGS創英角ｺﾞｼｯｸUB" panose="020B0900000000000000" pitchFamily="50" charset="-128"/>
                <a:ea typeface="HGS創英角ｺﾞｼｯｸUB" panose="020B0900000000000000" pitchFamily="50" charset="-128"/>
              </a:rPr>
              <a:t>上タスクに対する集中度向上手法</a:t>
            </a:r>
            <a:r>
              <a:rPr lang="en-US" altLang="ja-JP" sz="2000" dirty="0">
                <a:latin typeface="HGS創英角ｺﾞｼｯｸUB" panose="020B0900000000000000" pitchFamily="50" charset="-128"/>
                <a:ea typeface="HGS創英角ｺﾞｼｯｸUB" panose="020B0900000000000000" pitchFamily="50" charset="-128"/>
              </a:rPr>
              <a:t>(</a:t>
            </a:r>
            <a:r>
              <a:rPr lang="ja-JP" altLang="en-US" sz="2000" dirty="0">
                <a:latin typeface="HGS創英角ｺﾞｼｯｸUB" panose="020B0900000000000000" pitchFamily="50" charset="-128"/>
                <a:ea typeface="HGS創英角ｺﾞｼｯｸUB" panose="020B0900000000000000" pitchFamily="50" charset="-128"/>
              </a:rPr>
              <a:t>桑原ら　</a:t>
            </a:r>
            <a:r>
              <a:rPr lang="en-US" altLang="ja-JP" sz="2000" dirty="0">
                <a:latin typeface="HGS創英角ｺﾞｼｯｸUB" panose="020B0900000000000000" pitchFamily="50" charset="-128"/>
                <a:ea typeface="HGS創英角ｺﾞｼｯｸUB" panose="020B0900000000000000" pitchFamily="50" charset="-128"/>
              </a:rPr>
              <a:t>2021)</a:t>
            </a:r>
          </a:p>
          <a:p>
            <a:endParaRPr lang="en-US" altLang="ja-JP" sz="2000" dirty="0">
              <a:solidFill>
                <a:srgbClr val="FF0000"/>
              </a:solidFill>
              <a:latin typeface="HGS創英角ｺﾞｼｯｸUB" panose="020B0900000000000000" pitchFamily="50" charset="-128"/>
              <a:ea typeface="HGS創英角ｺﾞｼｯｸUB" panose="020B0900000000000000" pitchFamily="50" charset="-128"/>
            </a:endParaRPr>
          </a:p>
          <a:p>
            <a:endParaRPr lang="en-US" altLang="ja-JP" sz="20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2000" dirty="0">
                <a:solidFill>
                  <a:prstClr val="black"/>
                </a:solidFill>
                <a:latin typeface="HGS創英角ｺﾞｼｯｸUB" panose="020B0900000000000000" pitchFamily="50" charset="-128"/>
                <a:ea typeface="HGS創英角ｺﾞｼｯｸUB" panose="020B0900000000000000" pitchFamily="50" charset="-128"/>
              </a:rPr>
              <a:t>・聴覚刺激や嗅覚刺激による集中力のコントロールする手法</a:t>
            </a:r>
            <a:endParaRPr lang="en-US" altLang="ja-JP" sz="1800" dirty="0">
              <a:solidFill>
                <a:prstClr val="black"/>
              </a:solidFill>
              <a:latin typeface="HGS創英角ｺﾞｼｯｸUB" panose="020B0900000000000000" pitchFamily="50" charset="-128"/>
              <a:ea typeface="HGS創英角ｺﾞｼｯｸUB" panose="020B0900000000000000" pitchFamily="50" charset="-128"/>
            </a:endParaRPr>
          </a:p>
          <a:p>
            <a:endParaRPr lang="en-US" altLang="ja-JP" sz="1800" dirty="0">
              <a:solidFill>
                <a:srgbClr val="FF0000"/>
              </a:solidFill>
              <a:latin typeface="HGS創英角ｺﾞｼｯｸUB" panose="020B0900000000000000" pitchFamily="50" charset="-128"/>
              <a:ea typeface="HGS創英角ｺﾞｼｯｸUB" panose="020B0900000000000000" pitchFamily="50" charset="-128"/>
            </a:endParaRPr>
          </a:p>
          <a:p>
            <a:endParaRPr lang="en-US" altLang="ja-JP" sz="2000"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2860292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背景</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0347330" cy="3016210"/>
          </a:xfrm>
          <a:prstGeom prst="rect">
            <a:avLst/>
          </a:prstGeom>
          <a:noFill/>
        </p:spPr>
        <p:txBody>
          <a:bodyPr wrap="square" rtlCol="0">
            <a:spAutoFit/>
          </a:bodyPr>
          <a:lstStyle/>
          <a:p>
            <a:r>
              <a:rPr lang="ja-JP" altLang="en-US" sz="3600" b="1" dirty="0">
                <a:latin typeface="HGS創英角ｺﾞｼｯｸUB" panose="020B0900000000000000" pitchFamily="50" charset="-128"/>
                <a:ea typeface="HGS創英角ｺﾞｼｯｸUB" panose="020B0900000000000000" pitchFamily="50" charset="-128"/>
              </a:rPr>
              <a:t>それらの作業の集中促進の為にこれまで多くの研究が行われてきました。</a:t>
            </a:r>
            <a:endParaRPr lang="en-US" altLang="ja-JP" sz="3600" b="1" dirty="0">
              <a:latin typeface="HGS創英角ｺﾞｼｯｸUB" panose="020B0900000000000000" pitchFamily="50" charset="-128"/>
              <a:ea typeface="HGS創英角ｺﾞｼｯｸUB" panose="020B0900000000000000" pitchFamily="50" charset="-128"/>
            </a:endParaRPr>
          </a:p>
          <a:p>
            <a:r>
              <a:rPr lang="ja-JP" altLang="en-US" sz="2000" dirty="0">
                <a:latin typeface="HGS創英角ｺﾞｼｯｸUB" panose="020B0900000000000000" pitchFamily="50" charset="-128"/>
                <a:ea typeface="HGS創英角ｺﾞｼｯｸUB" panose="020B0900000000000000" pitchFamily="50" charset="-128"/>
              </a:rPr>
              <a:t>・タスク周辺への視覚刺激を用いた</a:t>
            </a:r>
            <a:r>
              <a:rPr lang="en-US" altLang="ja-JP" sz="2000" dirty="0">
                <a:latin typeface="HGS創英角ｺﾞｼｯｸUB" panose="020B0900000000000000" pitchFamily="50" charset="-128"/>
                <a:ea typeface="HGS創英角ｺﾞｼｯｸUB" panose="020B0900000000000000" pitchFamily="50" charset="-128"/>
              </a:rPr>
              <a:t>PC</a:t>
            </a:r>
            <a:r>
              <a:rPr lang="ja-JP" altLang="en-US" sz="2000" dirty="0">
                <a:latin typeface="HGS創英角ｺﾞｼｯｸUB" panose="020B0900000000000000" pitchFamily="50" charset="-128"/>
                <a:ea typeface="HGS創英角ｺﾞｼｯｸUB" panose="020B0900000000000000" pitchFamily="50" charset="-128"/>
              </a:rPr>
              <a:t>上タスクに対する集中度向上手法</a:t>
            </a:r>
            <a:r>
              <a:rPr lang="en-US" altLang="ja-JP" sz="2000" dirty="0">
                <a:latin typeface="HGS創英角ｺﾞｼｯｸUB" panose="020B0900000000000000" pitchFamily="50" charset="-128"/>
                <a:ea typeface="HGS創英角ｺﾞｼｯｸUB" panose="020B0900000000000000" pitchFamily="50" charset="-128"/>
              </a:rPr>
              <a:t>(</a:t>
            </a:r>
            <a:r>
              <a:rPr lang="ja-JP" altLang="en-US" sz="2000" dirty="0">
                <a:latin typeface="HGS創英角ｺﾞｼｯｸUB" panose="020B0900000000000000" pitchFamily="50" charset="-128"/>
                <a:ea typeface="HGS創英角ｺﾞｼｯｸUB" panose="020B0900000000000000" pitchFamily="50" charset="-128"/>
              </a:rPr>
              <a:t>桑原ら　</a:t>
            </a:r>
            <a:r>
              <a:rPr lang="en-US" altLang="ja-JP" sz="2000" dirty="0">
                <a:latin typeface="HGS創英角ｺﾞｼｯｸUB" panose="020B0900000000000000" pitchFamily="50" charset="-128"/>
                <a:ea typeface="HGS創英角ｺﾞｼｯｸUB" panose="020B0900000000000000" pitchFamily="50" charset="-128"/>
              </a:rPr>
              <a:t>2021)</a:t>
            </a:r>
          </a:p>
          <a:p>
            <a:r>
              <a:rPr lang="ja-JP" altLang="en-US" sz="2000" dirty="0">
                <a:solidFill>
                  <a:srgbClr val="FF0000"/>
                </a:solidFill>
                <a:latin typeface="HGS創英角ｺﾞｼｯｸUB" panose="020B0900000000000000" pitchFamily="50" charset="-128"/>
                <a:ea typeface="HGS創英角ｺﾞｼｯｸUB" panose="020B0900000000000000" pitchFamily="50" charset="-128"/>
              </a:rPr>
              <a:t>➞視覚で提示するには特殊な環境が必要で人によっては逆効果に</a:t>
            </a:r>
            <a:endParaRPr lang="en-US" altLang="ja-JP" sz="2000" dirty="0">
              <a:solidFill>
                <a:srgbClr val="FF0000"/>
              </a:solidFill>
              <a:latin typeface="HGS創英角ｺﾞｼｯｸUB" panose="020B0900000000000000" pitchFamily="50" charset="-128"/>
              <a:ea typeface="HGS創英角ｺﾞｼｯｸUB" panose="020B0900000000000000" pitchFamily="50" charset="-128"/>
            </a:endParaRPr>
          </a:p>
          <a:p>
            <a:endParaRPr lang="en-US" altLang="ja-JP" sz="20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2000" dirty="0">
                <a:solidFill>
                  <a:prstClr val="black"/>
                </a:solidFill>
                <a:latin typeface="HGS創英角ｺﾞｼｯｸUB" panose="020B0900000000000000" pitchFamily="50" charset="-128"/>
                <a:ea typeface="HGS創英角ｺﾞｼｯｸUB" panose="020B0900000000000000" pitchFamily="50" charset="-128"/>
              </a:rPr>
              <a:t>・聴覚刺激や嗅覚刺激による集中力のコントロールする手法</a:t>
            </a:r>
            <a:endParaRPr lang="en-US" altLang="ja-JP" sz="18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800" dirty="0">
                <a:solidFill>
                  <a:srgbClr val="FF0000"/>
                </a:solidFill>
                <a:latin typeface="HGS創英角ｺﾞｼｯｸUB" panose="020B0900000000000000" pitchFamily="50" charset="-128"/>
                <a:ea typeface="HGS創英角ｺﾞｼｯｸUB" panose="020B0900000000000000" pitchFamily="50" charset="-128"/>
              </a:rPr>
              <a:t>→環境に左右されやすく専用の機材が必要</a:t>
            </a:r>
            <a:endParaRPr lang="en-US" altLang="ja-JP" sz="1800" dirty="0">
              <a:solidFill>
                <a:srgbClr val="FF0000"/>
              </a:solidFill>
              <a:latin typeface="HGS創英角ｺﾞｼｯｸUB" panose="020B0900000000000000" pitchFamily="50" charset="-128"/>
              <a:ea typeface="HGS創英角ｺﾞｼｯｸUB" panose="020B0900000000000000" pitchFamily="50" charset="-128"/>
            </a:endParaRPr>
          </a:p>
          <a:p>
            <a:endParaRPr lang="en-US" altLang="ja-JP" sz="2000"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1265707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背景</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0347330" cy="3016210"/>
          </a:xfrm>
          <a:prstGeom prst="rect">
            <a:avLst/>
          </a:prstGeom>
          <a:noFill/>
        </p:spPr>
        <p:txBody>
          <a:bodyPr wrap="square" rtlCol="0">
            <a:spAutoFit/>
          </a:bodyPr>
          <a:lstStyle/>
          <a:p>
            <a:r>
              <a:rPr lang="ja-JP" altLang="en-US" sz="3600" b="1" dirty="0">
                <a:latin typeface="HGS創英角ｺﾞｼｯｸUB" panose="020B0900000000000000" pitchFamily="50" charset="-128"/>
                <a:ea typeface="HGS創英角ｺﾞｼｯｸUB" panose="020B0900000000000000" pitchFamily="50" charset="-128"/>
              </a:rPr>
              <a:t>それらの作業の集中促進の為にこれまで多くの研究が行われてきました。</a:t>
            </a:r>
            <a:endParaRPr lang="en-US" altLang="ja-JP" sz="3600" b="1" dirty="0">
              <a:latin typeface="HGS創英角ｺﾞｼｯｸUB" panose="020B0900000000000000" pitchFamily="50" charset="-128"/>
              <a:ea typeface="HGS創英角ｺﾞｼｯｸUB" panose="020B0900000000000000" pitchFamily="50" charset="-128"/>
            </a:endParaRPr>
          </a:p>
          <a:p>
            <a:r>
              <a:rPr lang="ja-JP" altLang="en-US" sz="2000" dirty="0">
                <a:latin typeface="HGS創英角ｺﾞｼｯｸUB" panose="020B0900000000000000" pitchFamily="50" charset="-128"/>
                <a:ea typeface="HGS創英角ｺﾞｼｯｸUB" panose="020B0900000000000000" pitchFamily="50" charset="-128"/>
              </a:rPr>
              <a:t>・タスク周辺への視覚刺激を用いた</a:t>
            </a:r>
            <a:r>
              <a:rPr lang="en-US" altLang="ja-JP" sz="2000" dirty="0">
                <a:latin typeface="HGS創英角ｺﾞｼｯｸUB" panose="020B0900000000000000" pitchFamily="50" charset="-128"/>
                <a:ea typeface="HGS創英角ｺﾞｼｯｸUB" panose="020B0900000000000000" pitchFamily="50" charset="-128"/>
              </a:rPr>
              <a:t>PC</a:t>
            </a:r>
            <a:r>
              <a:rPr lang="ja-JP" altLang="en-US" sz="2000" dirty="0">
                <a:latin typeface="HGS創英角ｺﾞｼｯｸUB" panose="020B0900000000000000" pitchFamily="50" charset="-128"/>
                <a:ea typeface="HGS創英角ｺﾞｼｯｸUB" panose="020B0900000000000000" pitchFamily="50" charset="-128"/>
              </a:rPr>
              <a:t>上タスクに対する集中度向上手法</a:t>
            </a:r>
            <a:r>
              <a:rPr lang="en-US" altLang="ja-JP" sz="2000" dirty="0">
                <a:latin typeface="HGS創英角ｺﾞｼｯｸUB" panose="020B0900000000000000" pitchFamily="50" charset="-128"/>
                <a:ea typeface="HGS創英角ｺﾞｼｯｸUB" panose="020B0900000000000000" pitchFamily="50" charset="-128"/>
              </a:rPr>
              <a:t>(</a:t>
            </a:r>
            <a:r>
              <a:rPr lang="ja-JP" altLang="en-US" sz="2000" dirty="0">
                <a:latin typeface="HGS創英角ｺﾞｼｯｸUB" panose="020B0900000000000000" pitchFamily="50" charset="-128"/>
                <a:ea typeface="HGS創英角ｺﾞｼｯｸUB" panose="020B0900000000000000" pitchFamily="50" charset="-128"/>
              </a:rPr>
              <a:t>桑原ら　</a:t>
            </a:r>
            <a:r>
              <a:rPr lang="en-US" altLang="ja-JP" sz="2000" dirty="0">
                <a:latin typeface="HGS創英角ｺﾞｼｯｸUB" panose="020B0900000000000000" pitchFamily="50" charset="-128"/>
                <a:ea typeface="HGS創英角ｺﾞｼｯｸUB" panose="020B0900000000000000" pitchFamily="50" charset="-128"/>
              </a:rPr>
              <a:t>2021)</a:t>
            </a:r>
          </a:p>
          <a:p>
            <a:r>
              <a:rPr lang="ja-JP" altLang="en-US" sz="2000" dirty="0">
                <a:solidFill>
                  <a:srgbClr val="FF0000"/>
                </a:solidFill>
                <a:latin typeface="HGS創英角ｺﾞｼｯｸUB" panose="020B0900000000000000" pitchFamily="50" charset="-128"/>
                <a:ea typeface="HGS創英角ｺﾞｼｯｸUB" panose="020B0900000000000000" pitchFamily="50" charset="-128"/>
              </a:rPr>
              <a:t>➞視覚で提示するには特殊な環境が必要で人によっては逆効果に</a:t>
            </a:r>
            <a:endParaRPr lang="en-US" altLang="ja-JP" sz="2000" dirty="0">
              <a:solidFill>
                <a:srgbClr val="FF0000"/>
              </a:solidFill>
              <a:latin typeface="HGS創英角ｺﾞｼｯｸUB" panose="020B0900000000000000" pitchFamily="50" charset="-128"/>
              <a:ea typeface="HGS創英角ｺﾞｼｯｸUB" panose="020B0900000000000000" pitchFamily="50" charset="-128"/>
            </a:endParaRPr>
          </a:p>
          <a:p>
            <a:endParaRPr lang="en-US" altLang="ja-JP" sz="20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2000" dirty="0">
                <a:solidFill>
                  <a:prstClr val="black"/>
                </a:solidFill>
                <a:latin typeface="HGS創英角ｺﾞｼｯｸUB" panose="020B0900000000000000" pitchFamily="50" charset="-128"/>
                <a:ea typeface="HGS創英角ｺﾞｼｯｸUB" panose="020B0900000000000000" pitchFamily="50" charset="-128"/>
              </a:rPr>
              <a:t>・聴覚刺激や嗅覚刺激による集中力のコントロールする手法</a:t>
            </a:r>
            <a:endParaRPr lang="en-US" altLang="ja-JP" sz="18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800" dirty="0">
                <a:solidFill>
                  <a:srgbClr val="FF0000"/>
                </a:solidFill>
                <a:latin typeface="HGS創英角ｺﾞｼｯｸUB" panose="020B0900000000000000" pitchFamily="50" charset="-128"/>
                <a:ea typeface="HGS創英角ｺﾞｼｯｸUB" panose="020B0900000000000000" pitchFamily="50" charset="-128"/>
              </a:rPr>
              <a:t>→環境に左右されやすく専用の機材が必要</a:t>
            </a:r>
            <a:endParaRPr lang="en-US" altLang="ja-JP" sz="1800" dirty="0">
              <a:solidFill>
                <a:srgbClr val="FF0000"/>
              </a:solidFill>
              <a:latin typeface="HGS創英角ｺﾞｼｯｸUB" panose="020B0900000000000000" pitchFamily="50" charset="-128"/>
              <a:ea typeface="HGS創英角ｺﾞｼｯｸUB" panose="020B0900000000000000" pitchFamily="50" charset="-128"/>
            </a:endParaRPr>
          </a:p>
          <a:p>
            <a:endParaRPr lang="en-US" altLang="ja-JP" sz="2000" dirty="0">
              <a:latin typeface="HGS創英角ｺﾞｼｯｸUB" panose="020B0900000000000000" pitchFamily="50" charset="-128"/>
              <a:ea typeface="HGS創英角ｺﾞｼｯｸUB" panose="020B0900000000000000" pitchFamily="50" charset="-128"/>
            </a:endParaRPr>
          </a:p>
        </p:txBody>
      </p:sp>
      <p:sp>
        <p:nvSpPr>
          <p:cNvPr id="3" name="四角形: 角を丸くする 2">
            <a:extLst>
              <a:ext uri="{FF2B5EF4-FFF2-40B4-BE49-F238E27FC236}">
                <a16:creationId xmlns:a16="http://schemas.microsoft.com/office/drawing/2014/main" id="{DD97C247-4B3C-7C7D-92A2-D9ADEF03ECF5}"/>
              </a:ext>
            </a:extLst>
          </p:cNvPr>
          <p:cNvSpPr/>
          <p:nvPr/>
        </p:nvSpPr>
        <p:spPr>
          <a:xfrm>
            <a:off x="315388" y="4976313"/>
            <a:ext cx="11685600" cy="143539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E7EFDB61-18B8-88B0-D17D-AA5331C885AB}"/>
              </a:ext>
            </a:extLst>
          </p:cNvPr>
          <p:cNvSpPr txBox="1"/>
          <p:nvPr/>
        </p:nvSpPr>
        <p:spPr>
          <a:xfrm>
            <a:off x="808350" y="5333698"/>
            <a:ext cx="10898097" cy="892552"/>
          </a:xfrm>
          <a:prstGeom prst="rect">
            <a:avLst/>
          </a:prstGeom>
          <a:noFill/>
        </p:spPr>
        <p:txBody>
          <a:bodyPr wrap="square" rtlCol="0">
            <a:spAutoFit/>
          </a:bodyPr>
          <a:lstStyle/>
          <a:p>
            <a:r>
              <a:rPr lang="ja-JP" altLang="en-US" sz="3200" b="1" dirty="0">
                <a:solidFill>
                  <a:schemeClr val="accent1"/>
                </a:solidFill>
                <a:latin typeface="HGS創英角ｺﾞｼｯｸUB" panose="020B0900000000000000" pitchFamily="50" charset="-128"/>
                <a:ea typeface="HGS創英角ｺﾞｼｯｸUB" panose="020B0900000000000000" pitchFamily="50" charset="-128"/>
              </a:rPr>
              <a:t>集中力を保つ明確かつ有効な手法が明らかにされていない</a:t>
            </a:r>
            <a:endParaRPr kumimoji="1" lang="en-US" altLang="ja-JP" sz="3200" b="0" i="0" u="none" strike="noStrike" kern="1200" cap="none" spc="0" normalizeH="0" baseline="0" noProof="0" dirty="0">
              <a:ln>
                <a:noFill/>
              </a:ln>
              <a:solidFill>
                <a:schemeClr val="accent1"/>
              </a:solidFill>
              <a:effectLst/>
              <a:uLnTx/>
              <a:uFillTx/>
              <a:latin typeface="HGS創英角ｺﾞｼｯｸUB" panose="020B0900000000000000" pitchFamily="50" charset="-128"/>
              <a:ea typeface="HGS創英角ｺﾞｼｯｸUB" panose="020B0900000000000000" pitchFamily="50" charset="-128"/>
              <a:cs typeface="+mn-cs"/>
            </a:endParaRPr>
          </a:p>
          <a:p>
            <a:endParaRPr lang="en-US" altLang="ja-JP" sz="2000"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567290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背景</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0347330" cy="3908762"/>
          </a:xfrm>
          <a:prstGeom prst="rect">
            <a:avLst/>
          </a:prstGeom>
          <a:noFill/>
        </p:spPr>
        <p:txBody>
          <a:bodyPr wrap="square" rtlCol="0">
            <a:spAutoFit/>
          </a:bodyPr>
          <a:lstStyle/>
          <a:p>
            <a:r>
              <a:rPr lang="ja-JP" altLang="en-US" sz="2800" b="1" dirty="0">
                <a:latin typeface="HGS創英角ｺﾞｼｯｸUB" panose="020B0900000000000000" pitchFamily="50" charset="-128"/>
                <a:ea typeface="HGS創英角ｺﾞｼｯｸUB" panose="020B0900000000000000" pitchFamily="50" charset="-128"/>
              </a:rPr>
              <a:t>・</a:t>
            </a:r>
            <a:r>
              <a:rPr lang="en-US" altLang="ja-JP" sz="2800" b="1" dirty="0">
                <a:latin typeface="HGS創英角ｺﾞｼｯｸUB" panose="020B0900000000000000" pitchFamily="50" charset="-128"/>
                <a:ea typeface="HGS創英角ｺﾞｼｯｸUB" panose="020B0900000000000000" pitchFamily="50" charset="-128"/>
              </a:rPr>
              <a:t>completed activity lists(</a:t>
            </a:r>
            <a:r>
              <a:rPr lang="ja-JP" altLang="en-US" sz="2800" b="1" dirty="0">
                <a:latin typeface="HGS創英角ｺﾞｼｯｸUB" panose="020B0900000000000000" pitchFamily="50" charset="-128"/>
                <a:ea typeface="HGS創英角ｺﾞｼｯｸUB" panose="020B0900000000000000" pitchFamily="50" charset="-128"/>
              </a:rPr>
              <a:t>完了リスト</a:t>
            </a:r>
            <a:r>
              <a:rPr lang="en-US" altLang="ja-JP" sz="2800" b="1" dirty="0">
                <a:latin typeface="HGS創英角ｺﾞｼｯｸUB" panose="020B0900000000000000" pitchFamily="50" charset="-128"/>
                <a:ea typeface="HGS創英角ｺﾞｼｯｸUB" panose="020B0900000000000000" pitchFamily="50" charset="-128"/>
              </a:rPr>
              <a:t>)</a:t>
            </a:r>
            <a:r>
              <a:rPr lang="ja-JP" altLang="en-US" sz="2800" b="1" dirty="0">
                <a:latin typeface="HGS創英角ｺﾞｼｯｸUB" panose="020B0900000000000000" pitchFamily="50" charset="-128"/>
                <a:ea typeface="HGS創英角ｺﾞｼｯｸUB" panose="020B0900000000000000" pitchFamily="50" charset="-128"/>
              </a:rPr>
              <a:t>の方が</a:t>
            </a:r>
            <a:r>
              <a:rPr lang="en-US" altLang="ja-JP" sz="2800" b="1" dirty="0" err="1">
                <a:latin typeface="HGS創英角ｺﾞｼｯｸUB" panose="020B0900000000000000" pitchFamily="50" charset="-128"/>
                <a:ea typeface="HGS創英角ｺﾞｼｯｸUB" panose="020B0900000000000000" pitchFamily="50" charset="-128"/>
              </a:rPr>
              <a:t>todo</a:t>
            </a:r>
            <a:r>
              <a:rPr lang="ja-JP" altLang="en-US" sz="2800" b="1" dirty="0">
                <a:latin typeface="HGS創英角ｺﾞｼｯｸUB" panose="020B0900000000000000" pitchFamily="50" charset="-128"/>
                <a:ea typeface="HGS創英角ｺﾞｼｯｸUB" panose="020B0900000000000000" pitchFamily="50" charset="-128"/>
              </a:rPr>
              <a:t>リスト</a:t>
            </a:r>
            <a:r>
              <a:rPr lang="en-US" altLang="ja-JP" sz="2800" b="1" dirty="0">
                <a:latin typeface="HGS創英角ｺﾞｼｯｸUB" panose="020B0900000000000000" pitchFamily="50" charset="-128"/>
                <a:ea typeface="HGS創英角ｺﾞｼｯｸUB" panose="020B0900000000000000" pitchFamily="50" charset="-128"/>
              </a:rPr>
              <a:t>(</a:t>
            </a:r>
            <a:r>
              <a:rPr lang="ja-JP" altLang="en-US" sz="2800" b="1" dirty="0">
                <a:latin typeface="HGS創英角ｺﾞｼｯｸUB" panose="020B0900000000000000" pitchFamily="50" charset="-128"/>
                <a:ea typeface="HGS創英角ｺﾞｼｯｸUB" panose="020B0900000000000000" pitchFamily="50" charset="-128"/>
              </a:rPr>
              <a:t>やることリスト</a:t>
            </a:r>
            <a:r>
              <a:rPr lang="en-US" altLang="ja-JP" sz="2800" b="1" dirty="0">
                <a:latin typeface="HGS創英角ｺﾞｼｯｸUB" panose="020B0900000000000000" pitchFamily="50" charset="-128"/>
                <a:ea typeface="HGS創英角ｺﾞｼｯｸUB" panose="020B0900000000000000" pitchFamily="50" charset="-128"/>
              </a:rPr>
              <a:t>)</a:t>
            </a:r>
            <a:r>
              <a:rPr lang="ja-JP" altLang="en-US" sz="2800" b="1" dirty="0">
                <a:latin typeface="HGS創英角ｺﾞｼｯｸUB" panose="020B0900000000000000" pitchFamily="50" charset="-128"/>
                <a:ea typeface="HGS創英角ｺﾞｼｯｸUB" panose="020B0900000000000000" pitchFamily="50" charset="-128"/>
              </a:rPr>
              <a:t>を書くよりもかなり早く眠りに落ちることを明らかに</a:t>
            </a:r>
            <a:r>
              <a:rPr lang="en-US" altLang="ja-JP" sz="2800" b="1" dirty="0">
                <a:latin typeface="HGS創英角ｺﾞｼｯｸUB" panose="020B0900000000000000" pitchFamily="50" charset="-128"/>
                <a:ea typeface="HGS創英角ｺﾞｼｯｸUB" panose="020B0900000000000000" pitchFamily="50" charset="-128"/>
              </a:rPr>
              <a:t>(Scullin</a:t>
            </a:r>
            <a:r>
              <a:rPr lang="ja-JP" altLang="en-US" sz="2800" b="1" dirty="0">
                <a:latin typeface="HGS創英角ｺﾞｼｯｸUB" panose="020B0900000000000000" pitchFamily="50" charset="-128"/>
                <a:ea typeface="HGS創英角ｺﾞｼｯｸUB" panose="020B0900000000000000" pitchFamily="50" charset="-128"/>
              </a:rPr>
              <a:t>ら　</a:t>
            </a:r>
            <a:r>
              <a:rPr lang="en-US" altLang="ja-JP" sz="2800" b="1" dirty="0">
                <a:latin typeface="HGS創英角ｺﾞｼｯｸUB" panose="020B0900000000000000" pitchFamily="50" charset="-128"/>
                <a:ea typeface="HGS創英角ｺﾞｼｯｸUB" panose="020B0900000000000000" pitchFamily="50" charset="-128"/>
              </a:rPr>
              <a:t>2018)</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➞これはタスクに対して同じことが起きるのではないかと考えておりタスクに対して冷静に対処できる</a:t>
            </a:r>
            <a:r>
              <a:rPr kumimoji="1" lang="en-US" altLang="ja-JP"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a:t>
            </a:r>
            <a:r>
              <a:rPr kumimoji="1" lang="ja-JP" altLang="en-US"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集中できる</a:t>
            </a:r>
            <a:r>
              <a:rPr kumimoji="1" lang="en-US" altLang="ja-JP"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a:t>
            </a:r>
            <a:r>
              <a:rPr kumimoji="1" lang="ja-JP" altLang="en-US"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ようになるのでは</a:t>
            </a:r>
            <a:endParaRPr kumimoji="1" lang="en-US" altLang="ja-JP"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2800" b="1" dirty="0">
              <a:latin typeface="HGS創英角ｺﾞｼｯｸUB" panose="020B0900000000000000" pitchFamily="50" charset="-128"/>
              <a:ea typeface="HGS創英角ｺﾞｼｯｸUB" panose="020B09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・達成感、満足感、幸福感等の前向きの認識が進捗の後に生じる</a:t>
            </a:r>
            <a:r>
              <a:rPr kumimoji="1" lang="en-US" altLang="ja-JP" sz="28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(Amabile</a:t>
            </a:r>
            <a:r>
              <a:rPr kumimoji="1" lang="ja-JP" altLang="en-US" sz="28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ら　</a:t>
            </a:r>
            <a:r>
              <a:rPr kumimoji="1" lang="en-US" altLang="ja-JP" sz="28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2012)</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➞前向きの進捗、タスクに対する意欲はそのタスクに注意を向ける度合いを高めるのでは</a:t>
            </a:r>
            <a:endParaRPr kumimoji="1" lang="en-US" altLang="ja-JP"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endParaRPr>
          </a:p>
          <a:p>
            <a:endParaRPr lang="en-US" altLang="ja-JP" sz="2000"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4146719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背景</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0347330" cy="3908762"/>
          </a:xfrm>
          <a:prstGeom prst="rect">
            <a:avLst/>
          </a:prstGeom>
          <a:noFill/>
        </p:spPr>
        <p:txBody>
          <a:bodyPr wrap="square" rtlCol="0">
            <a:spAutoFit/>
          </a:bodyPr>
          <a:lstStyle/>
          <a:p>
            <a:r>
              <a:rPr lang="ja-JP" altLang="en-US" sz="2800" b="1" dirty="0">
                <a:latin typeface="HGS創英角ｺﾞｼｯｸUB" panose="020B0900000000000000" pitchFamily="50" charset="-128"/>
                <a:ea typeface="HGS創英角ｺﾞｼｯｸUB" panose="020B0900000000000000" pitchFamily="50" charset="-128"/>
              </a:rPr>
              <a:t>・</a:t>
            </a:r>
            <a:r>
              <a:rPr lang="en-US" altLang="ja-JP" sz="2800" b="1" dirty="0">
                <a:latin typeface="HGS創英角ｺﾞｼｯｸUB" panose="020B0900000000000000" pitchFamily="50" charset="-128"/>
                <a:ea typeface="HGS創英角ｺﾞｼｯｸUB" panose="020B0900000000000000" pitchFamily="50" charset="-128"/>
              </a:rPr>
              <a:t>completed activity lists(</a:t>
            </a:r>
            <a:r>
              <a:rPr lang="ja-JP" altLang="en-US" sz="2800" b="1" dirty="0">
                <a:latin typeface="HGS創英角ｺﾞｼｯｸUB" panose="020B0900000000000000" pitchFamily="50" charset="-128"/>
                <a:ea typeface="HGS創英角ｺﾞｼｯｸUB" panose="020B0900000000000000" pitchFamily="50" charset="-128"/>
              </a:rPr>
              <a:t>完了リスト</a:t>
            </a:r>
            <a:r>
              <a:rPr lang="en-US" altLang="ja-JP" sz="2800" b="1" dirty="0">
                <a:latin typeface="HGS創英角ｺﾞｼｯｸUB" panose="020B0900000000000000" pitchFamily="50" charset="-128"/>
                <a:ea typeface="HGS創英角ｺﾞｼｯｸUB" panose="020B0900000000000000" pitchFamily="50" charset="-128"/>
              </a:rPr>
              <a:t>)</a:t>
            </a:r>
            <a:r>
              <a:rPr lang="ja-JP" altLang="en-US" sz="2800" b="1" dirty="0">
                <a:latin typeface="HGS創英角ｺﾞｼｯｸUB" panose="020B0900000000000000" pitchFamily="50" charset="-128"/>
                <a:ea typeface="HGS創英角ｺﾞｼｯｸUB" panose="020B0900000000000000" pitchFamily="50" charset="-128"/>
              </a:rPr>
              <a:t>の方が</a:t>
            </a:r>
            <a:r>
              <a:rPr lang="en-US" altLang="ja-JP" sz="2800" b="1" dirty="0" err="1">
                <a:latin typeface="HGS創英角ｺﾞｼｯｸUB" panose="020B0900000000000000" pitchFamily="50" charset="-128"/>
                <a:ea typeface="HGS創英角ｺﾞｼｯｸUB" panose="020B0900000000000000" pitchFamily="50" charset="-128"/>
              </a:rPr>
              <a:t>todo</a:t>
            </a:r>
            <a:r>
              <a:rPr lang="ja-JP" altLang="en-US" sz="2800" b="1" dirty="0">
                <a:latin typeface="HGS創英角ｺﾞｼｯｸUB" panose="020B0900000000000000" pitchFamily="50" charset="-128"/>
                <a:ea typeface="HGS創英角ｺﾞｼｯｸUB" panose="020B0900000000000000" pitchFamily="50" charset="-128"/>
              </a:rPr>
              <a:t>リスト</a:t>
            </a:r>
            <a:r>
              <a:rPr lang="en-US" altLang="ja-JP" sz="2800" b="1" dirty="0">
                <a:latin typeface="HGS創英角ｺﾞｼｯｸUB" panose="020B0900000000000000" pitchFamily="50" charset="-128"/>
                <a:ea typeface="HGS創英角ｺﾞｼｯｸUB" panose="020B0900000000000000" pitchFamily="50" charset="-128"/>
              </a:rPr>
              <a:t>(</a:t>
            </a:r>
            <a:r>
              <a:rPr lang="ja-JP" altLang="en-US" sz="2800" b="1" dirty="0">
                <a:latin typeface="HGS創英角ｺﾞｼｯｸUB" panose="020B0900000000000000" pitchFamily="50" charset="-128"/>
                <a:ea typeface="HGS創英角ｺﾞｼｯｸUB" panose="020B0900000000000000" pitchFamily="50" charset="-128"/>
              </a:rPr>
              <a:t>やることリスト</a:t>
            </a:r>
            <a:r>
              <a:rPr lang="en-US" altLang="ja-JP" sz="2800" b="1" dirty="0">
                <a:latin typeface="HGS創英角ｺﾞｼｯｸUB" panose="020B0900000000000000" pitchFamily="50" charset="-128"/>
                <a:ea typeface="HGS創英角ｺﾞｼｯｸUB" panose="020B0900000000000000" pitchFamily="50" charset="-128"/>
              </a:rPr>
              <a:t>)</a:t>
            </a:r>
            <a:r>
              <a:rPr lang="ja-JP" altLang="en-US" sz="2800" b="1" dirty="0">
                <a:latin typeface="HGS創英角ｺﾞｼｯｸUB" panose="020B0900000000000000" pitchFamily="50" charset="-128"/>
                <a:ea typeface="HGS創英角ｺﾞｼｯｸUB" panose="020B0900000000000000" pitchFamily="50" charset="-128"/>
              </a:rPr>
              <a:t>を書くよりもかなり早く眠りに落ちることを明らかに</a:t>
            </a:r>
            <a:r>
              <a:rPr lang="en-US" altLang="ja-JP" sz="2800" b="1" dirty="0">
                <a:latin typeface="HGS創英角ｺﾞｼｯｸUB" panose="020B0900000000000000" pitchFamily="50" charset="-128"/>
                <a:ea typeface="HGS創英角ｺﾞｼｯｸUB" panose="020B0900000000000000" pitchFamily="50" charset="-128"/>
              </a:rPr>
              <a:t>(Scullin</a:t>
            </a:r>
            <a:r>
              <a:rPr lang="ja-JP" altLang="en-US" sz="2800" b="1" dirty="0">
                <a:latin typeface="HGS創英角ｺﾞｼｯｸUB" panose="020B0900000000000000" pitchFamily="50" charset="-128"/>
                <a:ea typeface="HGS創英角ｺﾞｼｯｸUB" panose="020B0900000000000000" pitchFamily="50" charset="-128"/>
              </a:rPr>
              <a:t>ら　</a:t>
            </a:r>
            <a:r>
              <a:rPr lang="en-US" altLang="ja-JP" sz="2800" b="1" dirty="0">
                <a:latin typeface="HGS創英角ｺﾞｼｯｸUB" panose="020B0900000000000000" pitchFamily="50" charset="-128"/>
                <a:ea typeface="HGS創英角ｺﾞｼｯｸUB" panose="020B0900000000000000" pitchFamily="50" charset="-128"/>
              </a:rPr>
              <a:t>2018)</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➞これはタスクに対して同じことが起きるのではないかと考えておりタスクに対して冷静に対処できる</a:t>
            </a:r>
            <a:r>
              <a:rPr kumimoji="1" lang="en-US" altLang="ja-JP"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a:t>
            </a:r>
            <a:r>
              <a:rPr kumimoji="1" lang="ja-JP" altLang="en-US"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集中できる</a:t>
            </a:r>
            <a:r>
              <a:rPr kumimoji="1" lang="en-US" altLang="ja-JP"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a:t>
            </a:r>
            <a:r>
              <a:rPr kumimoji="1" lang="ja-JP" altLang="en-US"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ようになるのでは</a:t>
            </a:r>
            <a:endParaRPr kumimoji="1" lang="en-US" altLang="ja-JP"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2800" b="1" dirty="0">
              <a:latin typeface="HGS創英角ｺﾞｼｯｸUB" panose="020B0900000000000000" pitchFamily="50" charset="-128"/>
              <a:ea typeface="HGS創英角ｺﾞｼｯｸUB" panose="020B09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・達成感、満足感、幸福感等の前向きの認識が進捗の後に生じる</a:t>
            </a:r>
            <a:r>
              <a:rPr kumimoji="1" lang="en-US" altLang="ja-JP" sz="28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(Amabile</a:t>
            </a:r>
            <a:r>
              <a:rPr kumimoji="1" lang="ja-JP" altLang="en-US" sz="28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ら　</a:t>
            </a:r>
            <a:r>
              <a:rPr kumimoji="1" lang="en-US" altLang="ja-JP" sz="28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2012)</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➞前向きの進捗、タスクに対する意欲はそのタスクに注意を向ける度合いを高めるのでは</a:t>
            </a:r>
            <a:endParaRPr kumimoji="1" lang="en-US" altLang="ja-JP" sz="200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endParaRPr>
          </a:p>
          <a:p>
            <a:endParaRPr lang="en-US" altLang="ja-JP" sz="2000" dirty="0">
              <a:latin typeface="HGS創英角ｺﾞｼｯｸUB" panose="020B0900000000000000" pitchFamily="50" charset="-128"/>
              <a:ea typeface="HGS創英角ｺﾞｼｯｸUB" panose="020B0900000000000000" pitchFamily="50" charset="-128"/>
            </a:endParaRPr>
          </a:p>
        </p:txBody>
      </p:sp>
      <p:sp>
        <p:nvSpPr>
          <p:cNvPr id="6" name="四角形: 角を丸くする 5">
            <a:extLst>
              <a:ext uri="{FF2B5EF4-FFF2-40B4-BE49-F238E27FC236}">
                <a16:creationId xmlns:a16="http://schemas.microsoft.com/office/drawing/2014/main" id="{7CCF2FF1-EC65-0618-7694-92E938C35B55}"/>
              </a:ext>
            </a:extLst>
          </p:cNvPr>
          <p:cNvSpPr/>
          <p:nvPr/>
        </p:nvSpPr>
        <p:spPr>
          <a:xfrm>
            <a:off x="440435" y="1358841"/>
            <a:ext cx="11083159" cy="417650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AEA0E7C-20EA-47CD-5B4E-96C99CA4F0E8}"/>
              </a:ext>
            </a:extLst>
          </p:cNvPr>
          <p:cNvSpPr txBox="1"/>
          <p:nvPr/>
        </p:nvSpPr>
        <p:spPr>
          <a:xfrm>
            <a:off x="889448" y="2746159"/>
            <a:ext cx="11221454" cy="1631216"/>
          </a:xfrm>
          <a:prstGeom prst="rect">
            <a:avLst/>
          </a:prstGeom>
          <a:noFill/>
        </p:spPr>
        <p:txBody>
          <a:bodyPr wrap="square" rtlCol="0">
            <a:spAutoFit/>
          </a:bodyPr>
          <a:lstStyle/>
          <a:p>
            <a:r>
              <a:rPr lang="ja-JP" altLang="en-US" sz="4000" b="1" dirty="0">
                <a:solidFill>
                  <a:schemeClr val="accent1"/>
                </a:solidFill>
                <a:latin typeface="HGS創英角ｺﾞｼｯｸUB" panose="020B0900000000000000" pitchFamily="50" charset="-128"/>
                <a:ea typeface="HGS創英角ｺﾞｼｯｸUB" panose="020B0900000000000000" pitchFamily="50" charset="-128"/>
              </a:rPr>
              <a:t>タスク中にリアルタイムな進捗を表示する</a:t>
            </a:r>
            <a:endParaRPr lang="en-US" altLang="ja-JP" sz="4000" b="1" dirty="0">
              <a:solidFill>
                <a:schemeClr val="accent1"/>
              </a:solidFill>
              <a:latin typeface="HGS創英角ｺﾞｼｯｸUB" panose="020B0900000000000000" pitchFamily="50" charset="-128"/>
              <a:ea typeface="HGS創英角ｺﾞｼｯｸUB" panose="020B0900000000000000" pitchFamily="50" charset="-128"/>
            </a:endParaRPr>
          </a:p>
          <a:p>
            <a:r>
              <a:rPr kumimoji="1" lang="ja-JP" altLang="en-US" sz="4000" b="1" i="0" u="none" strike="noStrike" kern="1200" cap="none" spc="0" normalizeH="0" baseline="0" noProof="0" dirty="0">
                <a:ln>
                  <a:noFill/>
                </a:ln>
                <a:solidFill>
                  <a:schemeClr val="accent1"/>
                </a:solidFill>
                <a:effectLst/>
                <a:uLnTx/>
                <a:uFillTx/>
                <a:latin typeface="HGS創英角ｺﾞｼｯｸUB" panose="020B0900000000000000" pitchFamily="50" charset="-128"/>
                <a:ea typeface="HGS創英角ｺﾞｼｯｸUB" panose="020B0900000000000000" pitchFamily="50" charset="-128"/>
                <a:cs typeface="+mn-cs"/>
              </a:rPr>
              <a:t>→タスクを継続的に行うことができるのでは</a:t>
            </a:r>
            <a:endParaRPr kumimoji="1" lang="en-US" altLang="ja-JP" sz="4000" b="0" i="0" u="none" strike="noStrike" kern="1200" cap="none" spc="0" normalizeH="0" baseline="0" noProof="0" dirty="0">
              <a:ln>
                <a:noFill/>
              </a:ln>
              <a:solidFill>
                <a:schemeClr val="accent1"/>
              </a:solidFill>
              <a:effectLst/>
              <a:uLnTx/>
              <a:uFillTx/>
              <a:latin typeface="HGS創英角ｺﾞｼｯｸUB" panose="020B0900000000000000" pitchFamily="50" charset="-128"/>
              <a:ea typeface="HGS創英角ｺﾞｼｯｸUB" panose="020B0900000000000000" pitchFamily="50" charset="-128"/>
              <a:cs typeface="+mn-cs"/>
            </a:endParaRPr>
          </a:p>
          <a:p>
            <a:endParaRPr lang="en-US" altLang="ja-JP" sz="2000"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3949605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研究目的</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6" name="四角形: 角を丸くする 5">
            <a:extLst>
              <a:ext uri="{FF2B5EF4-FFF2-40B4-BE49-F238E27FC236}">
                <a16:creationId xmlns:a16="http://schemas.microsoft.com/office/drawing/2014/main" id="{7CCF2FF1-EC65-0618-7694-92E938C35B55}"/>
              </a:ext>
            </a:extLst>
          </p:cNvPr>
          <p:cNvSpPr/>
          <p:nvPr/>
        </p:nvSpPr>
        <p:spPr>
          <a:xfrm>
            <a:off x="554420" y="2221478"/>
            <a:ext cx="11083159" cy="417650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AEA0E7C-20EA-47CD-5B4E-96C99CA4F0E8}"/>
              </a:ext>
            </a:extLst>
          </p:cNvPr>
          <p:cNvSpPr txBox="1"/>
          <p:nvPr/>
        </p:nvSpPr>
        <p:spPr>
          <a:xfrm>
            <a:off x="808350" y="3284765"/>
            <a:ext cx="10668143" cy="1938992"/>
          </a:xfrm>
          <a:prstGeom prst="rect">
            <a:avLst/>
          </a:prstGeom>
          <a:noFill/>
        </p:spPr>
        <p:txBody>
          <a:bodyPr wrap="square" rtlCol="0">
            <a:spAutoFit/>
          </a:bodyPr>
          <a:lstStyle/>
          <a:p>
            <a:r>
              <a:rPr lang="en-US" altLang="ja-JP" sz="4000" b="1" dirty="0">
                <a:solidFill>
                  <a:schemeClr val="accent1"/>
                </a:solidFill>
                <a:latin typeface="HGS創英角ｺﾞｼｯｸUB" panose="020B0900000000000000" pitchFamily="50" charset="-128"/>
                <a:ea typeface="HGS創英角ｺﾞｼｯｸUB" panose="020B0900000000000000" pitchFamily="50" charset="-128"/>
              </a:rPr>
              <a:t>PC</a:t>
            </a:r>
            <a:r>
              <a:rPr lang="ja-JP" altLang="en-US" sz="4000" b="1" dirty="0">
                <a:solidFill>
                  <a:schemeClr val="accent1"/>
                </a:solidFill>
                <a:latin typeface="HGS創英角ｺﾞｼｯｸUB" panose="020B0900000000000000" pitchFamily="50" charset="-128"/>
                <a:ea typeface="HGS創英角ｺﾞｼｯｸUB" panose="020B0900000000000000" pitchFamily="50" charset="-128"/>
              </a:rPr>
              <a:t>タスク中にリアルタイムな進捗を表示することによって作業効率の低下を抑えることができるのか実験によって検討する</a:t>
            </a:r>
            <a:endParaRPr lang="en-US" altLang="ja-JP" sz="2000"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3162526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sz="4800" dirty="0">
              <a:hlinkClick r:id="rId2"/>
            </a:endParaRPr>
          </a:p>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kumimoji="1" lang="ja-JP" altLang="en-US" sz="6000" dirty="0">
                <a:latin typeface="HGS創英角ｺﾞｼｯｸUB" panose="020B0900000000000000" pitchFamily="50" charset="-128"/>
                <a:ea typeface="HGS創英角ｺﾞｼｯｸUB" panose="020B0900000000000000" pitchFamily="50" charset="-128"/>
              </a:rPr>
              <a:t>今週の進捗</a:t>
            </a:r>
          </a:p>
        </p:txBody>
      </p:sp>
      <p:sp>
        <p:nvSpPr>
          <p:cNvPr id="16" name="テキスト ボックス 15">
            <a:extLst>
              <a:ext uri="{FF2B5EF4-FFF2-40B4-BE49-F238E27FC236}">
                <a16:creationId xmlns:a16="http://schemas.microsoft.com/office/drawing/2014/main" id="{46F216BF-2A30-6741-3EA5-2EFD1BA1CE4F}"/>
              </a:ext>
            </a:extLst>
          </p:cNvPr>
          <p:cNvSpPr txBox="1"/>
          <p:nvPr/>
        </p:nvSpPr>
        <p:spPr>
          <a:xfrm>
            <a:off x="789300" y="2023992"/>
            <a:ext cx="11466868" cy="1138773"/>
          </a:xfrm>
          <a:prstGeom prst="rect">
            <a:avLst/>
          </a:prstGeom>
          <a:noFill/>
        </p:spPr>
        <p:txBody>
          <a:bodyPr wrap="square" rtlCol="0">
            <a:spAutoFit/>
          </a:bodyPr>
          <a:lstStyle/>
          <a:p>
            <a:r>
              <a:rPr kumimoji="1" lang="ja-JP" altLang="en-US" sz="3600" u="sng" dirty="0">
                <a:latin typeface="HGS創英角ｺﾞｼｯｸUB" panose="020B0900000000000000" pitchFamily="50" charset="-128"/>
                <a:ea typeface="HGS創英角ｺﾞｼｯｸUB" panose="020B0900000000000000" pitchFamily="50" charset="-128"/>
              </a:rPr>
              <a:t>・実験で</a:t>
            </a:r>
            <a:r>
              <a:rPr lang="en-US" altLang="ja-JP" sz="3600" u="sng" dirty="0">
                <a:latin typeface="HGS創英角ｺﾞｼｯｸUB" panose="020B0900000000000000" pitchFamily="50" charset="-128"/>
                <a:ea typeface="HGS創英角ｺﾞｼｯｸUB" panose="020B0900000000000000" pitchFamily="50" charset="-128"/>
              </a:rPr>
              <a:t>4</a:t>
            </a:r>
            <a:r>
              <a:rPr kumimoji="1" lang="ja-JP" altLang="en-US" sz="3600" u="sng" dirty="0">
                <a:latin typeface="HGS創英角ｺﾞｼｯｸUB" panose="020B0900000000000000" pitchFamily="50" charset="-128"/>
                <a:ea typeface="HGS創英角ｺﾞｼｯｸUB" panose="020B0900000000000000" pitchFamily="50" charset="-128"/>
              </a:rPr>
              <a:t>人を計測</a:t>
            </a:r>
            <a:r>
              <a:rPr kumimoji="1" lang="en-US" altLang="ja-JP" sz="3600" u="sng" dirty="0">
                <a:latin typeface="HGS創英角ｺﾞｼｯｸUB" panose="020B0900000000000000" pitchFamily="50" charset="-128"/>
                <a:ea typeface="HGS創英角ｺﾞｼｯｸUB" panose="020B0900000000000000" pitchFamily="50" charset="-128"/>
              </a:rPr>
              <a:t>(12/</a:t>
            </a:r>
            <a:r>
              <a:rPr lang="en-US" altLang="ja-JP" sz="3600" u="sng" dirty="0">
                <a:latin typeface="HGS創英角ｺﾞｼｯｸUB" panose="020B0900000000000000" pitchFamily="50" charset="-128"/>
                <a:ea typeface="HGS創英角ｺﾞｼｯｸUB" panose="020B0900000000000000" pitchFamily="50" charset="-128"/>
              </a:rPr>
              <a:t>12</a:t>
            </a:r>
            <a:r>
              <a:rPr kumimoji="1" lang="en-US" altLang="ja-JP" sz="3600" u="sng" dirty="0">
                <a:latin typeface="HGS創英角ｺﾞｼｯｸUB" panose="020B0900000000000000" pitchFamily="50" charset="-128"/>
                <a:ea typeface="HGS創英角ｺﾞｼｯｸUB" panose="020B0900000000000000" pitchFamily="50" charset="-128"/>
              </a:rPr>
              <a:t>)</a:t>
            </a:r>
            <a:r>
              <a:rPr kumimoji="1" lang="ja-JP" altLang="en-US" sz="3600" dirty="0">
                <a:latin typeface="HGPｺﾞｼｯｸE" panose="020B0900000000000000" pitchFamily="50" charset="-128"/>
                <a:ea typeface="HGPｺﾞｼｯｸE" panose="020B0900000000000000" pitchFamily="50" charset="-128"/>
              </a:rPr>
              <a:t>。</a:t>
            </a:r>
            <a:endParaRPr kumimoji="1" lang="en-US" altLang="ja-JP" sz="3600" dirty="0">
              <a:latin typeface="HGPｺﾞｼｯｸE" panose="020B0900000000000000" pitchFamily="50" charset="-128"/>
              <a:ea typeface="HGPｺﾞｼｯｸE" panose="020B0900000000000000" pitchFamily="50" charset="-128"/>
            </a:endParaRPr>
          </a:p>
          <a:p>
            <a:r>
              <a:rPr kumimoji="1" lang="ja-JP" altLang="en-US" sz="3200" dirty="0">
                <a:latin typeface="HGPｺﾞｼｯｸE" panose="020B0900000000000000" pitchFamily="50" charset="-128"/>
                <a:ea typeface="HGPｺﾞｼｯｸE" panose="020B0900000000000000" pitchFamily="50" charset="-128"/>
              </a:rPr>
              <a:t>→今週から分析、資料作成に入る</a:t>
            </a:r>
            <a:endParaRPr kumimoji="1" lang="en-US" altLang="ja-JP" sz="32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348064335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20220808_発表</Template>
  <TotalTime>1514</TotalTime>
  <Words>1201</Words>
  <Application>Microsoft Office PowerPoint</Application>
  <PresentationFormat>ワイド画面</PresentationFormat>
  <Paragraphs>122</Paragraphs>
  <Slides>18</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18</vt:i4>
      </vt:variant>
    </vt:vector>
  </HeadingPairs>
  <TitlesOfParts>
    <vt:vector size="25" baseType="lpstr">
      <vt:lpstr>HGPｺﾞｼｯｸE</vt:lpstr>
      <vt:lpstr>HGS創英角ｺﾞｼｯｸUB</vt:lpstr>
      <vt:lpstr>游ゴシック</vt:lpstr>
      <vt:lpstr>游ゴシック Light</vt:lpstr>
      <vt:lpstr>Arial</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小唄 周平</dc:creator>
  <cp:lastModifiedBy>小唄 周平</cp:lastModifiedBy>
  <cp:revision>13</cp:revision>
  <dcterms:created xsi:type="dcterms:W3CDTF">2022-09-11T00:56:07Z</dcterms:created>
  <dcterms:modified xsi:type="dcterms:W3CDTF">2022-11-28T07:52:15Z</dcterms:modified>
</cp:coreProperties>
</file>