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5"/>
  </p:notesMasterIdLst>
  <p:sldIdLst>
    <p:sldId id="260" r:id="rId2"/>
    <p:sldId id="289" r:id="rId3"/>
    <p:sldId id="304" r:id="rId4"/>
    <p:sldId id="292" r:id="rId5"/>
    <p:sldId id="300" r:id="rId6"/>
    <p:sldId id="287" r:id="rId7"/>
    <p:sldId id="275" r:id="rId8"/>
    <p:sldId id="302" r:id="rId9"/>
    <p:sldId id="305" r:id="rId10"/>
    <p:sldId id="271" r:id="rId11"/>
    <p:sldId id="297" r:id="rId12"/>
    <p:sldId id="303" r:id="rId13"/>
    <p:sldId id="27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8" autoAdjust="0"/>
    <p:restoredTop sz="81852" autoAdjust="0"/>
  </p:normalViewPr>
  <p:slideViewPr>
    <p:cSldViewPr snapToGrid="0">
      <p:cViewPr>
        <p:scale>
          <a:sx n="100" d="100"/>
          <a:sy n="100" d="100"/>
        </p:scale>
        <p:origin x="67" y="-94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AA84C-5962-4688-BDAA-4DF6096806BA}" type="datetimeFigureOut">
              <a:rPr kumimoji="1" lang="ja-JP" altLang="en-US" smtClean="0"/>
              <a:t>2022/12/12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2BD96-0529-4E44-ACAE-85CA89E3EC69}" type="slidenum">
              <a:rPr kumimoji="1" lang="ja-JP" altLang="en-US" smtClean="0"/>
              <a:t>‹#›</a:t>
            </a:fld>
            <a:endParaRPr kumimoji="1" lang="ja-JP" altLang="en-US"/>
          </a:p>
        </p:txBody>
      </p:sp>
    </p:spTree>
    <p:extLst>
      <p:ext uri="{BB962C8B-B14F-4D97-AF65-F5344CB8AC3E}">
        <p14:creationId xmlns:p14="http://schemas.microsoft.com/office/powerpoint/2010/main" val="26077487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a:t>
            </a:fld>
            <a:endParaRPr kumimoji="1" lang="ja-JP" altLang="en-US"/>
          </a:p>
        </p:txBody>
      </p:sp>
    </p:spTree>
    <p:extLst>
      <p:ext uri="{BB962C8B-B14F-4D97-AF65-F5344CB8AC3E}">
        <p14:creationId xmlns:p14="http://schemas.microsoft.com/office/powerpoint/2010/main" val="33198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2</a:t>
            </a:fld>
            <a:endParaRPr kumimoji="1" lang="ja-JP" altLang="en-US"/>
          </a:p>
        </p:txBody>
      </p:sp>
    </p:spTree>
    <p:extLst>
      <p:ext uri="{BB962C8B-B14F-4D97-AF65-F5344CB8AC3E}">
        <p14:creationId xmlns:p14="http://schemas.microsoft.com/office/powerpoint/2010/main" val="349058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3</a:t>
            </a:fld>
            <a:endParaRPr kumimoji="1" lang="ja-JP" altLang="en-US"/>
          </a:p>
        </p:txBody>
      </p:sp>
    </p:spTree>
    <p:extLst>
      <p:ext uri="{BB962C8B-B14F-4D97-AF65-F5344CB8AC3E}">
        <p14:creationId xmlns:p14="http://schemas.microsoft.com/office/powerpoint/2010/main" val="176271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completed activity lists(</a:t>
            </a:r>
            <a:r>
              <a:rPr lang="ja-JP" altLang="en-US" sz="1200" b="1" dirty="0">
                <a:latin typeface="HGS創英角ｺﾞｼｯｸUB" panose="020B0900000000000000" pitchFamily="50" charset="-128"/>
                <a:ea typeface="HGS創英角ｺﾞｼｯｸUB" panose="020B0900000000000000" pitchFamily="50" charset="-128"/>
              </a:rPr>
              <a:t>完了リスト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の方が</a:t>
            </a:r>
            <a:r>
              <a:rPr lang="en-US" altLang="ja-JP" sz="1200" b="1" dirty="0" err="1">
                <a:latin typeface="HGS創英角ｺﾞｼｯｸUB" panose="020B0900000000000000" pitchFamily="50" charset="-128"/>
                <a:ea typeface="HGS創英角ｺﾞｼｯｸUB" panose="020B0900000000000000" pitchFamily="50" charset="-128"/>
              </a:rPr>
              <a:t>todo</a:t>
            </a:r>
            <a:r>
              <a:rPr lang="ja-JP" altLang="en-US" sz="1200" b="1" dirty="0">
                <a:latin typeface="HGS創英角ｺﾞｼｯｸUB" panose="020B0900000000000000" pitchFamily="50" charset="-128"/>
                <a:ea typeface="HGS創英角ｺﾞｼｯｸUB" panose="020B0900000000000000" pitchFamily="50" charset="-128"/>
              </a:rPr>
              <a:t>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やることリスト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1200" b="1" dirty="0">
                <a:latin typeface="HGS創英角ｺﾞｼｯｸUB" panose="020B0900000000000000" pitchFamily="50" charset="-128"/>
                <a:ea typeface="HGS創英角ｺﾞｼｯｸUB" panose="020B0900000000000000" pitchFamily="50" charset="-128"/>
              </a:rPr>
              <a:t>(Scullin</a:t>
            </a:r>
            <a:r>
              <a:rPr lang="ja-JP" altLang="en-US" sz="1200" b="1" dirty="0">
                <a:latin typeface="HGS創英角ｺﾞｼｯｸUB" panose="020B0900000000000000" pitchFamily="50" charset="-128"/>
                <a:ea typeface="HGS創英角ｺﾞｼｯｸUB" panose="020B0900000000000000" pitchFamily="50" charset="-128"/>
              </a:rPr>
              <a:t>ら　</a:t>
            </a:r>
            <a:r>
              <a:rPr lang="en-US" altLang="ja-JP" sz="12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4</a:t>
            </a:fld>
            <a:endParaRPr kumimoji="1" lang="ja-JP" altLang="en-US"/>
          </a:p>
        </p:txBody>
      </p:sp>
    </p:spTree>
    <p:extLst>
      <p:ext uri="{BB962C8B-B14F-4D97-AF65-F5344CB8AC3E}">
        <p14:creationId xmlns:p14="http://schemas.microsoft.com/office/powerpoint/2010/main" val="25765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30</a:t>
            </a:r>
            <a:r>
              <a:rPr lang="ja-JP" altLang="en-US" sz="1200" b="1" dirty="0">
                <a:latin typeface="HGS創英角ｺﾞｼｯｸUB" panose="020B0900000000000000" pitchFamily="50" charset="-128"/>
                <a:ea typeface="HGS創英角ｺﾞｼｯｸUB" panose="020B0900000000000000" pitchFamily="50" charset="-128"/>
              </a:rPr>
              <a:t>問の</a:t>
            </a:r>
            <a:r>
              <a:rPr lang="en-US" altLang="ja-JP" sz="1200" b="1" dirty="0">
                <a:latin typeface="HGS創英角ｺﾞｼｯｸUB" panose="020B0900000000000000" pitchFamily="50" charset="-128"/>
                <a:ea typeface="HGS創英角ｺﾞｼｯｸUB" panose="020B0900000000000000" pitchFamily="50" charset="-128"/>
              </a:rPr>
              <a:t>2</a:t>
            </a:r>
            <a:r>
              <a:rPr lang="ja-JP" altLang="en-US" sz="1200" b="1" dirty="0">
                <a:latin typeface="HGS創英角ｺﾞｼｯｸUB" panose="020B0900000000000000" pitchFamily="50" charset="-128"/>
                <a:ea typeface="HGS創英角ｺﾞｼｯｸUB" panose="020B0900000000000000" pitchFamily="50" charset="-128"/>
              </a:rPr>
              <a:t>桁</a:t>
            </a:r>
            <a:r>
              <a:rPr lang="en-US" altLang="ja-JP" sz="1200" b="1" dirty="0">
                <a:latin typeface="HGS創英角ｺﾞｼｯｸUB" panose="020B0900000000000000" pitchFamily="50" charset="-128"/>
                <a:ea typeface="HGS創英角ｺﾞｼｯｸUB" panose="020B0900000000000000" pitchFamily="50" charset="-128"/>
              </a:rPr>
              <a:t>×1</a:t>
            </a:r>
            <a:r>
              <a:rPr lang="ja-JP" altLang="en-US" sz="12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タスク全体を</a:t>
            </a:r>
            <a:r>
              <a:rPr lang="en-US" altLang="ja-JP" sz="1200" b="1" dirty="0">
                <a:latin typeface="HGS創英角ｺﾞｼｯｸUB" panose="020B0900000000000000" pitchFamily="50" charset="-128"/>
                <a:ea typeface="HGS創英角ｺﾞｼｯｸUB" panose="020B0900000000000000" pitchFamily="50" charset="-128"/>
              </a:rPr>
              <a:t>6</a:t>
            </a:r>
            <a:r>
              <a:rPr lang="ja-JP" altLang="en-US" sz="12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E" panose="020B0900000000000000" pitchFamily="50" charset="-128"/>
                <a:ea typeface="HGPｺﾞｼｯｸE" panose="020B0900000000000000" pitchFamily="50" charset="-128"/>
              </a:rPr>
              <a:t>被験者</a:t>
            </a:r>
            <a:r>
              <a:rPr kumimoji="1" lang="en-US" altLang="ja-JP" sz="1200" dirty="0">
                <a:latin typeface="HGPｺﾞｼｯｸE" panose="020B0900000000000000" pitchFamily="50" charset="-128"/>
                <a:ea typeface="HGPｺﾞｼｯｸE" panose="020B0900000000000000" pitchFamily="50" charset="-128"/>
              </a:rPr>
              <a:t>:</a:t>
            </a:r>
            <a:r>
              <a:rPr kumimoji="1" lang="ja-JP" altLang="en-US" sz="1200" dirty="0">
                <a:latin typeface="HGPｺﾞｼｯｸE" panose="020B0900000000000000" pitchFamily="50" charset="-128"/>
                <a:ea typeface="HGPｺﾞｼｯｸE" panose="020B0900000000000000" pitchFamily="50" charset="-128"/>
              </a:rPr>
              <a:t>学生</a:t>
            </a:r>
            <a:r>
              <a:rPr kumimoji="1" lang="en-US" altLang="ja-JP" sz="1200" dirty="0">
                <a:latin typeface="HGPｺﾞｼｯｸE" panose="020B0900000000000000" pitchFamily="50" charset="-128"/>
                <a:ea typeface="HGPｺﾞｼｯｸE" panose="020B0900000000000000" pitchFamily="50" charset="-128"/>
              </a:rPr>
              <a:t>12</a:t>
            </a:r>
            <a:r>
              <a:rPr kumimoji="1" lang="ja-JP" altLang="en-US" sz="1200" dirty="0">
                <a:latin typeface="HGPｺﾞｼｯｸE" panose="020B0900000000000000" pitchFamily="50" charset="-128"/>
                <a:ea typeface="HGPｺﾞｼｯｸE" panose="020B0900000000000000" pitchFamily="50" charset="-128"/>
              </a:rPr>
              <a:t>名</a:t>
            </a:r>
            <a:endParaRPr kumimoji="1" lang="en-US" altLang="ja-JP" sz="1200" dirty="0">
              <a:latin typeface="HGPｺﾞｼｯｸE" panose="020B0900000000000000" pitchFamily="50" charset="-128"/>
              <a:ea typeface="HGPｺﾞｼｯｸE"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6</a:t>
            </a:fld>
            <a:endParaRPr kumimoji="1" lang="ja-JP" altLang="en-US"/>
          </a:p>
        </p:txBody>
      </p:sp>
    </p:spTree>
    <p:extLst>
      <p:ext uri="{BB962C8B-B14F-4D97-AF65-F5344CB8AC3E}">
        <p14:creationId xmlns:p14="http://schemas.microsoft.com/office/powerpoint/2010/main" val="425921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12/12/2022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12/12/2022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12/12/2022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iles.slack.com/files-pri/T03GLBQR813-F04BUNZCTRS/____________________________2022-11-21_11.32.00.p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hyperlink" Target="https://files.slack.com/files-pri/T03GLBQR813-F04BUNZCTRS/____________________________2022-11-21_11.32.00.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090483"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統計処理方法</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1AAD328B-0C57-6EB5-DC02-882D817F2ADA}"/>
              </a:ext>
            </a:extLst>
          </p:cNvPr>
          <p:cNvSpPr txBox="1"/>
          <p:nvPr/>
        </p:nvSpPr>
        <p:spPr>
          <a:xfrm>
            <a:off x="808350" y="2023992"/>
            <a:ext cx="10347330" cy="3539430"/>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→進捗表示なし時と表示あり時の一ブロック目と一番集中力の低いブロックの集中力の差で二標本の</a:t>
            </a:r>
            <a:r>
              <a:rPr lang="en-US" altLang="ja-JP" sz="3200" b="1" dirty="0">
                <a:latin typeface="HGS創英角ｺﾞｼｯｸUB" panose="020B0900000000000000" pitchFamily="50" charset="-128"/>
                <a:ea typeface="HGS創英角ｺﾞｼｯｸUB" panose="020B0900000000000000" pitchFamily="50" charset="-128"/>
              </a:rPr>
              <a:t>t</a:t>
            </a:r>
            <a:r>
              <a:rPr lang="ja-JP" altLang="en-US" sz="3200" b="1" dirty="0">
                <a:latin typeface="HGS創英角ｺﾞｼｯｸUB" panose="020B0900000000000000" pitchFamily="50" charset="-128"/>
                <a:ea typeface="HGS創英角ｺﾞｼｯｸUB" panose="020B0900000000000000" pitchFamily="50" charset="-128"/>
              </a:rPr>
              <a:t>検定を行う。</a:t>
            </a:r>
            <a:endParaRPr lang="en-US" altLang="ja-JP" sz="3200" b="1" dirty="0">
              <a:latin typeface="HGS創英角ｺﾞｼｯｸUB" panose="020B0900000000000000" pitchFamily="50" charset="-128"/>
              <a:ea typeface="HGS創英角ｺﾞｼｯｸUB" panose="020B0900000000000000" pitchFamily="50" charset="-128"/>
            </a:endParaRPr>
          </a:p>
          <a:p>
            <a:endParaRPr kumimoji="1" lang="en-US" altLang="ja-JP" sz="3200" b="1" u="sng" dirty="0">
              <a:latin typeface="HGS創英角ｺﾞｼｯｸUB" panose="020B0900000000000000" pitchFamily="50" charset="-128"/>
              <a:ea typeface="HGS創英角ｺﾞｼｯｸUB" panose="020B0900000000000000" pitchFamily="50" charset="-128"/>
            </a:endParaRPr>
          </a:p>
          <a:p>
            <a:r>
              <a:rPr lang="ja-JP" altLang="en-US" sz="3200" b="1" u="sng" dirty="0">
                <a:latin typeface="HGS創英角ｺﾞｼｯｸUB" panose="020B0900000000000000" pitchFamily="50" charset="-128"/>
                <a:ea typeface="HGS創英角ｺﾞｼｯｸUB" panose="020B0900000000000000" pitchFamily="50" charset="-128"/>
              </a:rPr>
              <a:t>→二元配置分散分析</a:t>
            </a:r>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9E6F67C6-6B9F-8137-E606-B11B3C54ED50}"/>
              </a:ext>
            </a:extLst>
          </p:cNvPr>
          <p:cNvSpPr txBox="1"/>
          <p:nvPr/>
        </p:nvSpPr>
        <p:spPr>
          <a:xfrm>
            <a:off x="808350" y="2023992"/>
            <a:ext cx="10347330" cy="3046988"/>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→進捗表示によって集中力の低下がなにも表示しないときに比べて横ばいになるのではないか</a:t>
            </a:r>
            <a:endParaRPr lang="en-US" altLang="ja-JP" sz="3200" b="1" dirty="0">
              <a:latin typeface="HGS創英角ｺﾞｼｯｸUB" panose="020B0900000000000000" pitchFamily="50" charset="-128"/>
              <a:ea typeface="HGS創英角ｺﾞｼｯｸUB" panose="020B0900000000000000" pitchFamily="50" charset="-128"/>
            </a:endParaRPr>
          </a:p>
          <a:p>
            <a:r>
              <a:rPr lang="en-US" altLang="ja-JP" sz="3200" b="1" dirty="0">
                <a:latin typeface="HGS創英角ｺﾞｼｯｸUB" panose="020B0900000000000000" pitchFamily="50" charset="-128"/>
                <a:ea typeface="HGS創英角ｺﾞｼｯｸUB" panose="020B0900000000000000" pitchFamily="50" charset="-128"/>
              </a:rPr>
              <a:t>(</a:t>
            </a:r>
            <a:r>
              <a:rPr lang="ja-JP" altLang="en-US" sz="3200" b="1" dirty="0">
                <a:latin typeface="HGS創英角ｺﾞｼｯｸUB" panose="020B0900000000000000" pitchFamily="50" charset="-128"/>
                <a:ea typeface="HGS創英角ｺﾞｼｯｸUB" panose="020B0900000000000000" pitchFamily="50" charset="-128"/>
              </a:rPr>
              <a:t>集中度の低下を抑える事ができるのではないか</a:t>
            </a:r>
            <a:r>
              <a:rPr lang="en-US" altLang="ja-JP" sz="3200" b="1" dirty="0">
                <a:latin typeface="HGS創英角ｺﾞｼｯｸUB" panose="020B0900000000000000" pitchFamily="50" charset="-128"/>
                <a:ea typeface="HGS創英角ｺﾞｼｯｸUB" panose="020B0900000000000000" pitchFamily="50" charset="-128"/>
              </a:rPr>
              <a:t>)</a:t>
            </a: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4224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今後の予定</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graphicFrame>
        <p:nvGraphicFramePr>
          <p:cNvPr id="6" name="表 6">
            <a:extLst>
              <a:ext uri="{FF2B5EF4-FFF2-40B4-BE49-F238E27FC236}">
                <a16:creationId xmlns:a16="http://schemas.microsoft.com/office/drawing/2014/main" id="{162EB90D-7259-97C3-0299-F6253A3227C2}"/>
              </a:ext>
            </a:extLst>
          </p:cNvPr>
          <p:cNvGraphicFramePr>
            <a:graphicFrameLocks noGrp="1"/>
          </p:cNvGraphicFramePr>
          <p:nvPr>
            <p:extLst>
              <p:ext uri="{D42A27DB-BD31-4B8C-83A1-F6EECF244321}">
                <p14:modId xmlns:p14="http://schemas.microsoft.com/office/powerpoint/2010/main" val="3882114470"/>
              </p:ext>
            </p:extLst>
          </p:nvPr>
        </p:nvGraphicFramePr>
        <p:xfrm>
          <a:off x="1993392" y="2587812"/>
          <a:ext cx="7992872" cy="3470340"/>
        </p:xfrm>
        <a:graphic>
          <a:graphicData uri="http://schemas.openxmlformats.org/drawingml/2006/table">
            <a:tbl>
              <a:tblPr firstRow="1" bandRow="1">
                <a:tableStyleId>{5C22544A-7EE6-4342-B048-85BDC9FD1C3A}</a:tableStyleId>
              </a:tblPr>
              <a:tblGrid>
                <a:gridCol w="1947672">
                  <a:extLst>
                    <a:ext uri="{9D8B030D-6E8A-4147-A177-3AD203B41FA5}">
                      <a16:colId xmlns:a16="http://schemas.microsoft.com/office/drawing/2014/main" val="1432388463"/>
                    </a:ext>
                  </a:extLst>
                </a:gridCol>
                <a:gridCol w="6045200">
                  <a:extLst>
                    <a:ext uri="{9D8B030D-6E8A-4147-A177-3AD203B41FA5}">
                      <a16:colId xmlns:a16="http://schemas.microsoft.com/office/drawing/2014/main" val="1541634075"/>
                    </a:ext>
                  </a:extLst>
                </a:gridCol>
              </a:tblGrid>
              <a:tr h="648780">
                <a:tc>
                  <a:txBody>
                    <a:bodyPr/>
                    <a:lstStyle/>
                    <a:p>
                      <a:pPr algn="ctr"/>
                      <a:r>
                        <a:rPr kumimoji="1" lang="ja-JP" altLang="en-US" sz="2800" dirty="0"/>
                        <a:t>月</a:t>
                      </a:r>
                      <a:endParaRPr kumimoji="1" lang="en-US" altLang="ja-JP" sz="2800" dirty="0"/>
                    </a:p>
                    <a:p>
                      <a:endParaRPr kumimoji="1" lang="ja-JP" altLang="en-US" dirty="0"/>
                    </a:p>
                  </a:txBody>
                  <a:tcPr/>
                </a:tc>
                <a:tc>
                  <a:txBody>
                    <a:bodyPr/>
                    <a:lstStyle/>
                    <a:p>
                      <a:pPr algn="ctr"/>
                      <a:r>
                        <a:rPr kumimoji="1" lang="ja-JP" altLang="en-US" sz="2800" dirty="0"/>
                        <a:t>内容</a:t>
                      </a:r>
                    </a:p>
                  </a:txBody>
                  <a:tcPr/>
                </a:tc>
                <a:extLst>
                  <a:ext uri="{0D108BD9-81ED-4DB2-BD59-A6C34878D82A}">
                    <a16:rowId xmlns:a16="http://schemas.microsoft.com/office/drawing/2014/main" val="2883451994"/>
                  </a:ext>
                </a:extLst>
              </a:tr>
              <a:tr h="648780">
                <a:tc>
                  <a:txBody>
                    <a:bodyPr/>
                    <a:lstStyle/>
                    <a:p>
                      <a:pPr lvl="0" algn="ctr"/>
                      <a:r>
                        <a:rPr kumimoji="1" lang="en-US" altLang="ja-JP" sz="2400" dirty="0"/>
                        <a:t>11</a:t>
                      </a:r>
                      <a:endParaRPr kumimoji="1" lang="ja-JP" altLang="en-US" sz="2400" dirty="0"/>
                    </a:p>
                  </a:txBody>
                  <a:tcPr/>
                </a:tc>
                <a:tc>
                  <a:txBody>
                    <a:bodyPr/>
                    <a:lstStyle/>
                    <a:p>
                      <a:r>
                        <a:rPr kumimoji="1" lang="ja-JP" altLang="en-US" dirty="0"/>
                        <a:t>実験、パワポ作成</a:t>
                      </a:r>
                    </a:p>
                  </a:txBody>
                  <a:tcPr/>
                </a:tc>
                <a:extLst>
                  <a:ext uri="{0D108BD9-81ED-4DB2-BD59-A6C34878D82A}">
                    <a16:rowId xmlns:a16="http://schemas.microsoft.com/office/drawing/2014/main" val="728309513"/>
                  </a:ext>
                </a:extLst>
              </a:tr>
              <a:tr h="648780">
                <a:tc>
                  <a:txBody>
                    <a:bodyPr/>
                    <a:lstStyle/>
                    <a:p>
                      <a:pPr algn="ctr"/>
                      <a:r>
                        <a:rPr kumimoji="1" lang="en-US" altLang="ja-JP" sz="2400" dirty="0"/>
                        <a:t>12</a:t>
                      </a:r>
                    </a:p>
                    <a:p>
                      <a:pPr algn="ctr"/>
                      <a:endParaRPr kumimoji="1" lang="ja-JP" altLang="en-US" dirty="0"/>
                    </a:p>
                  </a:txBody>
                  <a:tcPr/>
                </a:tc>
                <a:tc>
                  <a:txBody>
                    <a:bodyPr/>
                    <a:lstStyle/>
                    <a:p>
                      <a:r>
                        <a:rPr kumimoji="1" lang="ja-JP" altLang="en-US" dirty="0"/>
                        <a:t>資料、論文作成</a:t>
                      </a:r>
                    </a:p>
                  </a:txBody>
                  <a:tcPr/>
                </a:tc>
                <a:extLst>
                  <a:ext uri="{0D108BD9-81ED-4DB2-BD59-A6C34878D82A}">
                    <a16:rowId xmlns:a16="http://schemas.microsoft.com/office/drawing/2014/main" val="2576593049"/>
                  </a:ext>
                </a:extLst>
              </a:tr>
              <a:tr h="648780">
                <a:tc>
                  <a:txBody>
                    <a:bodyPr/>
                    <a:lstStyle/>
                    <a:p>
                      <a:pPr algn="ctr"/>
                      <a:r>
                        <a:rPr kumimoji="1" lang="ja-JP" altLang="en-US" sz="2400" dirty="0"/>
                        <a:t>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153900165"/>
                  </a:ext>
                </a:extLst>
              </a:tr>
              <a:tr h="648780">
                <a:tc>
                  <a:txBody>
                    <a:bodyPr/>
                    <a:lstStyle/>
                    <a:p>
                      <a:pPr algn="ctr"/>
                      <a:r>
                        <a:rPr kumimoji="1" lang="ja-JP" altLang="en-US" sz="2400" dirty="0"/>
                        <a:t>２</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26206470"/>
                  </a:ext>
                </a:extLst>
              </a:tr>
            </a:tbl>
          </a:graphicData>
        </a:graphic>
      </p:graphicFrame>
    </p:spTree>
    <p:extLst>
      <p:ext uri="{BB962C8B-B14F-4D97-AF65-F5344CB8AC3E}">
        <p14:creationId xmlns:p14="http://schemas.microsoft.com/office/powerpoint/2010/main" val="251857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05C3922-5D00-0E6F-871A-AB7C1C66CB36}"/>
              </a:ext>
            </a:extLst>
          </p:cNvPr>
          <p:cNvSpPr txBox="1"/>
          <p:nvPr/>
        </p:nvSpPr>
        <p:spPr>
          <a:xfrm>
            <a:off x="652130" y="3845630"/>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561970" cy="2769989"/>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24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3600" b="1" dirty="0">
                <a:latin typeface="HGS創英角ｺﾞｼｯｸUB" panose="020B0900000000000000" pitchFamily="50" charset="-128"/>
                <a:ea typeface="HGS創英角ｺﾞｼｯｸUB" panose="020B0900000000000000" pitchFamily="50" charset="-128"/>
              </a:rPr>
              <a:t>。</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118740" y="4322444"/>
            <a:ext cx="9924420" cy="1446550"/>
          </a:xfrm>
          <a:prstGeom prst="rect">
            <a:avLst/>
          </a:prstGeom>
          <a:noFill/>
        </p:spPr>
        <p:txBody>
          <a:bodyPr wrap="square">
            <a:spAutoFit/>
          </a:bodyPr>
          <a:lstStyle/>
          <a:p>
            <a:r>
              <a:rPr lang="ja-JP" altLang="en-US" sz="1800" dirty="0">
                <a:latin typeface="HGS創英角ｺﾞｼｯｸUB" panose="020B0900000000000000" pitchFamily="50" charset="-128"/>
                <a:ea typeface="HGS創英角ｺﾞｼｯｸUB" panose="020B0900000000000000" pitchFamily="50" charset="-128"/>
              </a:rPr>
              <a:t>・　　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　　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561970" cy="2769989"/>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24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3600" b="1" dirty="0">
                <a:latin typeface="HGS創英角ｺﾞｼｯｸUB" panose="020B0900000000000000" pitchFamily="50" charset="-128"/>
                <a:ea typeface="HGS創英角ｺﾞｼｯｸUB" panose="020B0900000000000000" pitchFamily="50" charset="-128"/>
              </a:rPr>
              <a:t>。</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118740" y="4322444"/>
            <a:ext cx="9924420" cy="1446550"/>
          </a:xfrm>
          <a:prstGeom prst="rect">
            <a:avLst/>
          </a:prstGeom>
          <a:noFill/>
        </p:spPr>
        <p:txBody>
          <a:bodyPr wrap="square">
            <a:spAutoFit/>
          </a:bodyPr>
          <a:lstStyle/>
          <a:p>
            <a:r>
              <a:rPr lang="ja-JP" altLang="en-US" sz="1800" dirty="0">
                <a:latin typeface="HGS創英角ｺﾞｼｯｸUB" panose="020B0900000000000000" pitchFamily="50" charset="-128"/>
                <a:ea typeface="HGS創英角ｺﾞｼｯｸUB" panose="020B0900000000000000" pitchFamily="50" charset="-128"/>
              </a:rPr>
              <a:t>・　　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　　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C5434B4B-DBB8-0312-AC95-77287F6AE9B9}"/>
              </a:ext>
            </a:extLst>
          </p:cNvPr>
          <p:cNvPicPr>
            <a:picLocks noChangeAspect="1"/>
          </p:cNvPicPr>
          <p:nvPr/>
        </p:nvPicPr>
        <p:blipFill>
          <a:blip r:embed="rId5"/>
          <a:stretch>
            <a:fillRect/>
          </a:stretch>
        </p:blipFill>
        <p:spPr>
          <a:xfrm>
            <a:off x="260684" y="5230803"/>
            <a:ext cx="11696700" cy="1447800"/>
          </a:xfrm>
          <a:prstGeom prst="rect">
            <a:avLst/>
          </a:prstGeom>
        </p:spPr>
      </p:pic>
    </p:spTree>
    <p:extLst>
      <p:ext uri="{BB962C8B-B14F-4D97-AF65-F5344CB8AC3E}">
        <p14:creationId xmlns:p14="http://schemas.microsoft.com/office/powerpoint/2010/main" val="395469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910" y="-6997"/>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24" name="四角形: 角を丸くする 23">
            <a:extLst>
              <a:ext uri="{FF2B5EF4-FFF2-40B4-BE49-F238E27FC236}">
                <a16:creationId xmlns:a16="http://schemas.microsoft.com/office/drawing/2014/main" id="{068FEC97-42AA-64D8-9FB3-E819F3B29DB0}"/>
              </a:ext>
            </a:extLst>
          </p:cNvPr>
          <p:cNvSpPr/>
          <p:nvPr/>
        </p:nvSpPr>
        <p:spPr>
          <a:xfrm>
            <a:off x="307340" y="3361732"/>
            <a:ext cx="424942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13E2DDFB-DD74-1E35-6872-347ED082CB3D}"/>
              </a:ext>
            </a:extLst>
          </p:cNvPr>
          <p:cNvSpPr/>
          <p:nvPr/>
        </p:nvSpPr>
        <p:spPr>
          <a:xfrm>
            <a:off x="127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9" name="四角形: 角を丸くする 8">
            <a:extLst>
              <a:ext uri="{FF2B5EF4-FFF2-40B4-BE49-F238E27FC236}">
                <a16:creationId xmlns:a16="http://schemas.microsoft.com/office/drawing/2014/main" id="{5A06AC1B-EF28-7C3D-5A81-FD770507056B}"/>
              </a:ext>
            </a:extLst>
          </p:cNvPr>
          <p:cNvSpPr/>
          <p:nvPr/>
        </p:nvSpPr>
        <p:spPr>
          <a:xfrm>
            <a:off x="3942080" y="2423708"/>
            <a:ext cx="3799840" cy="88296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4109D2D-52D9-16A0-0699-BBC7BFF4F288}"/>
              </a:ext>
            </a:extLst>
          </p:cNvPr>
          <p:cNvSpPr/>
          <p:nvPr/>
        </p:nvSpPr>
        <p:spPr>
          <a:xfrm>
            <a:off x="4074160" y="1786656"/>
            <a:ext cx="1351280" cy="80977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E1BBFD8-746C-D3A2-D456-0856EE6838CD}"/>
              </a:ext>
            </a:extLst>
          </p:cNvPr>
          <p:cNvSpPr txBox="1"/>
          <p:nvPr/>
        </p:nvSpPr>
        <p:spPr>
          <a:xfrm>
            <a:off x="4313532" y="1979791"/>
            <a:ext cx="2146620" cy="523220"/>
          </a:xfrm>
          <a:prstGeom prst="rect">
            <a:avLst/>
          </a:prstGeom>
          <a:noFill/>
        </p:spPr>
        <p:txBody>
          <a:bodyPr wrap="square" rtlCol="0">
            <a:spAutoFit/>
          </a:bodyPr>
          <a:lstStyle/>
          <a:p>
            <a:r>
              <a:rPr kumimoji="1" lang="ja-JP" altLang="en-US" sz="2800" dirty="0"/>
              <a:t>課題</a:t>
            </a:r>
          </a:p>
        </p:txBody>
      </p:sp>
      <p:sp>
        <p:nvSpPr>
          <p:cNvPr id="7" name="テキスト ボックス 6">
            <a:extLst>
              <a:ext uri="{FF2B5EF4-FFF2-40B4-BE49-F238E27FC236}">
                <a16:creationId xmlns:a16="http://schemas.microsoft.com/office/drawing/2014/main" id="{FC7DB95A-68B5-E2FA-D0F2-5F2A2AB2552B}"/>
              </a:ext>
            </a:extLst>
          </p:cNvPr>
          <p:cNvSpPr txBox="1"/>
          <p:nvPr/>
        </p:nvSpPr>
        <p:spPr>
          <a:xfrm>
            <a:off x="4195008" y="2680523"/>
            <a:ext cx="3264035" cy="369332"/>
          </a:xfrm>
          <a:prstGeom prst="rect">
            <a:avLst/>
          </a:prstGeom>
          <a:noFill/>
        </p:spPr>
        <p:txBody>
          <a:bodyPr wrap="none" rtlCol="0">
            <a:spAutoFit/>
          </a:bodyPr>
          <a:lstStyle/>
          <a:p>
            <a:r>
              <a:rPr kumimoji="1" lang="en-US" altLang="ja-JP" dirty="0"/>
              <a:t>PC</a:t>
            </a:r>
            <a:r>
              <a:rPr kumimoji="1" lang="ja-JP" altLang="en-US" dirty="0"/>
              <a:t>タスクにおける集中の維持</a:t>
            </a:r>
          </a:p>
        </p:txBody>
      </p:sp>
      <p:sp>
        <p:nvSpPr>
          <p:cNvPr id="13" name="四角形: 角を丸くする 12">
            <a:extLst>
              <a:ext uri="{FF2B5EF4-FFF2-40B4-BE49-F238E27FC236}">
                <a16:creationId xmlns:a16="http://schemas.microsoft.com/office/drawing/2014/main" id="{3A263252-39B2-05DA-B15F-013773E8B4BD}"/>
              </a:ext>
            </a:extLst>
          </p:cNvPr>
          <p:cNvSpPr/>
          <p:nvPr/>
        </p:nvSpPr>
        <p:spPr>
          <a:xfrm>
            <a:off x="467360" y="3897069"/>
            <a:ext cx="1439356" cy="43934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B317BC2A-EF28-458F-1028-1E62696234AB}"/>
              </a:ext>
            </a:extLst>
          </p:cNvPr>
          <p:cNvSpPr/>
          <p:nvPr/>
        </p:nvSpPr>
        <p:spPr>
          <a:xfrm>
            <a:off x="2750115" y="345798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B4361D0B-2532-2802-8236-CCE2791A5574}"/>
              </a:ext>
            </a:extLst>
          </p:cNvPr>
          <p:cNvSpPr txBox="1"/>
          <p:nvPr/>
        </p:nvSpPr>
        <p:spPr>
          <a:xfrm>
            <a:off x="2803145" y="3643541"/>
            <a:ext cx="962048" cy="369332"/>
          </a:xfrm>
          <a:prstGeom prst="rect">
            <a:avLst/>
          </a:prstGeom>
          <a:noFill/>
        </p:spPr>
        <p:txBody>
          <a:bodyPr wrap="square" rtlCol="0">
            <a:spAutoFit/>
          </a:bodyPr>
          <a:lstStyle/>
          <a:p>
            <a:r>
              <a:rPr lang="ja-JP" altLang="en-US" dirty="0"/>
              <a:t>幸福感</a:t>
            </a:r>
          </a:p>
        </p:txBody>
      </p:sp>
      <p:sp>
        <p:nvSpPr>
          <p:cNvPr id="17" name="テキスト ボックス 16">
            <a:extLst>
              <a:ext uri="{FF2B5EF4-FFF2-40B4-BE49-F238E27FC236}">
                <a16:creationId xmlns:a16="http://schemas.microsoft.com/office/drawing/2014/main" id="{F911A30A-82B0-CC8A-FFFB-B1E0930EE002}"/>
              </a:ext>
            </a:extLst>
          </p:cNvPr>
          <p:cNvSpPr txBox="1"/>
          <p:nvPr/>
        </p:nvSpPr>
        <p:spPr>
          <a:xfrm>
            <a:off x="560268" y="3932074"/>
            <a:ext cx="1766830" cy="369332"/>
          </a:xfrm>
          <a:prstGeom prst="rect">
            <a:avLst/>
          </a:prstGeom>
          <a:noFill/>
        </p:spPr>
        <p:txBody>
          <a:bodyPr wrap="none" rtlCol="0">
            <a:spAutoFit/>
          </a:bodyPr>
          <a:lstStyle/>
          <a:p>
            <a:r>
              <a:rPr lang="ja-JP" altLang="en-US" dirty="0"/>
              <a:t>進捗の確認   ➡</a:t>
            </a:r>
          </a:p>
        </p:txBody>
      </p:sp>
      <p:sp>
        <p:nvSpPr>
          <p:cNvPr id="19" name="楕円 18">
            <a:extLst>
              <a:ext uri="{FF2B5EF4-FFF2-40B4-BE49-F238E27FC236}">
                <a16:creationId xmlns:a16="http://schemas.microsoft.com/office/drawing/2014/main" id="{37AFBBC8-672F-82F8-A509-F2BF71BCCF93}"/>
              </a:ext>
            </a:extLst>
          </p:cNvPr>
          <p:cNvSpPr/>
          <p:nvPr/>
        </p:nvSpPr>
        <p:spPr>
          <a:xfrm>
            <a:off x="3284169" y="404811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9FA0F35-00FA-3FC3-D85D-9CA570BFDD2D}"/>
              </a:ext>
            </a:extLst>
          </p:cNvPr>
          <p:cNvSpPr txBox="1"/>
          <p:nvPr/>
        </p:nvSpPr>
        <p:spPr>
          <a:xfrm>
            <a:off x="3284170" y="4192579"/>
            <a:ext cx="962048" cy="369332"/>
          </a:xfrm>
          <a:prstGeom prst="rect">
            <a:avLst/>
          </a:prstGeom>
          <a:noFill/>
        </p:spPr>
        <p:txBody>
          <a:bodyPr wrap="square" rtlCol="0">
            <a:spAutoFit/>
          </a:bodyPr>
          <a:lstStyle/>
          <a:p>
            <a:r>
              <a:rPr lang="ja-JP" altLang="en-US" dirty="0"/>
              <a:t>達成感</a:t>
            </a:r>
          </a:p>
        </p:txBody>
      </p:sp>
      <p:sp>
        <p:nvSpPr>
          <p:cNvPr id="21" name="楕円 20">
            <a:extLst>
              <a:ext uri="{FF2B5EF4-FFF2-40B4-BE49-F238E27FC236}">
                <a16:creationId xmlns:a16="http://schemas.microsoft.com/office/drawing/2014/main" id="{22A05559-6312-1CA8-B8BE-85E8CD31A9C3}"/>
              </a:ext>
            </a:extLst>
          </p:cNvPr>
          <p:cNvSpPr/>
          <p:nvPr/>
        </p:nvSpPr>
        <p:spPr>
          <a:xfrm>
            <a:off x="2250199" y="404905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1D715FB7-84CE-D3E9-C0D8-7E30378B2816}"/>
              </a:ext>
            </a:extLst>
          </p:cNvPr>
          <p:cNvSpPr txBox="1"/>
          <p:nvPr/>
        </p:nvSpPr>
        <p:spPr>
          <a:xfrm>
            <a:off x="2306880" y="4192579"/>
            <a:ext cx="962048" cy="369332"/>
          </a:xfrm>
          <a:prstGeom prst="rect">
            <a:avLst/>
          </a:prstGeom>
          <a:noFill/>
        </p:spPr>
        <p:txBody>
          <a:bodyPr wrap="square" rtlCol="0">
            <a:spAutoFit/>
          </a:bodyPr>
          <a:lstStyle/>
          <a:p>
            <a:r>
              <a:rPr lang="ja-JP" altLang="en-US" dirty="0"/>
              <a:t>満足感</a:t>
            </a:r>
          </a:p>
        </p:txBody>
      </p:sp>
      <p:sp>
        <p:nvSpPr>
          <p:cNvPr id="25" name="テキスト ボックス 24">
            <a:extLst>
              <a:ext uri="{FF2B5EF4-FFF2-40B4-BE49-F238E27FC236}">
                <a16:creationId xmlns:a16="http://schemas.microsoft.com/office/drawing/2014/main" id="{2E15BDF9-D2AF-8410-8A90-E9C66DF3FE48}"/>
              </a:ext>
            </a:extLst>
          </p:cNvPr>
          <p:cNvSpPr txBox="1"/>
          <p:nvPr/>
        </p:nvSpPr>
        <p:spPr>
          <a:xfrm>
            <a:off x="3365759" y="4706375"/>
            <a:ext cx="1171293" cy="230832"/>
          </a:xfrm>
          <a:prstGeom prst="rect">
            <a:avLst/>
          </a:prstGeom>
          <a:noFill/>
        </p:spPr>
        <p:txBody>
          <a:bodyPr wrap="square" rtlCol="0">
            <a:spAutoFit/>
          </a:bodyPr>
          <a:lstStyle/>
          <a:p>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(Amabile</a:t>
            </a:r>
            <a:r>
              <a:rPr lang="ja-JP" altLang="en-US" sz="900" dirty="0"/>
              <a:t>ら　</a:t>
            </a:r>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2012</a:t>
            </a:r>
            <a:r>
              <a:rPr kumimoji="1" lang="en-US" altLang="ja-JP" sz="900"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t>
            </a:r>
          </a:p>
        </p:txBody>
      </p:sp>
      <p:sp>
        <p:nvSpPr>
          <p:cNvPr id="26" name="四角形: 角を丸くする 25">
            <a:extLst>
              <a:ext uri="{FF2B5EF4-FFF2-40B4-BE49-F238E27FC236}">
                <a16:creationId xmlns:a16="http://schemas.microsoft.com/office/drawing/2014/main" id="{3E46AB25-36F5-0FC1-28F0-E477DFA172B0}"/>
              </a:ext>
            </a:extLst>
          </p:cNvPr>
          <p:cNvSpPr/>
          <p:nvPr/>
        </p:nvSpPr>
        <p:spPr>
          <a:xfrm>
            <a:off x="7025640" y="3377895"/>
            <a:ext cx="497586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テキスト ボックス 28">
            <a:extLst>
              <a:ext uri="{FF2B5EF4-FFF2-40B4-BE49-F238E27FC236}">
                <a16:creationId xmlns:a16="http://schemas.microsoft.com/office/drawing/2014/main" id="{3EE1E95D-075C-45BC-9D2F-3F75F3C54E71}"/>
              </a:ext>
            </a:extLst>
          </p:cNvPr>
          <p:cNvSpPr txBox="1"/>
          <p:nvPr/>
        </p:nvSpPr>
        <p:spPr>
          <a:xfrm>
            <a:off x="7081327" y="3654535"/>
            <a:ext cx="4877424" cy="1169551"/>
          </a:xfrm>
          <a:prstGeom prst="rect">
            <a:avLst/>
          </a:prstGeom>
          <a:noFill/>
        </p:spPr>
        <p:txBody>
          <a:bodyPr wrap="square" rtlCol="0">
            <a:spAutoFit/>
          </a:bodyPr>
          <a:lstStyle/>
          <a:p>
            <a:r>
              <a:rPr lang="ja-JP" altLang="en-US" sz="1400" dirty="0"/>
              <a:t>寝る前に</a:t>
            </a:r>
            <a:r>
              <a:rPr lang="en-US" altLang="ja-JP" sz="1400" b="1" dirty="0" err="1"/>
              <a:t>Todo</a:t>
            </a:r>
            <a:r>
              <a:rPr lang="ja-JP" altLang="en-US" sz="1400" b="1" dirty="0"/>
              <a:t>リスト</a:t>
            </a:r>
            <a:r>
              <a:rPr lang="ja-JP" altLang="en-US" sz="1400" dirty="0"/>
              <a:t>より</a:t>
            </a:r>
            <a:r>
              <a:rPr lang="en-US" altLang="ja-JP" sz="1400" b="1" dirty="0"/>
              <a:t>Done</a:t>
            </a:r>
            <a:r>
              <a:rPr lang="ja-JP" altLang="en-US" sz="1400" b="1" dirty="0"/>
              <a:t>リスト</a:t>
            </a:r>
            <a:r>
              <a:rPr lang="ja-JP" altLang="en-US" sz="1400" dirty="0"/>
              <a:t>を上げる事の方が</a:t>
            </a:r>
            <a:endParaRPr lang="en-US" altLang="ja-JP" sz="1400" dirty="0"/>
          </a:p>
          <a:p>
            <a:r>
              <a:rPr lang="ja-JP" altLang="en-US" sz="1400" dirty="0"/>
              <a:t>心拍数が下がり早く就寝する　</a:t>
            </a:r>
            <a:r>
              <a:rPr lang="en-US" altLang="ja-JP" sz="1100" dirty="0"/>
              <a:t>(Scullin</a:t>
            </a:r>
            <a:r>
              <a:rPr lang="ja-JP" altLang="en-US" sz="1100" dirty="0"/>
              <a:t>ら　</a:t>
            </a:r>
            <a:r>
              <a:rPr lang="en-US" altLang="ja-JP" sz="1100" dirty="0"/>
              <a:t>2018)</a:t>
            </a:r>
          </a:p>
          <a:p>
            <a:endParaRPr lang="en-US" altLang="ja-JP" sz="1200" dirty="0"/>
          </a:p>
          <a:p>
            <a:r>
              <a:rPr lang="en-US" altLang="ja-JP" sz="1200" dirty="0"/>
              <a:t>➞</a:t>
            </a:r>
            <a:r>
              <a:rPr lang="ja-JP" altLang="en-US" sz="1200" dirty="0"/>
              <a:t>タスクに対して</a:t>
            </a:r>
            <a:r>
              <a:rPr lang="ja-JP" altLang="en-US" sz="1200" b="1" dirty="0"/>
              <a:t>冷静に対処できる</a:t>
            </a:r>
            <a:r>
              <a:rPr lang="en-US" altLang="ja-JP" sz="1200" b="1" dirty="0"/>
              <a:t>(</a:t>
            </a:r>
            <a:r>
              <a:rPr lang="ja-JP" altLang="en-US" sz="1200" b="1" dirty="0"/>
              <a:t>集中できる</a:t>
            </a:r>
            <a:r>
              <a:rPr lang="en-US" altLang="ja-JP" sz="1200" b="1" dirty="0"/>
              <a:t>)</a:t>
            </a:r>
            <a:r>
              <a:rPr lang="ja-JP" altLang="en-US" sz="1200" b="1" dirty="0"/>
              <a:t>ように</a:t>
            </a:r>
            <a:r>
              <a:rPr lang="ja-JP" altLang="en-US" sz="1200" dirty="0"/>
              <a:t>なるのでは</a:t>
            </a:r>
          </a:p>
          <a:p>
            <a:endParaRPr lang="ja-JP" altLang="en-US" dirty="0"/>
          </a:p>
        </p:txBody>
      </p:sp>
      <p:sp>
        <p:nvSpPr>
          <p:cNvPr id="36" name="矢印: 下 35">
            <a:extLst>
              <a:ext uri="{FF2B5EF4-FFF2-40B4-BE49-F238E27FC236}">
                <a16:creationId xmlns:a16="http://schemas.microsoft.com/office/drawing/2014/main" id="{183A18BE-13E3-F7C8-336E-BB933C604D86}"/>
              </a:ext>
            </a:extLst>
          </p:cNvPr>
          <p:cNvSpPr/>
          <p:nvPr/>
        </p:nvSpPr>
        <p:spPr>
          <a:xfrm>
            <a:off x="5383652" y="3389741"/>
            <a:ext cx="901907" cy="1863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33710CB7-7D00-2DF1-8703-6F4B1D1379FB}"/>
              </a:ext>
            </a:extLst>
          </p:cNvPr>
          <p:cNvSpPr/>
          <p:nvPr/>
        </p:nvSpPr>
        <p:spPr>
          <a:xfrm rot="5400000">
            <a:off x="3932128" y="4135995"/>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26B69CDD-5BF8-CE1F-3308-8F6B072DCA92}"/>
              </a:ext>
            </a:extLst>
          </p:cNvPr>
          <p:cNvSpPr/>
          <p:nvPr/>
        </p:nvSpPr>
        <p:spPr>
          <a:xfrm rot="16200000">
            <a:off x="5808123" y="4137638"/>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742B82E6-94A0-B404-EF8F-BC1416BD4D0D}"/>
              </a:ext>
            </a:extLst>
          </p:cNvPr>
          <p:cNvSpPr/>
          <p:nvPr/>
        </p:nvSpPr>
        <p:spPr>
          <a:xfrm>
            <a:off x="705839" y="5301428"/>
            <a:ext cx="10780322" cy="1413758"/>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A7A02A26-7E37-84CF-38F1-2373D1001239}"/>
              </a:ext>
            </a:extLst>
          </p:cNvPr>
          <p:cNvSpPr txBox="1"/>
          <p:nvPr/>
        </p:nvSpPr>
        <p:spPr>
          <a:xfrm>
            <a:off x="1755672" y="5459116"/>
            <a:ext cx="8457135" cy="1077218"/>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32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32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p:txBody>
      </p:sp>
    </p:spTree>
    <p:extLst>
      <p:ext uri="{BB962C8B-B14F-4D97-AF65-F5344CB8AC3E}">
        <p14:creationId xmlns:p14="http://schemas.microsoft.com/office/powerpoint/2010/main" val="414671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023992"/>
            <a:ext cx="11344948" cy="378565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実験内容：</a:t>
            </a:r>
            <a:r>
              <a:rPr lang="en-US" altLang="ja-JP" sz="2400" b="1" dirty="0">
                <a:latin typeface="HGS創英角ｺﾞｼｯｸUB" panose="020B0900000000000000" pitchFamily="50" charset="-128"/>
                <a:ea typeface="HGS創英角ｺﾞｼｯｸUB" panose="020B0900000000000000" pitchFamily="50" charset="-128"/>
              </a:rPr>
              <a:t> 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取得データ：ブロックごとの正答率、ブロックごとのタスク回答時間</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指示：</a:t>
            </a:r>
            <a:r>
              <a:rPr lang="ja-JP" altLang="en-US" sz="2400" dirty="0">
                <a:latin typeface="HGS創英角ｺﾞｼｯｸUB" panose="020B0900000000000000" pitchFamily="50" charset="-128"/>
                <a:ea typeface="HGS創英角ｺﾞｼｯｸUB" panose="020B0900000000000000" pitchFamily="50" charset="-128"/>
              </a:rPr>
              <a:t>暗算でなるべく早く、正確な答えを打ち込んでもらう</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24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563358" y="5916526"/>
            <a:ext cx="11466868" cy="584775"/>
          </a:xfrm>
          <a:prstGeom prst="rect">
            <a:avLst/>
          </a:prstGeom>
          <a:noFill/>
        </p:spPr>
        <p:txBody>
          <a:bodyPr wrap="square" rtlCol="0">
            <a:spAutoFit/>
          </a:bodyPr>
          <a:lstStyle/>
          <a:p>
            <a:r>
              <a:rPr lang="ja-JP" altLang="en-US" sz="3200" dirty="0">
                <a:latin typeface="HGPｺﾞｼｯｸE" panose="020B0900000000000000" pitchFamily="50" charset="-128"/>
                <a:ea typeface="HGPｺﾞｼｯｸE" panose="020B0900000000000000" pitchFamily="50" charset="-128"/>
              </a:rPr>
              <a:t>対象</a:t>
            </a:r>
            <a:r>
              <a:rPr kumimoji="1" lang="ja-JP" altLang="en-US" sz="3200" dirty="0">
                <a:latin typeface="HGPｺﾞｼｯｸE" panose="020B0900000000000000" pitchFamily="50" charset="-128"/>
                <a:ea typeface="HGPｺﾞｼｯｸE" panose="020B0900000000000000" pitchFamily="50" charset="-128"/>
              </a:rPr>
              <a:t>者</a:t>
            </a:r>
            <a:r>
              <a:rPr kumimoji="1" lang="en-US" altLang="ja-JP" sz="3200" dirty="0">
                <a:latin typeface="HGPｺﾞｼｯｸE" panose="020B0900000000000000" pitchFamily="50" charset="-128"/>
                <a:ea typeface="HGPｺﾞｼｯｸE" panose="020B0900000000000000" pitchFamily="50" charset="-128"/>
              </a:rPr>
              <a:t>:</a:t>
            </a:r>
            <a:r>
              <a:rPr kumimoji="1" lang="ja-JP" altLang="en-US" sz="3200" dirty="0">
                <a:latin typeface="HGPｺﾞｼｯｸE" panose="020B0900000000000000" pitchFamily="50" charset="-128"/>
                <a:ea typeface="HGPｺﾞｼｯｸE" panose="020B0900000000000000" pitchFamily="50" charset="-128"/>
              </a:rPr>
              <a:t>学生</a:t>
            </a:r>
            <a:r>
              <a:rPr kumimoji="1" lang="en-US" altLang="ja-JP" sz="3200" dirty="0">
                <a:latin typeface="HGPｺﾞｼｯｸE" panose="020B0900000000000000" pitchFamily="50" charset="-128"/>
                <a:ea typeface="HGPｺﾞｼｯｸE" panose="020B0900000000000000" pitchFamily="50" charset="-128"/>
              </a:rPr>
              <a:t>12</a:t>
            </a:r>
            <a:r>
              <a:rPr kumimoji="1" lang="ja-JP" altLang="en-US" sz="3200" dirty="0">
                <a:latin typeface="HGPｺﾞｼｯｸE" panose="020B0900000000000000" pitchFamily="50" charset="-128"/>
                <a:ea typeface="HGPｺﾞｼｯｸE" panose="020B0900000000000000" pitchFamily="50" charset="-128"/>
              </a:rPr>
              <a:t>名</a:t>
            </a:r>
            <a:endParaRPr kumimoji="1" lang="en-US" altLang="ja-JP" sz="3200" dirty="0">
              <a:latin typeface="HGPｺﾞｼｯｸE" panose="020B0900000000000000" pitchFamily="50" charset="-128"/>
              <a:ea typeface="HGPｺﾞｼｯｸE" panose="020B0900000000000000" pitchFamily="50" charset="-128"/>
            </a:endParaRPr>
          </a:p>
        </p:txBody>
      </p:sp>
      <p:sp>
        <p:nvSpPr>
          <p:cNvPr id="11" name="正方形/長方形 10">
            <a:extLst>
              <a:ext uri="{FF2B5EF4-FFF2-40B4-BE49-F238E27FC236}">
                <a16:creationId xmlns:a16="http://schemas.microsoft.com/office/drawing/2014/main" id="{D0177826-F8B7-3932-595A-C77DCD3BFCDA}"/>
              </a:ext>
            </a:extLst>
          </p:cNvPr>
          <p:cNvSpPr/>
          <p:nvPr/>
        </p:nvSpPr>
        <p:spPr>
          <a:xfrm>
            <a:off x="6296792"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C9BCEE5-FF42-8A71-6E95-7BCB3E48F672}"/>
              </a:ext>
            </a:extLst>
          </p:cNvPr>
          <p:cNvSpPr/>
          <p:nvPr/>
        </p:nvSpPr>
        <p:spPr>
          <a:xfrm>
            <a:off x="8122685"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DED14EF-B828-B0D9-1A14-F6A5A3F2710F}"/>
              </a:ext>
            </a:extLst>
          </p:cNvPr>
          <p:cNvSpPr/>
          <p:nvPr/>
        </p:nvSpPr>
        <p:spPr>
          <a:xfrm>
            <a:off x="9948578"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16AB38B-82CD-E10E-F79B-2925063C3CE7}"/>
              </a:ext>
            </a:extLst>
          </p:cNvPr>
          <p:cNvSpPr/>
          <p:nvPr/>
        </p:nvSpPr>
        <p:spPr>
          <a:xfrm>
            <a:off x="819113"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F868EE-B90D-90F5-ED77-0D1AF6F7705C}"/>
              </a:ext>
            </a:extLst>
          </p:cNvPr>
          <p:cNvSpPr/>
          <p:nvPr/>
        </p:nvSpPr>
        <p:spPr>
          <a:xfrm>
            <a:off x="2645006"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F45365B-6036-7BE2-986F-C9AC5B01700A}"/>
              </a:ext>
            </a:extLst>
          </p:cNvPr>
          <p:cNvSpPr/>
          <p:nvPr/>
        </p:nvSpPr>
        <p:spPr>
          <a:xfrm>
            <a:off x="4470899"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2732C0A-1632-C695-4A84-9F7D97529EA4}"/>
              </a:ext>
            </a:extLst>
          </p:cNvPr>
          <p:cNvSpPr txBox="1"/>
          <p:nvPr/>
        </p:nvSpPr>
        <p:spPr>
          <a:xfrm>
            <a:off x="1046744" y="2841724"/>
            <a:ext cx="1290320" cy="369332"/>
          </a:xfrm>
          <a:prstGeom prst="rect">
            <a:avLst/>
          </a:prstGeom>
          <a:noFill/>
        </p:spPr>
        <p:txBody>
          <a:bodyPr wrap="square" rtlCol="0">
            <a:spAutoFit/>
          </a:bodyPr>
          <a:lstStyle/>
          <a:p>
            <a:r>
              <a:rPr lang="ja-JP" altLang="en-US" dirty="0"/>
              <a:t>ブロック</a:t>
            </a:r>
            <a:r>
              <a:rPr lang="en-US" altLang="ja-JP" dirty="0"/>
              <a:t>1</a:t>
            </a:r>
            <a:endParaRPr kumimoji="1" lang="ja-JP" altLang="en-US" dirty="0"/>
          </a:p>
        </p:txBody>
      </p:sp>
      <p:sp>
        <p:nvSpPr>
          <p:cNvPr id="20" name="テキスト ボックス 19">
            <a:extLst>
              <a:ext uri="{FF2B5EF4-FFF2-40B4-BE49-F238E27FC236}">
                <a16:creationId xmlns:a16="http://schemas.microsoft.com/office/drawing/2014/main" id="{7798271A-3F92-B9D1-1936-82F255B16D3C}"/>
              </a:ext>
            </a:extLst>
          </p:cNvPr>
          <p:cNvSpPr txBox="1"/>
          <p:nvPr/>
        </p:nvSpPr>
        <p:spPr>
          <a:xfrm>
            <a:off x="2872637" y="2843740"/>
            <a:ext cx="1290320" cy="369332"/>
          </a:xfrm>
          <a:prstGeom prst="rect">
            <a:avLst/>
          </a:prstGeom>
          <a:noFill/>
        </p:spPr>
        <p:txBody>
          <a:bodyPr wrap="square" rtlCol="0">
            <a:spAutoFit/>
          </a:bodyPr>
          <a:lstStyle/>
          <a:p>
            <a:r>
              <a:rPr lang="ja-JP" altLang="en-US" dirty="0"/>
              <a:t>ブロック</a:t>
            </a:r>
            <a:r>
              <a:rPr lang="en-US" altLang="ja-JP" dirty="0"/>
              <a:t>2</a:t>
            </a:r>
            <a:endParaRPr kumimoji="1" lang="ja-JP" altLang="en-US" dirty="0"/>
          </a:p>
        </p:txBody>
      </p:sp>
      <p:sp>
        <p:nvSpPr>
          <p:cNvPr id="21" name="テキスト ボックス 20">
            <a:extLst>
              <a:ext uri="{FF2B5EF4-FFF2-40B4-BE49-F238E27FC236}">
                <a16:creationId xmlns:a16="http://schemas.microsoft.com/office/drawing/2014/main" id="{9EBC77C4-B35C-B903-2057-88167532CDE1}"/>
              </a:ext>
            </a:extLst>
          </p:cNvPr>
          <p:cNvSpPr txBox="1"/>
          <p:nvPr/>
        </p:nvSpPr>
        <p:spPr>
          <a:xfrm>
            <a:off x="4698530" y="2843262"/>
            <a:ext cx="1290320" cy="369332"/>
          </a:xfrm>
          <a:prstGeom prst="rect">
            <a:avLst/>
          </a:prstGeom>
          <a:noFill/>
        </p:spPr>
        <p:txBody>
          <a:bodyPr wrap="square" rtlCol="0">
            <a:spAutoFit/>
          </a:bodyPr>
          <a:lstStyle/>
          <a:p>
            <a:r>
              <a:rPr lang="ja-JP" altLang="en-US" dirty="0"/>
              <a:t>ブロック</a:t>
            </a:r>
            <a:r>
              <a:rPr lang="en-US" altLang="ja-JP" dirty="0"/>
              <a:t>3</a:t>
            </a:r>
            <a:endParaRPr kumimoji="1" lang="ja-JP" altLang="en-US" dirty="0"/>
          </a:p>
        </p:txBody>
      </p:sp>
      <p:sp>
        <p:nvSpPr>
          <p:cNvPr id="23" name="テキスト ボックス 22">
            <a:extLst>
              <a:ext uri="{FF2B5EF4-FFF2-40B4-BE49-F238E27FC236}">
                <a16:creationId xmlns:a16="http://schemas.microsoft.com/office/drawing/2014/main" id="{8D72C33A-2EA4-9DB5-C6AA-A20582DE7491}"/>
              </a:ext>
            </a:extLst>
          </p:cNvPr>
          <p:cNvSpPr txBox="1"/>
          <p:nvPr/>
        </p:nvSpPr>
        <p:spPr>
          <a:xfrm>
            <a:off x="6524423" y="2841724"/>
            <a:ext cx="1290320" cy="369332"/>
          </a:xfrm>
          <a:prstGeom prst="rect">
            <a:avLst/>
          </a:prstGeom>
          <a:noFill/>
        </p:spPr>
        <p:txBody>
          <a:bodyPr wrap="square" rtlCol="0">
            <a:spAutoFit/>
          </a:bodyPr>
          <a:lstStyle/>
          <a:p>
            <a:r>
              <a:rPr lang="ja-JP" altLang="en-US" dirty="0"/>
              <a:t>ブロック</a:t>
            </a:r>
            <a:r>
              <a:rPr lang="en-US" altLang="ja-JP" dirty="0"/>
              <a:t>4</a:t>
            </a:r>
            <a:endParaRPr kumimoji="1" lang="ja-JP" altLang="en-US" dirty="0"/>
          </a:p>
        </p:txBody>
      </p:sp>
      <p:sp>
        <p:nvSpPr>
          <p:cNvPr id="24" name="テキスト ボックス 23">
            <a:extLst>
              <a:ext uri="{FF2B5EF4-FFF2-40B4-BE49-F238E27FC236}">
                <a16:creationId xmlns:a16="http://schemas.microsoft.com/office/drawing/2014/main" id="{E9496D5C-651A-DC49-B4F1-1392385EEF9B}"/>
              </a:ext>
            </a:extLst>
          </p:cNvPr>
          <p:cNvSpPr txBox="1"/>
          <p:nvPr/>
        </p:nvSpPr>
        <p:spPr>
          <a:xfrm>
            <a:off x="8403822" y="2841724"/>
            <a:ext cx="1290320" cy="369332"/>
          </a:xfrm>
          <a:prstGeom prst="rect">
            <a:avLst/>
          </a:prstGeom>
          <a:noFill/>
        </p:spPr>
        <p:txBody>
          <a:bodyPr wrap="square" rtlCol="0">
            <a:spAutoFit/>
          </a:bodyPr>
          <a:lstStyle/>
          <a:p>
            <a:r>
              <a:rPr lang="ja-JP" altLang="en-US" dirty="0"/>
              <a:t>ブロック</a:t>
            </a:r>
            <a:r>
              <a:rPr lang="en-US" altLang="ja-JP" dirty="0"/>
              <a:t>5</a:t>
            </a:r>
            <a:endParaRPr kumimoji="1" lang="ja-JP" altLang="en-US" dirty="0"/>
          </a:p>
        </p:txBody>
      </p:sp>
      <p:sp>
        <p:nvSpPr>
          <p:cNvPr id="25" name="テキスト ボックス 24">
            <a:extLst>
              <a:ext uri="{FF2B5EF4-FFF2-40B4-BE49-F238E27FC236}">
                <a16:creationId xmlns:a16="http://schemas.microsoft.com/office/drawing/2014/main" id="{452A05F3-2903-A3A9-9716-502652545306}"/>
              </a:ext>
            </a:extLst>
          </p:cNvPr>
          <p:cNvSpPr txBox="1"/>
          <p:nvPr/>
        </p:nvSpPr>
        <p:spPr>
          <a:xfrm>
            <a:off x="10229771" y="2845896"/>
            <a:ext cx="1290320" cy="369332"/>
          </a:xfrm>
          <a:prstGeom prst="rect">
            <a:avLst/>
          </a:prstGeom>
          <a:noFill/>
        </p:spPr>
        <p:txBody>
          <a:bodyPr wrap="square" rtlCol="0">
            <a:spAutoFit/>
          </a:bodyPr>
          <a:lstStyle/>
          <a:p>
            <a:r>
              <a:rPr lang="ja-JP" altLang="en-US" dirty="0"/>
              <a:t>ブロック</a:t>
            </a:r>
            <a:r>
              <a:rPr lang="en-US" altLang="ja-JP" dirty="0"/>
              <a:t>6</a:t>
            </a:r>
            <a:endParaRPr kumimoji="1" lang="ja-JP" altLang="en-US" dirty="0"/>
          </a:p>
        </p:txBody>
      </p:sp>
      <p:sp>
        <p:nvSpPr>
          <p:cNvPr id="44" name="フリーフォーム: 図形 43">
            <a:extLst>
              <a:ext uri="{FF2B5EF4-FFF2-40B4-BE49-F238E27FC236}">
                <a16:creationId xmlns:a16="http://schemas.microsoft.com/office/drawing/2014/main" id="{4EF88A5D-E07C-C46B-A56E-D0B08BCB382D}"/>
              </a:ext>
            </a:extLst>
          </p:cNvPr>
          <p:cNvSpPr/>
          <p:nvPr/>
        </p:nvSpPr>
        <p:spPr>
          <a:xfrm>
            <a:off x="765343" y="3352800"/>
            <a:ext cx="4020017" cy="713235"/>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A945B969-4501-4F1C-96B4-B6DB896D57F1}"/>
              </a:ext>
            </a:extLst>
          </p:cNvPr>
          <p:cNvSpPr/>
          <p:nvPr/>
        </p:nvSpPr>
        <p:spPr>
          <a:xfrm flipH="1">
            <a:off x="7723302" y="3339328"/>
            <a:ext cx="4020018" cy="726707"/>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09FC3CAD-044F-16F6-7CF4-E837E53CCE3E}"/>
              </a:ext>
            </a:extLst>
          </p:cNvPr>
          <p:cNvSpPr txBox="1"/>
          <p:nvPr/>
        </p:nvSpPr>
        <p:spPr>
          <a:xfrm>
            <a:off x="4960447" y="3874483"/>
            <a:ext cx="3289707" cy="400110"/>
          </a:xfrm>
          <a:prstGeom prst="rect">
            <a:avLst/>
          </a:prstGeom>
          <a:noFill/>
        </p:spPr>
        <p:txBody>
          <a:bodyPr wrap="square">
            <a:spAutoFit/>
          </a:bodyPr>
          <a:lstStyle/>
          <a:p>
            <a:r>
              <a:rPr lang="en-US" altLang="ja-JP" sz="2000" b="1" dirty="0">
                <a:latin typeface="HG創英角ｺﾞｼｯｸUB" panose="020B0909000000000000" pitchFamily="49" charset="-128"/>
                <a:ea typeface="HG創英角ｺﾞｼｯｸUB" panose="020B0909000000000000" pitchFamily="49" charset="-128"/>
              </a:rPr>
              <a:t>30</a:t>
            </a:r>
            <a:r>
              <a:rPr lang="ja-JP" altLang="en-US" sz="2000" dirty="0">
                <a:latin typeface="HG創英角ｺﾞｼｯｸUB" panose="020B0909000000000000" pitchFamily="49" charset="-128"/>
                <a:ea typeface="HG創英角ｺﾞｼｯｸUB" panose="020B0909000000000000" pitchFamily="49" charset="-128"/>
              </a:rPr>
              <a:t>問の計算問題タスク</a:t>
            </a:r>
          </a:p>
        </p:txBody>
      </p:sp>
    </p:spTree>
    <p:extLst>
      <p:ext uri="{BB962C8B-B14F-4D97-AF65-F5344CB8AC3E}">
        <p14:creationId xmlns:p14="http://schemas.microsoft.com/office/powerpoint/2010/main" val="335025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149324"/>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全体のブロック当たりの平均回答時間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xmlns="">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3149324"/>
              </a:xfrm>
              <a:prstGeom prst="rect">
                <a:avLst/>
              </a:prstGeom>
              <a:blipFill>
                <a:blip r:embed="rId4"/>
                <a:stretch>
                  <a:fillRect l="-1382" t="-25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2"/>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pic>
        <p:nvPicPr>
          <p:cNvPr id="3" name="図 2">
            <a:extLst>
              <a:ext uri="{FF2B5EF4-FFF2-40B4-BE49-F238E27FC236}">
                <a16:creationId xmlns:a16="http://schemas.microsoft.com/office/drawing/2014/main" id="{2E677C3F-FC7F-F270-DF35-36FBCBD42E78}"/>
              </a:ext>
            </a:extLst>
          </p:cNvPr>
          <p:cNvPicPr>
            <a:picLocks noChangeAspect="1"/>
          </p:cNvPicPr>
          <p:nvPr/>
        </p:nvPicPr>
        <p:blipFill>
          <a:blip r:embed="rId3"/>
          <a:stretch>
            <a:fillRect/>
          </a:stretch>
        </p:blipFill>
        <p:spPr>
          <a:xfrm>
            <a:off x="725132" y="1864953"/>
            <a:ext cx="4994853" cy="2999572"/>
          </a:xfrm>
          <a:prstGeom prst="rect">
            <a:avLst/>
          </a:prstGeom>
        </p:spPr>
      </p:pic>
      <p:sp>
        <p:nvSpPr>
          <p:cNvPr id="6" name="テキスト ボックス 5">
            <a:extLst>
              <a:ext uri="{FF2B5EF4-FFF2-40B4-BE49-F238E27FC236}">
                <a16:creationId xmlns:a16="http://schemas.microsoft.com/office/drawing/2014/main" id="{DB791A46-47C6-59F0-C42B-4B80DBC631FF}"/>
              </a:ext>
            </a:extLst>
          </p:cNvPr>
          <p:cNvSpPr txBox="1"/>
          <p:nvPr/>
        </p:nvSpPr>
        <p:spPr>
          <a:xfrm>
            <a:off x="889448" y="2060485"/>
            <a:ext cx="514885" cy="276999"/>
          </a:xfrm>
          <a:prstGeom prst="rect">
            <a:avLst/>
          </a:prstGeom>
          <a:noFill/>
        </p:spPr>
        <p:txBody>
          <a:bodyPr wrap="none" rtlCol="0">
            <a:spAutoFit/>
          </a:bodyPr>
          <a:lstStyle/>
          <a:p>
            <a:r>
              <a:rPr kumimoji="1" lang="en-US" altLang="ja-JP" sz="1200" dirty="0"/>
              <a:t>(</a:t>
            </a:r>
            <a:r>
              <a:rPr kumimoji="1" lang="en-US" altLang="ja-JP" sz="1200" dirty="0" err="1"/>
              <a:t>ms</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E446367E-9000-3003-4785-8DCBCAAFEA2A}"/>
              </a:ext>
            </a:extLst>
          </p:cNvPr>
          <p:cNvSpPr txBox="1"/>
          <p:nvPr/>
        </p:nvSpPr>
        <p:spPr>
          <a:xfrm>
            <a:off x="725132" y="4863770"/>
            <a:ext cx="2076209"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Ave=9967.54ms</a:t>
            </a:r>
          </a:p>
          <a:p>
            <a:r>
              <a:rPr lang="en-US" altLang="ja-JP" dirty="0"/>
              <a:t>Max=15700.37ms</a:t>
            </a:r>
          </a:p>
          <a:p>
            <a:r>
              <a:rPr kumimoji="1" lang="en-US" altLang="ja-JP" dirty="0"/>
              <a:t>Min=5059.07ms</a:t>
            </a:r>
            <a:endParaRPr kumimoji="1" lang="ja-JP" altLang="en-US" dirty="0"/>
          </a:p>
        </p:txBody>
      </p:sp>
      <p:pic>
        <p:nvPicPr>
          <p:cNvPr id="12" name="図 11">
            <a:extLst>
              <a:ext uri="{FF2B5EF4-FFF2-40B4-BE49-F238E27FC236}">
                <a16:creationId xmlns:a16="http://schemas.microsoft.com/office/drawing/2014/main" id="{4F0B40B8-02D4-0052-60BB-E3F5B989E4CD}"/>
              </a:ext>
            </a:extLst>
          </p:cNvPr>
          <p:cNvPicPr>
            <a:picLocks noChangeAspect="1"/>
          </p:cNvPicPr>
          <p:nvPr/>
        </p:nvPicPr>
        <p:blipFill>
          <a:blip r:embed="rId4"/>
          <a:stretch>
            <a:fillRect/>
          </a:stretch>
        </p:blipFill>
        <p:spPr>
          <a:xfrm>
            <a:off x="6348481" y="1871353"/>
            <a:ext cx="4984196" cy="2993172"/>
          </a:xfrm>
          <a:prstGeom prst="rect">
            <a:avLst/>
          </a:prstGeom>
        </p:spPr>
      </p:pic>
      <p:sp>
        <p:nvSpPr>
          <p:cNvPr id="13" name="テキスト ボックス 12">
            <a:extLst>
              <a:ext uri="{FF2B5EF4-FFF2-40B4-BE49-F238E27FC236}">
                <a16:creationId xmlns:a16="http://schemas.microsoft.com/office/drawing/2014/main" id="{874DD2F4-E480-30B1-2074-412D56F0449E}"/>
              </a:ext>
            </a:extLst>
          </p:cNvPr>
          <p:cNvSpPr txBox="1"/>
          <p:nvPr/>
        </p:nvSpPr>
        <p:spPr>
          <a:xfrm>
            <a:off x="6445117" y="2063059"/>
            <a:ext cx="548548" cy="276999"/>
          </a:xfrm>
          <a:prstGeom prst="rect">
            <a:avLst/>
          </a:prstGeom>
          <a:noFill/>
        </p:spPr>
        <p:txBody>
          <a:bodyPr wrap="square" rtlCol="0">
            <a:spAutoFit/>
          </a:bodyPr>
          <a:lstStyle/>
          <a:p>
            <a:r>
              <a:rPr kumimoji="1" lang="en-US" altLang="ja-JP" sz="1200" dirty="0"/>
              <a:t>(%)</a:t>
            </a:r>
            <a:endParaRPr kumimoji="1" lang="ja-JP" altLang="en-US" sz="1200" dirty="0"/>
          </a:p>
        </p:txBody>
      </p:sp>
      <p:sp>
        <p:nvSpPr>
          <p:cNvPr id="14" name="テキスト ボックス 13">
            <a:extLst>
              <a:ext uri="{FF2B5EF4-FFF2-40B4-BE49-F238E27FC236}">
                <a16:creationId xmlns:a16="http://schemas.microsoft.com/office/drawing/2014/main" id="{324CCFA2-628C-265D-26C0-05E581340673}"/>
              </a:ext>
            </a:extLst>
          </p:cNvPr>
          <p:cNvSpPr txBox="1"/>
          <p:nvPr/>
        </p:nvSpPr>
        <p:spPr>
          <a:xfrm>
            <a:off x="6347744" y="4858623"/>
            <a:ext cx="1569660"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a:t>
            </a:r>
            <a:r>
              <a:rPr lang="en-US" altLang="ja-JP" dirty="0"/>
              <a:t>91.4%</a:t>
            </a:r>
            <a:endParaRPr kumimoji="1" lang="en-US" altLang="ja-JP" dirty="0"/>
          </a:p>
          <a:p>
            <a:r>
              <a:rPr lang="en-US" altLang="ja-JP" dirty="0"/>
              <a:t>Max=</a:t>
            </a:r>
            <a:r>
              <a:rPr kumimoji="1" lang="en-US" altLang="ja-JP" dirty="0"/>
              <a:t> 100%</a:t>
            </a:r>
            <a:r>
              <a:rPr lang="en-US" altLang="ja-JP" dirty="0"/>
              <a:t> </a:t>
            </a:r>
          </a:p>
          <a:p>
            <a:r>
              <a:rPr kumimoji="1" lang="en-US" altLang="ja-JP" dirty="0"/>
              <a:t>Min=80%</a:t>
            </a:r>
            <a:endParaRPr kumimoji="1" lang="ja-JP" altLang="en-US" dirty="0"/>
          </a:p>
        </p:txBody>
      </p:sp>
      <p:sp>
        <p:nvSpPr>
          <p:cNvPr id="15" name="テキスト ボックス 14">
            <a:extLst>
              <a:ext uri="{FF2B5EF4-FFF2-40B4-BE49-F238E27FC236}">
                <a16:creationId xmlns:a16="http://schemas.microsoft.com/office/drawing/2014/main" id="{4CCDF32D-394E-64EE-B5DE-5BE4C1FA3C59}"/>
              </a:ext>
            </a:extLst>
          </p:cNvPr>
          <p:cNvSpPr txBox="1"/>
          <p:nvPr/>
        </p:nvSpPr>
        <p:spPr>
          <a:xfrm>
            <a:off x="3072092" y="4858624"/>
            <a:ext cx="2076209"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Ave=7496.75ms</a:t>
            </a:r>
          </a:p>
          <a:p>
            <a:r>
              <a:rPr lang="en-US" altLang="ja-JP" dirty="0"/>
              <a:t>Max=11118.63ms</a:t>
            </a:r>
          </a:p>
          <a:p>
            <a:r>
              <a:rPr kumimoji="1" lang="en-US" altLang="ja-JP" dirty="0"/>
              <a:t>Min=4934.66ms</a:t>
            </a:r>
            <a:endParaRPr kumimoji="1" lang="ja-JP" altLang="en-US" dirty="0"/>
          </a:p>
        </p:txBody>
      </p:sp>
      <p:sp>
        <p:nvSpPr>
          <p:cNvPr id="17" name="テキスト ボックス 16">
            <a:extLst>
              <a:ext uri="{FF2B5EF4-FFF2-40B4-BE49-F238E27FC236}">
                <a16:creationId xmlns:a16="http://schemas.microsoft.com/office/drawing/2014/main" id="{64517C10-122E-F8C3-ADD9-6AD202B3C5EE}"/>
              </a:ext>
            </a:extLst>
          </p:cNvPr>
          <p:cNvSpPr txBox="1"/>
          <p:nvPr/>
        </p:nvSpPr>
        <p:spPr>
          <a:xfrm>
            <a:off x="8755664" y="4858623"/>
            <a:ext cx="1569660"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a:t>
            </a:r>
            <a:r>
              <a:rPr lang="en-US" altLang="ja-JP" dirty="0"/>
              <a:t>92.5%</a:t>
            </a:r>
            <a:r>
              <a:rPr kumimoji="1" lang="en-US" altLang="ja-JP" dirty="0"/>
              <a:t> </a:t>
            </a:r>
          </a:p>
          <a:p>
            <a:r>
              <a:rPr lang="en-US" altLang="ja-JP" dirty="0"/>
              <a:t>Max=</a:t>
            </a:r>
            <a:r>
              <a:rPr kumimoji="1" lang="en-US" altLang="ja-JP" dirty="0"/>
              <a:t>100%</a:t>
            </a:r>
            <a:endParaRPr lang="en-US" altLang="ja-JP" dirty="0"/>
          </a:p>
          <a:p>
            <a:r>
              <a:rPr kumimoji="1" lang="en-US" altLang="ja-JP" dirty="0"/>
              <a:t>Min=80%</a:t>
            </a:r>
            <a:endParaRPr kumimoji="1" lang="ja-JP" altLang="en-US" dirty="0"/>
          </a:p>
        </p:txBody>
      </p:sp>
    </p:spTree>
    <p:extLst>
      <p:ext uri="{BB962C8B-B14F-4D97-AF65-F5344CB8AC3E}">
        <p14:creationId xmlns:p14="http://schemas.microsoft.com/office/powerpoint/2010/main" val="348064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2"/>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今週の進捗</a:t>
            </a: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2246769"/>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資料作成</a:t>
            </a:r>
            <a:endParaRPr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u="sng" dirty="0">
                <a:latin typeface="HGS創英角ｺﾞｼｯｸUB" panose="020B0900000000000000" pitchFamily="50" charset="-128"/>
                <a:ea typeface="HGS創英角ｺﾞｼｯｸUB" panose="020B0900000000000000" pitchFamily="50" charset="-128"/>
              </a:rPr>
              <a:t>・データ全体の分析</a:t>
            </a:r>
            <a:endParaRPr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600">
                <a:latin typeface="HGS創英角ｺﾞｼｯｸUB" panose="020B0900000000000000" pitchFamily="50" charset="-128"/>
                <a:ea typeface="HGS創英角ｺﾞｼｯｸUB" panose="020B0900000000000000" pitchFamily="50" charset="-128"/>
              </a:rPr>
              <a:t>→次回検定、ブロックごとの分析</a:t>
            </a:r>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2709108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1788</TotalTime>
  <Words>1201</Words>
  <Application>Microsoft Office PowerPoint</Application>
  <PresentationFormat>ワイド画面</PresentationFormat>
  <Paragraphs>156</Paragraphs>
  <Slides>13</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HGPｺﾞｼｯｸE</vt:lpstr>
      <vt:lpstr>HGS創英角ｺﾞｼｯｸUB</vt:lpstr>
      <vt:lpstr>HG創英角ｺﾞｼｯｸUB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16</cp:revision>
  <dcterms:created xsi:type="dcterms:W3CDTF">2022-09-11T00:56:07Z</dcterms:created>
  <dcterms:modified xsi:type="dcterms:W3CDTF">2022-12-12T03:23:46Z</dcterms:modified>
</cp:coreProperties>
</file>