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2.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9"/>
  </p:notesMasterIdLst>
  <p:sldIdLst>
    <p:sldId id="260" r:id="rId2"/>
    <p:sldId id="289" r:id="rId3"/>
    <p:sldId id="304" r:id="rId4"/>
    <p:sldId id="292" r:id="rId5"/>
    <p:sldId id="300" r:id="rId6"/>
    <p:sldId id="287" r:id="rId7"/>
    <p:sldId id="275" r:id="rId8"/>
    <p:sldId id="302" r:id="rId9"/>
    <p:sldId id="307" r:id="rId10"/>
    <p:sldId id="309" r:id="rId11"/>
    <p:sldId id="306" r:id="rId12"/>
    <p:sldId id="308" r:id="rId13"/>
    <p:sldId id="305" r:id="rId14"/>
    <p:sldId id="271" r:id="rId15"/>
    <p:sldId id="297" r:id="rId16"/>
    <p:sldId id="303" r:id="rId17"/>
    <p:sldId id="278"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8" autoAdjust="0"/>
    <p:restoredTop sz="81852" autoAdjust="0"/>
  </p:normalViewPr>
  <p:slideViewPr>
    <p:cSldViewPr snapToGrid="0">
      <p:cViewPr varScale="1">
        <p:scale>
          <a:sx n="61" d="100"/>
          <a:sy n="61" d="100"/>
        </p:scale>
        <p:origin x="144" y="9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2023/1/10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kumimoji="1" lang="ja-JP" altLang="ja-JP" sz="1200" i="1" kern="1200" smtClean="0">
                        <a:solidFill>
                          <a:srgbClr val="000000"/>
                        </a:solidFill>
                        <a:effectLst/>
                        <a:latin typeface="Cambria Math" panose="02040503050406030204" pitchFamily="18" charset="0"/>
                      </a:rPr>
                      <m:t>対象者全体のブロックごとの平均回答時間</m:t>
                    </m:r>
                  </m:oMath>
                </a14:m>
                <a:r>
                  <a:rPr kumimoji="1" lang="ja-JP" altLang="en-US" dirty="0"/>
                  <a:t>で割っているのは問題の難易度を考慮して割っているのでブロックごとの平均回答時間の推移だとおもってもらっていいです。</a:t>
                </a:r>
              </a:p>
            </p:txBody>
          </p:sp>
        </mc:Choice>
        <mc:Fallback xmlns="">
          <p:sp>
            <p:nvSpPr>
              <p:cNvPr id="3" name="ノート プレースホルダー 2"/>
              <p:cNvSpPr>
                <a:spLocks noGrp="1"/>
              </p:cNvSpPr>
              <p:nvPr>
                <p:ph type="body" idx="1"/>
              </p:nvPr>
            </p:nvSpPr>
            <p:spPr/>
            <p:txBody>
              <a:bodyPr/>
              <a:lstStyle/>
              <a:p>
                <a:r>
                  <a:rPr kumimoji="1" lang="ja-JP" altLang="ja-JP" sz="1200" i="0" kern="1200">
                    <a:solidFill>
                      <a:srgbClr val="000000"/>
                    </a:solidFill>
                    <a:effectLst/>
                    <a:latin typeface="Cambria Math" panose="02040503050406030204" pitchFamily="18" charset="0"/>
                  </a:rPr>
                  <a:t>対象者全体のブロックごとの平均回答時間</a:t>
                </a:r>
                <a:r>
                  <a:rPr kumimoji="1" lang="ja-JP" altLang="en-US" dirty="0"/>
                  <a:t>で割っているのは問題の難易度を考慮して割っているのでブロックごとの平均回答時間の推移だとおもってもらっていいです。</a:t>
                </a:r>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11</a:t>
            </a:fld>
            <a:endParaRPr kumimoji="1" lang="ja-JP" altLang="en-US"/>
          </a:p>
        </p:txBody>
      </p:sp>
    </p:spTree>
    <p:extLst>
      <p:ext uri="{BB962C8B-B14F-4D97-AF65-F5344CB8AC3E}">
        <p14:creationId xmlns:p14="http://schemas.microsoft.com/office/powerpoint/2010/main" val="127744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12</a:t>
            </a:fld>
            <a:endParaRPr kumimoji="1" lang="ja-JP" altLang="en-US"/>
          </a:p>
        </p:txBody>
      </p:sp>
    </p:spTree>
    <p:extLst>
      <p:ext uri="{BB962C8B-B14F-4D97-AF65-F5344CB8AC3E}">
        <p14:creationId xmlns:p14="http://schemas.microsoft.com/office/powerpoint/2010/main" val="318359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17</a:t>
            </a:fld>
            <a:endParaRPr kumimoji="1" lang="ja-JP" altLang="en-US"/>
          </a:p>
        </p:txBody>
      </p:sp>
    </p:spTree>
    <p:extLst>
      <p:ext uri="{BB962C8B-B14F-4D97-AF65-F5344CB8AC3E}">
        <p14:creationId xmlns:p14="http://schemas.microsoft.com/office/powerpoint/2010/main" val="15397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176271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lang="ja-JP" altLang="en-US" sz="1200" i="1">
                        <a:latin typeface="Cambria Math" panose="02040503050406030204" pitchFamily="18" charset="0"/>
                        <a:ea typeface="HGPｺﾞｼｯｸE" panose="020B0900000000000000" pitchFamily="50" charset="-128"/>
                      </a:rPr>
                      <m:t>右側の分母をこのようにしたのは</m:t>
                    </m:r>
                  </m:oMath>
                </a14:m>
                <a:r>
                  <a:rPr kumimoji="1" lang="ja-JP" altLang="en-US" dirty="0"/>
                  <a:t>ブロックごとに問題難易度の差が大きいと判断したため</a:t>
                </a:r>
                <a14:m>
                  <m:oMath xmlns:m="http://schemas.openxmlformats.org/officeDocument/2006/math">
                    <m:r>
                      <a:rPr lang="ja-JP" altLang="en-US" sz="1200" i="1" smtClean="0">
                        <a:latin typeface="Cambria Math" panose="02040503050406030204" pitchFamily="18" charset="0"/>
                        <a:ea typeface="HGPｺﾞｼｯｸE" panose="020B0900000000000000" pitchFamily="50" charset="-128"/>
                      </a:rPr>
                      <m:t>ブロックごと</m:t>
                    </m:r>
                    <m:r>
                      <a:rPr lang="ja-JP" altLang="en-US" sz="1200" i="1">
                        <a:latin typeface="Cambria Math" panose="02040503050406030204" pitchFamily="18" charset="0"/>
                        <a:ea typeface="HGPｺﾞｼｯｸE" panose="020B0900000000000000" pitchFamily="50" charset="-128"/>
                      </a:rPr>
                      <m:t>の平均回答時間を対象者</m:t>
                    </m:r>
                    <m:r>
                      <a:rPr lang="ja-JP" altLang="en-US" sz="1200" i="1" smtClean="0">
                        <a:latin typeface="Cambria Math" panose="02040503050406030204" pitchFamily="18" charset="0"/>
                        <a:ea typeface="HGPｺﾞｼｯｸE" panose="020B0900000000000000" pitchFamily="50" charset="-128"/>
                      </a:rPr>
                      <m:t>全体</m:t>
                    </m:r>
                    <m:r>
                      <a:rPr lang="ja-JP" altLang="en-US" sz="1200" i="1">
                        <a:latin typeface="Cambria Math" panose="02040503050406030204" pitchFamily="18" charset="0"/>
                        <a:ea typeface="HGPｺﾞｼｯｸE" panose="020B0900000000000000" pitchFamily="50" charset="-128"/>
                      </a:rPr>
                      <m:t>のブロックごとの</m:t>
                    </m:r>
                    <m:r>
                      <a:rPr lang="ja-JP" altLang="en-US" sz="1200" i="1" smtClean="0">
                        <a:latin typeface="Cambria Math" panose="02040503050406030204" pitchFamily="18" charset="0"/>
                        <a:ea typeface="HGPｺﾞｼｯｸE" panose="020B0900000000000000" pitchFamily="50" charset="-128"/>
                      </a:rPr>
                      <m:t>平均</m:t>
                    </m:r>
                    <m:r>
                      <a:rPr lang="ja-JP" altLang="en-US" sz="1200" i="1">
                        <a:latin typeface="Cambria Math" panose="02040503050406030204" pitchFamily="18" charset="0"/>
                        <a:ea typeface="HGPｺﾞｼｯｸE" panose="020B0900000000000000" pitchFamily="50" charset="-128"/>
                      </a:rPr>
                      <m:t>回答時間</m:t>
                    </m:r>
                  </m:oMath>
                </a14:m>
                <a:r>
                  <a:rPr kumimoji="1" lang="ja-JP" altLang="en-US" dirty="0"/>
                  <a:t>で割ることで問題難易度の差をなくしています。</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7</a:t>
            </a:fld>
            <a:endParaRPr kumimoji="1" lang="ja-JP" altLang="en-US"/>
          </a:p>
        </p:txBody>
      </p:sp>
    </p:spTree>
    <p:extLst>
      <p:ext uri="{BB962C8B-B14F-4D97-AF65-F5344CB8AC3E}">
        <p14:creationId xmlns:p14="http://schemas.microsoft.com/office/powerpoint/2010/main" val="54607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8</a:t>
            </a:fld>
            <a:endParaRPr kumimoji="1" lang="ja-JP" altLang="en-US"/>
          </a:p>
        </p:txBody>
      </p:sp>
    </p:spTree>
    <p:extLst>
      <p:ext uri="{BB962C8B-B14F-4D97-AF65-F5344CB8AC3E}">
        <p14:creationId xmlns:p14="http://schemas.microsoft.com/office/powerpoint/2010/main" val="313681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9</a:t>
            </a:fld>
            <a:endParaRPr kumimoji="1" lang="ja-JP" altLang="en-US"/>
          </a:p>
        </p:txBody>
      </p:sp>
    </p:spTree>
    <p:extLst>
      <p:ext uri="{BB962C8B-B14F-4D97-AF65-F5344CB8AC3E}">
        <p14:creationId xmlns:p14="http://schemas.microsoft.com/office/powerpoint/2010/main" val="3395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10</a:t>
            </a:fld>
            <a:endParaRPr kumimoji="1" lang="ja-JP" altLang="en-US"/>
          </a:p>
        </p:txBody>
      </p:sp>
    </p:spTree>
    <p:extLst>
      <p:ext uri="{BB962C8B-B14F-4D97-AF65-F5344CB8AC3E}">
        <p14:creationId xmlns:p14="http://schemas.microsoft.com/office/powerpoint/2010/main" val="322886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1/10/2023</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1/10/2023</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1/10/2023</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hyperlink" Target="https://files.slack.com/files-pri/T03GLBQR813-F04BUNZCTRS/____________________________2022-11-21_11.32.00.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9301"/>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pic>
        <p:nvPicPr>
          <p:cNvPr id="12" name="図 11">
            <a:extLst>
              <a:ext uri="{FF2B5EF4-FFF2-40B4-BE49-F238E27FC236}">
                <a16:creationId xmlns:a16="http://schemas.microsoft.com/office/drawing/2014/main" id="{4F0B40B8-02D4-0052-60BB-E3F5B989E4CD}"/>
              </a:ext>
            </a:extLst>
          </p:cNvPr>
          <p:cNvPicPr>
            <a:picLocks noChangeAspect="1"/>
          </p:cNvPicPr>
          <p:nvPr/>
        </p:nvPicPr>
        <p:blipFill>
          <a:blip r:embed="rId4"/>
          <a:stretch>
            <a:fillRect/>
          </a:stretch>
        </p:blipFill>
        <p:spPr>
          <a:xfrm>
            <a:off x="735715" y="2011334"/>
            <a:ext cx="4984196" cy="2993172"/>
          </a:xfrm>
          <a:prstGeom prst="rect">
            <a:avLst/>
          </a:prstGeom>
        </p:spPr>
      </p:pic>
      <p:sp>
        <p:nvSpPr>
          <p:cNvPr id="13" name="テキスト ボックス 12">
            <a:extLst>
              <a:ext uri="{FF2B5EF4-FFF2-40B4-BE49-F238E27FC236}">
                <a16:creationId xmlns:a16="http://schemas.microsoft.com/office/drawing/2014/main" id="{874DD2F4-E480-30B1-2074-412D56F0449E}"/>
              </a:ext>
            </a:extLst>
          </p:cNvPr>
          <p:cNvSpPr txBox="1"/>
          <p:nvPr/>
        </p:nvSpPr>
        <p:spPr>
          <a:xfrm>
            <a:off x="836465" y="2197821"/>
            <a:ext cx="548548" cy="276999"/>
          </a:xfrm>
          <a:prstGeom prst="rect">
            <a:avLst/>
          </a:prstGeom>
          <a:noFill/>
        </p:spPr>
        <p:txBody>
          <a:bodyPr wrap="square" rtlCol="0">
            <a:spAutoFit/>
          </a:bodyPr>
          <a:lstStyle/>
          <a:p>
            <a:r>
              <a:rPr kumimoji="1" lang="en-US" altLang="ja-JP" sz="1200" dirty="0"/>
              <a:t>(%)</a:t>
            </a:r>
            <a:endParaRPr kumimoji="1" lang="ja-JP" altLang="en-US" sz="1200" dirty="0"/>
          </a:p>
        </p:txBody>
      </p:sp>
      <p:sp>
        <p:nvSpPr>
          <p:cNvPr id="14" name="テキスト ボックス 13">
            <a:extLst>
              <a:ext uri="{FF2B5EF4-FFF2-40B4-BE49-F238E27FC236}">
                <a16:creationId xmlns:a16="http://schemas.microsoft.com/office/drawing/2014/main" id="{324CCFA2-628C-265D-26C0-05E581340673}"/>
              </a:ext>
            </a:extLst>
          </p:cNvPr>
          <p:cNvSpPr txBox="1"/>
          <p:nvPr/>
        </p:nvSpPr>
        <p:spPr>
          <a:xfrm>
            <a:off x="987459" y="5016283"/>
            <a:ext cx="1569660"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a:t>
            </a:r>
            <a:r>
              <a:rPr lang="en-US" altLang="ja-JP" dirty="0"/>
              <a:t>91.4%</a:t>
            </a:r>
            <a:endParaRPr kumimoji="1" lang="en-US" altLang="ja-JP" dirty="0"/>
          </a:p>
          <a:p>
            <a:r>
              <a:rPr lang="en-US" altLang="ja-JP" dirty="0"/>
              <a:t>Max=</a:t>
            </a:r>
            <a:r>
              <a:rPr kumimoji="1" lang="en-US" altLang="ja-JP" dirty="0"/>
              <a:t> 100%</a:t>
            </a:r>
            <a:r>
              <a:rPr lang="en-US" altLang="ja-JP" dirty="0"/>
              <a:t> </a:t>
            </a:r>
          </a:p>
          <a:p>
            <a:r>
              <a:rPr kumimoji="1" lang="en-US" altLang="ja-JP" dirty="0"/>
              <a:t>Min=80%</a:t>
            </a:r>
            <a:endParaRPr kumimoji="1" lang="ja-JP" altLang="en-US" dirty="0"/>
          </a:p>
        </p:txBody>
      </p:sp>
      <p:sp>
        <p:nvSpPr>
          <p:cNvPr id="17" name="テキスト ボックス 16">
            <a:extLst>
              <a:ext uri="{FF2B5EF4-FFF2-40B4-BE49-F238E27FC236}">
                <a16:creationId xmlns:a16="http://schemas.microsoft.com/office/drawing/2014/main" id="{64517C10-122E-F8C3-ADD9-6AD202B3C5EE}"/>
              </a:ext>
            </a:extLst>
          </p:cNvPr>
          <p:cNvSpPr txBox="1"/>
          <p:nvPr/>
        </p:nvSpPr>
        <p:spPr>
          <a:xfrm>
            <a:off x="3395379" y="5016283"/>
            <a:ext cx="1569660"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a:t>
            </a:r>
            <a:r>
              <a:rPr lang="en-US" altLang="ja-JP" dirty="0"/>
              <a:t>92.5%</a:t>
            </a:r>
            <a:r>
              <a:rPr kumimoji="1" lang="en-US" altLang="ja-JP" dirty="0"/>
              <a:t> </a:t>
            </a:r>
          </a:p>
          <a:p>
            <a:r>
              <a:rPr lang="en-US" altLang="ja-JP" dirty="0"/>
              <a:t>Max=</a:t>
            </a:r>
            <a:r>
              <a:rPr kumimoji="1" lang="en-US" altLang="ja-JP" dirty="0"/>
              <a:t>100%</a:t>
            </a:r>
            <a:endParaRPr lang="en-US" altLang="ja-JP" dirty="0"/>
          </a:p>
          <a:p>
            <a:r>
              <a:rPr kumimoji="1" lang="en-US" altLang="ja-JP" dirty="0"/>
              <a:t>Min=80%</a:t>
            </a:r>
            <a:endParaRPr kumimoji="1" lang="ja-JP" altLang="en-US" dirty="0"/>
          </a:p>
        </p:txBody>
      </p:sp>
      <p:sp>
        <p:nvSpPr>
          <p:cNvPr id="11" name="テキスト ボックス 10">
            <a:extLst>
              <a:ext uri="{FF2B5EF4-FFF2-40B4-BE49-F238E27FC236}">
                <a16:creationId xmlns:a16="http://schemas.microsoft.com/office/drawing/2014/main" id="{D77B7505-F2B3-DE35-9981-3AEC307E1B86}"/>
              </a:ext>
            </a:extLst>
          </p:cNvPr>
          <p:cNvSpPr txBox="1"/>
          <p:nvPr/>
        </p:nvSpPr>
        <p:spPr>
          <a:xfrm>
            <a:off x="6126480" y="2120245"/>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見られなかった</a:t>
            </a:r>
            <a:r>
              <a:rPr kumimoji="1" lang="en-US" altLang="ja-JP" dirty="0"/>
              <a:t>(</a:t>
            </a:r>
            <a:r>
              <a:rPr kumimoji="1" lang="en-US" altLang="ja-JP" i="1" dirty="0"/>
              <a:t>t</a:t>
            </a:r>
            <a:r>
              <a:rPr lang="ja-JP" altLang="en-US" i="1" dirty="0"/>
              <a:t> </a:t>
            </a:r>
            <a:r>
              <a:rPr kumimoji="1" lang="en-US" altLang="ja-JP" dirty="0"/>
              <a:t>(11)=-1.29, </a:t>
            </a:r>
            <a:r>
              <a:rPr kumimoji="1" lang="en-US" altLang="ja-JP" i="1" dirty="0"/>
              <a:t>p </a:t>
            </a:r>
            <a:r>
              <a:rPr kumimoji="1" lang="en-US" altLang="ja-JP" dirty="0"/>
              <a:t>&lt;.05)</a:t>
            </a:r>
            <a:r>
              <a:rPr kumimoji="1" lang="ja-JP" altLang="en-US" dirty="0"/>
              <a:t>。</a:t>
            </a:r>
          </a:p>
        </p:txBody>
      </p:sp>
    </p:spTree>
    <p:extLst>
      <p:ext uri="{BB962C8B-B14F-4D97-AF65-F5344CB8AC3E}">
        <p14:creationId xmlns:p14="http://schemas.microsoft.com/office/powerpoint/2010/main" val="294268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64154" y="3048271"/>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3548447"/>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5663653"/>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1579572" y="2828235"/>
            <a:ext cx="1569660" cy="276999"/>
          </a:xfrm>
          <a:prstGeom prst="rect">
            <a:avLst/>
          </a:prstGeom>
          <a:noFill/>
        </p:spPr>
        <p:txBody>
          <a:bodyPr wrap="square" rtlCol="0">
            <a:spAutoFit/>
          </a:bodyPr>
          <a:lstStyle/>
          <a:p>
            <a:r>
              <a:rPr lang="ja-JP" altLang="en-US" sz="1200" dirty="0"/>
              <a:t>進捗表示なし</a:t>
            </a:r>
            <a:endParaRPr kumimoji="1" lang="en-US" altLang="ja-JP" sz="1200" dirty="0"/>
          </a:p>
        </p:txBody>
      </p:sp>
      <p:pic>
        <p:nvPicPr>
          <p:cNvPr id="19" name="図 18">
            <a:extLst>
              <a:ext uri="{FF2B5EF4-FFF2-40B4-BE49-F238E27FC236}">
                <a16:creationId xmlns:a16="http://schemas.microsoft.com/office/drawing/2014/main" id="{D479CFC1-C902-0C12-97D4-EAC85495C1CC}"/>
              </a:ext>
            </a:extLst>
          </p:cNvPr>
          <p:cNvPicPr>
            <a:picLocks noChangeAspect="1"/>
          </p:cNvPicPr>
          <p:nvPr/>
        </p:nvPicPr>
        <p:blipFill>
          <a:blip r:embed="rId4"/>
          <a:stretch>
            <a:fillRect/>
          </a:stretch>
        </p:blipFill>
        <p:spPr>
          <a:xfrm>
            <a:off x="263422" y="3166981"/>
            <a:ext cx="3593045" cy="2158815"/>
          </a:xfrm>
          <a:prstGeom prst="rect">
            <a:avLst/>
          </a:prstGeom>
        </p:spPr>
      </p:pic>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744D240A-667B-88B5-B8D3-09228F411F7A}"/>
                  </a:ext>
                </a:extLst>
              </p:cNvPr>
              <p:cNvSpPr txBox="1"/>
              <p:nvPr/>
            </p:nvSpPr>
            <p:spPr>
              <a:xfrm>
                <a:off x="293454" y="2076413"/>
                <a:ext cx="8377614" cy="527067"/>
              </a:xfrm>
              <a:prstGeom prst="rect">
                <a:avLst/>
              </a:prstGeom>
              <a:noFill/>
            </p:spPr>
            <p:txBody>
              <a:bodyPr wrap="square" rtlCol="0">
                <a:spAutoFit/>
              </a:bodyPr>
              <a:lstStyle/>
              <a:p>
                <a:r>
                  <a:rPr kumimoji="1" lang="ja-JP" altLang="en-US" sz="1400" kern="1200" dirty="0">
                    <a:solidFill>
                      <a:srgbClr val="000000"/>
                    </a:solidFill>
                    <a:effectLst/>
                    <a:latin typeface="+mn-ea"/>
                  </a:rPr>
                  <a:t>縦軸</a:t>
                </a:r>
                <a14:m>
                  <m:oMath xmlns:m="http://schemas.openxmlformats.org/officeDocument/2006/math">
                    <m:r>
                      <a:rPr lang="ja-JP" altLang="en-US" sz="1400" i="1">
                        <a:solidFill>
                          <a:srgbClr val="000000"/>
                        </a:solidFill>
                        <a:latin typeface="Cambria Math" panose="02040503050406030204" pitchFamily="18" charset="0"/>
                      </a:rPr>
                      <m:t>：</m:t>
                    </m:r>
                    <m:r>
                      <a:rPr kumimoji="1" lang="ja-JP" altLang="ja-JP" sz="1400" i="1" kern="1200" smtClean="0">
                        <a:solidFill>
                          <a:srgbClr val="000000"/>
                        </a:solidFill>
                        <a:effectLst/>
                        <a:latin typeface="Cambria Math" panose="02040503050406030204" pitchFamily="18" charset="0"/>
                      </a:rPr>
                      <m:t>ブロックごとの平均回答時間</m:t>
                    </m:r>
                  </m:oMath>
                </a14:m>
                <a:endParaRPr kumimoji="1" lang="en-US" altLang="ja-JP" sz="1400" kern="1200" dirty="0">
                  <a:solidFill>
                    <a:srgbClr val="000000"/>
                  </a:solidFill>
                  <a:effectLst/>
                  <a:latin typeface="+mn-ea"/>
                </a:endParaRPr>
              </a:p>
              <a:p>
                <a:r>
                  <a:rPr kumimoji="1" lang="ja-JP" altLang="en-US" sz="1400" dirty="0"/>
                  <a:t>横軸：ブロック数</a:t>
                </a:r>
                <a:endParaRPr kumimoji="1" lang="en-US" altLang="ja-JP" sz="1400" dirty="0"/>
              </a:p>
            </p:txBody>
          </p:sp>
        </mc:Choice>
        <mc:Fallback>
          <p:sp>
            <p:nvSpPr>
              <p:cNvPr id="30" name="テキスト ボックス 29">
                <a:extLst>
                  <a:ext uri="{FF2B5EF4-FFF2-40B4-BE49-F238E27FC236}">
                    <a16:creationId xmlns:a16="http://schemas.microsoft.com/office/drawing/2014/main" id="{744D240A-667B-88B5-B8D3-09228F411F7A}"/>
                  </a:ext>
                </a:extLst>
              </p:cNvPr>
              <p:cNvSpPr txBox="1">
                <a:spLocks noRot="1" noChangeAspect="1" noMove="1" noResize="1" noEditPoints="1" noAdjustHandles="1" noChangeArrowheads="1" noChangeShapeType="1" noTextEdit="1"/>
              </p:cNvSpPr>
              <p:nvPr/>
            </p:nvSpPr>
            <p:spPr>
              <a:xfrm>
                <a:off x="293454" y="2076413"/>
                <a:ext cx="8377614" cy="527067"/>
              </a:xfrm>
              <a:prstGeom prst="rect">
                <a:avLst/>
              </a:prstGeom>
              <a:blipFill>
                <a:blip r:embed="rId5"/>
                <a:stretch>
                  <a:fillRect l="-218" t="-1163" b="-10465"/>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CFD85ED8-F443-005C-9BD2-FF87C49AE1F2}"/>
              </a:ext>
            </a:extLst>
          </p:cNvPr>
          <p:cNvSpPr txBox="1"/>
          <p:nvPr/>
        </p:nvSpPr>
        <p:spPr>
          <a:xfrm>
            <a:off x="5638579" y="2799754"/>
            <a:ext cx="1569660" cy="276999"/>
          </a:xfrm>
          <a:prstGeom prst="rect">
            <a:avLst/>
          </a:prstGeom>
          <a:noFill/>
        </p:spPr>
        <p:txBody>
          <a:bodyPr wrap="square" rtlCol="0">
            <a:spAutoFit/>
          </a:bodyPr>
          <a:lstStyle/>
          <a:p>
            <a:r>
              <a:rPr lang="ja-JP" altLang="en-US" sz="1200" dirty="0"/>
              <a:t>進捗表示あり</a:t>
            </a:r>
            <a:endParaRPr kumimoji="1" lang="en-US" altLang="ja-JP" sz="1200" dirty="0"/>
          </a:p>
        </p:txBody>
      </p:sp>
      <p:pic>
        <p:nvPicPr>
          <p:cNvPr id="33" name="図 32">
            <a:extLst>
              <a:ext uri="{FF2B5EF4-FFF2-40B4-BE49-F238E27FC236}">
                <a16:creationId xmlns:a16="http://schemas.microsoft.com/office/drawing/2014/main" id="{71F718F6-65D1-E794-DDE8-E77BA95915A8}"/>
              </a:ext>
            </a:extLst>
          </p:cNvPr>
          <p:cNvPicPr>
            <a:picLocks noChangeAspect="1"/>
          </p:cNvPicPr>
          <p:nvPr/>
        </p:nvPicPr>
        <p:blipFill>
          <a:blip r:embed="rId6"/>
          <a:stretch>
            <a:fillRect/>
          </a:stretch>
        </p:blipFill>
        <p:spPr>
          <a:xfrm>
            <a:off x="4310908" y="3179888"/>
            <a:ext cx="3570183" cy="2145908"/>
          </a:xfrm>
          <a:prstGeom prst="rect">
            <a:avLst/>
          </a:prstGeom>
        </p:spPr>
      </p:pic>
    </p:spTree>
    <p:extLst>
      <p:ext uri="{BB962C8B-B14F-4D97-AF65-F5344CB8AC3E}">
        <p14:creationId xmlns:p14="http://schemas.microsoft.com/office/powerpoint/2010/main" val="146628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8" name="テキスト ボックス 17">
            <a:extLst>
              <a:ext uri="{FF2B5EF4-FFF2-40B4-BE49-F238E27FC236}">
                <a16:creationId xmlns:a16="http://schemas.microsoft.com/office/drawing/2014/main" id="{2867884E-ECEC-6062-B054-9EDAA6D4A98B}"/>
              </a:ext>
            </a:extLst>
          </p:cNvPr>
          <p:cNvSpPr txBox="1"/>
          <p:nvPr/>
        </p:nvSpPr>
        <p:spPr>
          <a:xfrm>
            <a:off x="808350" y="5018192"/>
            <a:ext cx="1569660"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Ave=0.94</a:t>
            </a:r>
          </a:p>
          <a:p>
            <a:r>
              <a:rPr lang="en-US" altLang="ja-JP" dirty="0"/>
              <a:t>Max=</a:t>
            </a:r>
            <a:r>
              <a:rPr kumimoji="1" lang="en-US" altLang="ja-JP" dirty="0"/>
              <a:t> </a:t>
            </a:r>
            <a:r>
              <a:rPr lang="en-US" altLang="ja-JP" dirty="0"/>
              <a:t>1.04</a:t>
            </a:r>
          </a:p>
          <a:p>
            <a:r>
              <a:rPr kumimoji="1" lang="en-US" altLang="ja-JP" dirty="0"/>
              <a:t>Min=</a:t>
            </a:r>
            <a:r>
              <a:rPr lang="en-US" altLang="ja-JP" dirty="0"/>
              <a:t>0.81</a:t>
            </a:r>
            <a:endParaRPr kumimoji="1" lang="ja-JP" altLang="en-US" dirty="0"/>
          </a:p>
        </p:txBody>
      </p:sp>
      <p:sp>
        <p:nvSpPr>
          <p:cNvPr id="20" name="テキスト ボックス 19">
            <a:extLst>
              <a:ext uri="{FF2B5EF4-FFF2-40B4-BE49-F238E27FC236}">
                <a16:creationId xmlns:a16="http://schemas.microsoft.com/office/drawing/2014/main" id="{769C0A06-EEAD-636E-DC07-F1164BFE33D0}"/>
              </a:ext>
            </a:extLst>
          </p:cNvPr>
          <p:cNvSpPr txBox="1"/>
          <p:nvPr/>
        </p:nvSpPr>
        <p:spPr>
          <a:xfrm>
            <a:off x="2872199" y="5018191"/>
            <a:ext cx="1569660"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Ave=0.97</a:t>
            </a:r>
          </a:p>
          <a:p>
            <a:r>
              <a:rPr lang="en-US" altLang="ja-JP" dirty="0"/>
              <a:t>Max= 1.04</a:t>
            </a:r>
          </a:p>
          <a:p>
            <a:r>
              <a:rPr kumimoji="1" lang="en-US" altLang="ja-JP" dirty="0"/>
              <a:t>Min=</a:t>
            </a:r>
            <a:r>
              <a:rPr lang="en-US" altLang="ja-JP" dirty="0"/>
              <a:t>0.83</a:t>
            </a:r>
            <a:endParaRPr kumimoji="1" lang="ja-JP" altLang="en-US" dirty="0"/>
          </a:p>
        </p:txBody>
      </p:sp>
      <p:pic>
        <p:nvPicPr>
          <p:cNvPr id="22" name="図 21">
            <a:extLst>
              <a:ext uri="{FF2B5EF4-FFF2-40B4-BE49-F238E27FC236}">
                <a16:creationId xmlns:a16="http://schemas.microsoft.com/office/drawing/2014/main" id="{E495227A-6D83-5ADE-98AA-39C4AA0B0E9E}"/>
              </a:ext>
            </a:extLst>
          </p:cNvPr>
          <p:cNvPicPr>
            <a:picLocks noChangeAspect="1"/>
          </p:cNvPicPr>
          <p:nvPr/>
        </p:nvPicPr>
        <p:blipFill>
          <a:blip r:embed="rId4"/>
          <a:stretch>
            <a:fillRect/>
          </a:stretch>
        </p:blipFill>
        <p:spPr>
          <a:xfrm>
            <a:off x="734102" y="2145443"/>
            <a:ext cx="4572612" cy="2758683"/>
          </a:xfrm>
          <a:prstGeom prst="rect">
            <a:avLst/>
          </a:prstGeom>
        </p:spPr>
      </p:pic>
      <p:sp>
        <p:nvSpPr>
          <p:cNvPr id="23" name="テキスト ボックス 22">
            <a:extLst>
              <a:ext uri="{FF2B5EF4-FFF2-40B4-BE49-F238E27FC236}">
                <a16:creationId xmlns:a16="http://schemas.microsoft.com/office/drawing/2014/main" id="{C7E2F5C5-7432-7003-DD78-3AB7DBF97A43}"/>
              </a:ext>
            </a:extLst>
          </p:cNvPr>
          <p:cNvSpPr txBox="1"/>
          <p:nvPr/>
        </p:nvSpPr>
        <p:spPr>
          <a:xfrm>
            <a:off x="6096000" y="2155071"/>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見られなかった</a:t>
            </a:r>
            <a:r>
              <a:rPr kumimoji="1" lang="en-US" altLang="ja-JP" dirty="0"/>
              <a:t>(</a:t>
            </a:r>
            <a:r>
              <a:rPr kumimoji="1" lang="en-US" altLang="ja-JP" i="1" dirty="0"/>
              <a:t>t</a:t>
            </a:r>
            <a:r>
              <a:rPr lang="ja-JP" altLang="en-US" i="1" dirty="0"/>
              <a:t> </a:t>
            </a:r>
            <a:r>
              <a:rPr kumimoji="1" lang="en-US" altLang="ja-JP" dirty="0"/>
              <a:t>(11)=-1.69, </a:t>
            </a:r>
            <a:r>
              <a:rPr kumimoji="1" lang="en-US" altLang="ja-JP" i="1" dirty="0"/>
              <a:t>p </a:t>
            </a:r>
            <a:r>
              <a:rPr kumimoji="1" lang="en-US" altLang="ja-JP" dirty="0"/>
              <a:t>&lt;.05)</a:t>
            </a:r>
            <a:r>
              <a:rPr kumimoji="1" lang="ja-JP" altLang="en-US" dirty="0"/>
              <a:t>。</a:t>
            </a:r>
          </a:p>
        </p:txBody>
      </p:sp>
    </p:spTree>
    <p:extLst>
      <p:ext uri="{BB962C8B-B14F-4D97-AF65-F5344CB8AC3E}">
        <p14:creationId xmlns:p14="http://schemas.microsoft.com/office/powerpoint/2010/main" val="399963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2"/>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今週の進捗</a:t>
            </a: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2246769"/>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資料作成</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・ブロックごとの分析</a:t>
            </a:r>
            <a:endParaRPr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600" dirty="0">
                <a:latin typeface="HGS創英角ｺﾞｼｯｸUB" panose="020B0900000000000000" pitchFamily="50" charset="-128"/>
                <a:ea typeface="HGS創英角ｺﾞｼｯｸUB" panose="020B0900000000000000" pitchFamily="50" charset="-128"/>
              </a:rPr>
              <a:t>→次回検定</a:t>
            </a:r>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27091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今後の予定</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graphicFrame>
        <p:nvGraphicFramePr>
          <p:cNvPr id="6" name="表 6">
            <a:extLst>
              <a:ext uri="{FF2B5EF4-FFF2-40B4-BE49-F238E27FC236}">
                <a16:creationId xmlns:a16="http://schemas.microsoft.com/office/drawing/2014/main" id="{162EB90D-7259-97C3-0299-F6253A3227C2}"/>
              </a:ext>
            </a:extLst>
          </p:cNvPr>
          <p:cNvGraphicFramePr>
            <a:graphicFrameLocks noGrp="1"/>
          </p:cNvGraphicFramePr>
          <p:nvPr>
            <p:extLst>
              <p:ext uri="{D42A27DB-BD31-4B8C-83A1-F6EECF244321}">
                <p14:modId xmlns:p14="http://schemas.microsoft.com/office/powerpoint/2010/main" val="3882114470"/>
              </p:ext>
            </p:extLst>
          </p:nvPr>
        </p:nvGraphicFramePr>
        <p:xfrm>
          <a:off x="1993392" y="2587812"/>
          <a:ext cx="7992872" cy="3470340"/>
        </p:xfrm>
        <a:graphic>
          <a:graphicData uri="http://schemas.openxmlformats.org/drawingml/2006/table">
            <a:tbl>
              <a:tblPr firstRow="1" bandRow="1">
                <a:tableStyleId>{5C22544A-7EE6-4342-B048-85BDC9FD1C3A}</a:tableStyleId>
              </a:tblPr>
              <a:tblGrid>
                <a:gridCol w="1947672">
                  <a:extLst>
                    <a:ext uri="{9D8B030D-6E8A-4147-A177-3AD203B41FA5}">
                      <a16:colId xmlns:a16="http://schemas.microsoft.com/office/drawing/2014/main" val="1432388463"/>
                    </a:ext>
                  </a:extLst>
                </a:gridCol>
                <a:gridCol w="6045200">
                  <a:extLst>
                    <a:ext uri="{9D8B030D-6E8A-4147-A177-3AD203B41FA5}">
                      <a16:colId xmlns:a16="http://schemas.microsoft.com/office/drawing/2014/main" val="1541634075"/>
                    </a:ext>
                  </a:extLst>
                </a:gridCol>
              </a:tblGrid>
              <a:tr h="648780">
                <a:tc>
                  <a:txBody>
                    <a:bodyPr/>
                    <a:lstStyle/>
                    <a:p>
                      <a:pPr algn="ctr"/>
                      <a:r>
                        <a:rPr kumimoji="1" lang="ja-JP" altLang="en-US" sz="2800" dirty="0"/>
                        <a:t>月</a:t>
                      </a:r>
                      <a:endParaRPr kumimoji="1" lang="en-US" altLang="ja-JP" sz="2800" dirty="0"/>
                    </a:p>
                    <a:p>
                      <a:endParaRPr kumimoji="1" lang="ja-JP" altLang="en-US" dirty="0"/>
                    </a:p>
                  </a:txBody>
                  <a:tcPr/>
                </a:tc>
                <a:tc>
                  <a:txBody>
                    <a:bodyPr/>
                    <a:lstStyle/>
                    <a:p>
                      <a:pPr algn="ctr"/>
                      <a:r>
                        <a:rPr kumimoji="1" lang="ja-JP" altLang="en-US" sz="2800" dirty="0"/>
                        <a:t>内容</a:t>
                      </a:r>
                    </a:p>
                  </a:txBody>
                  <a:tcPr/>
                </a:tc>
                <a:extLst>
                  <a:ext uri="{0D108BD9-81ED-4DB2-BD59-A6C34878D82A}">
                    <a16:rowId xmlns:a16="http://schemas.microsoft.com/office/drawing/2014/main" val="2883451994"/>
                  </a:ext>
                </a:extLst>
              </a:tr>
              <a:tr h="648780">
                <a:tc>
                  <a:txBody>
                    <a:bodyPr/>
                    <a:lstStyle/>
                    <a:p>
                      <a:pPr lvl="0" algn="ctr"/>
                      <a:r>
                        <a:rPr kumimoji="1" lang="en-US" altLang="ja-JP" sz="2400" dirty="0"/>
                        <a:t>11</a:t>
                      </a:r>
                      <a:endParaRPr kumimoji="1" lang="ja-JP" altLang="en-US" sz="2400" dirty="0"/>
                    </a:p>
                  </a:txBody>
                  <a:tcPr/>
                </a:tc>
                <a:tc>
                  <a:txBody>
                    <a:bodyPr/>
                    <a:lstStyle/>
                    <a:p>
                      <a:r>
                        <a:rPr kumimoji="1" lang="ja-JP" altLang="en-US" dirty="0"/>
                        <a:t>実験、パワポ作成</a:t>
                      </a:r>
                    </a:p>
                  </a:txBody>
                  <a:tcPr/>
                </a:tc>
                <a:extLst>
                  <a:ext uri="{0D108BD9-81ED-4DB2-BD59-A6C34878D82A}">
                    <a16:rowId xmlns:a16="http://schemas.microsoft.com/office/drawing/2014/main" val="728309513"/>
                  </a:ext>
                </a:extLst>
              </a:tr>
              <a:tr h="648780">
                <a:tc>
                  <a:txBody>
                    <a:bodyPr/>
                    <a:lstStyle/>
                    <a:p>
                      <a:pPr algn="ctr"/>
                      <a:r>
                        <a:rPr kumimoji="1" lang="en-US" altLang="ja-JP" sz="2400" dirty="0"/>
                        <a:t>12</a:t>
                      </a:r>
                    </a:p>
                    <a:p>
                      <a:pPr algn="ctr"/>
                      <a:endParaRPr kumimoji="1" lang="ja-JP" altLang="en-US" dirty="0"/>
                    </a:p>
                  </a:txBody>
                  <a:tcPr/>
                </a:tc>
                <a:tc>
                  <a:txBody>
                    <a:bodyPr/>
                    <a:lstStyle/>
                    <a:p>
                      <a:r>
                        <a:rPr kumimoji="1" lang="ja-JP" altLang="en-US" dirty="0"/>
                        <a:t>資料、論文作成</a:t>
                      </a:r>
                    </a:p>
                  </a:txBody>
                  <a:tcPr/>
                </a:tc>
                <a:extLst>
                  <a:ext uri="{0D108BD9-81ED-4DB2-BD59-A6C34878D82A}">
                    <a16:rowId xmlns:a16="http://schemas.microsoft.com/office/drawing/2014/main" val="2576593049"/>
                  </a:ext>
                </a:extLst>
              </a:tr>
              <a:tr h="648780">
                <a:tc>
                  <a:txBody>
                    <a:bodyPr/>
                    <a:lstStyle/>
                    <a:p>
                      <a:pPr algn="ctr"/>
                      <a:r>
                        <a:rPr kumimoji="1" lang="ja-JP" altLang="en-US" sz="2400" dirty="0"/>
                        <a:t>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153900165"/>
                  </a:ext>
                </a:extLst>
              </a:tr>
              <a:tr h="648780">
                <a:tc>
                  <a:txBody>
                    <a:bodyPr/>
                    <a:lstStyle/>
                    <a:p>
                      <a:pPr algn="ctr"/>
                      <a:r>
                        <a:rPr kumimoji="1" lang="ja-JP" altLang="en-US" sz="2400" dirty="0"/>
                        <a:t>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26206470"/>
                  </a:ext>
                </a:extLst>
              </a:tr>
            </a:tbl>
          </a:graphicData>
        </a:graphic>
      </p:graphicFrame>
    </p:spTree>
    <p:extLst>
      <p:ext uri="{BB962C8B-B14F-4D97-AF65-F5344CB8AC3E}">
        <p14:creationId xmlns:p14="http://schemas.microsoft.com/office/powerpoint/2010/main" val="251857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C5434B4B-DBB8-0312-AC95-77287F6AE9B9}"/>
              </a:ext>
            </a:extLst>
          </p:cNvPr>
          <p:cNvPicPr>
            <a:picLocks noChangeAspect="1"/>
          </p:cNvPicPr>
          <p:nvPr/>
        </p:nvPicPr>
        <p:blipFill>
          <a:blip r:embed="rId5"/>
          <a:stretch>
            <a:fillRect/>
          </a:stretch>
        </p:blipFill>
        <p:spPr>
          <a:xfrm>
            <a:off x="260684" y="5230803"/>
            <a:ext cx="11696700" cy="1447800"/>
          </a:xfrm>
          <a:prstGeom prst="rect">
            <a:avLst/>
          </a:prstGeom>
        </p:spPr>
      </p:pic>
    </p:spTree>
    <p:extLst>
      <p:ext uri="{BB962C8B-B14F-4D97-AF65-F5344CB8AC3E}">
        <p14:creationId xmlns:p14="http://schemas.microsoft.com/office/powerpoint/2010/main" val="395469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910" y="-6997"/>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378565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563358" y="5916526"/>
            <a:ext cx="11466868" cy="584775"/>
          </a:xfrm>
          <a:prstGeom prst="rect">
            <a:avLst/>
          </a:prstGeom>
          <a:noFill/>
        </p:spPr>
        <p:txBody>
          <a:bodyPr wrap="square" rtlCol="0">
            <a:spAutoFit/>
          </a:bodyPr>
          <a:lstStyle/>
          <a:p>
            <a:r>
              <a:rPr lang="ja-JP" altLang="en-US" sz="3200" dirty="0">
                <a:latin typeface="HGPｺﾞｼｯｸE" panose="020B0900000000000000" pitchFamily="50" charset="-128"/>
                <a:ea typeface="HGPｺﾞｼｯｸE" panose="020B0900000000000000" pitchFamily="50" charset="-128"/>
              </a:rPr>
              <a:t>対象</a:t>
            </a:r>
            <a:r>
              <a:rPr kumimoji="1" lang="ja-JP" altLang="en-US" sz="3200" dirty="0">
                <a:latin typeface="HGPｺﾞｼｯｸE" panose="020B0900000000000000" pitchFamily="50" charset="-128"/>
                <a:ea typeface="HGPｺﾞｼｯｸE" panose="020B0900000000000000" pitchFamily="50" charset="-128"/>
              </a:rPr>
              <a:t>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Tree>
    <p:extLst>
      <p:ext uri="{BB962C8B-B14F-4D97-AF65-F5344CB8AC3E}">
        <p14:creationId xmlns:p14="http://schemas.microsoft.com/office/powerpoint/2010/main" val="33502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3405099"/>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p>
              <a:p>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正答数</m:t>
                          </m:r>
                        </m:num>
                        <m:den>
                          <m:r>
                            <a:rPr lang="ja-JP" altLang="en-US" sz="2000" i="1">
                              <a:latin typeface="Cambria Math" panose="02040503050406030204" pitchFamily="18" charset="0"/>
                              <a:ea typeface="HGPｺﾞｼｯｸE" panose="020B0900000000000000" pitchFamily="50" charset="-128"/>
                            </a:rPr>
                            <m:t>ブロックの</m:t>
                          </m:r>
                          <m:r>
                            <a:rPr lang="ja-JP" altLang="en-US" sz="2000" i="1">
                              <a:latin typeface="Cambria Math" panose="02040503050406030204" pitchFamily="18" charset="0"/>
                              <a:ea typeface="HGPｺﾞｼｯｸE" panose="020B0900000000000000" pitchFamily="50" charset="-128"/>
                            </a:rPr>
                            <m:t>問題数</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3405099"/>
              </a:xfrm>
              <a:prstGeom prst="rect">
                <a:avLst/>
              </a:prstGeom>
              <a:blipFill>
                <a:blip r:embed="rId5"/>
                <a:stretch>
                  <a:fillRect l="-1312"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4"/>
          <a:stretch>
            <a:fillRect/>
          </a:stretch>
        </p:blipFill>
        <p:spPr>
          <a:xfrm>
            <a:off x="725132" y="1864953"/>
            <a:ext cx="4994853" cy="2999572"/>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889448" y="2060485"/>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725132" y="4863770"/>
            <a:ext cx="2076209"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Ave=9967.54ms</a:t>
            </a:r>
          </a:p>
          <a:p>
            <a:r>
              <a:rPr lang="en-US" altLang="ja-JP" dirty="0"/>
              <a:t>Max=15700.37ms</a:t>
            </a:r>
          </a:p>
          <a:p>
            <a:r>
              <a:rPr kumimoji="1" lang="en-US" altLang="ja-JP" dirty="0"/>
              <a:t>Min=5059.07ms</a:t>
            </a:r>
            <a:endParaRPr kumimoji="1" lang="ja-JP" altLang="en-US" dirty="0"/>
          </a:p>
        </p:txBody>
      </p:sp>
      <p:sp>
        <p:nvSpPr>
          <p:cNvPr id="15" name="テキスト ボックス 14">
            <a:extLst>
              <a:ext uri="{FF2B5EF4-FFF2-40B4-BE49-F238E27FC236}">
                <a16:creationId xmlns:a16="http://schemas.microsoft.com/office/drawing/2014/main" id="{4CCDF32D-394E-64EE-B5DE-5BE4C1FA3C59}"/>
              </a:ext>
            </a:extLst>
          </p:cNvPr>
          <p:cNvSpPr txBox="1"/>
          <p:nvPr/>
        </p:nvSpPr>
        <p:spPr>
          <a:xfrm>
            <a:off x="3072092" y="4858624"/>
            <a:ext cx="2076209"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Ave=7496.75ms</a:t>
            </a:r>
          </a:p>
          <a:p>
            <a:r>
              <a:rPr lang="en-US" altLang="ja-JP" dirty="0"/>
              <a:t>Max=11118.63ms</a:t>
            </a:r>
          </a:p>
          <a:p>
            <a:r>
              <a:rPr kumimoji="1" lang="en-US" altLang="ja-JP" dirty="0"/>
              <a:t>Min=4934.66ms</a:t>
            </a:r>
            <a:endParaRPr kumimoji="1" lang="ja-JP" altLang="en-US" dirty="0"/>
          </a:p>
        </p:txBody>
      </p:sp>
      <p:sp>
        <p:nvSpPr>
          <p:cNvPr id="11" name="テキスト ボックス 10">
            <a:extLst>
              <a:ext uri="{FF2B5EF4-FFF2-40B4-BE49-F238E27FC236}">
                <a16:creationId xmlns:a16="http://schemas.microsoft.com/office/drawing/2014/main" id="{5A75F381-EE3C-B0C5-530F-986AC0664721}"/>
              </a:ext>
            </a:extLst>
          </p:cNvPr>
          <p:cNvSpPr txBox="1"/>
          <p:nvPr/>
        </p:nvSpPr>
        <p:spPr>
          <a:xfrm>
            <a:off x="6126480" y="1937887"/>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見られた</a:t>
            </a:r>
            <a:r>
              <a:rPr kumimoji="1" lang="en-US" altLang="ja-JP" dirty="0"/>
              <a:t>(</a:t>
            </a:r>
            <a:r>
              <a:rPr kumimoji="1" lang="en-US" altLang="ja-JP" i="1" dirty="0"/>
              <a:t>t</a:t>
            </a:r>
            <a:r>
              <a:rPr lang="ja-JP" altLang="en-US" i="1" dirty="0"/>
              <a:t> </a:t>
            </a:r>
            <a:r>
              <a:rPr kumimoji="1" lang="en-US" altLang="ja-JP" dirty="0"/>
              <a:t>(11)=4.51, </a:t>
            </a:r>
            <a:r>
              <a:rPr kumimoji="1" lang="en-US" altLang="ja-JP" i="1" dirty="0"/>
              <a:t>p </a:t>
            </a:r>
            <a:r>
              <a:rPr kumimoji="1" lang="en-US" altLang="ja-JP" dirty="0"/>
              <a:t>&lt;.05)</a:t>
            </a:r>
            <a:r>
              <a:rPr kumimoji="1" lang="ja-JP" altLang="en-US" dirty="0"/>
              <a:t>。</a:t>
            </a:r>
          </a:p>
        </p:txBody>
      </p:sp>
    </p:spTree>
    <p:extLst>
      <p:ext uri="{BB962C8B-B14F-4D97-AF65-F5344CB8AC3E}">
        <p14:creationId xmlns:p14="http://schemas.microsoft.com/office/powerpoint/2010/main" val="34806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9301"/>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pic>
        <p:nvPicPr>
          <p:cNvPr id="12" name="図 11">
            <a:extLst>
              <a:ext uri="{FF2B5EF4-FFF2-40B4-BE49-F238E27FC236}">
                <a16:creationId xmlns:a16="http://schemas.microsoft.com/office/drawing/2014/main" id="{4F0B40B8-02D4-0052-60BB-E3F5B989E4CD}"/>
              </a:ext>
            </a:extLst>
          </p:cNvPr>
          <p:cNvPicPr>
            <a:picLocks noChangeAspect="1"/>
          </p:cNvPicPr>
          <p:nvPr/>
        </p:nvPicPr>
        <p:blipFill>
          <a:blip r:embed="rId4"/>
          <a:stretch>
            <a:fillRect/>
          </a:stretch>
        </p:blipFill>
        <p:spPr>
          <a:xfrm>
            <a:off x="735715" y="2011334"/>
            <a:ext cx="4984196" cy="2993172"/>
          </a:xfrm>
          <a:prstGeom prst="rect">
            <a:avLst/>
          </a:prstGeom>
        </p:spPr>
      </p:pic>
      <p:sp>
        <p:nvSpPr>
          <p:cNvPr id="13" name="テキスト ボックス 12">
            <a:extLst>
              <a:ext uri="{FF2B5EF4-FFF2-40B4-BE49-F238E27FC236}">
                <a16:creationId xmlns:a16="http://schemas.microsoft.com/office/drawing/2014/main" id="{874DD2F4-E480-30B1-2074-412D56F0449E}"/>
              </a:ext>
            </a:extLst>
          </p:cNvPr>
          <p:cNvSpPr txBox="1"/>
          <p:nvPr/>
        </p:nvSpPr>
        <p:spPr>
          <a:xfrm>
            <a:off x="836465" y="2197821"/>
            <a:ext cx="548548" cy="276999"/>
          </a:xfrm>
          <a:prstGeom prst="rect">
            <a:avLst/>
          </a:prstGeom>
          <a:noFill/>
        </p:spPr>
        <p:txBody>
          <a:bodyPr wrap="square" rtlCol="0">
            <a:spAutoFit/>
          </a:bodyPr>
          <a:lstStyle/>
          <a:p>
            <a:r>
              <a:rPr kumimoji="1" lang="en-US" altLang="ja-JP" sz="1200" dirty="0"/>
              <a:t>(%)</a:t>
            </a:r>
            <a:endParaRPr kumimoji="1" lang="ja-JP" altLang="en-US" sz="1200" dirty="0"/>
          </a:p>
        </p:txBody>
      </p:sp>
      <p:sp>
        <p:nvSpPr>
          <p:cNvPr id="14" name="テキスト ボックス 13">
            <a:extLst>
              <a:ext uri="{FF2B5EF4-FFF2-40B4-BE49-F238E27FC236}">
                <a16:creationId xmlns:a16="http://schemas.microsoft.com/office/drawing/2014/main" id="{324CCFA2-628C-265D-26C0-05E581340673}"/>
              </a:ext>
            </a:extLst>
          </p:cNvPr>
          <p:cNvSpPr txBox="1"/>
          <p:nvPr/>
        </p:nvSpPr>
        <p:spPr>
          <a:xfrm>
            <a:off x="987459" y="5016283"/>
            <a:ext cx="1569660"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a:t>
            </a:r>
            <a:r>
              <a:rPr lang="en-US" altLang="ja-JP" dirty="0"/>
              <a:t>91.4%</a:t>
            </a:r>
            <a:endParaRPr kumimoji="1" lang="en-US" altLang="ja-JP" dirty="0"/>
          </a:p>
          <a:p>
            <a:r>
              <a:rPr lang="en-US" altLang="ja-JP" dirty="0"/>
              <a:t>Max=</a:t>
            </a:r>
            <a:r>
              <a:rPr kumimoji="1" lang="en-US" altLang="ja-JP" dirty="0"/>
              <a:t> 100%</a:t>
            </a:r>
            <a:r>
              <a:rPr lang="en-US" altLang="ja-JP" dirty="0"/>
              <a:t> </a:t>
            </a:r>
          </a:p>
          <a:p>
            <a:r>
              <a:rPr kumimoji="1" lang="en-US" altLang="ja-JP" dirty="0"/>
              <a:t>Min=80%</a:t>
            </a:r>
            <a:endParaRPr kumimoji="1" lang="ja-JP" altLang="en-US" dirty="0"/>
          </a:p>
        </p:txBody>
      </p:sp>
      <p:sp>
        <p:nvSpPr>
          <p:cNvPr id="17" name="テキスト ボックス 16">
            <a:extLst>
              <a:ext uri="{FF2B5EF4-FFF2-40B4-BE49-F238E27FC236}">
                <a16:creationId xmlns:a16="http://schemas.microsoft.com/office/drawing/2014/main" id="{64517C10-122E-F8C3-ADD9-6AD202B3C5EE}"/>
              </a:ext>
            </a:extLst>
          </p:cNvPr>
          <p:cNvSpPr txBox="1"/>
          <p:nvPr/>
        </p:nvSpPr>
        <p:spPr>
          <a:xfrm>
            <a:off x="3395379" y="5016283"/>
            <a:ext cx="1569660"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a:t>
            </a:r>
            <a:r>
              <a:rPr lang="en-US" altLang="ja-JP" dirty="0"/>
              <a:t>92.5%</a:t>
            </a:r>
            <a:r>
              <a:rPr kumimoji="1" lang="en-US" altLang="ja-JP" dirty="0"/>
              <a:t> </a:t>
            </a:r>
          </a:p>
          <a:p>
            <a:r>
              <a:rPr lang="en-US" altLang="ja-JP" dirty="0"/>
              <a:t>Max=</a:t>
            </a:r>
            <a:r>
              <a:rPr kumimoji="1" lang="en-US" altLang="ja-JP" dirty="0"/>
              <a:t>100%</a:t>
            </a:r>
            <a:endParaRPr lang="en-US" altLang="ja-JP" dirty="0"/>
          </a:p>
          <a:p>
            <a:r>
              <a:rPr kumimoji="1" lang="en-US" altLang="ja-JP" dirty="0"/>
              <a:t>Min=80%</a:t>
            </a:r>
            <a:endParaRPr kumimoji="1" lang="ja-JP" altLang="en-US" dirty="0"/>
          </a:p>
        </p:txBody>
      </p:sp>
      <p:sp>
        <p:nvSpPr>
          <p:cNvPr id="11" name="テキスト ボックス 10">
            <a:extLst>
              <a:ext uri="{FF2B5EF4-FFF2-40B4-BE49-F238E27FC236}">
                <a16:creationId xmlns:a16="http://schemas.microsoft.com/office/drawing/2014/main" id="{D77B7505-F2B3-DE35-9981-3AEC307E1B86}"/>
              </a:ext>
            </a:extLst>
          </p:cNvPr>
          <p:cNvSpPr txBox="1"/>
          <p:nvPr/>
        </p:nvSpPr>
        <p:spPr>
          <a:xfrm>
            <a:off x="6126480" y="2120245"/>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見られなかった</a:t>
            </a:r>
            <a:r>
              <a:rPr kumimoji="1" lang="en-US" altLang="ja-JP" dirty="0"/>
              <a:t>(</a:t>
            </a:r>
            <a:r>
              <a:rPr kumimoji="1" lang="en-US" altLang="ja-JP" i="1" dirty="0"/>
              <a:t>t</a:t>
            </a:r>
            <a:r>
              <a:rPr lang="ja-JP" altLang="en-US" i="1" dirty="0"/>
              <a:t> </a:t>
            </a:r>
            <a:r>
              <a:rPr kumimoji="1" lang="en-US" altLang="ja-JP" dirty="0"/>
              <a:t>(11)=-1.29, </a:t>
            </a:r>
            <a:r>
              <a:rPr kumimoji="1" lang="en-US" altLang="ja-JP" i="1" dirty="0"/>
              <a:t>p </a:t>
            </a:r>
            <a:r>
              <a:rPr kumimoji="1" lang="en-US" altLang="ja-JP" dirty="0"/>
              <a:t>&lt;.05)</a:t>
            </a:r>
            <a:r>
              <a:rPr kumimoji="1" lang="ja-JP" altLang="en-US" dirty="0"/>
              <a:t>。</a:t>
            </a:r>
          </a:p>
        </p:txBody>
      </p:sp>
    </p:spTree>
    <p:extLst>
      <p:ext uri="{BB962C8B-B14F-4D97-AF65-F5344CB8AC3E}">
        <p14:creationId xmlns:p14="http://schemas.microsoft.com/office/powerpoint/2010/main" val="14384477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7758</TotalTime>
  <Words>1513</Words>
  <Application>Microsoft Office PowerPoint</Application>
  <PresentationFormat>ワイド画面</PresentationFormat>
  <Paragraphs>207</Paragraphs>
  <Slides>17</Slides>
  <Notes>12</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HGPｺﾞｼｯｸE</vt:lpstr>
      <vt:lpstr>HGS創英角ｺﾞｼｯｸUB</vt:lpstr>
      <vt:lpstr>HG創英角ｺﾞｼｯｸUB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20</cp:revision>
  <dcterms:created xsi:type="dcterms:W3CDTF">2022-09-11T00:56:07Z</dcterms:created>
  <dcterms:modified xsi:type="dcterms:W3CDTF">2023-01-10T08:01:54Z</dcterms:modified>
</cp:coreProperties>
</file>