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60" r:id="rId2"/>
    <p:sldId id="269" r:id="rId3"/>
    <p:sldId id="273" r:id="rId4"/>
    <p:sldId id="275" r:id="rId5"/>
    <p:sldId id="276" r:id="rId6"/>
    <p:sldId id="277" r:id="rId7"/>
    <p:sldId id="280" r:id="rId8"/>
    <p:sldId id="286" r:id="rId9"/>
    <p:sldId id="282" r:id="rId10"/>
    <p:sldId id="283" r:id="rId11"/>
    <p:sldId id="284" r:id="rId12"/>
    <p:sldId id="285" r:id="rId13"/>
    <p:sldId id="281" r:id="rId14"/>
    <p:sldId id="271" r:id="rId15"/>
    <p:sldId id="278"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唄 周平" initials="小唄" lastIdx="1" clrIdx="0">
    <p:extLst>
      <p:ext uri="{19B8F6BF-5375-455C-9EA6-DF929625EA0E}">
        <p15:presenceInfo xmlns:p15="http://schemas.microsoft.com/office/powerpoint/2012/main" userId="e0b40787afccfa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87" d="100"/>
          <a:sy n="87" d="100"/>
        </p:scale>
        <p:origin x="3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2T07:02:51.042"/>
    </inkml:context>
    <inkml:brush xml:id="br0">
      <inkml:brushProperty name="width" value="0.05" units="cm"/>
      <inkml:brushProperty name="height" value="0.05" units="cm"/>
    </inkml:brush>
  </inkml:definitions>
  <inkml:trace contextRef="#ctx0" brushRef="#br0">0 0 24575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B9945-C7B1-AD91-8B96-30C741576C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73B177C-B6A6-0581-E644-8C4E84381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70FC0C-F146-37C2-8FFD-0EDBF4D6742D}"/>
              </a:ext>
            </a:extLst>
          </p:cNvPr>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5" name="フッター プレースホルダー 4">
            <a:extLst>
              <a:ext uri="{FF2B5EF4-FFF2-40B4-BE49-F238E27FC236}">
                <a16:creationId xmlns:a16="http://schemas.microsoft.com/office/drawing/2014/main" id="{6E67CA03-3F68-324F-3312-807B696CE16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4DC39D5-E13C-D9A8-FA50-167A3BB2A39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58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3B700-5CB8-B204-B240-617B79E6DF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358AEF2-64DC-FBFB-4008-AE6FD8398D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C499F9-3BA1-354C-B749-FBD91A8906AB}"/>
              </a:ext>
            </a:extLst>
          </p:cNvPr>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5" name="フッター プレースホルダー 4">
            <a:extLst>
              <a:ext uri="{FF2B5EF4-FFF2-40B4-BE49-F238E27FC236}">
                <a16:creationId xmlns:a16="http://schemas.microsoft.com/office/drawing/2014/main" id="{BDE495D9-449C-76AD-BC50-34D06AA554C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2BDEADD3-E9E5-DF46-93BA-8B75151FCAA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059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55B840-D8A6-1039-9A9E-D250368B2E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085810B-09AC-70B5-BE46-682C7880844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CB7812-8D3D-446D-0C7E-E140A85DF49B}"/>
              </a:ext>
            </a:extLst>
          </p:cNvPr>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5" name="フッター プレースホルダー 4">
            <a:extLst>
              <a:ext uri="{FF2B5EF4-FFF2-40B4-BE49-F238E27FC236}">
                <a16:creationId xmlns:a16="http://schemas.microsoft.com/office/drawing/2014/main" id="{45759EAD-EB17-A01C-5195-17B8528580F8}"/>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8A7E11F1-2995-5FF2-8291-400B0FD873D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9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C74510-7E07-1B7B-4B6D-764BC067F6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009280-E222-9F53-3DB0-E311CABF692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44AFB1-F212-6D06-2595-EEF1824DC39F}"/>
              </a:ext>
            </a:extLst>
          </p:cNvPr>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5" name="フッター プレースホルダー 4">
            <a:extLst>
              <a:ext uri="{FF2B5EF4-FFF2-40B4-BE49-F238E27FC236}">
                <a16:creationId xmlns:a16="http://schemas.microsoft.com/office/drawing/2014/main" id="{BD970A36-B77B-73F8-336A-98DE81A218E4}"/>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4AACD2CE-E8F5-16D9-C4AC-5F1AEC44EF8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65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050D14-6E33-9A5D-A297-CA7C5EF135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5CE897-7C5C-AEE4-1AEA-85A914930D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FF007C-D074-2391-E074-E48A28AA7474}"/>
              </a:ext>
            </a:extLst>
          </p:cNvPr>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5" name="フッター プレースホルダー 4">
            <a:extLst>
              <a:ext uri="{FF2B5EF4-FFF2-40B4-BE49-F238E27FC236}">
                <a16:creationId xmlns:a16="http://schemas.microsoft.com/office/drawing/2014/main" id="{051F9CC7-0876-2280-5E92-4C8549049C69}"/>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B57BC706-D0B0-2FAA-E6C8-39F8B4E5D1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6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1CFCB-E7C5-7DCD-5A3F-E65BE819F9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E01462C-C596-BA6A-4553-D4BBE3FE224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B8C6CF-B04E-8032-0389-01FB2780A1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226527A-4F84-10FD-DCB0-B182C8EF8961}"/>
              </a:ext>
            </a:extLst>
          </p:cNvPr>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6" name="フッター プレースホルダー 5">
            <a:extLst>
              <a:ext uri="{FF2B5EF4-FFF2-40B4-BE49-F238E27FC236}">
                <a16:creationId xmlns:a16="http://schemas.microsoft.com/office/drawing/2014/main" id="{2B77BBF3-DC17-49A4-4A1F-A90223FEBB8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29CE87A0-8952-9C57-E28B-561ECC7F95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807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C6D5C-0484-EE88-EB28-345848CB8C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E49673-FCAC-CFFD-2EB8-063E2821F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618F12B-59B5-3A33-97DF-91FD1E749C6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9E0D2DC-2CD7-20EE-19FF-381E97751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822CB88-5B62-2D32-BA9F-1F7ED045C6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044E354-1825-56E3-1AB9-3D35BA3C4F05}"/>
              </a:ext>
            </a:extLst>
          </p:cNvPr>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8" name="フッター プレースホルダー 7">
            <a:extLst>
              <a:ext uri="{FF2B5EF4-FFF2-40B4-BE49-F238E27FC236}">
                <a16:creationId xmlns:a16="http://schemas.microsoft.com/office/drawing/2014/main" id="{5D66BCBB-4F66-8C25-AC94-D187E8AFE690}"/>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8761C9A6-69FE-032F-9071-CB71D11AE6A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565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784C06-DA4D-B35C-94F2-D399DE6D55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520175-41B8-F8C0-9B72-DDB3B2FA825A}"/>
              </a:ext>
            </a:extLst>
          </p:cNvPr>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4" name="フッター プレースホルダー 3">
            <a:extLst>
              <a:ext uri="{FF2B5EF4-FFF2-40B4-BE49-F238E27FC236}">
                <a16:creationId xmlns:a16="http://schemas.microsoft.com/office/drawing/2014/main" id="{610F1CE8-640A-C921-491C-808F34A594D7}"/>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275594F4-70EA-3FC7-20A6-0105EC65A8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10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364BBD5-1455-B06A-3773-8AEFA83F66E9}"/>
              </a:ext>
            </a:extLst>
          </p:cNvPr>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3" name="フッター プレースホルダー 2">
            <a:extLst>
              <a:ext uri="{FF2B5EF4-FFF2-40B4-BE49-F238E27FC236}">
                <a16:creationId xmlns:a16="http://schemas.microsoft.com/office/drawing/2014/main" id="{1E6B48C2-7D90-9947-B321-C3FAB801BE3A}"/>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63A81F7C-EEA5-3C7C-55DB-2E346D9B1A8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19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D17EA-D885-6826-8B6E-D7D10F6ECB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987A92-56E9-F197-450F-12156DAA3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DF9428-7AA3-5D24-237B-96B7C76DA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D766BA7-CBE6-65BB-1998-FF07B048C885}"/>
              </a:ext>
            </a:extLst>
          </p:cNvPr>
          <p:cNvSpPr>
            <a:spLocks noGrp="1"/>
          </p:cNvSpPr>
          <p:nvPr>
            <p:ph type="dt" sz="half" idx="10"/>
          </p:nvPr>
        </p:nvSpPr>
        <p:spPr/>
        <p:txBody>
          <a:bodyPr/>
          <a:lstStyle/>
          <a:p>
            <a:fld id="{48A87A34-81AB-432B-8DAE-1953F412C126}" type="datetimeFigureOut">
              <a:rPr lang="en-US" smtClean="0"/>
              <a:t>9/11/2022</a:t>
            </a:fld>
            <a:endParaRPr lang="en-US" dirty="0"/>
          </a:p>
        </p:txBody>
      </p:sp>
      <p:sp>
        <p:nvSpPr>
          <p:cNvPr id="6" name="フッター プレースホルダー 5">
            <a:extLst>
              <a:ext uri="{FF2B5EF4-FFF2-40B4-BE49-F238E27FC236}">
                <a16:creationId xmlns:a16="http://schemas.microsoft.com/office/drawing/2014/main" id="{EEB24E59-4E79-2C4C-C168-5C8249A3EA42}"/>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ED06308B-ABBA-AD9D-7559-E5BC789F59E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27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0A5BB-262C-6001-2E1A-240D45E1DA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13D2235-A101-9029-B6BF-EB6524F22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89EF7035-3295-F5C8-ED36-CF6C76EAA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6E12CD-707B-4056-DEB9-3E489F402442}"/>
              </a:ext>
            </a:extLst>
          </p:cNvPr>
          <p:cNvSpPr>
            <a:spLocks noGrp="1"/>
          </p:cNvSpPr>
          <p:nvPr>
            <p:ph type="dt" sz="half" idx="10"/>
          </p:nvPr>
        </p:nvSpPr>
        <p:spPr/>
        <p:txBody>
          <a:bodyPr/>
          <a:lstStyle/>
          <a:p>
            <a:fld id="{48A87A34-81AB-432B-8DAE-1953F412C126}" type="datetimeFigureOut">
              <a:rPr lang="en-US" smtClean="0"/>
              <a:pPr/>
              <a:t>9/11/2022</a:t>
            </a:fld>
            <a:endParaRPr lang="en-US" dirty="0"/>
          </a:p>
        </p:txBody>
      </p:sp>
      <p:sp>
        <p:nvSpPr>
          <p:cNvPr id="6" name="フッター プレースホルダー 5">
            <a:extLst>
              <a:ext uri="{FF2B5EF4-FFF2-40B4-BE49-F238E27FC236}">
                <a16:creationId xmlns:a16="http://schemas.microsoft.com/office/drawing/2014/main" id="{22209EFA-4D44-1E2D-7A75-142A3B6D4B91}"/>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B6595B7D-9079-AEE4-84FF-45CFAB4F06F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95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6B680E-7369-11EB-9FF0-6E9B59E83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006E83-65F3-EDB5-DA90-66E96B7F3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3D8E12-8833-AB43-9140-3958D84DA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9/11/2022</a:t>
            </a:fld>
            <a:endParaRPr lang="en-US" dirty="0"/>
          </a:p>
        </p:txBody>
      </p:sp>
      <p:sp>
        <p:nvSpPr>
          <p:cNvPr id="5" name="フッター プレースホルダー 4">
            <a:extLst>
              <a:ext uri="{FF2B5EF4-FFF2-40B4-BE49-F238E27FC236}">
                <a16:creationId xmlns:a16="http://schemas.microsoft.com/office/drawing/2014/main" id="{0F26AD6B-A9E6-E69A-7B17-EE5D24B9DB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FA38E5C6-0450-C8E8-189C-85FBEA4E6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4924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8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264695" y="5350042"/>
            <a:ext cx="10804357" cy="882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ACBAA01-8FB1-353B-2707-04FB57B2813F}"/>
              </a:ext>
            </a:extLst>
          </p:cNvPr>
          <p:cNvSpPr txBox="1"/>
          <p:nvPr/>
        </p:nvSpPr>
        <p:spPr>
          <a:xfrm>
            <a:off x="978569" y="2959587"/>
            <a:ext cx="7483642" cy="1938992"/>
          </a:xfrm>
          <a:prstGeom prst="rect">
            <a:avLst/>
          </a:prstGeom>
          <a:noFill/>
        </p:spPr>
        <p:txBody>
          <a:bodyPr wrap="square" rtlCol="0">
            <a:spAutoFit/>
          </a:bodyPr>
          <a:lstStyle/>
          <a:p>
            <a:r>
              <a:rPr kumimoji="1" lang="ja-JP" altLang="en-US" sz="8800" b="1" dirty="0"/>
              <a:t>進捗報告</a:t>
            </a:r>
            <a:endParaRPr kumimoji="1" lang="en-US" altLang="ja-JP" sz="8800" b="1" dirty="0"/>
          </a:p>
          <a:p>
            <a:r>
              <a:rPr lang="en-US" altLang="ja-JP" sz="3200" dirty="0"/>
              <a:t>T19H731H </a:t>
            </a:r>
            <a:r>
              <a:rPr lang="ja-JP" altLang="en-US" sz="3200" dirty="0"/>
              <a:t>小唄周平</a:t>
            </a:r>
            <a:endParaRPr kumimoji="1" lang="ja-JP" altLang="en-US" sz="3200" dirty="0"/>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705852" y="3031958"/>
            <a:ext cx="56148" cy="13074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405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計測結果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pic>
        <p:nvPicPr>
          <p:cNvPr id="6" name="図 5">
            <a:extLst>
              <a:ext uri="{FF2B5EF4-FFF2-40B4-BE49-F238E27FC236}">
                <a16:creationId xmlns:a16="http://schemas.microsoft.com/office/drawing/2014/main" id="{DEB9FDAB-FBF1-E84D-A98B-ABFFB45F0C27}"/>
              </a:ext>
            </a:extLst>
          </p:cNvPr>
          <p:cNvPicPr>
            <a:picLocks noChangeAspect="1"/>
          </p:cNvPicPr>
          <p:nvPr/>
        </p:nvPicPr>
        <p:blipFill>
          <a:blip r:embed="rId4"/>
          <a:stretch>
            <a:fillRect/>
          </a:stretch>
        </p:blipFill>
        <p:spPr>
          <a:xfrm>
            <a:off x="2569381" y="2120245"/>
            <a:ext cx="7053238" cy="4239447"/>
          </a:xfrm>
          <a:prstGeom prst="rect">
            <a:avLst/>
          </a:prstGeom>
        </p:spPr>
      </p:pic>
    </p:spTree>
    <p:extLst>
      <p:ext uri="{BB962C8B-B14F-4D97-AF65-F5344CB8AC3E}">
        <p14:creationId xmlns:p14="http://schemas.microsoft.com/office/powerpoint/2010/main" val="3917856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計測結果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pic>
        <p:nvPicPr>
          <p:cNvPr id="3" name="図 2">
            <a:extLst>
              <a:ext uri="{FF2B5EF4-FFF2-40B4-BE49-F238E27FC236}">
                <a16:creationId xmlns:a16="http://schemas.microsoft.com/office/drawing/2014/main" id="{EF93F27A-A61D-DDE0-C45B-1BAFE6867E57}"/>
              </a:ext>
            </a:extLst>
          </p:cNvPr>
          <p:cNvPicPr>
            <a:picLocks noChangeAspect="1"/>
          </p:cNvPicPr>
          <p:nvPr/>
        </p:nvPicPr>
        <p:blipFill>
          <a:blip r:embed="rId4"/>
          <a:stretch>
            <a:fillRect/>
          </a:stretch>
        </p:blipFill>
        <p:spPr>
          <a:xfrm>
            <a:off x="2258064" y="1954931"/>
            <a:ext cx="7675871" cy="4613689"/>
          </a:xfrm>
          <a:prstGeom prst="rect">
            <a:avLst/>
          </a:prstGeom>
        </p:spPr>
      </p:pic>
    </p:spTree>
    <p:extLst>
      <p:ext uri="{BB962C8B-B14F-4D97-AF65-F5344CB8AC3E}">
        <p14:creationId xmlns:p14="http://schemas.microsoft.com/office/powerpoint/2010/main" val="174146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計測結果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pic>
        <p:nvPicPr>
          <p:cNvPr id="3" name="図 2">
            <a:extLst>
              <a:ext uri="{FF2B5EF4-FFF2-40B4-BE49-F238E27FC236}">
                <a16:creationId xmlns:a16="http://schemas.microsoft.com/office/drawing/2014/main" id="{8EC535F5-E624-7B8C-5402-EB44F2C0C74E}"/>
              </a:ext>
            </a:extLst>
          </p:cNvPr>
          <p:cNvPicPr>
            <a:picLocks noChangeAspect="1"/>
          </p:cNvPicPr>
          <p:nvPr/>
        </p:nvPicPr>
        <p:blipFill>
          <a:blip r:embed="rId4"/>
          <a:stretch>
            <a:fillRect/>
          </a:stretch>
        </p:blipFill>
        <p:spPr>
          <a:xfrm>
            <a:off x="2571078" y="2023992"/>
            <a:ext cx="7114011" cy="4275975"/>
          </a:xfrm>
          <a:prstGeom prst="rect">
            <a:avLst/>
          </a:prstGeom>
        </p:spPr>
      </p:pic>
    </p:spTree>
    <p:extLst>
      <p:ext uri="{BB962C8B-B14F-4D97-AF65-F5344CB8AC3E}">
        <p14:creationId xmlns:p14="http://schemas.microsoft.com/office/powerpoint/2010/main" val="3171653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計測結果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2" name="テキスト ボックス 11">
            <a:extLst>
              <a:ext uri="{FF2B5EF4-FFF2-40B4-BE49-F238E27FC236}">
                <a16:creationId xmlns:a16="http://schemas.microsoft.com/office/drawing/2014/main" id="{22D10389-32F6-7888-6742-FE44034C7D1A}"/>
              </a:ext>
            </a:extLst>
          </p:cNvPr>
          <p:cNvSpPr txBox="1"/>
          <p:nvPr/>
        </p:nvSpPr>
        <p:spPr>
          <a:xfrm>
            <a:off x="3204328" y="5497600"/>
            <a:ext cx="11466868" cy="2616101"/>
          </a:xfrm>
          <a:prstGeom prst="rect">
            <a:avLst/>
          </a:prstGeom>
          <a:noFill/>
        </p:spPr>
        <p:txBody>
          <a:bodyPr wrap="square" rtlCol="0">
            <a:spAutoFit/>
          </a:bodyPr>
          <a:lstStyle/>
          <a:p>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3200" dirty="0">
                <a:latin typeface="HGPｺﾞｼｯｸE" panose="020B0900000000000000" pitchFamily="50" charset="-128"/>
                <a:ea typeface="HGPｺﾞｼｯｸE" panose="020B0900000000000000" pitchFamily="50" charset="-128"/>
              </a:rPr>
              <a:t>全体平均</a:t>
            </a:r>
            <a:r>
              <a:rPr lang="en-US" altLang="ja-JP" sz="3200" dirty="0">
                <a:latin typeface="HGPｺﾞｼｯｸE" panose="020B0900000000000000" pitchFamily="50" charset="-128"/>
                <a:ea typeface="HGPｺﾞｼｯｸE" panose="020B0900000000000000" pitchFamily="50" charset="-128"/>
              </a:rPr>
              <a:t>=16925.76ms(17</a:t>
            </a:r>
            <a:r>
              <a:rPr lang="ja-JP" altLang="en-US" sz="3200" dirty="0">
                <a:latin typeface="HGPｺﾞｼｯｸE" panose="020B0900000000000000" pitchFamily="50" charset="-128"/>
                <a:ea typeface="HGPｺﾞｼｯｸE" panose="020B0900000000000000" pitchFamily="50" charset="-128"/>
              </a:rPr>
              <a:t>秒くらい</a:t>
            </a:r>
            <a:r>
              <a:rPr lang="en-US" altLang="ja-JP" sz="3200" dirty="0">
                <a:latin typeface="HGPｺﾞｼｯｸE" panose="020B0900000000000000" pitchFamily="50" charset="-128"/>
                <a:ea typeface="HGPｺﾞｼｯｸE" panose="020B0900000000000000" pitchFamily="50" charset="-128"/>
              </a:rPr>
              <a:t>)</a:t>
            </a: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pic>
        <p:nvPicPr>
          <p:cNvPr id="3" name="図 2">
            <a:extLst>
              <a:ext uri="{FF2B5EF4-FFF2-40B4-BE49-F238E27FC236}">
                <a16:creationId xmlns:a16="http://schemas.microsoft.com/office/drawing/2014/main" id="{34C9FACD-F71F-AFE7-A1F3-DD9856CB4414}"/>
              </a:ext>
            </a:extLst>
          </p:cNvPr>
          <p:cNvPicPr>
            <a:picLocks noChangeAspect="1"/>
          </p:cNvPicPr>
          <p:nvPr/>
        </p:nvPicPr>
        <p:blipFill>
          <a:blip r:embed="rId4"/>
          <a:stretch>
            <a:fillRect/>
          </a:stretch>
        </p:blipFill>
        <p:spPr>
          <a:xfrm>
            <a:off x="2807862" y="1915463"/>
            <a:ext cx="6576275" cy="3952762"/>
          </a:xfrm>
          <a:prstGeom prst="rect">
            <a:avLst/>
          </a:prstGeom>
        </p:spPr>
      </p:pic>
    </p:spTree>
    <p:extLst>
      <p:ext uri="{BB962C8B-B14F-4D97-AF65-F5344CB8AC3E}">
        <p14:creationId xmlns:p14="http://schemas.microsoft.com/office/powerpoint/2010/main" val="3620891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19050" y="-65315"/>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kumimoji="1" lang="ja-JP" altLang="en-US" sz="6000" b="1" dirty="0">
                <a:latin typeface="HGS創英角ｺﾞｼｯｸUB" panose="020B0900000000000000" pitchFamily="50" charset="-128"/>
                <a:ea typeface="HGS創英角ｺﾞｼｯｸUB" panose="020B0900000000000000" pitchFamily="50" charset="-128"/>
              </a:rPr>
              <a:t>今週やること</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5" name="テキスト ボックス 14">
            <a:extLst>
              <a:ext uri="{FF2B5EF4-FFF2-40B4-BE49-F238E27FC236}">
                <a16:creationId xmlns:a16="http://schemas.microsoft.com/office/drawing/2014/main" id="{268027AE-3453-3C86-C464-8FC8F70AF884}"/>
              </a:ext>
            </a:extLst>
          </p:cNvPr>
          <p:cNvSpPr txBox="1"/>
          <p:nvPr/>
        </p:nvSpPr>
        <p:spPr>
          <a:xfrm>
            <a:off x="609600" y="2061083"/>
            <a:ext cx="8804573" cy="1569660"/>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もう一度</a:t>
            </a:r>
            <a:r>
              <a:rPr kumimoji="1" lang="ja-JP" altLang="en-US" sz="3200" u="sng" dirty="0">
                <a:latin typeface="HGS創英角ｺﾞｼｯｸUB" panose="020B0900000000000000" pitchFamily="50" charset="-128"/>
                <a:ea typeface="HGS創英角ｺﾞｼｯｸUB" panose="020B0900000000000000" pitchFamily="50" charset="-128"/>
              </a:rPr>
              <a:t>計測を行ってみる</a:t>
            </a:r>
            <a:endParaRPr kumimoji="1" lang="en-US" altLang="ja-JP" sz="3200" u="sng" dirty="0">
              <a:latin typeface="HGS創英角ｺﾞｼｯｸUB" panose="020B0900000000000000" pitchFamily="50" charset="-128"/>
              <a:ea typeface="HGS創英角ｺﾞｼｯｸUB" panose="020B0900000000000000" pitchFamily="50" charset="-128"/>
            </a:endParaRPr>
          </a:p>
          <a:p>
            <a:endParaRPr lang="en-US" altLang="ja-JP" sz="3200" u="sng" dirty="0">
              <a:latin typeface="HGS創英角ｺﾞｼｯｸUB" panose="020B0900000000000000" pitchFamily="50" charset="-128"/>
              <a:ea typeface="HGS創英角ｺﾞｼｯｸUB" panose="020B0900000000000000" pitchFamily="50" charset="-128"/>
            </a:endParaRPr>
          </a:p>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どのように統計をかけるのか調べる</a:t>
            </a:r>
            <a:endParaRPr kumimoji="1" lang="en-US" altLang="ja-JP" sz="3200" u="sng"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09692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19050" y="-65315"/>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8415323" cy="1015663"/>
          </a:xfrm>
          <a:prstGeom prst="rect">
            <a:avLst/>
          </a:prstGeom>
          <a:noFill/>
        </p:spPr>
        <p:txBody>
          <a:bodyPr wrap="square" rtlCol="0">
            <a:spAutoFit/>
          </a:bodyPr>
          <a:lstStyle/>
          <a:p>
            <a:r>
              <a:rPr lang="ja-JP" altLang="en-US" sz="6000" b="1" dirty="0">
                <a:latin typeface="HGS創英角ｺﾞｼｯｸUB" panose="020B0900000000000000" pitchFamily="50" charset="-128"/>
                <a:ea typeface="HGS創英角ｺﾞｼｯｸUB" panose="020B0900000000000000" pitchFamily="50" charset="-128"/>
              </a:rPr>
              <a:t>参考文献</a:t>
            </a:r>
            <a:endParaRPr kumimoji="1" lang="ja-JP" altLang="en-US" sz="6000" b="1"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2" name="テキスト ボックス 11">
            <a:extLst>
              <a:ext uri="{FF2B5EF4-FFF2-40B4-BE49-F238E27FC236}">
                <a16:creationId xmlns:a16="http://schemas.microsoft.com/office/drawing/2014/main" id="{A42F55D1-0D09-EFC4-16F6-83EAB91473A5}"/>
              </a:ext>
            </a:extLst>
          </p:cNvPr>
          <p:cNvSpPr txBox="1"/>
          <p:nvPr/>
        </p:nvSpPr>
        <p:spPr>
          <a:xfrm>
            <a:off x="492915" y="2249034"/>
            <a:ext cx="10522415" cy="1631216"/>
          </a:xfrm>
          <a:prstGeom prst="rect">
            <a:avLst/>
          </a:prstGeom>
          <a:noFill/>
        </p:spPr>
        <p:txBody>
          <a:bodyPr wrap="square" rtlCol="0">
            <a:spAutoFit/>
          </a:bodyPr>
          <a:lstStyle/>
          <a:p>
            <a:r>
              <a:rPr lang="en-US" altLang="ja-JP" sz="2000" dirty="0"/>
              <a:t>(1)</a:t>
            </a:r>
            <a:r>
              <a:rPr lang="ja-JP" altLang="en-US" sz="2000" dirty="0"/>
              <a:t>髙橋 拓</a:t>
            </a:r>
            <a:r>
              <a:rPr lang="en-US" altLang="ja-JP" sz="2000" dirty="0"/>
              <a:t>, </a:t>
            </a:r>
            <a:r>
              <a:rPr lang="ja-JP" altLang="en-US" sz="2000" dirty="0"/>
              <a:t>福地 翼</a:t>
            </a:r>
            <a:r>
              <a:rPr lang="en-US" altLang="ja-JP" sz="2000" dirty="0"/>
              <a:t>, </a:t>
            </a:r>
            <a:r>
              <a:rPr lang="ja-JP" altLang="en-US" sz="2000" dirty="0"/>
              <a:t>山浦 祐明</a:t>
            </a:r>
            <a:r>
              <a:rPr lang="en-US" altLang="ja-JP" sz="2000" dirty="0"/>
              <a:t>, </a:t>
            </a:r>
            <a:r>
              <a:rPr lang="ja-JP" altLang="en-US" sz="2000" dirty="0"/>
              <a:t>松井 啓司</a:t>
            </a:r>
            <a:r>
              <a:rPr lang="en-US" altLang="ja-JP" sz="2000" dirty="0"/>
              <a:t>, </a:t>
            </a:r>
            <a:r>
              <a:rPr lang="ja-JP" altLang="en-US" sz="2000" dirty="0"/>
              <a:t>中村 聡史</a:t>
            </a:r>
            <a:r>
              <a:rPr lang="en-US" altLang="ja-JP" sz="2000" dirty="0"/>
              <a:t>. </a:t>
            </a:r>
            <a:r>
              <a:rPr lang="ja-JP" altLang="en-US" sz="2000" dirty="0"/>
              <a:t>タスク作業中の周辺視野への視覚刺激提示が集中に及ぼす影響の調査</a:t>
            </a:r>
            <a:r>
              <a:rPr lang="en-US" altLang="ja-JP" sz="2000" dirty="0"/>
              <a:t>, </a:t>
            </a:r>
            <a:r>
              <a:rPr lang="ja-JP" altLang="en-US" sz="2000" dirty="0"/>
              <a:t>電子情報通信学会 ヒューマンコミュニケーション基礎研究会（</a:t>
            </a:r>
            <a:r>
              <a:rPr lang="en-US" altLang="ja-JP" sz="2000" dirty="0"/>
              <a:t>HCS</a:t>
            </a:r>
            <a:r>
              <a:rPr lang="ja-JP" altLang="en-US" sz="2000" dirty="0"/>
              <a:t>）</a:t>
            </a:r>
            <a:r>
              <a:rPr lang="en-US" altLang="ja-JP" sz="2000" dirty="0"/>
              <a:t>, Vol.118, Issue.49, No.HCS2018-4, pp.1 - 6, 2018.</a:t>
            </a:r>
          </a:p>
          <a:p>
            <a:endParaRPr lang="en-US" altLang="ja-JP" sz="2000" dirty="0"/>
          </a:p>
          <a:p>
            <a:r>
              <a:rPr lang="en-US" altLang="ja-JP" sz="2000" dirty="0"/>
              <a:t>(2)</a:t>
            </a:r>
            <a:r>
              <a:rPr lang="ja-JP" altLang="en-US" sz="2000" dirty="0"/>
              <a:t>亀井 諭</a:t>
            </a:r>
            <a:r>
              <a:rPr lang="en-US" altLang="ja-JP" sz="2000" dirty="0"/>
              <a:t>,</a:t>
            </a:r>
            <a:r>
              <a:rPr lang="ja-JP" altLang="en-US" sz="2000" dirty="0"/>
              <a:t>学習時の姿勢と行動の計測による集中度合いの推定</a:t>
            </a:r>
            <a:endParaRPr lang="en-US" altLang="ja-JP" sz="2000" u="sng"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423294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研究内容</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0347330" cy="3970318"/>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・テーマ</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→リアルタイムな作業進捗表示による</a:t>
            </a:r>
            <a:r>
              <a:rPr lang="en-US" altLang="ja-JP" sz="2400" b="1" dirty="0">
                <a:latin typeface="HGS創英角ｺﾞｼｯｸUB" panose="020B0900000000000000" pitchFamily="50" charset="-128"/>
                <a:ea typeface="HGS創英角ｺﾞｼｯｸUB" panose="020B0900000000000000" pitchFamily="50" charset="-128"/>
              </a:rPr>
              <a:t>PC</a:t>
            </a:r>
            <a:r>
              <a:rPr lang="ja-JP" altLang="en-US" sz="2400" b="1" dirty="0">
                <a:latin typeface="HGS創英角ｺﾞｼｯｸUB" panose="020B0900000000000000" pitchFamily="50" charset="-128"/>
                <a:ea typeface="HGS創英角ｺﾞｼｯｸUB" panose="020B0900000000000000" pitchFamily="50" charset="-128"/>
              </a:rPr>
              <a:t>タスクの集中力継続への影響</a:t>
            </a:r>
            <a:endParaRPr lang="en-US" altLang="ja-JP" sz="2400" b="1" dirty="0">
              <a:latin typeface="HGS創英角ｺﾞｼｯｸUB" panose="020B0900000000000000" pitchFamily="50" charset="-128"/>
              <a:ea typeface="HGS創英角ｺﾞｼｯｸUB" panose="020B0900000000000000" pitchFamily="50" charset="-128"/>
            </a:endParaRPr>
          </a:p>
          <a:p>
            <a:endParaRPr lang="en-US" altLang="ja-JP" sz="2400" b="1" dirty="0">
              <a:latin typeface="HGS創英角ｺﾞｼｯｸUB" panose="020B0900000000000000" pitchFamily="50" charset="-128"/>
              <a:ea typeface="HGS創英角ｺﾞｼｯｸUB" panose="020B0900000000000000" pitchFamily="50" charset="-128"/>
            </a:endParaRPr>
          </a:p>
          <a:p>
            <a:r>
              <a:rPr kumimoji="1" lang="ja-JP" altLang="en-US" sz="3600" u="sng" dirty="0">
                <a:latin typeface="HGS創英角ｺﾞｼｯｸUB" panose="020B0900000000000000" pitchFamily="50" charset="-128"/>
                <a:ea typeface="HGS創英角ｺﾞｼｯｸUB" panose="020B0900000000000000" pitchFamily="50" charset="-128"/>
              </a:rPr>
              <a:t>・背景</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2400" b="1" dirty="0">
                <a:latin typeface="HGS創英角ｺﾞｼｯｸUB" panose="020B0900000000000000" pitchFamily="50" charset="-128"/>
                <a:ea typeface="HGS創英角ｺﾞｼｯｸUB" panose="020B0900000000000000" pitchFamily="50" charset="-128"/>
              </a:rPr>
              <a:t>→</a:t>
            </a:r>
            <a:r>
              <a:rPr lang="en-US" altLang="ja-JP" sz="2400" b="1" dirty="0">
                <a:latin typeface="HGS創英角ｺﾞｼｯｸUB" panose="020B0900000000000000" pitchFamily="50" charset="-128"/>
                <a:ea typeface="HGS創英角ｺﾞｼｯｸUB" panose="020B0900000000000000" pitchFamily="50" charset="-128"/>
              </a:rPr>
              <a:t>PC</a:t>
            </a:r>
            <a:r>
              <a:rPr lang="ja-JP" altLang="en-US" sz="2400" b="1" dirty="0">
                <a:latin typeface="HGS創英角ｺﾞｼｯｸUB" panose="020B0900000000000000" pitchFamily="50" charset="-128"/>
                <a:ea typeface="HGS創英角ｺﾞｼｯｸUB" panose="020B0900000000000000" pitchFamily="50" charset="-128"/>
              </a:rPr>
              <a:t>作業では多種多様なタスクがありそのタスクをこなしていく中で集中力が続かず高いパフォーマンスを発揮できないということがある。作業のリアルタイムな作業進捗表示を行うことにより集中力が高まると思い研究を行う。</a:t>
            </a:r>
          </a:p>
          <a:p>
            <a:endParaRPr lang="en-US" altLang="ja-JP" sz="3600" b="1" dirty="0">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2860292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進歩状況</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2123658"/>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lang="ja-JP" altLang="en-US" sz="3600" u="sng" dirty="0">
                <a:latin typeface="HGS創英角ｺﾞｼｯｸUB" panose="020B0900000000000000" pitchFamily="50" charset="-128"/>
                <a:ea typeface="HGS創英角ｺﾞｼｯｸUB" panose="020B0900000000000000" pitchFamily="50" charset="-128"/>
              </a:rPr>
              <a:t>実際に計測して集中力の計測</a:t>
            </a:r>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kumimoji="1" lang="ja-JP" altLang="en-US" sz="3200" dirty="0">
                <a:latin typeface="HGPｺﾞｼｯｸE" panose="020B0900000000000000" pitchFamily="50" charset="-128"/>
                <a:ea typeface="HGPｺﾞｼｯｸE" panose="020B0900000000000000" pitchFamily="50" charset="-128"/>
              </a:rPr>
              <a:t>➞実際に友人</a:t>
            </a:r>
            <a:r>
              <a:rPr kumimoji="1" lang="en-US" altLang="ja-JP" sz="3200" dirty="0">
                <a:latin typeface="HGPｺﾞｼｯｸE" panose="020B0900000000000000" pitchFamily="50" charset="-128"/>
                <a:ea typeface="HGPｺﾞｼｯｸE" panose="020B0900000000000000" pitchFamily="50" charset="-128"/>
              </a:rPr>
              <a:t>1</a:t>
            </a:r>
            <a:r>
              <a:rPr kumimoji="1" lang="ja-JP" altLang="en-US" sz="3200" dirty="0">
                <a:latin typeface="HGPｺﾞｼｯｸE" panose="020B0900000000000000" pitchFamily="50" charset="-128"/>
                <a:ea typeface="HGPｺﾞｼｯｸE" panose="020B0900000000000000" pitchFamily="50" charset="-128"/>
              </a:rPr>
              <a:t>人にタスクをやってもらい計測した。</a:t>
            </a:r>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66040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集中度合いの定義</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4011098"/>
              </a:xfrm>
              <a:prstGeom prst="rect">
                <a:avLst/>
              </a:prstGeom>
              <a:noFill/>
            </p:spPr>
            <p:txBody>
              <a:bodyPr wrap="square" rtlCol="0">
                <a:spAutoFit/>
              </a:bodyPr>
              <a:lstStyle/>
              <a:p>
                <a:r>
                  <a:rPr kumimoji="1" lang="ja-JP" altLang="en-US" sz="3200" u="sng" dirty="0">
                    <a:latin typeface="HGS創英角ｺﾞｼｯｸUB" panose="020B0900000000000000" pitchFamily="50" charset="-128"/>
                    <a:ea typeface="HGS創英角ｺﾞｼｯｸUB" panose="020B0900000000000000" pitchFamily="50" charset="-128"/>
                  </a:rPr>
                  <a:t>・</a:t>
                </a:r>
                <a:r>
                  <a:rPr lang="ja-JP" altLang="en-US" sz="3200" u="sng" dirty="0">
                    <a:latin typeface="HGS創英角ｺﾞｼｯｸUB" panose="020B0900000000000000" pitchFamily="50" charset="-128"/>
                    <a:ea typeface="HGS創英角ｺﾞｼｯｸUB" panose="020B0900000000000000" pitchFamily="50" charset="-128"/>
                  </a:rPr>
                  <a:t>集中力度合いの定義</a:t>
                </a:r>
                <a:r>
                  <a:rPr lang="en-US" altLang="ja-JP" sz="3200" u="sng" dirty="0">
                    <a:latin typeface="HGS創英角ｺﾞｼｯｸUB" panose="020B0900000000000000" pitchFamily="50" charset="-128"/>
                    <a:ea typeface="HGS創英角ｺﾞｼｯｸUB" panose="020B0900000000000000" pitchFamily="50" charset="-128"/>
                  </a:rPr>
                  <a:t> </a:t>
                </a:r>
                <a:endParaRPr lang="en-US" altLang="ja-JP" sz="3200" dirty="0">
                  <a:latin typeface="HGS創英角ｺﾞｼｯｸUB" panose="020B0900000000000000" pitchFamily="50" charset="-128"/>
                  <a:ea typeface="HGS創英角ｺﾞｼｯｸUB" panose="020B0900000000000000" pitchFamily="50" charset="-128"/>
                </a:endParaRPr>
              </a:p>
              <a:p>
                <a:endParaRPr kumimoji="1" lang="en-US" altLang="ja-JP" sz="1050" u="sng" dirty="0">
                  <a:latin typeface="HGS創英角ｺﾞｼｯｸUB" panose="020B0900000000000000" pitchFamily="50" charset="-128"/>
                  <a:ea typeface="HGS創英角ｺﾞｼｯｸUB" panose="020B0900000000000000" pitchFamily="50" charset="-128"/>
                </a:endParaRPr>
              </a:p>
              <a:p>
                <a:pPr/>
                <a14:m>
                  <m:oMathPara xmlns:m="http://schemas.openxmlformats.org/officeDocument/2006/math">
                    <m:oMathParaPr>
                      <m:jc m:val="centerGroup"/>
                    </m:oMathParaPr>
                    <m:oMath xmlns:m="http://schemas.openxmlformats.org/officeDocument/2006/math">
                      <m:f>
                        <m:fPr>
                          <m:ctrlPr>
                            <a:rPr kumimoji="1" lang="en-US" altLang="ja-JP" sz="2800" i="1" smtClean="0">
                              <a:latin typeface="Cambria Math" panose="02040503050406030204" pitchFamily="18" charset="0"/>
                              <a:ea typeface="HGPｺﾞｼｯｸE" panose="020B0900000000000000" pitchFamily="50" charset="-128"/>
                            </a:rPr>
                          </m:ctrlPr>
                        </m:fPr>
                        <m:num>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の</m:t>
                          </m:r>
                          <m:r>
                            <a:rPr lang="ja-JP" altLang="en-US" sz="2800" i="1">
                              <a:latin typeface="Cambria Math" panose="02040503050406030204" pitchFamily="18" charset="0"/>
                              <a:ea typeface="HGPｺﾞｼｯｸE" panose="020B0900000000000000" pitchFamily="50" charset="-128"/>
                            </a:rPr>
                            <m:t>正答率</m:t>
                          </m:r>
                        </m:num>
                        <m:den>
                          <m:r>
                            <a:rPr lang="ja-JP" altLang="en-US" sz="2800" i="1">
                              <a:latin typeface="Cambria Math" panose="02040503050406030204" pitchFamily="18" charset="0"/>
                              <a:ea typeface="HGPｺﾞｼｯｸE" panose="020B0900000000000000" pitchFamily="50" charset="-128"/>
                            </a:rPr>
                            <m:t>全体の</m:t>
                          </m:r>
                          <m:r>
                            <a:rPr lang="ja-JP" altLang="en-US" sz="2800" i="1" smtClean="0">
                              <a:latin typeface="Cambria Math" panose="02040503050406030204" pitchFamily="18" charset="0"/>
                              <a:ea typeface="HGPｺﾞｼｯｸE" panose="020B0900000000000000" pitchFamily="50" charset="-128"/>
                            </a:rPr>
                            <m:t>正答率</m:t>
                          </m:r>
                        </m:den>
                      </m:f>
                      <m:r>
                        <a:rPr kumimoji="1" lang="en-US" altLang="ja-JP" sz="2800" i="1" smtClean="0">
                          <a:latin typeface="Cambria Math" panose="02040503050406030204" pitchFamily="18" charset="0"/>
                          <a:ea typeface="Cambria Math" panose="02040503050406030204" pitchFamily="18" charset="0"/>
                        </a:rPr>
                        <m:t>×</m:t>
                      </m:r>
                      <m:f>
                        <m:fPr>
                          <m:ctrlPr>
                            <a:rPr kumimoji="1" lang="en-US" altLang="ja-JP" sz="2800" i="1" smtClean="0">
                              <a:latin typeface="Cambria Math" panose="02040503050406030204" pitchFamily="18" charset="0"/>
                              <a:ea typeface="Cambria Math" panose="02040503050406030204" pitchFamily="18" charset="0"/>
                            </a:rPr>
                          </m:ctrlPr>
                        </m:fPr>
                        <m:num>
                          <m:r>
                            <a:rPr lang="ja-JP" altLang="en-US" sz="2800" i="1">
                              <a:latin typeface="Cambria Math" panose="02040503050406030204" pitchFamily="18" charset="0"/>
                              <a:ea typeface="HGPｺﾞｼｯｸE" panose="020B0900000000000000" pitchFamily="50" charset="-128"/>
                            </a:rPr>
                            <m:t>全体のブロック当たりの平均回答時間</m:t>
                          </m:r>
                        </m:num>
                        <m:den>
                          <m:r>
                            <a:rPr lang="ja-JP" altLang="en-US" sz="2800" i="1">
                              <a:latin typeface="Cambria Math" panose="02040503050406030204" pitchFamily="18" charset="0"/>
                              <a:ea typeface="HGPｺﾞｼｯｸE" panose="020B0900000000000000" pitchFamily="50" charset="-128"/>
                            </a:rPr>
                            <m:t>ブロック</m:t>
                          </m:r>
                          <m:r>
                            <a:rPr lang="ja-JP" altLang="en-US" sz="2800" i="1" smtClean="0">
                              <a:latin typeface="Cambria Math" panose="02040503050406030204" pitchFamily="18" charset="0"/>
                              <a:ea typeface="HGPｺﾞｼｯｸE" panose="020B0900000000000000" pitchFamily="50" charset="-128"/>
                            </a:rPr>
                            <m:t>ごと</m:t>
                          </m:r>
                          <m:r>
                            <a:rPr lang="ja-JP" altLang="en-US" sz="2800" i="1">
                              <a:latin typeface="Cambria Math" panose="02040503050406030204" pitchFamily="18" charset="0"/>
                              <a:ea typeface="HGPｺﾞｼｯｸE" panose="020B0900000000000000" pitchFamily="50" charset="-128"/>
                            </a:rPr>
                            <m:t>の</m:t>
                          </m:r>
                          <m:r>
                            <a:rPr lang="ja-JP" altLang="en-US" sz="2800" i="1" smtClean="0">
                              <a:latin typeface="Cambria Math" panose="02040503050406030204" pitchFamily="18" charset="0"/>
                              <a:ea typeface="HGPｺﾞｼｯｸE" panose="020B0900000000000000" pitchFamily="50" charset="-128"/>
                            </a:rPr>
                            <m:t>平均</m:t>
                          </m:r>
                          <m:r>
                            <a:rPr lang="ja-JP" altLang="en-US" sz="2800" i="1">
                              <a:latin typeface="Cambria Math" panose="02040503050406030204" pitchFamily="18" charset="0"/>
                              <a:ea typeface="HGPｺﾞｼｯｸE" panose="020B0900000000000000" pitchFamily="50" charset="-128"/>
                            </a:rPr>
                            <m:t>回答時間</m:t>
                          </m:r>
                        </m:den>
                      </m:f>
                    </m:oMath>
                  </m:oMathPara>
                </a14:m>
                <a:endParaRPr kumimoji="1" lang="en-US" altLang="ja-JP" sz="2800" dirty="0">
                  <a:latin typeface="HGPｺﾞｼｯｸE" panose="020B0900000000000000" pitchFamily="50" charset="-128"/>
                  <a:ea typeface="HGPｺﾞｼｯｸE" panose="020B0900000000000000" pitchFamily="50" charset="-128"/>
                </a:endParaRPr>
              </a:p>
              <a:p>
                <a:endParaRPr lang="en-US" altLang="ja-JP" sz="3200" u="sng" dirty="0">
                  <a:latin typeface="HGPｺﾞｼｯｸE" panose="020B0900000000000000" pitchFamily="50" charset="-128"/>
                  <a:ea typeface="HGPｺﾞｼｯｸE" panose="020B0900000000000000" pitchFamily="50" charset="-128"/>
                </a:endParaRPr>
              </a:p>
              <a:p>
                <a:endParaRPr kumimoji="1"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ブロックとは</a:t>
                </a:r>
                <a:r>
                  <a:rPr kumimoji="1" lang="en-US" altLang="ja-JP" sz="2400" dirty="0">
                    <a:latin typeface="HGPｺﾞｼｯｸE" panose="020B0900000000000000" pitchFamily="50" charset="-128"/>
                    <a:ea typeface="HGPｺﾞｼｯｸE" panose="020B0900000000000000" pitchFamily="50" charset="-128"/>
                  </a:rPr>
                  <a:t>5</a:t>
                </a:r>
                <a:r>
                  <a:rPr kumimoji="1" lang="ja-JP" altLang="en-US" sz="2400" dirty="0">
                    <a:latin typeface="HGPｺﾞｼｯｸE" panose="020B0900000000000000" pitchFamily="50" charset="-128"/>
                    <a:ea typeface="HGPｺﾞｼｯｸE" panose="020B0900000000000000" pitchFamily="50" charset="-128"/>
                  </a:rPr>
                  <a:t>問ごとに分けた</a:t>
                </a:r>
                <a:r>
                  <a:rPr kumimoji="1" lang="en-US" altLang="ja-JP" sz="2400" dirty="0">
                    <a:latin typeface="HGPｺﾞｼｯｸE" panose="020B0900000000000000" pitchFamily="50" charset="-128"/>
                    <a:ea typeface="HGPｺﾞｼｯｸE" panose="020B0900000000000000" pitchFamily="50" charset="-128"/>
                  </a:rPr>
                  <a:t>6</a:t>
                </a:r>
                <a:r>
                  <a:rPr kumimoji="1" lang="ja-JP" altLang="en-US" sz="2400" dirty="0">
                    <a:latin typeface="HGPｺﾞｼｯｸE" panose="020B0900000000000000" pitchFamily="50" charset="-128"/>
                    <a:ea typeface="HGPｺﾞｼｯｸE" panose="020B0900000000000000" pitchFamily="50" charset="-128"/>
                  </a:rPr>
                  <a:t>つのグループのことを指す。</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a:p>
                <a:r>
                  <a:rPr kumimoji="1" lang="ja-JP" altLang="en-US" sz="2400" dirty="0">
                    <a:latin typeface="HGPｺﾞｼｯｸE" panose="020B0900000000000000" pitchFamily="50" charset="-128"/>
                    <a:ea typeface="HGPｺﾞｼｯｸE" panose="020B0900000000000000" pitchFamily="50" charset="-128"/>
                  </a:rPr>
                  <a:t>➞ブロックの</a:t>
                </a:r>
                <a:r>
                  <a:rPr lang="ja-JP" altLang="en-US" sz="2400" dirty="0">
                    <a:latin typeface="HGPｺﾞｼｯｸE" panose="020B0900000000000000" pitchFamily="50" charset="-128"/>
                    <a:ea typeface="HGPｺﾞｼｯｸE" panose="020B0900000000000000" pitchFamily="50" charset="-128"/>
                  </a:rPr>
                  <a:t>正答率が高く、平均回答時間が短ければ集中度合いが高いとなる</a:t>
                </a:r>
                <a:endParaRPr kumimoji="1" lang="en-US" altLang="ja-JP" sz="2400" dirty="0">
                  <a:latin typeface="HGPｺﾞｼｯｸE" panose="020B0900000000000000" pitchFamily="50" charset="-128"/>
                  <a:ea typeface="HGPｺﾞｼｯｸE" panose="020B0900000000000000" pitchFamily="50" charset="-128"/>
                </a:endParaRPr>
              </a:p>
              <a:p>
                <a:endParaRPr lang="en-US" altLang="ja-JP" sz="2400" dirty="0">
                  <a:latin typeface="HGPｺﾞｼｯｸE" panose="020B0900000000000000" pitchFamily="50" charset="-128"/>
                  <a:ea typeface="HGPｺﾞｼｯｸE" panose="020B0900000000000000" pitchFamily="50" charset="-128"/>
                </a:endParaRPr>
              </a:p>
            </p:txBody>
          </p:sp>
        </mc:Choice>
        <mc:Fallback>
          <p:sp>
            <p:nvSpPr>
              <p:cNvPr id="16" name="テキスト ボックス 15">
                <a:extLst>
                  <a:ext uri="{FF2B5EF4-FFF2-40B4-BE49-F238E27FC236}">
                    <a16:creationId xmlns:a16="http://schemas.microsoft.com/office/drawing/2014/main" id="{46F216BF-2A30-6741-3EA5-2EFD1BA1CE4F}"/>
                  </a:ext>
                </a:extLst>
              </p:cNvPr>
              <p:cNvSpPr txBox="1">
                <a:spLocks noRot="1" noChangeAspect="1" noMove="1" noResize="1" noEditPoints="1" noAdjustHandles="1" noChangeArrowheads="1" noChangeShapeType="1" noTextEdit="1"/>
              </p:cNvSpPr>
              <p:nvPr/>
            </p:nvSpPr>
            <p:spPr>
              <a:xfrm>
                <a:off x="808350" y="2023992"/>
                <a:ext cx="11466868" cy="4011098"/>
              </a:xfrm>
              <a:prstGeom prst="rect">
                <a:avLst/>
              </a:prstGeom>
              <a:blipFill>
                <a:blip r:embed="rId4"/>
                <a:stretch>
                  <a:fillRect l="-1382" t="-19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152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前回の計測結果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pic>
        <p:nvPicPr>
          <p:cNvPr id="6" name="図 5">
            <a:extLst>
              <a:ext uri="{FF2B5EF4-FFF2-40B4-BE49-F238E27FC236}">
                <a16:creationId xmlns:a16="http://schemas.microsoft.com/office/drawing/2014/main" id="{271EC3BA-BE64-7DB8-6C2A-6CED72F1342C}"/>
              </a:ext>
            </a:extLst>
          </p:cNvPr>
          <p:cNvPicPr>
            <a:picLocks noChangeAspect="1"/>
          </p:cNvPicPr>
          <p:nvPr/>
        </p:nvPicPr>
        <p:blipFill>
          <a:blip r:embed="rId4"/>
          <a:stretch>
            <a:fillRect/>
          </a:stretch>
        </p:blipFill>
        <p:spPr>
          <a:xfrm>
            <a:off x="1792081" y="1828417"/>
            <a:ext cx="7768669" cy="3981224"/>
          </a:xfrm>
          <a:prstGeom prst="rect">
            <a:avLst/>
          </a:prstGeom>
        </p:spPr>
      </p:pic>
      <p:sp>
        <p:nvSpPr>
          <p:cNvPr id="12" name="テキスト ボックス 11">
            <a:extLst>
              <a:ext uri="{FF2B5EF4-FFF2-40B4-BE49-F238E27FC236}">
                <a16:creationId xmlns:a16="http://schemas.microsoft.com/office/drawing/2014/main" id="{22D10389-32F6-7888-6742-FE44034C7D1A}"/>
              </a:ext>
            </a:extLst>
          </p:cNvPr>
          <p:cNvSpPr txBox="1"/>
          <p:nvPr/>
        </p:nvSpPr>
        <p:spPr>
          <a:xfrm>
            <a:off x="2679436" y="5195742"/>
            <a:ext cx="11466868" cy="2616101"/>
          </a:xfrm>
          <a:prstGeom prst="rect">
            <a:avLst/>
          </a:prstGeom>
          <a:noFill/>
        </p:spPr>
        <p:txBody>
          <a:bodyPr wrap="square" rtlCol="0">
            <a:spAutoFit/>
          </a:bodyPr>
          <a:lstStyle/>
          <a:p>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3200" dirty="0">
                <a:latin typeface="HGPｺﾞｼｯｸE" panose="020B0900000000000000" pitchFamily="50" charset="-128"/>
                <a:ea typeface="HGPｺﾞｼｯｸE" panose="020B0900000000000000" pitchFamily="50" charset="-128"/>
              </a:rPr>
              <a:t>全体平均</a:t>
            </a:r>
            <a:r>
              <a:rPr lang="en-US" altLang="ja-JP" sz="3200" dirty="0">
                <a:latin typeface="HGPｺﾞｼｯｸE" panose="020B0900000000000000" pitchFamily="50" charset="-128"/>
                <a:ea typeface="HGPｺﾞｼｯｸE" panose="020B0900000000000000" pitchFamily="50" charset="-128"/>
              </a:rPr>
              <a:t>=16925.76ms(17</a:t>
            </a:r>
            <a:r>
              <a:rPr lang="ja-JP" altLang="en-US" sz="3200" dirty="0">
                <a:latin typeface="HGPｺﾞｼｯｸE" panose="020B0900000000000000" pitchFamily="50" charset="-128"/>
                <a:ea typeface="HGPｺﾞｼｯｸE" panose="020B0900000000000000" pitchFamily="50" charset="-128"/>
              </a:rPr>
              <a:t>秒くらい</a:t>
            </a:r>
            <a:r>
              <a:rPr lang="en-US" altLang="ja-JP" sz="3200" dirty="0">
                <a:latin typeface="HGPｺﾞｼｯｸE" panose="020B0900000000000000" pitchFamily="50" charset="-128"/>
                <a:ea typeface="HGPｺﾞｼｯｸE" panose="020B0900000000000000" pitchFamily="50" charset="-128"/>
              </a:rPr>
              <a:t>)</a:t>
            </a: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
        <p:nvSpPr>
          <p:cNvPr id="7" name="テキスト ボックス 6">
            <a:extLst>
              <a:ext uri="{FF2B5EF4-FFF2-40B4-BE49-F238E27FC236}">
                <a16:creationId xmlns:a16="http://schemas.microsoft.com/office/drawing/2014/main" id="{10CE1150-1EB2-89E5-722C-EBB242073A26}"/>
              </a:ext>
            </a:extLst>
          </p:cNvPr>
          <p:cNvSpPr txBox="1"/>
          <p:nvPr/>
        </p:nvSpPr>
        <p:spPr>
          <a:xfrm>
            <a:off x="1792081" y="5736534"/>
            <a:ext cx="11466868" cy="1446550"/>
          </a:xfrm>
          <a:prstGeom prst="rect">
            <a:avLst/>
          </a:prstGeom>
          <a:noFill/>
        </p:spPr>
        <p:txBody>
          <a:bodyPr wrap="square" rtlCol="0">
            <a:spAutoFit/>
          </a:bodyPr>
          <a:lstStyle/>
          <a:p>
            <a:endParaRPr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2000" u="sng" dirty="0">
                <a:latin typeface="HGS創英角ｺﾞｼｯｸUB" panose="020B0900000000000000" pitchFamily="50" charset="-128"/>
                <a:ea typeface="HGS創英角ｺﾞｼｯｸUB" panose="020B0900000000000000" pitchFamily="50" charset="-128"/>
              </a:rPr>
              <a:t>➞最初のブロックで時間がかかっていたの練習問題</a:t>
            </a:r>
            <a:r>
              <a:rPr lang="ja-JP" altLang="en-US" sz="2000" u="sng" dirty="0">
                <a:latin typeface="HGPｺﾞｼｯｸE" panose="020B0900000000000000" pitchFamily="50" charset="-128"/>
                <a:ea typeface="HGPｺﾞｼｯｸE" panose="020B0900000000000000" pitchFamily="50" charset="-128"/>
              </a:rPr>
              <a:t>を設置することに</a:t>
            </a:r>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1946068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ブロックごとの集中力</a:t>
            </a:r>
            <a:endParaRPr lang="en-US" altLang="ja-JP"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pic>
        <p:nvPicPr>
          <p:cNvPr id="3" name="図 2">
            <a:extLst>
              <a:ext uri="{FF2B5EF4-FFF2-40B4-BE49-F238E27FC236}">
                <a16:creationId xmlns:a16="http://schemas.microsoft.com/office/drawing/2014/main" id="{5FD62FCA-1DB2-C7CF-7B9C-E417A903BE05}"/>
              </a:ext>
            </a:extLst>
          </p:cNvPr>
          <p:cNvPicPr>
            <a:picLocks noChangeAspect="1"/>
          </p:cNvPicPr>
          <p:nvPr/>
        </p:nvPicPr>
        <p:blipFill>
          <a:blip r:embed="rId4"/>
          <a:stretch>
            <a:fillRect/>
          </a:stretch>
        </p:blipFill>
        <p:spPr>
          <a:xfrm>
            <a:off x="2587725" y="2023992"/>
            <a:ext cx="7016550" cy="4217395"/>
          </a:xfrm>
          <a:prstGeom prst="rect">
            <a:avLst/>
          </a:prstGeom>
        </p:spPr>
      </p:pic>
    </p:spTree>
    <p:extLst>
      <p:ext uri="{BB962C8B-B14F-4D97-AF65-F5344CB8AC3E}">
        <p14:creationId xmlns:p14="http://schemas.microsoft.com/office/powerpoint/2010/main" val="304161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kumimoji="1" lang="ja-JP" altLang="en-US" sz="6000" dirty="0">
                <a:latin typeface="HGS創英角ｺﾞｼｯｸUB" panose="020B0900000000000000" pitchFamily="50" charset="-128"/>
                <a:ea typeface="HGS創英角ｺﾞｼｯｸUB" panose="020B0900000000000000" pitchFamily="50" charset="-128"/>
              </a:rPr>
              <a:t>前回からの進歩</a:t>
            </a: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sp>
        <p:nvSpPr>
          <p:cNvPr id="16" name="テキスト ボックス 15">
            <a:extLst>
              <a:ext uri="{FF2B5EF4-FFF2-40B4-BE49-F238E27FC236}">
                <a16:creationId xmlns:a16="http://schemas.microsoft.com/office/drawing/2014/main" id="{46F216BF-2A30-6741-3EA5-2EFD1BA1CE4F}"/>
              </a:ext>
            </a:extLst>
          </p:cNvPr>
          <p:cNvSpPr txBox="1"/>
          <p:nvPr/>
        </p:nvSpPr>
        <p:spPr>
          <a:xfrm>
            <a:off x="808350" y="2023992"/>
            <a:ext cx="11466868" cy="3847207"/>
          </a:xfrm>
          <a:prstGeom prst="rect">
            <a:avLst/>
          </a:prstGeom>
          <a:noFill/>
        </p:spPr>
        <p:txBody>
          <a:bodyPr wrap="square" rtlCol="0">
            <a:spAutoFit/>
          </a:bodyPr>
          <a:lstStyle/>
          <a:p>
            <a:r>
              <a:rPr kumimoji="1" lang="ja-JP" altLang="en-US" sz="3600" u="sng" dirty="0">
                <a:latin typeface="HGS創英角ｺﾞｼｯｸUB" panose="020B0900000000000000" pitchFamily="50" charset="-128"/>
                <a:ea typeface="HGS創英角ｺﾞｼｯｸUB" panose="020B0900000000000000" pitchFamily="50" charset="-128"/>
              </a:rPr>
              <a:t>・</a:t>
            </a:r>
            <a:r>
              <a:rPr lang="ja-JP" altLang="en-US" sz="3600" u="sng" dirty="0">
                <a:latin typeface="HGS創英角ｺﾞｼｯｸUB" panose="020B0900000000000000" pitchFamily="50" charset="-128"/>
                <a:ea typeface="HGS創英角ｺﾞｼｯｸUB" panose="020B0900000000000000" pitchFamily="50" charset="-128"/>
              </a:rPr>
              <a:t>練習問題の作成</a:t>
            </a:r>
            <a:endParaRPr lang="en-US" altLang="ja-JP" sz="3600" u="sng" dirty="0">
              <a:latin typeface="HGS創英角ｺﾞｼｯｸUB" panose="020B0900000000000000" pitchFamily="50" charset="-128"/>
              <a:ea typeface="HGS創英角ｺﾞｼｯｸUB" panose="020B0900000000000000" pitchFamily="50" charset="-128"/>
            </a:endParaRPr>
          </a:p>
          <a:p>
            <a:endParaRPr kumimoji="1"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3600" u="sng" dirty="0">
                <a:latin typeface="HGS創英角ｺﾞｼｯｸUB" panose="020B0900000000000000" pitchFamily="50" charset="-128"/>
                <a:ea typeface="HGS創英角ｺﾞｼｯｸUB" panose="020B0900000000000000" pitchFamily="50" charset="-128"/>
              </a:rPr>
              <a:t>・実験の際の提言について</a:t>
            </a:r>
            <a:endParaRPr lang="en-US" altLang="ja-JP" sz="3600" u="sng" dirty="0">
              <a:latin typeface="HGS創英角ｺﾞｼｯｸUB" panose="020B0900000000000000" pitchFamily="50" charset="-128"/>
              <a:ea typeface="HGS創英角ｺﾞｼｯｸUB" panose="020B0900000000000000" pitchFamily="50" charset="-128"/>
            </a:endParaRPr>
          </a:p>
          <a:p>
            <a:r>
              <a:rPr lang="ja-JP" altLang="en-US" sz="3600" dirty="0">
                <a:latin typeface="HGS創英角ｺﾞｼｯｸUB" panose="020B0900000000000000" pitchFamily="50" charset="-128"/>
                <a:ea typeface="HGS創英角ｺﾞｼｯｸUB" panose="020B0900000000000000" pitchFamily="50" charset="-128"/>
              </a:rPr>
              <a:t>→なるべく早く、正確な答えを打ち込んでもらうことを指示</a:t>
            </a:r>
            <a:endParaRPr lang="en-US" altLang="ja-JP" sz="3600" dirty="0">
              <a:latin typeface="HGS創英角ｺﾞｼｯｸUB" panose="020B0900000000000000" pitchFamily="50" charset="-128"/>
              <a:ea typeface="HGS創英角ｺﾞｼｯｸUB"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a:p>
            <a:endParaRPr kumimoji="1" lang="en-US" altLang="ja-JP" sz="3200" dirty="0">
              <a:latin typeface="HGPｺﾞｼｯｸE" panose="020B0900000000000000" pitchFamily="50" charset="-128"/>
              <a:ea typeface="HGPｺﾞｼｯｸE" panose="020B0900000000000000" pitchFamily="50" charset="-128"/>
            </a:endParaRPr>
          </a:p>
        </p:txBody>
      </p:sp>
    </p:spTree>
    <p:extLst>
      <p:ext uri="{BB962C8B-B14F-4D97-AF65-F5344CB8AC3E}">
        <p14:creationId xmlns:p14="http://schemas.microsoft.com/office/powerpoint/2010/main" val="2451273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計測結果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pic>
        <p:nvPicPr>
          <p:cNvPr id="3" name="図 2">
            <a:extLst>
              <a:ext uri="{FF2B5EF4-FFF2-40B4-BE49-F238E27FC236}">
                <a16:creationId xmlns:a16="http://schemas.microsoft.com/office/drawing/2014/main" id="{A0622EAE-9591-7FA6-FFAE-FAF1E8A90D94}"/>
              </a:ext>
            </a:extLst>
          </p:cNvPr>
          <p:cNvPicPr>
            <a:picLocks noChangeAspect="1"/>
          </p:cNvPicPr>
          <p:nvPr/>
        </p:nvPicPr>
        <p:blipFill>
          <a:blip r:embed="rId4"/>
          <a:stretch>
            <a:fillRect/>
          </a:stretch>
        </p:blipFill>
        <p:spPr>
          <a:xfrm>
            <a:off x="2685743" y="2147437"/>
            <a:ext cx="6650002" cy="3997076"/>
          </a:xfrm>
          <a:prstGeom prst="rect">
            <a:avLst/>
          </a:prstGeom>
        </p:spPr>
      </p:pic>
    </p:spTree>
    <p:extLst>
      <p:ext uri="{BB962C8B-B14F-4D97-AF65-F5344CB8AC3E}">
        <p14:creationId xmlns:p14="http://schemas.microsoft.com/office/powerpoint/2010/main" val="421797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37B97F4-E983-2356-6027-1540E66EAFCE}"/>
              </a:ext>
            </a:extLst>
          </p:cNvPr>
          <p:cNvSpPr/>
          <p:nvPr/>
        </p:nvSpPr>
        <p:spPr>
          <a:xfrm>
            <a:off x="0" y="0"/>
            <a:ext cx="12256168" cy="6858000"/>
          </a:xfrm>
          <a:prstGeom prst="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4800" b="1" dirty="0">
              <a:solidFill>
                <a:schemeClr val="tx1"/>
              </a:solidFill>
            </a:endParaRPr>
          </a:p>
        </p:txBody>
      </p:sp>
      <p:sp>
        <p:nvSpPr>
          <p:cNvPr id="5" name="正方形/長方形 4">
            <a:extLst>
              <a:ext uri="{FF2B5EF4-FFF2-40B4-BE49-F238E27FC236}">
                <a16:creationId xmlns:a16="http://schemas.microsoft.com/office/drawing/2014/main" id="{13E2DDFB-DD74-1E35-6872-347ED082CB3D}"/>
              </a:ext>
            </a:extLst>
          </p:cNvPr>
          <p:cNvSpPr/>
          <p:nvPr/>
        </p:nvSpPr>
        <p:spPr>
          <a:xfrm>
            <a:off x="-19050" y="1634243"/>
            <a:ext cx="12256168" cy="9625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74F777-3707-B77E-F507-44E2665CBD04}"/>
              </a:ext>
            </a:extLst>
          </p:cNvPr>
          <p:cNvSpPr/>
          <p:nvPr/>
        </p:nvSpPr>
        <p:spPr>
          <a:xfrm flipH="1">
            <a:off x="808350" y="489284"/>
            <a:ext cx="162196" cy="7552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BE8D77F-117D-48DC-A527-1721EC553375}"/>
              </a:ext>
            </a:extLst>
          </p:cNvPr>
          <p:cNvSpPr txBox="1"/>
          <p:nvPr/>
        </p:nvSpPr>
        <p:spPr>
          <a:xfrm>
            <a:off x="1138985" y="325084"/>
            <a:ext cx="9074863" cy="1015663"/>
          </a:xfrm>
          <a:prstGeom prst="rect">
            <a:avLst/>
          </a:prstGeom>
          <a:noFill/>
        </p:spPr>
        <p:txBody>
          <a:bodyPr wrap="square" rtlCol="0">
            <a:spAutoFit/>
          </a:bodyPr>
          <a:lstStyle/>
          <a:p>
            <a:r>
              <a:rPr lang="ja-JP" altLang="en-US" sz="6000" dirty="0">
                <a:latin typeface="HGS創英角ｺﾞｼｯｸUB" panose="020B0900000000000000" pitchFamily="50" charset="-128"/>
                <a:ea typeface="HGS創英角ｺﾞｼｯｸUB" panose="020B0900000000000000" pitchFamily="50" charset="-128"/>
              </a:rPr>
              <a:t>計測結果</a:t>
            </a:r>
            <a:endParaRPr kumimoji="1" lang="ja-JP" altLang="en-US" sz="6000" dirty="0">
              <a:latin typeface="HGS創英角ｺﾞｼｯｸUB" panose="020B0900000000000000" pitchFamily="50" charset="-128"/>
              <a:ea typeface="HGS創英角ｺﾞｼｯｸUB" panose="020B0900000000000000" pitchFamily="50" charset="-128"/>
            </a:endParaRPr>
          </a:p>
        </p:txBody>
      </p:sp>
      <mc:AlternateContent xmlns:mc="http://schemas.openxmlformats.org/markup-compatibility/2006" xmlns:p14="http://schemas.microsoft.com/office/powerpoint/2010/main">
        <mc:Choice Requires="p14">
          <p:contentPart p14:bwMode="auto" r:id="rId2">
            <p14:nvContentPartPr>
              <p14:cNvPr id="22" name="インク 21">
                <a:extLst>
                  <a:ext uri="{FF2B5EF4-FFF2-40B4-BE49-F238E27FC236}">
                    <a16:creationId xmlns:a16="http://schemas.microsoft.com/office/drawing/2014/main" id="{D4DA94EC-B5B1-ECB3-5618-933E628EE936}"/>
                  </a:ext>
                </a:extLst>
              </p14:cNvPr>
              <p14:cNvContentPartPr/>
              <p14:nvPr/>
            </p14:nvContentPartPr>
            <p14:xfrm>
              <a:off x="-2415388" y="785280"/>
              <a:ext cx="360" cy="360"/>
            </p14:xfrm>
          </p:contentPart>
        </mc:Choice>
        <mc:Fallback xmlns="">
          <p:pic>
            <p:nvPicPr>
              <p:cNvPr id="22" name="インク 21">
                <a:extLst>
                  <a:ext uri="{FF2B5EF4-FFF2-40B4-BE49-F238E27FC236}">
                    <a16:creationId xmlns:a16="http://schemas.microsoft.com/office/drawing/2014/main" id="{D4DA94EC-B5B1-ECB3-5618-933E628EE936}"/>
                  </a:ext>
                </a:extLst>
              </p:cNvPr>
              <p:cNvPicPr/>
              <p:nvPr/>
            </p:nvPicPr>
            <p:blipFill>
              <a:blip r:embed="rId3"/>
              <a:stretch>
                <a:fillRect/>
              </a:stretch>
            </p:blipFill>
            <p:spPr>
              <a:xfrm>
                <a:off x="-2424388" y="776280"/>
                <a:ext cx="18000" cy="18000"/>
              </a:xfrm>
              <a:prstGeom prst="rect">
                <a:avLst/>
              </a:prstGeom>
            </p:spPr>
          </p:pic>
        </mc:Fallback>
      </mc:AlternateContent>
      <p:pic>
        <p:nvPicPr>
          <p:cNvPr id="7" name="図 6">
            <a:extLst>
              <a:ext uri="{FF2B5EF4-FFF2-40B4-BE49-F238E27FC236}">
                <a16:creationId xmlns:a16="http://schemas.microsoft.com/office/drawing/2014/main" id="{3DCE9C32-0035-8073-1657-E6483602A72B}"/>
              </a:ext>
            </a:extLst>
          </p:cNvPr>
          <p:cNvPicPr>
            <a:picLocks noChangeAspect="1"/>
          </p:cNvPicPr>
          <p:nvPr/>
        </p:nvPicPr>
        <p:blipFill>
          <a:blip r:embed="rId4"/>
          <a:stretch>
            <a:fillRect/>
          </a:stretch>
        </p:blipFill>
        <p:spPr>
          <a:xfrm>
            <a:off x="2616112" y="2260505"/>
            <a:ext cx="6959775" cy="4183270"/>
          </a:xfrm>
          <a:prstGeom prst="rect">
            <a:avLst/>
          </a:prstGeom>
        </p:spPr>
      </p:pic>
    </p:spTree>
    <p:extLst>
      <p:ext uri="{BB962C8B-B14F-4D97-AF65-F5344CB8AC3E}">
        <p14:creationId xmlns:p14="http://schemas.microsoft.com/office/powerpoint/2010/main" val="9272114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20220808_発表</Template>
  <TotalTime>730</TotalTime>
  <Words>345</Words>
  <Application>Microsoft Office PowerPoint</Application>
  <PresentationFormat>ワイド画面</PresentationFormat>
  <Paragraphs>49</Paragraphs>
  <Slides>15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HGPｺﾞｼｯｸE</vt:lpstr>
      <vt:lpstr>HGS創英角ｺﾞｼｯｸUB</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小唄 周平</dc:creator>
  <cp:lastModifiedBy>小唄 周平</cp:lastModifiedBy>
  <cp:revision>1</cp:revision>
  <dcterms:created xsi:type="dcterms:W3CDTF">2022-09-11T00:56:07Z</dcterms:created>
  <dcterms:modified xsi:type="dcterms:W3CDTF">2022-09-11T13:06:13Z</dcterms:modified>
</cp:coreProperties>
</file>