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ink/ink8.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5"/>
  </p:notesMasterIdLst>
  <p:sldIdLst>
    <p:sldId id="260" r:id="rId2"/>
    <p:sldId id="289" r:id="rId3"/>
    <p:sldId id="311" r:id="rId4"/>
    <p:sldId id="292" r:id="rId5"/>
    <p:sldId id="300" r:id="rId6"/>
    <p:sldId id="312" r:id="rId7"/>
    <p:sldId id="287" r:id="rId8"/>
    <p:sldId id="275" r:id="rId9"/>
    <p:sldId id="302" r:id="rId10"/>
    <p:sldId id="308" r:id="rId11"/>
    <p:sldId id="297" r:id="rId12"/>
    <p:sldId id="303" r:id="rId13"/>
    <p:sldId id="27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4" autoAdjust="0"/>
    <p:restoredTop sz="81602" autoAdjust="0"/>
  </p:normalViewPr>
  <p:slideViewPr>
    <p:cSldViewPr snapToGrid="0">
      <p:cViewPr varScale="1">
        <p:scale>
          <a:sx n="70" d="100"/>
          <a:sy n="70" d="100"/>
        </p:scale>
        <p:origin x="1128"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tease\OneDrive\&#12487;&#12473;&#12463;&#12488;&#12483;&#12503;\&#30740;&#31350;&#23460;\&#21330;&#35542;\results\12member.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tease\OneDrive\&#12487;&#12473;&#12463;&#12488;&#12483;&#12503;\&#30740;&#31350;&#23460;\&#21330;&#35542;\results\12member.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tease\OneDrive\&#12487;&#12473;&#12463;&#12488;&#12483;&#12503;\&#30740;&#31350;&#23460;\&#21330;&#35542;\results\12member.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'12member(自動回復済み)'!$AK$15</c:f>
                <c:numCache>
                  <c:formatCode>General</c:formatCode>
                  <c:ptCount val="1"/>
                  <c:pt idx="0">
                    <c:v>2421.4199573751971</c:v>
                  </c:pt>
                </c:numCache>
              </c:numRef>
            </c:plus>
            <c:minus>
              <c:numRef>
                <c:f>'12member(自動回復済み)'!$AK$31</c:f>
                <c:numCache>
                  <c:formatCode>General</c:formatCode>
                  <c:ptCount val="1"/>
                  <c:pt idx="0">
                    <c:v>2000.6941529329879</c:v>
                  </c:pt>
                </c:numCache>
              </c:numRef>
            </c:minus>
            <c:spPr>
              <a:noFill/>
              <a:ln w="9525" cap="flat" cmpd="sng" algn="ctr">
                <a:solidFill>
                  <a:schemeClr val="tx1">
                    <a:lumMod val="65000"/>
                    <a:lumOff val="35000"/>
                  </a:schemeClr>
                </a:solidFill>
                <a:round/>
              </a:ln>
              <a:effectLst/>
            </c:spPr>
          </c:errBars>
          <c:cat>
            <c:strRef>
              <c:f>'12member(自動回復済み)'!$Y$30:$Z$30</c:f>
              <c:strCache>
                <c:ptCount val="2"/>
                <c:pt idx="0">
                  <c:v>進捗表示なし</c:v>
                </c:pt>
                <c:pt idx="1">
                  <c:v>進捗表示あり</c:v>
                </c:pt>
              </c:strCache>
            </c:strRef>
          </c:cat>
          <c:val>
            <c:numRef>
              <c:f>('12member(自動回復済み)'!$AK$14,'12member(自動回復済み)'!$AK$30)</c:f>
              <c:numCache>
                <c:formatCode>General</c:formatCode>
                <c:ptCount val="2"/>
                <c:pt idx="0">
                  <c:v>9385.7263888888901</c:v>
                </c:pt>
                <c:pt idx="1">
                  <c:v>8177.2555555555555</c:v>
                </c:pt>
              </c:numCache>
            </c:numRef>
          </c:val>
          <c:extLst>
            <c:ext xmlns:c16="http://schemas.microsoft.com/office/drawing/2014/chart" uri="{C3380CC4-5D6E-409C-BE32-E72D297353CC}">
              <c16:uniqueId val="{00000000-D19A-40F4-AEF8-6123DCB3E466}"/>
            </c:ext>
          </c:extLst>
        </c:ser>
        <c:dLbls>
          <c:showLegendKey val="0"/>
          <c:showVal val="0"/>
          <c:showCatName val="0"/>
          <c:showSerName val="0"/>
          <c:showPercent val="0"/>
          <c:showBubbleSize val="0"/>
        </c:dLbls>
        <c:gapWidth val="219"/>
        <c:overlap val="-27"/>
        <c:axId val="534356576"/>
        <c:axId val="534353624"/>
      </c:barChart>
      <c:catAx>
        <c:axId val="534356576"/>
        <c:scaling>
          <c:orientation val="minMax"/>
        </c:scaling>
        <c:delete val="0"/>
        <c:axPos val="b"/>
        <c:numFmt formatCode="General" sourceLinked="1"/>
        <c:majorTickMark val="in"/>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34353624"/>
        <c:crosses val="autoZero"/>
        <c:auto val="1"/>
        <c:lblAlgn val="ctr"/>
        <c:lblOffset val="100"/>
        <c:noMultiLvlLbl val="0"/>
      </c:catAx>
      <c:valAx>
        <c:axId val="534353624"/>
        <c:scaling>
          <c:orientation val="minMax"/>
          <c:max val="140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34356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'12member(自動回復済み)'!$AK$50</c:f>
                <c:numCache>
                  <c:formatCode>General</c:formatCode>
                  <c:ptCount val="1"/>
                  <c:pt idx="0">
                    <c:v>6.7300230219920654E-2</c:v>
                  </c:pt>
                </c:numCache>
              </c:numRef>
            </c:plus>
            <c:minus>
              <c:numRef>
                <c:f>'12member(自動回復済み)'!$AK$65</c:f>
                <c:numCache>
                  <c:formatCode>General</c:formatCode>
                  <c:ptCount val="1"/>
                  <c:pt idx="0">
                    <c:v>5.4148857471160924E-2</c:v>
                  </c:pt>
                </c:numCache>
              </c:numRef>
            </c:minus>
            <c:spPr>
              <a:noFill/>
              <a:ln w="9525" cap="flat" cmpd="sng" algn="ctr">
                <a:solidFill>
                  <a:schemeClr val="tx1">
                    <a:lumMod val="65000"/>
                    <a:lumOff val="35000"/>
                  </a:schemeClr>
                </a:solidFill>
                <a:round/>
              </a:ln>
              <a:effectLst/>
            </c:spPr>
          </c:errBars>
          <c:cat>
            <c:strRef>
              <c:f>'12member(自動回復済み)'!$Y$30:$Z$30</c:f>
              <c:strCache>
                <c:ptCount val="2"/>
                <c:pt idx="0">
                  <c:v>進捗表示なし</c:v>
                </c:pt>
                <c:pt idx="1">
                  <c:v>進捗表示あり</c:v>
                </c:pt>
              </c:strCache>
            </c:strRef>
          </c:cat>
          <c:val>
            <c:numRef>
              <c:f>('12member(自動回復済み)'!$AK$51,'12member(自動回復済み)'!$AK$66)</c:f>
              <c:numCache>
                <c:formatCode>General</c:formatCode>
                <c:ptCount val="2"/>
                <c:pt idx="0">
                  <c:v>0.91388888888888886</c:v>
                </c:pt>
                <c:pt idx="1">
                  <c:v>0.93888888888888899</c:v>
                </c:pt>
              </c:numCache>
            </c:numRef>
          </c:val>
          <c:extLst>
            <c:ext xmlns:c16="http://schemas.microsoft.com/office/drawing/2014/chart" uri="{C3380CC4-5D6E-409C-BE32-E72D297353CC}">
              <c16:uniqueId val="{00000000-1627-4C32-A59F-F76B7F01F9EE}"/>
            </c:ext>
          </c:extLst>
        </c:ser>
        <c:dLbls>
          <c:showLegendKey val="0"/>
          <c:showVal val="0"/>
          <c:showCatName val="0"/>
          <c:showSerName val="0"/>
          <c:showPercent val="0"/>
          <c:showBubbleSize val="0"/>
        </c:dLbls>
        <c:gapWidth val="219"/>
        <c:overlap val="-27"/>
        <c:axId val="683821856"/>
        <c:axId val="683823824"/>
      </c:barChart>
      <c:catAx>
        <c:axId val="683821856"/>
        <c:scaling>
          <c:orientation val="minMax"/>
        </c:scaling>
        <c:delete val="0"/>
        <c:axPos val="b"/>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83823824"/>
        <c:crosses val="autoZero"/>
        <c:auto val="1"/>
        <c:lblAlgn val="ctr"/>
        <c:lblOffset val="100"/>
        <c:noMultiLvlLbl val="0"/>
      </c:catAx>
      <c:valAx>
        <c:axId val="683823824"/>
        <c:scaling>
          <c:orientation val="minMax"/>
          <c:max val="1.3"/>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83821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集中度合い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'12member(自動回復済み)'!$BN$66</c:f>
              <c:strCache>
                <c:ptCount val="1"/>
                <c:pt idx="0">
                  <c:v>進捗表示なし</c:v>
                </c:pt>
              </c:strCache>
            </c:strRef>
          </c:tx>
          <c:spPr>
            <a:ln w="28575" cap="rnd">
              <a:solidFill>
                <a:schemeClr val="accent1"/>
              </a:solidFill>
              <a:round/>
            </a:ln>
            <a:effectLst/>
          </c:spPr>
          <c:marker>
            <c:symbol val="none"/>
          </c:marker>
          <c:cat>
            <c:strRef>
              <c:f>'12member(自動回復済み)'!$BM$67:$BM$72</c:f>
              <c:strCache>
                <c:ptCount val="6"/>
                <c:pt idx="0">
                  <c:v>ブロック１</c:v>
                </c:pt>
                <c:pt idx="1">
                  <c:v>ブロック２</c:v>
                </c:pt>
                <c:pt idx="2">
                  <c:v>ブロック３</c:v>
                </c:pt>
                <c:pt idx="3">
                  <c:v>ブロック４</c:v>
                </c:pt>
                <c:pt idx="4">
                  <c:v>ブロック５</c:v>
                </c:pt>
                <c:pt idx="5">
                  <c:v>ブロック６</c:v>
                </c:pt>
              </c:strCache>
            </c:strRef>
          </c:cat>
          <c:val>
            <c:numRef>
              <c:f>'12member(自動回復済み)'!$BN$67:$BN$72</c:f>
              <c:numCache>
                <c:formatCode>General</c:formatCode>
                <c:ptCount val="6"/>
                <c:pt idx="0">
                  <c:v>0.76430736132472432</c:v>
                </c:pt>
                <c:pt idx="1">
                  <c:v>0.92930856564202635</c:v>
                </c:pt>
                <c:pt idx="2">
                  <c:v>1.0002842983742666</c:v>
                </c:pt>
                <c:pt idx="3">
                  <c:v>1.0996569606973416</c:v>
                </c:pt>
                <c:pt idx="4">
                  <c:v>0.95477962058471588</c:v>
                </c:pt>
                <c:pt idx="5">
                  <c:v>0.87778850845124923</c:v>
                </c:pt>
              </c:numCache>
            </c:numRef>
          </c:val>
          <c:smooth val="0"/>
          <c:extLst>
            <c:ext xmlns:c16="http://schemas.microsoft.com/office/drawing/2014/chart" uri="{C3380CC4-5D6E-409C-BE32-E72D297353CC}">
              <c16:uniqueId val="{00000000-8FD9-46CD-A016-8BC7FB13D356}"/>
            </c:ext>
          </c:extLst>
        </c:ser>
        <c:ser>
          <c:idx val="1"/>
          <c:order val="1"/>
          <c:tx>
            <c:strRef>
              <c:f>'12member(自動回復済み)'!$BO$66</c:f>
              <c:strCache>
                <c:ptCount val="1"/>
                <c:pt idx="0">
                  <c:v>進捗表示あり</c:v>
                </c:pt>
              </c:strCache>
            </c:strRef>
          </c:tx>
          <c:spPr>
            <a:ln w="28575" cap="rnd">
              <a:solidFill>
                <a:schemeClr val="accent2"/>
              </a:solidFill>
              <a:round/>
            </a:ln>
            <a:effectLst/>
          </c:spPr>
          <c:marker>
            <c:symbol val="none"/>
          </c:marker>
          <c:cat>
            <c:strRef>
              <c:f>'12member(自動回復済み)'!$BM$67:$BM$72</c:f>
              <c:strCache>
                <c:ptCount val="6"/>
                <c:pt idx="0">
                  <c:v>ブロック１</c:v>
                </c:pt>
                <c:pt idx="1">
                  <c:v>ブロック２</c:v>
                </c:pt>
                <c:pt idx="2">
                  <c:v>ブロック３</c:v>
                </c:pt>
                <c:pt idx="3">
                  <c:v>ブロック４</c:v>
                </c:pt>
                <c:pt idx="4">
                  <c:v>ブロック５</c:v>
                </c:pt>
                <c:pt idx="5">
                  <c:v>ブロック６</c:v>
                </c:pt>
              </c:strCache>
            </c:strRef>
          </c:cat>
          <c:val>
            <c:numRef>
              <c:f>'12member(自動回復済み)'!$BO$67:$BO$72</c:f>
              <c:numCache>
                <c:formatCode>General</c:formatCode>
                <c:ptCount val="6"/>
                <c:pt idx="0">
                  <c:v>0.82440052563205091</c:v>
                </c:pt>
                <c:pt idx="1">
                  <c:v>1.0225325171546127</c:v>
                </c:pt>
                <c:pt idx="2">
                  <c:v>1.163070619458602</c:v>
                </c:pt>
                <c:pt idx="3">
                  <c:v>0.9676664440230236</c:v>
                </c:pt>
                <c:pt idx="4">
                  <c:v>1.0040411461383951</c:v>
                </c:pt>
                <c:pt idx="5">
                  <c:v>0.82581066733111996</c:v>
                </c:pt>
              </c:numCache>
            </c:numRef>
          </c:val>
          <c:smooth val="0"/>
          <c:extLst>
            <c:ext xmlns:c16="http://schemas.microsoft.com/office/drawing/2014/chart" uri="{C3380CC4-5D6E-409C-BE32-E72D297353CC}">
              <c16:uniqueId val="{00000001-8FD9-46CD-A016-8BC7FB13D356}"/>
            </c:ext>
          </c:extLst>
        </c:ser>
        <c:dLbls>
          <c:showLegendKey val="0"/>
          <c:showVal val="0"/>
          <c:showCatName val="0"/>
          <c:showSerName val="0"/>
          <c:showPercent val="0"/>
          <c:showBubbleSize val="0"/>
        </c:dLbls>
        <c:smooth val="0"/>
        <c:axId val="858793999"/>
        <c:axId val="858791919"/>
      </c:lineChart>
      <c:catAx>
        <c:axId val="858793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8791919"/>
        <c:crosses val="autoZero"/>
        <c:auto val="1"/>
        <c:lblAlgn val="ctr"/>
        <c:lblOffset val="100"/>
        <c:noMultiLvlLbl val="0"/>
      </c:catAx>
      <c:valAx>
        <c:axId val="858791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8793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EF065-74A7-4E91-A8FB-C15921BD30A3}" type="doc">
      <dgm:prSet loTypeId="urn:microsoft.com/office/officeart/2005/8/layout/process1" loCatId="process" qsTypeId="urn:microsoft.com/office/officeart/2005/8/quickstyle/simple5" qsCatId="simple" csTypeId="urn:microsoft.com/office/officeart/2005/8/colors/accent1_2" csCatId="accent1" phldr="1"/>
      <dgm:spPr/>
    </dgm:pt>
    <dgm:pt modelId="{8C1B28E5-E829-46D3-9836-CFA4AD3648FF}">
      <dgm:prSet phldrT="[テキスト]"/>
      <dgm:spPr/>
      <dgm:t>
        <a:bodyPr/>
        <a:lstStyle/>
        <a:p>
          <a:r>
            <a:rPr kumimoji="1" lang="ja-JP" altLang="en-US" dirty="0"/>
            <a:t>練習問題</a:t>
          </a:r>
          <a:endParaRPr kumimoji="1" lang="en-US" altLang="ja-JP" dirty="0"/>
        </a:p>
        <a:p>
          <a:r>
            <a:rPr kumimoji="1" lang="ja-JP" altLang="en-US" dirty="0"/>
            <a:t>タスク</a:t>
          </a:r>
          <a:r>
            <a:rPr kumimoji="1" lang="en-US" altLang="ja-JP" dirty="0"/>
            <a:t>5</a:t>
          </a:r>
          <a:r>
            <a:rPr kumimoji="1" lang="ja-JP" altLang="en-US" dirty="0"/>
            <a:t>問</a:t>
          </a:r>
        </a:p>
      </dgm:t>
    </dgm:pt>
    <dgm:pt modelId="{3A3DD19B-D9A5-4FC9-8320-EC0532D442F8}" type="parTrans" cxnId="{8126B10D-4051-4482-A492-65CB30204B38}">
      <dgm:prSet/>
      <dgm:spPr/>
      <dgm:t>
        <a:bodyPr/>
        <a:lstStyle/>
        <a:p>
          <a:endParaRPr kumimoji="1" lang="ja-JP" altLang="en-US"/>
        </a:p>
      </dgm:t>
    </dgm:pt>
    <dgm:pt modelId="{FBDFA30C-930F-4615-9260-8B8F05ACA2A5}" type="sibTrans" cxnId="{8126B10D-4051-4482-A492-65CB30204B38}">
      <dgm:prSet/>
      <dgm:spPr/>
      <dgm:t>
        <a:bodyPr/>
        <a:lstStyle/>
        <a:p>
          <a:endParaRPr kumimoji="1" lang="ja-JP" altLang="en-US"/>
        </a:p>
      </dgm:t>
    </dgm:pt>
    <dgm:pt modelId="{C51856BA-9F46-438C-98C6-42EBE5C94E77}">
      <dgm:prSet phldrT="[テキスト]"/>
      <dgm:spPr/>
      <dgm:t>
        <a:bodyPr/>
        <a:lstStyle/>
        <a:p>
          <a:r>
            <a:rPr kumimoji="1" lang="ja-JP" altLang="en-US" dirty="0"/>
            <a:t>計算タスク</a:t>
          </a:r>
          <a:endParaRPr kumimoji="1" lang="en-US" altLang="ja-JP" dirty="0"/>
        </a:p>
        <a:p>
          <a:r>
            <a:rPr kumimoji="1" lang="en-US" altLang="ja-JP" dirty="0"/>
            <a:t>(</a:t>
          </a:r>
          <a:r>
            <a:rPr kumimoji="1" lang="ja-JP" altLang="en-US" dirty="0"/>
            <a:t>進捗表示あり</a:t>
          </a:r>
          <a:r>
            <a:rPr kumimoji="1" lang="en-US" altLang="ja-JP" dirty="0"/>
            <a:t>)</a:t>
          </a:r>
          <a:endParaRPr kumimoji="1" lang="ja-JP" altLang="en-US" dirty="0"/>
        </a:p>
      </dgm:t>
    </dgm:pt>
    <dgm:pt modelId="{E5E14A97-EAF7-48E4-B3EC-91FBA926B9EA}" type="parTrans" cxnId="{67C8EEDA-9AF1-46FF-8F4A-D357CBEB9D94}">
      <dgm:prSet/>
      <dgm:spPr/>
      <dgm:t>
        <a:bodyPr/>
        <a:lstStyle/>
        <a:p>
          <a:endParaRPr kumimoji="1" lang="ja-JP" altLang="en-US"/>
        </a:p>
      </dgm:t>
    </dgm:pt>
    <dgm:pt modelId="{4C8FB727-968E-450A-B668-7F65D2CF32A9}" type="sibTrans" cxnId="{67C8EEDA-9AF1-46FF-8F4A-D357CBEB9D94}">
      <dgm:prSet/>
      <dgm:spPr/>
      <dgm:t>
        <a:bodyPr/>
        <a:lstStyle/>
        <a:p>
          <a:endParaRPr kumimoji="1" lang="ja-JP" altLang="en-US"/>
        </a:p>
      </dgm:t>
    </dgm:pt>
    <dgm:pt modelId="{7441D6A6-D94A-4D43-B7E8-CEF98CD9185C}">
      <dgm:prSet/>
      <dgm:spPr/>
      <dgm:t>
        <a:bodyPr/>
        <a:lstStyle/>
        <a:p>
          <a:r>
            <a:rPr kumimoji="1" lang="ja-JP" altLang="en-US" dirty="0"/>
            <a:t>練習問題</a:t>
          </a:r>
          <a:endParaRPr kumimoji="1" lang="en-US" altLang="ja-JP" dirty="0"/>
        </a:p>
        <a:p>
          <a:r>
            <a:rPr kumimoji="1" lang="ja-JP" altLang="en-US" dirty="0"/>
            <a:t>タスク</a:t>
          </a:r>
          <a:r>
            <a:rPr kumimoji="1" lang="en-US" altLang="ja-JP" dirty="0"/>
            <a:t>5</a:t>
          </a:r>
          <a:r>
            <a:rPr kumimoji="1" lang="ja-JP" altLang="en-US" dirty="0"/>
            <a:t>問</a:t>
          </a:r>
        </a:p>
      </dgm:t>
    </dgm:pt>
    <dgm:pt modelId="{746F6B5E-3D19-45C9-8EB4-C57243E3BEA0}" type="parTrans" cxnId="{1731405A-AE87-4400-BF99-D15F4A93E6A1}">
      <dgm:prSet/>
      <dgm:spPr/>
      <dgm:t>
        <a:bodyPr/>
        <a:lstStyle/>
        <a:p>
          <a:endParaRPr kumimoji="1" lang="ja-JP" altLang="en-US"/>
        </a:p>
      </dgm:t>
    </dgm:pt>
    <dgm:pt modelId="{ACF6E75F-F4B0-463B-BF19-10F1935EFBD0}" type="sibTrans" cxnId="{1731405A-AE87-4400-BF99-D15F4A93E6A1}">
      <dgm:prSet/>
      <dgm:spPr/>
      <dgm:t>
        <a:bodyPr/>
        <a:lstStyle/>
        <a:p>
          <a:endParaRPr kumimoji="1" lang="ja-JP" altLang="en-US"/>
        </a:p>
      </dgm:t>
    </dgm:pt>
    <dgm:pt modelId="{FC5E6777-1CF5-49BE-AA7F-FC439126D799}">
      <dgm:prSet phldrT="[テキスト]"/>
      <dgm:spPr/>
      <dgm:t>
        <a:bodyPr/>
        <a:lstStyle/>
        <a:p>
          <a:r>
            <a:rPr kumimoji="1" lang="ja-JP" altLang="en-US" dirty="0"/>
            <a:t>計算タスク</a:t>
          </a:r>
          <a:endParaRPr kumimoji="1" lang="en-US" altLang="ja-JP" dirty="0"/>
        </a:p>
        <a:p>
          <a:r>
            <a:rPr kumimoji="1" lang="en-US" altLang="ja-JP" dirty="0"/>
            <a:t>(</a:t>
          </a:r>
          <a:r>
            <a:rPr kumimoji="1" lang="ja-JP" altLang="en-US" dirty="0"/>
            <a:t>進捗表示なし</a:t>
          </a:r>
          <a:r>
            <a:rPr kumimoji="1" lang="en-US" altLang="ja-JP" dirty="0"/>
            <a:t>)</a:t>
          </a:r>
          <a:endParaRPr kumimoji="1" lang="ja-JP" altLang="en-US" dirty="0"/>
        </a:p>
      </dgm:t>
    </dgm:pt>
    <dgm:pt modelId="{69703B8B-609A-4D9B-8CBA-E87682BD87A4}" type="parTrans" cxnId="{8BE217CD-CF8D-4374-B152-3A5DEEC78891}">
      <dgm:prSet/>
      <dgm:spPr/>
      <dgm:t>
        <a:bodyPr/>
        <a:lstStyle/>
        <a:p>
          <a:endParaRPr kumimoji="1" lang="ja-JP" altLang="en-US"/>
        </a:p>
      </dgm:t>
    </dgm:pt>
    <dgm:pt modelId="{07DB46F1-BD9F-4356-8E66-2E378460B849}" type="sibTrans" cxnId="{8BE217CD-CF8D-4374-B152-3A5DEEC78891}">
      <dgm:prSet/>
      <dgm:spPr/>
      <dgm:t>
        <a:bodyPr/>
        <a:lstStyle/>
        <a:p>
          <a:endParaRPr kumimoji="1" lang="ja-JP" altLang="en-US"/>
        </a:p>
      </dgm:t>
    </dgm:pt>
    <dgm:pt modelId="{CF3F6A01-2F19-4D9C-B11B-3F1ABC0F42D2}" type="pres">
      <dgm:prSet presAssocID="{1C9EF065-74A7-4E91-A8FB-C15921BD30A3}" presName="Name0" presStyleCnt="0">
        <dgm:presLayoutVars>
          <dgm:dir/>
          <dgm:resizeHandles val="exact"/>
        </dgm:presLayoutVars>
      </dgm:prSet>
      <dgm:spPr/>
    </dgm:pt>
    <dgm:pt modelId="{E4B627AE-B74E-484D-A166-D81DE8E3D385}" type="pres">
      <dgm:prSet presAssocID="{8C1B28E5-E829-46D3-9836-CFA4AD3648FF}" presName="node" presStyleLbl="node1" presStyleIdx="0" presStyleCnt="4">
        <dgm:presLayoutVars>
          <dgm:bulletEnabled val="1"/>
        </dgm:presLayoutVars>
      </dgm:prSet>
      <dgm:spPr/>
    </dgm:pt>
    <dgm:pt modelId="{6187BC04-867C-4C10-94D4-6634A1FDD308}" type="pres">
      <dgm:prSet presAssocID="{FBDFA30C-930F-4615-9260-8B8F05ACA2A5}" presName="sibTrans" presStyleLbl="sibTrans2D1" presStyleIdx="0" presStyleCnt="3"/>
      <dgm:spPr/>
    </dgm:pt>
    <dgm:pt modelId="{C13A0AFB-BB15-4D82-9D01-056048A59E60}" type="pres">
      <dgm:prSet presAssocID="{FBDFA30C-930F-4615-9260-8B8F05ACA2A5}" presName="connectorText" presStyleLbl="sibTrans2D1" presStyleIdx="0" presStyleCnt="3"/>
      <dgm:spPr/>
    </dgm:pt>
    <dgm:pt modelId="{BF7C283A-DAF9-47DF-A06A-80F3956385E3}" type="pres">
      <dgm:prSet presAssocID="{FC5E6777-1CF5-49BE-AA7F-FC439126D799}" presName="node" presStyleLbl="node1" presStyleIdx="1" presStyleCnt="4">
        <dgm:presLayoutVars>
          <dgm:bulletEnabled val="1"/>
        </dgm:presLayoutVars>
      </dgm:prSet>
      <dgm:spPr/>
    </dgm:pt>
    <dgm:pt modelId="{36B72C78-9025-4591-A8D4-1868EAD5AC04}" type="pres">
      <dgm:prSet presAssocID="{07DB46F1-BD9F-4356-8E66-2E378460B849}" presName="sibTrans" presStyleLbl="sibTrans2D1" presStyleIdx="1" presStyleCnt="3"/>
      <dgm:spPr/>
    </dgm:pt>
    <dgm:pt modelId="{6094304F-B374-4239-8BFB-590651374911}" type="pres">
      <dgm:prSet presAssocID="{07DB46F1-BD9F-4356-8E66-2E378460B849}" presName="connectorText" presStyleLbl="sibTrans2D1" presStyleIdx="1" presStyleCnt="3"/>
      <dgm:spPr/>
    </dgm:pt>
    <dgm:pt modelId="{74AEC8A5-4D0A-4417-86CA-08964DB9842C}" type="pres">
      <dgm:prSet presAssocID="{7441D6A6-D94A-4D43-B7E8-CEF98CD9185C}" presName="node" presStyleLbl="node1" presStyleIdx="2" presStyleCnt="4" custLinFactNeighborX="-3988">
        <dgm:presLayoutVars>
          <dgm:bulletEnabled val="1"/>
        </dgm:presLayoutVars>
      </dgm:prSet>
      <dgm:spPr/>
    </dgm:pt>
    <dgm:pt modelId="{6AAD73E3-B39A-4ACF-9657-76781469030B}" type="pres">
      <dgm:prSet presAssocID="{ACF6E75F-F4B0-463B-BF19-10F1935EFBD0}" presName="sibTrans" presStyleLbl="sibTrans2D1" presStyleIdx="2" presStyleCnt="3"/>
      <dgm:spPr/>
    </dgm:pt>
    <dgm:pt modelId="{54514205-E63A-4533-B97A-09DDD8C8B882}" type="pres">
      <dgm:prSet presAssocID="{ACF6E75F-F4B0-463B-BF19-10F1935EFBD0}" presName="connectorText" presStyleLbl="sibTrans2D1" presStyleIdx="2" presStyleCnt="3"/>
      <dgm:spPr/>
    </dgm:pt>
    <dgm:pt modelId="{DDB2A174-E168-4F9A-BA6B-8933B59102FC}" type="pres">
      <dgm:prSet presAssocID="{C51856BA-9F46-438C-98C6-42EBE5C94E77}" presName="node" presStyleLbl="node1" presStyleIdx="3" presStyleCnt="4">
        <dgm:presLayoutVars>
          <dgm:bulletEnabled val="1"/>
        </dgm:presLayoutVars>
      </dgm:prSet>
      <dgm:spPr/>
    </dgm:pt>
  </dgm:ptLst>
  <dgm:cxnLst>
    <dgm:cxn modelId="{8126B10D-4051-4482-A492-65CB30204B38}" srcId="{1C9EF065-74A7-4E91-A8FB-C15921BD30A3}" destId="{8C1B28E5-E829-46D3-9836-CFA4AD3648FF}" srcOrd="0" destOrd="0" parTransId="{3A3DD19B-D9A5-4FC9-8320-EC0532D442F8}" sibTransId="{FBDFA30C-930F-4615-9260-8B8F05ACA2A5}"/>
    <dgm:cxn modelId="{668F431A-B8F7-40DF-BADC-C1FB428ECA50}" type="presOf" srcId="{FC5E6777-1CF5-49BE-AA7F-FC439126D799}" destId="{BF7C283A-DAF9-47DF-A06A-80F3956385E3}" srcOrd="0" destOrd="0" presId="urn:microsoft.com/office/officeart/2005/8/layout/process1"/>
    <dgm:cxn modelId="{DD2B4821-89EF-4AEB-BCDD-B922DD6C966C}" type="presOf" srcId="{07DB46F1-BD9F-4356-8E66-2E378460B849}" destId="{6094304F-B374-4239-8BFB-590651374911}" srcOrd="1" destOrd="0" presId="urn:microsoft.com/office/officeart/2005/8/layout/process1"/>
    <dgm:cxn modelId="{6905C42B-9ED6-40D3-8D26-E1CAF5821C12}" type="presOf" srcId="{FBDFA30C-930F-4615-9260-8B8F05ACA2A5}" destId="{C13A0AFB-BB15-4D82-9D01-056048A59E60}" srcOrd="1" destOrd="0" presId="urn:microsoft.com/office/officeart/2005/8/layout/process1"/>
    <dgm:cxn modelId="{C453CE44-BC59-400B-947C-62B9B6D215B5}" type="presOf" srcId="{07DB46F1-BD9F-4356-8E66-2E378460B849}" destId="{36B72C78-9025-4591-A8D4-1868EAD5AC04}" srcOrd="0" destOrd="0" presId="urn:microsoft.com/office/officeart/2005/8/layout/process1"/>
    <dgm:cxn modelId="{79002C48-95DC-4914-B5E1-7D3EB78556A3}" type="presOf" srcId="{ACF6E75F-F4B0-463B-BF19-10F1935EFBD0}" destId="{6AAD73E3-B39A-4ACF-9657-76781469030B}" srcOrd="0" destOrd="0" presId="urn:microsoft.com/office/officeart/2005/8/layout/process1"/>
    <dgm:cxn modelId="{B557D84E-096D-4D37-9FD7-5E8CB63BF4B4}" type="presOf" srcId="{7441D6A6-D94A-4D43-B7E8-CEF98CD9185C}" destId="{74AEC8A5-4D0A-4417-86CA-08964DB9842C}" srcOrd="0" destOrd="0" presId="urn:microsoft.com/office/officeart/2005/8/layout/process1"/>
    <dgm:cxn modelId="{1731405A-AE87-4400-BF99-D15F4A93E6A1}" srcId="{1C9EF065-74A7-4E91-A8FB-C15921BD30A3}" destId="{7441D6A6-D94A-4D43-B7E8-CEF98CD9185C}" srcOrd="2" destOrd="0" parTransId="{746F6B5E-3D19-45C9-8EB4-C57243E3BEA0}" sibTransId="{ACF6E75F-F4B0-463B-BF19-10F1935EFBD0}"/>
    <dgm:cxn modelId="{5596A6BD-8CB4-409C-AF2D-88143F46CDAD}" type="presOf" srcId="{FBDFA30C-930F-4615-9260-8B8F05ACA2A5}" destId="{6187BC04-867C-4C10-94D4-6634A1FDD308}" srcOrd="0" destOrd="0" presId="urn:microsoft.com/office/officeart/2005/8/layout/process1"/>
    <dgm:cxn modelId="{361654C3-2244-495F-8F13-9C05A28BD6CA}" type="presOf" srcId="{8C1B28E5-E829-46D3-9836-CFA4AD3648FF}" destId="{E4B627AE-B74E-484D-A166-D81DE8E3D385}" srcOrd="0" destOrd="0" presId="urn:microsoft.com/office/officeart/2005/8/layout/process1"/>
    <dgm:cxn modelId="{9533A8C6-5B6C-42DF-A946-EC770419DE5D}" type="presOf" srcId="{C51856BA-9F46-438C-98C6-42EBE5C94E77}" destId="{DDB2A174-E168-4F9A-BA6B-8933B59102FC}" srcOrd="0" destOrd="0" presId="urn:microsoft.com/office/officeart/2005/8/layout/process1"/>
    <dgm:cxn modelId="{0D07DBCB-4CCA-4D40-A59A-54B640D19733}" type="presOf" srcId="{1C9EF065-74A7-4E91-A8FB-C15921BD30A3}" destId="{CF3F6A01-2F19-4D9C-B11B-3F1ABC0F42D2}" srcOrd="0" destOrd="0" presId="urn:microsoft.com/office/officeart/2005/8/layout/process1"/>
    <dgm:cxn modelId="{8BE217CD-CF8D-4374-B152-3A5DEEC78891}" srcId="{1C9EF065-74A7-4E91-A8FB-C15921BD30A3}" destId="{FC5E6777-1CF5-49BE-AA7F-FC439126D799}" srcOrd="1" destOrd="0" parTransId="{69703B8B-609A-4D9B-8CBA-E87682BD87A4}" sibTransId="{07DB46F1-BD9F-4356-8E66-2E378460B849}"/>
    <dgm:cxn modelId="{749CEBD0-279B-43B9-AE69-C919A9C9D7DC}" type="presOf" srcId="{ACF6E75F-F4B0-463B-BF19-10F1935EFBD0}" destId="{54514205-E63A-4533-B97A-09DDD8C8B882}" srcOrd="1" destOrd="0" presId="urn:microsoft.com/office/officeart/2005/8/layout/process1"/>
    <dgm:cxn modelId="{67C8EEDA-9AF1-46FF-8F4A-D357CBEB9D94}" srcId="{1C9EF065-74A7-4E91-A8FB-C15921BD30A3}" destId="{C51856BA-9F46-438C-98C6-42EBE5C94E77}" srcOrd="3" destOrd="0" parTransId="{E5E14A97-EAF7-48E4-B3EC-91FBA926B9EA}" sibTransId="{4C8FB727-968E-450A-B668-7F65D2CF32A9}"/>
    <dgm:cxn modelId="{93EEE48A-4422-4CEE-A10D-1218405366E7}" type="presParOf" srcId="{CF3F6A01-2F19-4D9C-B11B-3F1ABC0F42D2}" destId="{E4B627AE-B74E-484D-A166-D81DE8E3D385}" srcOrd="0" destOrd="0" presId="urn:microsoft.com/office/officeart/2005/8/layout/process1"/>
    <dgm:cxn modelId="{39529212-B3F0-4E21-AE7A-2ADF03DBD179}" type="presParOf" srcId="{CF3F6A01-2F19-4D9C-B11B-3F1ABC0F42D2}" destId="{6187BC04-867C-4C10-94D4-6634A1FDD308}" srcOrd="1" destOrd="0" presId="urn:microsoft.com/office/officeart/2005/8/layout/process1"/>
    <dgm:cxn modelId="{3CC66251-E840-4CBE-B415-A642E9224B0C}" type="presParOf" srcId="{6187BC04-867C-4C10-94D4-6634A1FDD308}" destId="{C13A0AFB-BB15-4D82-9D01-056048A59E60}" srcOrd="0" destOrd="0" presId="urn:microsoft.com/office/officeart/2005/8/layout/process1"/>
    <dgm:cxn modelId="{D1FEE80A-8318-49DA-8104-77B01EC8F7BE}" type="presParOf" srcId="{CF3F6A01-2F19-4D9C-B11B-3F1ABC0F42D2}" destId="{BF7C283A-DAF9-47DF-A06A-80F3956385E3}" srcOrd="2" destOrd="0" presId="urn:microsoft.com/office/officeart/2005/8/layout/process1"/>
    <dgm:cxn modelId="{D81ACA9E-808E-4638-B700-6646CC24FED6}" type="presParOf" srcId="{CF3F6A01-2F19-4D9C-B11B-3F1ABC0F42D2}" destId="{36B72C78-9025-4591-A8D4-1868EAD5AC04}" srcOrd="3" destOrd="0" presId="urn:microsoft.com/office/officeart/2005/8/layout/process1"/>
    <dgm:cxn modelId="{6C9809CA-A1C0-44CB-8F72-755BC50F8FB9}" type="presParOf" srcId="{36B72C78-9025-4591-A8D4-1868EAD5AC04}" destId="{6094304F-B374-4239-8BFB-590651374911}" srcOrd="0" destOrd="0" presId="urn:microsoft.com/office/officeart/2005/8/layout/process1"/>
    <dgm:cxn modelId="{B335F193-494D-44C4-A0E5-C12B5D1206BB}" type="presParOf" srcId="{CF3F6A01-2F19-4D9C-B11B-3F1ABC0F42D2}" destId="{74AEC8A5-4D0A-4417-86CA-08964DB9842C}" srcOrd="4" destOrd="0" presId="urn:microsoft.com/office/officeart/2005/8/layout/process1"/>
    <dgm:cxn modelId="{7D91F0DE-28E5-4937-B144-DA70B960E7DE}" type="presParOf" srcId="{CF3F6A01-2F19-4D9C-B11B-3F1ABC0F42D2}" destId="{6AAD73E3-B39A-4ACF-9657-76781469030B}" srcOrd="5" destOrd="0" presId="urn:microsoft.com/office/officeart/2005/8/layout/process1"/>
    <dgm:cxn modelId="{B9451D9D-F5B1-45FA-9261-8ABA921391F3}" type="presParOf" srcId="{6AAD73E3-B39A-4ACF-9657-76781469030B}" destId="{54514205-E63A-4533-B97A-09DDD8C8B882}" srcOrd="0" destOrd="0" presId="urn:microsoft.com/office/officeart/2005/8/layout/process1"/>
    <dgm:cxn modelId="{31FB7045-265D-445E-846C-DE40D9B01597}" type="presParOf" srcId="{CF3F6A01-2F19-4D9C-B11B-3F1ABC0F42D2}" destId="{DDB2A174-E168-4F9A-BA6B-8933B59102FC}"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990DBC-9307-4E6B-A49A-7D561898D578}"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kumimoji="1" lang="ja-JP" altLang="en-US"/>
        </a:p>
      </dgm:t>
    </dgm:pt>
    <dgm:pt modelId="{E1C4E2B3-0DBF-4706-AB2F-8F0AA0533DFF}">
      <dgm:prSet phldrT="[テキスト]" custT="1"/>
      <dgm:spPr/>
      <dgm:t>
        <a:bodyPr/>
        <a:lstStyle/>
        <a:p>
          <a:r>
            <a:rPr kumimoji="1" lang="ja-JP" altLang="en-US" sz="1400" dirty="0"/>
            <a:t>実験前半</a:t>
          </a:r>
        </a:p>
      </dgm:t>
    </dgm:pt>
    <dgm:pt modelId="{4CBDE121-49F2-4ECE-87E6-876B7A295537}" type="parTrans" cxnId="{5CAF1F9A-02FD-4903-B061-F5AA9DB3C1D1}">
      <dgm:prSet/>
      <dgm:spPr/>
      <dgm:t>
        <a:bodyPr/>
        <a:lstStyle/>
        <a:p>
          <a:endParaRPr kumimoji="1" lang="ja-JP" altLang="en-US"/>
        </a:p>
      </dgm:t>
    </dgm:pt>
    <dgm:pt modelId="{CAB6D934-F8FD-475E-875B-AB065EFB59A4}" type="sibTrans" cxnId="{5CAF1F9A-02FD-4903-B061-F5AA9DB3C1D1}">
      <dgm:prSet/>
      <dgm:spPr/>
      <dgm:t>
        <a:bodyPr/>
        <a:lstStyle/>
        <a:p>
          <a:endParaRPr kumimoji="1" lang="ja-JP" altLang="en-US"/>
        </a:p>
      </dgm:t>
    </dgm:pt>
    <dgm:pt modelId="{E8A7E7BD-89DC-4599-9411-BDE928A775E9}">
      <dgm:prSet phldrT="[テキスト]" custT="1"/>
      <dgm:spPr/>
      <dgm:t>
        <a:bodyPr/>
        <a:lstStyle/>
        <a:p>
          <a:r>
            <a:rPr kumimoji="1" lang="ja-JP" altLang="en-US" sz="1200" dirty="0"/>
            <a:t>進捗表示ありの方が高い</a:t>
          </a:r>
        </a:p>
      </dgm:t>
    </dgm:pt>
    <dgm:pt modelId="{307EB2AA-5909-4171-A102-5461E561B05A}" type="parTrans" cxnId="{AD9C0D6D-1F18-4E47-9322-637A8B0240FA}">
      <dgm:prSet/>
      <dgm:spPr/>
      <dgm:t>
        <a:bodyPr/>
        <a:lstStyle/>
        <a:p>
          <a:endParaRPr kumimoji="1" lang="ja-JP" altLang="en-US"/>
        </a:p>
      </dgm:t>
    </dgm:pt>
    <dgm:pt modelId="{347617A0-67C0-475D-B82B-9BFF0A60D5E0}" type="sibTrans" cxnId="{AD9C0D6D-1F18-4E47-9322-637A8B0240FA}">
      <dgm:prSet/>
      <dgm:spPr/>
      <dgm:t>
        <a:bodyPr/>
        <a:lstStyle/>
        <a:p>
          <a:endParaRPr kumimoji="1" lang="ja-JP" altLang="en-US"/>
        </a:p>
      </dgm:t>
    </dgm:pt>
    <dgm:pt modelId="{B2374261-3327-448F-8400-D0BFD28C60CA}">
      <dgm:prSet phldrT="[テキスト]" custT="1"/>
      <dgm:spPr/>
      <dgm:t>
        <a:bodyPr/>
        <a:lstStyle/>
        <a:p>
          <a:r>
            <a:rPr kumimoji="1" lang="ja-JP" altLang="en-US" sz="1400" dirty="0"/>
            <a:t>実験後半</a:t>
          </a:r>
        </a:p>
      </dgm:t>
    </dgm:pt>
    <dgm:pt modelId="{07AA5B1A-674C-45ED-B046-451A18A38380}" type="parTrans" cxnId="{98826BE8-B6A6-45D1-A306-BA91A3691804}">
      <dgm:prSet/>
      <dgm:spPr/>
      <dgm:t>
        <a:bodyPr/>
        <a:lstStyle/>
        <a:p>
          <a:endParaRPr kumimoji="1" lang="ja-JP" altLang="en-US"/>
        </a:p>
      </dgm:t>
    </dgm:pt>
    <dgm:pt modelId="{4749A4C8-B432-4EC9-A635-DDD654664D5C}" type="sibTrans" cxnId="{98826BE8-B6A6-45D1-A306-BA91A3691804}">
      <dgm:prSet/>
      <dgm:spPr/>
      <dgm:t>
        <a:bodyPr/>
        <a:lstStyle/>
        <a:p>
          <a:endParaRPr kumimoji="1" lang="ja-JP" altLang="en-US"/>
        </a:p>
      </dgm:t>
    </dgm:pt>
    <dgm:pt modelId="{ADEDD33F-E75F-4A4C-937D-B8BE260D4A75}">
      <dgm:prSet phldrT="[テキスト]" custT="1"/>
      <dgm:spPr/>
      <dgm:t>
        <a:bodyPr/>
        <a:lstStyle/>
        <a:p>
          <a:r>
            <a:rPr kumimoji="1" lang="ja-JP" altLang="en-US" sz="1200" dirty="0"/>
            <a:t>進捗表示ありなしあまり関係ない</a:t>
          </a:r>
        </a:p>
      </dgm:t>
    </dgm:pt>
    <dgm:pt modelId="{7133A48F-7D94-4F00-A9C4-138043125015}" type="parTrans" cxnId="{4A9F58A5-91B7-4BDF-8FE1-CD0E11C7C50F}">
      <dgm:prSet/>
      <dgm:spPr/>
      <dgm:t>
        <a:bodyPr/>
        <a:lstStyle/>
        <a:p>
          <a:endParaRPr kumimoji="1" lang="ja-JP" altLang="en-US"/>
        </a:p>
      </dgm:t>
    </dgm:pt>
    <dgm:pt modelId="{E13DDB57-E726-40E2-B6E6-E0A3BAC7F97D}" type="sibTrans" cxnId="{4A9F58A5-91B7-4BDF-8FE1-CD0E11C7C50F}">
      <dgm:prSet/>
      <dgm:spPr/>
      <dgm:t>
        <a:bodyPr/>
        <a:lstStyle/>
        <a:p>
          <a:endParaRPr kumimoji="1" lang="ja-JP" altLang="en-US"/>
        </a:p>
      </dgm:t>
    </dgm:pt>
    <dgm:pt modelId="{4573C0BA-7E32-4C6F-9A78-6588DB1FFD75}" type="pres">
      <dgm:prSet presAssocID="{50990DBC-9307-4E6B-A49A-7D561898D578}" presName="linear" presStyleCnt="0">
        <dgm:presLayoutVars>
          <dgm:animLvl val="lvl"/>
          <dgm:resizeHandles val="exact"/>
        </dgm:presLayoutVars>
      </dgm:prSet>
      <dgm:spPr/>
    </dgm:pt>
    <dgm:pt modelId="{E8935CDF-D2B2-463B-92D8-FA63A68ECB3A}" type="pres">
      <dgm:prSet presAssocID="{E1C4E2B3-0DBF-4706-AB2F-8F0AA0533DFF}" presName="parentText" presStyleLbl="node1" presStyleIdx="0" presStyleCnt="2">
        <dgm:presLayoutVars>
          <dgm:chMax val="0"/>
          <dgm:bulletEnabled val="1"/>
        </dgm:presLayoutVars>
      </dgm:prSet>
      <dgm:spPr/>
    </dgm:pt>
    <dgm:pt modelId="{464DFF9A-721E-494D-994D-C74626001F12}" type="pres">
      <dgm:prSet presAssocID="{E1C4E2B3-0DBF-4706-AB2F-8F0AA0533DFF}" presName="childText" presStyleLbl="revTx" presStyleIdx="0" presStyleCnt="2">
        <dgm:presLayoutVars>
          <dgm:bulletEnabled val="1"/>
        </dgm:presLayoutVars>
      </dgm:prSet>
      <dgm:spPr/>
    </dgm:pt>
    <dgm:pt modelId="{77CF460B-3F9C-4663-B633-3FD403C2B0BF}" type="pres">
      <dgm:prSet presAssocID="{B2374261-3327-448F-8400-D0BFD28C60CA}" presName="parentText" presStyleLbl="node1" presStyleIdx="1" presStyleCnt="2">
        <dgm:presLayoutVars>
          <dgm:chMax val="0"/>
          <dgm:bulletEnabled val="1"/>
        </dgm:presLayoutVars>
      </dgm:prSet>
      <dgm:spPr/>
    </dgm:pt>
    <dgm:pt modelId="{EA1F4ACE-7D85-4515-87D7-F99E3715843C}" type="pres">
      <dgm:prSet presAssocID="{B2374261-3327-448F-8400-D0BFD28C60CA}" presName="childText" presStyleLbl="revTx" presStyleIdx="1" presStyleCnt="2">
        <dgm:presLayoutVars>
          <dgm:bulletEnabled val="1"/>
        </dgm:presLayoutVars>
      </dgm:prSet>
      <dgm:spPr/>
    </dgm:pt>
  </dgm:ptLst>
  <dgm:cxnLst>
    <dgm:cxn modelId="{AD9C0D6D-1F18-4E47-9322-637A8B0240FA}" srcId="{E1C4E2B3-0DBF-4706-AB2F-8F0AA0533DFF}" destId="{E8A7E7BD-89DC-4599-9411-BDE928A775E9}" srcOrd="0" destOrd="0" parTransId="{307EB2AA-5909-4171-A102-5461E561B05A}" sibTransId="{347617A0-67C0-475D-B82B-9BFF0A60D5E0}"/>
    <dgm:cxn modelId="{38570994-72DB-4978-A937-B8908C21B401}" type="presOf" srcId="{E1C4E2B3-0DBF-4706-AB2F-8F0AA0533DFF}" destId="{E8935CDF-D2B2-463B-92D8-FA63A68ECB3A}" srcOrd="0" destOrd="0" presId="urn:microsoft.com/office/officeart/2005/8/layout/vList2"/>
    <dgm:cxn modelId="{5CAF1F9A-02FD-4903-B061-F5AA9DB3C1D1}" srcId="{50990DBC-9307-4E6B-A49A-7D561898D578}" destId="{E1C4E2B3-0DBF-4706-AB2F-8F0AA0533DFF}" srcOrd="0" destOrd="0" parTransId="{4CBDE121-49F2-4ECE-87E6-876B7A295537}" sibTransId="{CAB6D934-F8FD-475E-875B-AB065EFB59A4}"/>
    <dgm:cxn modelId="{4A9F58A5-91B7-4BDF-8FE1-CD0E11C7C50F}" srcId="{B2374261-3327-448F-8400-D0BFD28C60CA}" destId="{ADEDD33F-E75F-4A4C-937D-B8BE260D4A75}" srcOrd="0" destOrd="0" parTransId="{7133A48F-7D94-4F00-A9C4-138043125015}" sibTransId="{E13DDB57-E726-40E2-B6E6-E0A3BAC7F97D}"/>
    <dgm:cxn modelId="{EB0337C0-7D78-4799-B34A-8214E36936F0}" type="presOf" srcId="{50990DBC-9307-4E6B-A49A-7D561898D578}" destId="{4573C0BA-7E32-4C6F-9A78-6588DB1FFD75}" srcOrd="0" destOrd="0" presId="urn:microsoft.com/office/officeart/2005/8/layout/vList2"/>
    <dgm:cxn modelId="{7E662BC3-0AC5-49E5-A32E-D2DE48F7275A}" type="presOf" srcId="{ADEDD33F-E75F-4A4C-937D-B8BE260D4A75}" destId="{EA1F4ACE-7D85-4515-87D7-F99E3715843C}" srcOrd="0" destOrd="0" presId="urn:microsoft.com/office/officeart/2005/8/layout/vList2"/>
    <dgm:cxn modelId="{55A16FC4-6730-44AC-9B10-D5CFFD5C16E5}" type="presOf" srcId="{B2374261-3327-448F-8400-D0BFD28C60CA}" destId="{77CF460B-3F9C-4663-B633-3FD403C2B0BF}" srcOrd="0" destOrd="0" presId="urn:microsoft.com/office/officeart/2005/8/layout/vList2"/>
    <dgm:cxn modelId="{A59B21E4-FF84-4220-9636-BB4535AAA41C}" type="presOf" srcId="{E8A7E7BD-89DC-4599-9411-BDE928A775E9}" destId="{464DFF9A-721E-494D-994D-C74626001F12}" srcOrd="0" destOrd="0" presId="urn:microsoft.com/office/officeart/2005/8/layout/vList2"/>
    <dgm:cxn modelId="{98826BE8-B6A6-45D1-A306-BA91A3691804}" srcId="{50990DBC-9307-4E6B-A49A-7D561898D578}" destId="{B2374261-3327-448F-8400-D0BFD28C60CA}" srcOrd="1" destOrd="0" parTransId="{07AA5B1A-674C-45ED-B046-451A18A38380}" sibTransId="{4749A4C8-B432-4EC9-A635-DDD654664D5C}"/>
    <dgm:cxn modelId="{C3059C8A-F642-4887-AAEA-3E4595B4C9E3}" type="presParOf" srcId="{4573C0BA-7E32-4C6F-9A78-6588DB1FFD75}" destId="{E8935CDF-D2B2-463B-92D8-FA63A68ECB3A}" srcOrd="0" destOrd="0" presId="urn:microsoft.com/office/officeart/2005/8/layout/vList2"/>
    <dgm:cxn modelId="{F46BDB27-4FF4-4801-BF41-10FF06D7D3FA}" type="presParOf" srcId="{4573C0BA-7E32-4C6F-9A78-6588DB1FFD75}" destId="{464DFF9A-721E-494D-994D-C74626001F12}" srcOrd="1" destOrd="0" presId="urn:microsoft.com/office/officeart/2005/8/layout/vList2"/>
    <dgm:cxn modelId="{9AB14549-0722-4EC5-8C3D-B045F021F346}" type="presParOf" srcId="{4573C0BA-7E32-4C6F-9A78-6588DB1FFD75}" destId="{77CF460B-3F9C-4663-B633-3FD403C2B0BF}" srcOrd="2" destOrd="0" presId="urn:microsoft.com/office/officeart/2005/8/layout/vList2"/>
    <dgm:cxn modelId="{E4C94BF5-BE6B-44B9-B6BD-23752B8C443E}" type="presParOf" srcId="{4573C0BA-7E32-4C6F-9A78-6588DB1FFD75}" destId="{EA1F4ACE-7D85-4515-87D7-F99E3715843C}"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DF5A25-C889-4F1E-8D0F-E5766617E3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1D066304-9642-46CC-987A-8A0FC5A1F568}">
      <dgm:prSet phldrT="[テキスト]" custT="1"/>
      <dgm:spPr/>
      <dgm:t>
        <a:bodyPr/>
        <a:lstStyle/>
        <a:p>
          <a:pPr algn="ctr"/>
          <a:r>
            <a:rPr kumimoji="1" lang="ja-JP" altLang="en-US" sz="2000" dirty="0"/>
            <a:t>平均回答時間</a:t>
          </a:r>
        </a:p>
      </dgm:t>
    </dgm:pt>
    <dgm:pt modelId="{1324DB67-1109-4593-92B8-9C4DC82A26D9}" type="parTrans" cxnId="{1CBF1D5B-3417-4AC6-B03E-C925258B2A6D}">
      <dgm:prSet/>
      <dgm:spPr/>
      <dgm:t>
        <a:bodyPr/>
        <a:lstStyle/>
        <a:p>
          <a:endParaRPr kumimoji="1" lang="ja-JP" altLang="en-US"/>
        </a:p>
      </dgm:t>
    </dgm:pt>
    <dgm:pt modelId="{2D9FD23C-041F-4D45-B0FA-0CE432F0EE16}" type="sibTrans" cxnId="{1CBF1D5B-3417-4AC6-B03E-C925258B2A6D}">
      <dgm:prSet/>
      <dgm:spPr/>
      <dgm:t>
        <a:bodyPr/>
        <a:lstStyle/>
        <a:p>
          <a:endParaRPr kumimoji="1" lang="ja-JP" altLang="en-US"/>
        </a:p>
      </dgm:t>
    </dgm:pt>
    <dgm:pt modelId="{9E763B22-728E-4003-A7CA-06F970D2157B}">
      <dgm:prSet phldrT="[テキスト]" custT="1"/>
      <dgm:spPr/>
      <dgm:t>
        <a:bodyPr/>
        <a:lstStyle/>
        <a:p>
          <a:pPr algn="ctr"/>
          <a:r>
            <a:rPr kumimoji="1" lang="ja-JP" altLang="en-US" sz="2000" dirty="0"/>
            <a:t>正答率</a:t>
          </a:r>
        </a:p>
      </dgm:t>
    </dgm:pt>
    <dgm:pt modelId="{188CA5E9-0664-4FD0-99FF-FEA126550C1B}" type="parTrans" cxnId="{5A28DBD2-C57D-4B75-940A-02F8A3D1AC11}">
      <dgm:prSet/>
      <dgm:spPr/>
      <dgm:t>
        <a:bodyPr/>
        <a:lstStyle/>
        <a:p>
          <a:endParaRPr kumimoji="1" lang="ja-JP" altLang="en-US"/>
        </a:p>
      </dgm:t>
    </dgm:pt>
    <dgm:pt modelId="{B32055B0-EEC9-4B38-A46B-02B767C358DC}" type="sibTrans" cxnId="{5A28DBD2-C57D-4B75-940A-02F8A3D1AC11}">
      <dgm:prSet/>
      <dgm:spPr/>
      <dgm:t>
        <a:bodyPr/>
        <a:lstStyle/>
        <a:p>
          <a:endParaRPr kumimoji="1" lang="ja-JP" altLang="en-US"/>
        </a:p>
      </dgm:t>
    </dgm:pt>
    <dgm:pt modelId="{CF393BB1-DFC0-4879-A002-D7331E1095FE}">
      <dgm:prSet phldrT="[テキスト]" custT="1"/>
      <dgm:spPr/>
      <dgm:t>
        <a:bodyPr/>
        <a:lstStyle/>
        <a:p>
          <a:pPr algn="ctr"/>
          <a:r>
            <a:rPr kumimoji="1" lang="ja-JP" altLang="en-US" sz="2000" dirty="0"/>
            <a:t>集中度合い</a:t>
          </a:r>
        </a:p>
      </dgm:t>
    </dgm:pt>
    <dgm:pt modelId="{423DB2DC-0D54-446D-8360-BF856464E2BC}" type="parTrans" cxnId="{1E9BF691-252D-4360-A88E-A4112ED19D60}">
      <dgm:prSet/>
      <dgm:spPr/>
      <dgm:t>
        <a:bodyPr/>
        <a:lstStyle/>
        <a:p>
          <a:endParaRPr kumimoji="1" lang="ja-JP" altLang="en-US"/>
        </a:p>
      </dgm:t>
    </dgm:pt>
    <dgm:pt modelId="{44BDDC07-6D30-45EB-AB45-370F1F9EDBAA}" type="sibTrans" cxnId="{1E9BF691-252D-4360-A88E-A4112ED19D60}">
      <dgm:prSet/>
      <dgm:spPr/>
      <dgm:t>
        <a:bodyPr/>
        <a:lstStyle/>
        <a:p>
          <a:endParaRPr kumimoji="1" lang="ja-JP" altLang="en-US"/>
        </a:p>
      </dgm:t>
    </dgm:pt>
    <dgm:pt modelId="{D31A5EF0-5B07-441B-A9CC-F41CED15D1E9}" type="pres">
      <dgm:prSet presAssocID="{1FDF5A25-C889-4F1E-8D0F-E5766617E3C3}" presName="linear" presStyleCnt="0">
        <dgm:presLayoutVars>
          <dgm:dir/>
          <dgm:animLvl val="lvl"/>
          <dgm:resizeHandles val="exact"/>
        </dgm:presLayoutVars>
      </dgm:prSet>
      <dgm:spPr/>
    </dgm:pt>
    <dgm:pt modelId="{92DDF318-B7A8-467A-AB53-EC56575B994B}" type="pres">
      <dgm:prSet presAssocID="{1D066304-9642-46CC-987A-8A0FC5A1F568}" presName="parentLin" presStyleCnt="0"/>
      <dgm:spPr/>
    </dgm:pt>
    <dgm:pt modelId="{9B0F1E97-6095-4C8B-BC42-F66D2E2DFEB3}" type="pres">
      <dgm:prSet presAssocID="{1D066304-9642-46CC-987A-8A0FC5A1F568}" presName="parentLeftMargin" presStyleLbl="node1" presStyleIdx="0" presStyleCnt="3"/>
      <dgm:spPr/>
    </dgm:pt>
    <dgm:pt modelId="{A8811346-9BCD-4081-856B-E42FECE06D7F}" type="pres">
      <dgm:prSet presAssocID="{1D066304-9642-46CC-987A-8A0FC5A1F568}" presName="parentText" presStyleLbl="node1" presStyleIdx="0" presStyleCnt="3" custScaleX="45391">
        <dgm:presLayoutVars>
          <dgm:chMax val="0"/>
          <dgm:bulletEnabled val="1"/>
        </dgm:presLayoutVars>
      </dgm:prSet>
      <dgm:spPr/>
    </dgm:pt>
    <dgm:pt modelId="{68B7F9C2-8337-4811-8D32-C9D722ADFBDA}" type="pres">
      <dgm:prSet presAssocID="{1D066304-9642-46CC-987A-8A0FC5A1F568}" presName="negativeSpace" presStyleCnt="0"/>
      <dgm:spPr/>
    </dgm:pt>
    <dgm:pt modelId="{90180185-2B52-4609-B407-D84C8055809C}" type="pres">
      <dgm:prSet presAssocID="{1D066304-9642-46CC-987A-8A0FC5A1F568}" presName="childText" presStyleLbl="conFgAcc1" presStyleIdx="0" presStyleCnt="3" custScaleY="304082">
        <dgm:presLayoutVars>
          <dgm:bulletEnabled val="1"/>
        </dgm:presLayoutVars>
      </dgm:prSet>
      <dgm:spPr/>
    </dgm:pt>
    <dgm:pt modelId="{B50A7C88-E22F-45DB-8701-57C3DA50DCD8}" type="pres">
      <dgm:prSet presAssocID="{2D9FD23C-041F-4D45-B0FA-0CE432F0EE16}" presName="spaceBetweenRectangles" presStyleCnt="0"/>
      <dgm:spPr/>
    </dgm:pt>
    <dgm:pt modelId="{806E73FC-A86F-4698-BDD6-350ABAE1AEE4}" type="pres">
      <dgm:prSet presAssocID="{9E763B22-728E-4003-A7CA-06F970D2157B}" presName="parentLin" presStyleCnt="0"/>
      <dgm:spPr/>
    </dgm:pt>
    <dgm:pt modelId="{0342A723-B783-432C-92CE-790092785110}" type="pres">
      <dgm:prSet presAssocID="{9E763B22-728E-4003-A7CA-06F970D2157B}" presName="parentLeftMargin" presStyleLbl="node1" presStyleIdx="0" presStyleCnt="3"/>
      <dgm:spPr/>
    </dgm:pt>
    <dgm:pt modelId="{4EACA6FB-1438-4C81-A509-48EBB77F3C9A}" type="pres">
      <dgm:prSet presAssocID="{9E763B22-728E-4003-A7CA-06F970D2157B}" presName="parentText" presStyleLbl="node1" presStyleIdx="1" presStyleCnt="3" custScaleX="45391">
        <dgm:presLayoutVars>
          <dgm:chMax val="0"/>
          <dgm:bulletEnabled val="1"/>
        </dgm:presLayoutVars>
      </dgm:prSet>
      <dgm:spPr/>
    </dgm:pt>
    <dgm:pt modelId="{B8D643EA-4870-41E2-AB4C-59C47507C06E}" type="pres">
      <dgm:prSet presAssocID="{9E763B22-728E-4003-A7CA-06F970D2157B}" presName="negativeSpace" presStyleCnt="0"/>
      <dgm:spPr/>
    </dgm:pt>
    <dgm:pt modelId="{AA6113CA-1276-4694-9530-3F29AA8210F2}" type="pres">
      <dgm:prSet presAssocID="{9E763B22-728E-4003-A7CA-06F970D2157B}" presName="childText" presStyleLbl="conFgAcc1" presStyleIdx="1" presStyleCnt="3" custScaleY="304082">
        <dgm:presLayoutVars>
          <dgm:bulletEnabled val="1"/>
        </dgm:presLayoutVars>
      </dgm:prSet>
      <dgm:spPr/>
    </dgm:pt>
    <dgm:pt modelId="{B243591E-AA7B-4135-A2FC-F44F6521EE90}" type="pres">
      <dgm:prSet presAssocID="{B32055B0-EEC9-4B38-A46B-02B767C358DC}" presName="spaceBetweenRectangles" presStyleCnt="0"/>
      <dgm:spPr/>
    </dgm:pt>
    <dgm:pt modelId="{0E77D39F-2E66-41F7-9BF7-FD1132040BAD}" type="pres">
      <dgm:prSet presAssocID="{CF393BB1-DFC0-4879-A002-D7331E1095FE}" presName="parentLin" presStyleCnt="0"/>
      <dgm:spPr/>
    </dgm:pt>
    <dgm:pt modelId="{128C5DDE-2BB2-48AE-88EF-240AFFF98755}" type="pres">
      <dgm:prSet presAssocID="{CF393BB1-DFC0-4879-A002-D7331E1095FE}" presName="parentLeftMargin" presStyleLbl="node1" presStyleIdx="1" presStyleCnt="3"/>
      <dgm:spPr/>
    </dgm:pt>
    <dgm:pt modelId="{E53D237F-FBDB-4D74-8673-41A0E4A80247}" type="pres">
      <dgm:prSet presAssocID="{CF393BB1-DFC0-4879-A002-D7331E1095FE}" presName="parentText" presStyleLbl="node1" presStyleIdx="2" presStyleCnt="3" custScaleX="45391">
        <dgm:presLayoutVars>
          <dgm:chMax val="0"/>
          <dgm:bulletEnabled val="1"/>
        </dgm:presLayoutVars>
      </dgm:prSet>
      <dgm:spPr/>
    </dgm:pt>
    <dgm:pt modelId="{2DAE00CA-F19B-487A-BF02-3556C4DBC085}" type="pres">
      <dgm:prSet presAssocID="{CF393BB1-DFC0-4879-A002-D7331E1095FE}" presName="negativeSpace" presStyleCnt="0"/>
      <dgm:spPr/>
    </dgm:pt>
    <dgm:pt modelId="{9F2F9586-E5F2-4D85-B727-EC3B8EA2DF18}" type="pres">
      <dgm:prSet presAssocID="{CF393BB1-DFC0-4879-A002-D7331E1095FE}" presName="childText" presStyleLbl="conFgAcc1" presStyleIdx="2" presStyleCnt="3" custScaleY="304082">
        <dgm:presLayoutVars>
          <dgm:bulletEnabled val="1"/>
        </dgm:presLayoutVars>
      </dgm:prSet>
      <dgm:spPr/>
    </dgm:pt>
  </dgm:ptLst>
  <dgm:cxnLst>
    <dgm:cxn modelId="{7DD03103-2223-491B-BA0F-BB0A7EBB8AD9}" type="presOf" srcId="{9E763B22-728E-4003-A7CA-06F970D2157B}" destId="{4EACA6FB-1438-4C81-A509-48EBB77F3C9A}" srcOrd="1" destOrd="0" presId="urn:microsoft.com/office/officeart/2005/8/layout/list1"/>
    <dgm:cxn modelId="{1CBF1D5B-3417-4AC6-B03E-C925258B2A6D}" srcId="{1FDF5A25-C889-4F1E-8D0F-E5766617E3C3}" destId="{1D066304-9642-46CC-987A-8A0FC5A1F568}" srcOrd="0" destOrd="0" parTransId="{1324DB67-1109-4593-92B8-9C4DC82A26D9}" sibTransId="{2D9FD23C-041F-4D45-B0FA-0CE432F0EE16}"/>
    <dgm:cxn modelId="{666D8368-B3A3-4A08-A510-72F356FFDB05}" type="presOf" srcId="{1D066304-9642-46CC-987A-8A0FC5A1F568}" destId="{A8811346-9BCD-4081-856B-E42FECE06D7F}" srcOrd="1" destOrd="0" presId="urn:microsoft.com/office/officeart/2005/8/layout/list1"/>
    <dgm:cxn modelId="{B1E72169-DE1F-4A5D-A287-C8B6C7D28BF6}" type="presOf" srcId="{CF393BB1-DFC0-4879-A002-D7331E1095FE}" destId="{128C5DDE-2BB2-48AE-88EF-240AFFF98755}" srcOrd="0" destOrd="0" presId="urn:microsoft.com/office/officeart/2005/8/layout/list1"/>
    <dgm:cxn modelId="{D43A8F6C-F48F-4A8F-8076-76DA41604736}" type="presOf" srcId="{1D066304-9642-46CC-987A-8A0FC5A1F568}" destId="{9B0F1E97-6095-4C8B-BC42-F66D2E2DFEB3}" srcOrd="0" destOrd="0" presId="urn:microsoft.com/office/officeart/2005/8/layout/list1"/>
    <dgm:cxn modelId="{4B632780-86EF-4422-9CD9-BFF3548DEDA5}" type="presOf" srcId="{9E763B22-728E-4003-A7CA-06F970D2157B}" destId="{0342A723-B783-432C-92CE-790092785110}" srcOrd="0" destOrd="0" presId="urn:microsoft.com/office/officeart/2005/8/layout/list1"/>
    <dgm:cxn modelId="{7379538A-130D-4719-BBD8-0401804B38F4}" type="presOf" srcId="{CF393BB1-DFC0-4879-A002-D7331E1095FE}" destId="{E53D237F-FBDB-4D74-8673-41A0E4A80247}" srcOrd="1" destOrd="0" presId="urn:microsoft.com/office/officeart/2005/8/layout/list1"/>
    <dgm:cxn modelId="{1E9BF691-252D-4360-A88E-A4112ED19D60}" srcId="{1FDF5A25-C889-4F1E-8D0F-E5766617E3C3}" destId="{CF393BB1-DFC0-4879-A002-D7331E1095FE}" srcOrd="2" destOrd="0" parTransId="{423DB2DC-0D54-446D-8360-BF856464E2BC}" sibTransId="{44BDDC07-6D30-45EB-AB45-370F1F9EDBAA}"/>
    <dgm:cxn modelId="{BADF14B0-900E-4FB6-B23F-26C9BA306FCA}" type="presOf" srcId="{1FDF5A25-C889-4F1E-8D0F-E5766617E3C3}" destId="{D31A5EF0-5B07-441B-A9CC-F41CED15D1E9}" srcOrd="0" destOrd="0" presId="urn:microsoft.com/office/officeart/2005/8/layout/list1"/>
    <dgm:cxn modelId="{5A28DBD2-C57D-4B75-940A-02F8A3D1AC11}" srcId="{1FDF5A25-C889-4F1E-8D0F-E5766617E3C3}" destId="{9E763B22-728E-4003-A7CA-06F970D2157B}" srcOrd="1" destOrd="0" parTransId="{188CA5E9-0664-4FD0-99FF-FEA126550C1B}" sibTransId="{B32055B0-EEC9-4B38-A46B-02B767C358DC}"/>
    <dgm:cxn modelId="{D935E714-768D-497F-B4FD-B3DE2F767BDE}" type="presParOf" srcId="{D31A5EF0-5B07-441B-A9CC-F41CED15D1E9}" destId="{92DDF318-B7A8-467A-AB53-EC56575B994B}" srcOrd="0" destOrd="0" presId="urn:microsoft.com/office/officeart/2005/8/layout/list1"/>
    <dgm:cxn modelId="{0D13CDA3-C1E5-46BA-9F09-E00962C8BAE4}" type="presParOf" srcId="{92DDF318-B7A8-467A-AB53-EC56575B994B}" destId="{9B0F1E97-6095-4C8B-BC42-F66D2E2DFEB3}" srcOrd="0" destOrd="0" presId="urn:microsoft.com/office/officeart/2005/8/layout/list1"/>
    <dgm:cxn modelId="{7E72FC03-6065-4DD5-B7E5-2F6D56B958C6}" type="presParOf" srcId="{92DDF318-B7A8-467A-AB53-EC56575B994B}" destId="{A8811346-9BCD-4081-856B-E42FECE06D7F}" srcOrd="1" destOrd="0" presId="urn:microsoft.com/office/officeart/2005/8/layout/list1"/>
    <dgm:cxn modelId="{2970525E-BAE7-4E73-ABB0-94804D936DD1}" type="presParOf" srcId="{D31A5EF0-5B07-441B-A9CC-F41CED15D1E9}" destId="{68B7F9C2-8337-4811-8D32-C9D722ADFBDA}" srcOrd="1" destOrd="0" presId="urn:microsoft.com/office/officeart/2005/8/layout/list1"/>
    <dgm:cxn modelId="{C29A4D85-ED88-42FB-A947-EF715BDDB5AC}" type="presParOf" srcId="{D31A5EF0-5B07-441B-A9CC-F41CED15D1E9}" destId="{90180185-2B52-4609-B407-D84C8055809C}" srcOrd="2" destOrd="0" presId="urn:microsoft.com/office/officeart/2005/8/layout/list1"/>
    <dgm:cxn modelId="{76240B81-36E3-4EB0-9715-2E5561BE55D1}" type="presParOf" srcId="{D31A5EF0-5B07-441B-A9CC-F41CED15D1E9}" destId="{B50A7C88-E22F-45DB-8701-57C3DA50DCD8}" srcOrd="3" destOrd="0" presId="urn:microsoft.com/office/officeart/2005/8/layout/list1"/>
    <dgm:cxn modelId="{27B6E194-EFCD-44A5-9DA0-69CD7C1885C3}" type="presParOf" srcId="{D31A5EF0-5B07-441B-A9CC-F41CED15D1E9}" destId="{806E73FC-A86F-4698-BDD6-350ABAE1AEE4}" srcOrd="4" destOrd="0" presId="urn:microsoft.com/office/officeart/2005/8/layout/list1"/>
    <dgm:cxn modelId="{E3B2481E-8730-40CF-8A7F-6E831F36E129}" type="presParOf" srcId="{806E73FC-A86F-4698-BDD6-350ABAE1AEE4}" destId="{0342A723-B783-432C-92CE-790092785110}" srcOrd="0" destOrd="0" presId="urn:microsoft.com/office/officeart/2005/8/layout/list1"/>
    <dgm:cxn modelId="{C99584D0-BE98-4FA1-BC3C-3BEA23A03340}" type="presParOf" srcId="{806E73FC-A86F-4698-BDD6-350ABAE1AEE4}" destId="{4EACA6FB-1438-4C81-A509-48EBB77F3C9A}" srcOrd="1" destOrd="0" presId="urn:microsoft.com/office/officeart/2005/8/layout/list1"/>
    <dgm:cxn modelId="{1837C895-E2B1-4310-BA99-A726C9121270}" type="presParOf" srcId="{D31A5EF0-5B07-441B-A9CC-F41CED15D1E9}" destId="{B8D643EA-4870-41E2-AB4C-59C47507C06E}" srcOrd="5" destOrd="0" presId="urn:microsoft.com/office/officeart/2005/8/layout/list1"/>
    <dgm:cxn modelId="{010BFEBA-748E-4F2B-8123-8E58DE036821}" type="presParOf" srcId="{D31A5EF0-5B07-441B-A9CC-F41CED15D1E9}" destId="{AA6113CA-1276-4694-9530-3F29AA8210F2}" srcOrd="6" destOrd="0" presId="urn:microsoft.com/office/officeart/2005/8/layout/list1"/>
    <dgm:cxn modelId="{FAA167CA-BC3C-47B7-B0BE-C2FA77271363}" type="presParOf" srcId="{D31A5EF0-5B07-441B-A9CC-F41CED15D1E9}" destId="{B243591E-AA7B-4135-A2FC-F44F6521EE90}" srcOrd="7" destOrd="0" presId="urn:microsoft.com/office/officeart/2005/8/layout/list1"/>
    <dgm:cxn modelId="{982E44AE-2C64-4D47-9088-778E151459C4}" type="presParOf" srcId="{D31A5EF0-5B07-441B-A9CC-F41CED15D1E9}" destId="{0E77D39F-2E66-41F7-9BF7-FD1132040BAD}" srcOrd="8" destOrd="0" presId="urn:microsoft.com/office/officeart/2005/8/layout/list1"/>
    <dgm:cxn modelId="{9EE4A2B8-E782-4FD2-BE6D-F8FC69C47B75}" type="presParOf" srcId="{0E77D39F-2E66-41F7-9BF7-FD1132040BAD}" destId="{128C5DDE-2BB2-48AE-88EF-240AFFF98755}" srcOrd="0" destOrd="0" presId="urn:microsoft.com/office/officeart/2005/8/layout/list1"/>
    <dgm:cxn modelId="{9FE10918-6961-4227-B369-178F8EB74DA8}" type="presParOf" srcId="{0E77D39F-2E66-41F7-9BF7-FD1132040BAD}" destId="{E53D237F-FBDB-4D74-8673-41A0E4A80247}" srcOrd="1" destOrd="0" presId="urn:microsoft.com/office/officeart/2005/8/layout/list1"/>
    <dgm:cxn modelId="{CA93B89D-5C5E-4A23-8C9F-CCFCC79087A0}" type="presParOf" srcId="{D31A5EF0-5B07-441B-A9CC-F41CED15D1E9}" destId="{2DAE00CA-F19B-487A-BF02-3556C4DBC085}" srcOrd="9" destOrd="0" presId="urn:microsoft.com/office/officeart/2005/8/layout/list1"/>
    <dgm:cxn modelId="{E523B575-6886-454C-9CF3-22850D47FE8A}" type="presParOf" srcId="{D31A5EF0-5B07-441B-A9CC-F41CED15D1E9}" destId="{9F2F9586-E5F2-4D85-B727-EC3B8EA2DF18}"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627AE-B74E-484D-A166-D81DE8E3D385}">
      <dsp:nvSpPr>
        <dsp:cNvPr id="0" name=""/>
        <dsp:cNvSpPr/>
      </dsp:nvSpPr>
      <dsp:spPr>
        <a:xfrm>
          <a:off x="4855"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練習問題</a:t>
          </a:r>
          <a:endParaRPr kumimoji="1" lang="en-US" altLang="ja-JP" sz="2100" kern="1200" dirty="0"/>
        </a:p>
        <a:p>
          <a:pPr marL="0" lvl="0" indent="0" algn="ctr" defTabSz="933450">
            <a:lnSpc>
              <a:spcPct val="90000"/>
            </a:lnSpc>
            <a:spcBef>
              <a:spcPct val="0"/>
            </a:spcBef>
            <a:spcAft>
              <a:spcPct val="35000"/>
            </a:spcAft>
            <a:buNone/>
          </a:pPr>
          <a:r>
            <a:rPr kumimoji="1" lang="ja-JP" altLang="en-US" sz="2100" kern="1200" dirty="0"/>
            <a:t>タスク</a:t>
          </a:r>
          <a:r>
            <a:rPr kumimoji="1" lang="en-US" altLang="ja-JP" sz="2100" kern="1200" dirty="0"/>
            <a:t>5</a:t>
          </a:r>
          <a:r>
            <a:rPr kumimoji="1" lang="ja-JP" altLang="en-US" sz="2100" kern="1200" dirty="0"/>
            <a:t>問</a:t>
          </a:r>
        </a:p>
      </dsp:txBody>
      <dsp:txXfrm>
        <a:off x="42163" y="693585"/>
        <a:ext cx="2048378" cy="1199180"/>
      </dsp:txXfrm>
    </dsp:sp>
    <dsp:sp modelId="{6187BC04-867C-4C10-94D4-6634A1FDD308}">
      <dsp:nvSpPr>
        <dsp:cNvPr id="0" name=""/>
        <dsp:cNvSpPr/>
      </dsp:nvSpPr>
      <dsp:spPr>
        <a:xfrm>
          <a:off x="2340149" y="1029924"/>
          <a:ext cx="450074" cy="52650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a:off x="2340149" y="1135224"/>
        <a:ext cx="315052" cy="315902"/>
      </dsp:txXfrm>
    </dsp:sp>
    <dsp:sp modelId="{BF7C283A-DAF9-47DF-A06A-80F3956385E3}">
      <dsp:nvSpPr>
        <dsp:cNvPr id="0" name=""/>
        <dsp:cNvSpPr/>
      </dsp:nvSpPr>
      <dsp:spPr>
        <a:xfrm>
          <a:off x="2977048"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計算タスク</a:t>
          </a:r>
          <a:endParaRPr kumimoji="1" lang="en-US" altLang="ja-JP" sz="2100" kern="1200" dirty="0"/>
        </a:p>
        <a:p>
          <a:pPr marL="0" lvl="0" indent="0" algn="ctr" defTabSz="933450">
            <a:lnSpc>
              <a:spcPct val="90000"/>
            </a:lnSpc>
            <a:spcBef>
              <a:spcPct val="0"/>
            </a:spcBef>
            <a:spcAft>
              <a:spcPct val="35000"/>
            </a:spcAft>
            <a:buNone/>
          </a:pPr>
          <a:r>
            <a:rPr kumimoji="1" lang="en-US" altLang="ja-JP" sz="2100" kern="1200" dirty="0"/>
            <a:t>(</a:t>
          </a:r>
          <a:r>
            <a:rPr kumimoji="1" lang="ja-JP" altLang="en-US" sz="2100" kern="1200" dirty="0"/>
            <a:t>進捗表示なし</a:t>
          </a:r>
          <a:r>
            <a:rPr kumimoji="1" lang="en-US" altLang="ja-JP" sz="2100" kern="1200" dirty="0"/>
            <a:t>)</a:t>
          </a:r>
          <a:endParaRPr kumimoji="1" lang="ja-JP" altLang="en-US" sz="2100" kern="1200" dirty="0"/>
        </a:p>
      </dsp:txBody>
      <dsp:txXfrm>
        <a:off x="3014356" y="693585"/>
        <a:ext cx="2048378" cy="1199180"/>
      </dsp:txXfrm>
    </dsp:sp>
    <dsp:sp modelId="{36B72C78-9025-4591-A8D4-1868EAD5AC04}">
      <dsp:nvSpPr>
        <dsp:cNvPr id="0" name=""/>
        <dsp:cNvSpPr/>
      </dsp:nvSpPr>
      <dsp:spPr>
        <a:xfrm>
          <a:off x="5303875" y="1029924"/>
          <a:ext cx="432125" cy="52650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a:off x="5303875" y="1135224"/>
        <a:ext cx="302488" cy="315902"/>
      </dsp:txXfrm>
    </dsp:sp>
    <dsp:sp modelId="{74AEC8A5-4D0A-4417-86CA-08964DB9842C}">
      <dsp:nvSpPr>
        <dsp:cNvPr id="0" name=""/>
        <dsp:cNvSpPr/>
      </dsp:nvSpPr>
      <dsp:spPr>
        <a:xfrm>
          <a:off x="5915374"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練習問題</a:t>
          </a:r>
          <a:endParaRPr kumimoji="1" lang="en-US" altLang="ja-JP" sz="2100" kern="1200" dirty="0"/>
        </a:p>
        <a:p>
          <a:pPr marL="0" lvl="0" indent="0" algn="ctr" defTabSz="933450">
            <a:lnSpc>
              <a:spcPct val="90000"/>
            </a:lnSpc>
            <a:spcBef>
              <a:spcPct val="0"/>
            </a:spcBef>
            <a:spcAft>
              <a:spcPct val="35000"/>
            </a:spcAft>
            <a:buNone/>
          </a:pPr>
          <a:r>
            <a:rPr kumimoji="1" lang="ja-JP" altLang="en-US" sz="2100" kern="1200" dirty="0"/>
            <a:t>タスク</a:t>
          </a:r>
          <a:r>
            <a:rPr kumimoji="1" lang="en-US" altLang="ja-JP" sz="2100" kern="1200" dirty="0"/>
            <a:t>5</a:t>
          </a:r>
          <a:r>
            <a:rPr kumimoji="1" lang="ja-JP" altLang="en-US" sz="2100" kern="1200" dirty="0"/>
            <a:t>問</a:t>
          </a:r>
        </a:p>
      </dsp:txBody>
      <dsp:txXfrm>
        <a:off x="5952682" y="693585"/>
        <a:ext cx="2048378" cy="1199180"/>
      </dsp:txXfrm>
    </dsp:sp>
    <dsp:sp modelId="{6AAD73E3-B39A-4ACF-9657-76781469030B}">
      <dsp:nvSpPr>
        <dsp:cNvPr id="0" name=""/>
        <dsp:cNvSpPr/>
      </dsp:nvSpPr>
      <dsp:spPr>
        <a:xfrm>
          <a:off x="8259134" y="1029924"/>
          <a:ext cx="468023" cy="52650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a:off x="8259134" y="1135224"/>
        <a:ext cx="327616" cy="315902"/>
      </dsp:txXfrm>
    </dsp:sp>
    <dsp:sp modelId="{DDB2A174-E168-4F9A-BA6B-8933B59102FC}">
      <dsp:nvSpPr>
        <dsp:cNvPr id="0" name=""/>
        <dsp:cNvSpPr/>
      </dsp:nvSpPr>
      <dsp:spPr>
        <a:xfrm>
          <a:off x="8921432"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計算タスク</a:t>
          </a:r>
          <a:endParaRPr kumimoji="1" lang="en-US" altLang="ja-JP" sz="2100" kern="1200" dirty="0"/>
        </a:p>
        <a:p>
          <a:pPr marL="0" lvl="0" indent="0" algn="ctr" defTabSz="933450">
            <a:lnSpc>
              <a:spcPct val="90000"/>
            </a:lnSpc>
            <a:spcBef>
              <a:spcPct val="0"/>
            </a:spcBef>
            <a:spcAft>
              <a:spcPct val="35000"/>
            </a:spcAft>
            <a:buNone/>
          </a:pPr>
          <a:r>
            <a:rPr kumimoji="1" lang="en-US" altLang="ja-JP" sz="2100" kern="1200" dirty="0"/>
            <a:t>(</a:t>
          </a:r>
          <a:r>
            <a:rPr kumimoji="1" lang="ja-JP" altLang="en-US" sz="2100" kern="1200" dirty="0"/>
            <a:t>進捗表示あり</a:t>
          </a:r>
          <a:r>
            <a:rPr kumimoji="1" lang="en-US" altLang="ja-JP" sz="2100" kern="1200" dirty="0"/>
            <a:t>)</a:t>
          </a:r>
          <a:endParaRPr kumimoji="1" lang="ja-JP" altLang="en-US" sz="2100" kern="1200" dirty="0"/>
        </a:p>
      </dsp:txBody>
      <dsp:txXfrm>
        <a:off x="8958740" y="693585"/>
        <a:ext cx="2048378" cy="1199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35CDF-D2B2-463B-92D8-FA63A68ECB3A}">
      <dsp:nvSpPr>
        <dsp:cNvPr id="0" name=""/>
        <dsp:cNvSpPr/>
      </dsp:nvSpPr>
      <dsp:spPr>
        <a:xfrm>
          <a:off x="0" y="29625"/>
          <a:ext cx="3474070" cy="50544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実験前半</a:t>
          </a:r>
        </a:p>
      </dsp:txBody>
      <dsp:txXfrm>
        <a:off x="24674" y="54299"/>
        <a:ext cx="3424722" cy="456092"/>
      </dsp:txXfrm>
    </dsp:sp>
    <dsp:sp modelId="{464DFF9A-721E-494D-994D-C74626001F12}">
      <dsp:nvSpPr>
        <dsp:cNvPr id="0" name=""/>
        <dsp:cNvSpPr/>
      </dsp:nvSpPr>
      <dsp:spPr>
        <a:xfrm>
          <a:off x="0" y="535065"/>
          <a:ext cx="347407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02" tIns="15240" rIns="85344" bIns="15240" numCol="1" spcCol="1270" anchor="t" anchorCtr="0">
          <a:noAutofit/>
        </a:bodyPr>
        <a:lstStyle/>
        <a:p>
          <a:pPr marL="114300" lvl="1" indent="-114300" algn="l" defTabSz="533400">
            <a:lnSpc>
              <a:spcPct val="90000"/>
            </a:lnSpc>
            <a:spcBef>
              <a:spcPct val="0"/>
            </a:spcBef>
            <a:spcAft>
              <a:spcPct val="20000"/>
            </a:spcAft>
            <a:buChar char="•"/>
          </a:pPr>
          <a:r>
            <a:rPr kumimoji="1" lang="ja-JP" altLang="en-US" sz="1200" kern="1200" dirty="0"/>
            <a:t>進捗表示ありの方が高い</a:t>
          </a:r>
        </a:p>
      </dsp:txBody>
      <dsp:txXfrm>
        <a:off x="0" y="535065"/>
        <a:ext cx="3474070" cy="447120"/>
      </dsp:txXfrm>
    </dsp:sp>
    <dsp:sp modelId="{77CF460B-3F9C-4663-B633-3FD403C2B0BF}">
      <dsp:nvSpPr>
        <dsp:cNvPr id="0" name=""/>
        <dsp:cNvSpPr/>
      </dsp:nvSpPr>
      <dsp:spPr>
        <a:xfrm>
          <a:off x="0" y="982185"/>
          <a:ext cx="3474070" cy="505440"/>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実験後半</a:t>
          </a:r>
        </a:p>
      </dsp:txBody>
      <dsp:txXfrm>
        <a:off x="24674" y="1006859"/>
        <a:ext cx="3424722" cy="456092"/>
      </dsp:txXfrm>
    </dsp:sp>
    <dsp:sp modelId="{EA1F4ACE-7D85-4515-87D7-F99E3715843C}">
      <dsp:nvSpPr>
        <dsp:cNvPr id="0" name=""/>
        <dsp:cNvSpPr/>
      </dsp:nvSpPr>
      <dsp:spPr>
        <a:xfrm>
          <a:off x="0" y="1487625"/>
          <a:ext cx="347407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02" tIns="15240" rIns="85344" bIns="15240" numCol="1" spcCol="1270" anchor="t" anchorCtr="0">
          <a:noAutofit/>
        </a:bodyPr>
        <a:lstStyle/>
        <a:p>
          <a:pPr marL="114300" lvl="1" indent="-114300" algn="l" defTabSz="533400">
            <a:lnSpc>
              <a:spcPct val="90000"/>
            </a:lnSpc>
            <a:spcBef>
              <a:spcPct val="0"/>
            </a:spcBef>
            <a:spcAft>
              <a:spcPct val="20000"/>
            </a:spcAft>
            <a:buChar char="•"/>
          </a:pPr>
          <a:r>
            <a:rPr kumimoji="1" lang="ja-JP" altLang="en-US" sz="1200" kern="1200" dirty="0"/>
            <a:t>進捗表示ありなしあまり関係ない</a:t>
          </a:r>
        </a:p>
      </dsp:txBody>
      <dsp:txXfrm>
        <a:off x="0" y="1487625"/>
        <a:ext cx="3474070" cy="447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80185-2B52-4609-B407-D84C8055809C}">
      <dsp:nvSpPr>
        <dsp:cNvPr id="0" name=""/>
        <dsp:cNvSpPr/>
      </dsp:nvSpPr>
      <dsp:spPr>
        <a:xfrm>
          <a:off x="0" y="298885"/>
          <a:ext cx="6571401" cy="10728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811346-9BCD-4081-856B-E42FECE06D7F}">
      <dsp:nvSpPr>
        <dsp:cNvPr id="0" name=""/>
        <dsp:cNvSpPr/>
      </dsp:nvSpPr>
      <dsp:spPr>
        <a:xfrm>
          <a:off x="328570" y="92245"/>
          <a:ext cx="2087977"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8" tIns="0" rIns="173868" bIns="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平均回答時間</a:t>
          </a:r>
        </a:p>
      </dsp:txBody>
      <dsp:txXfrm>
        <a:off x="348745" y="112420"/>
        <a:ext cx="2047627" cy="372930"/>
      </dsp:txXfrm>
    </dsp:sp>
    <dsp:sp modelId="{AA6113CA-1276-4694-9530-3F29AA8210F2}">
      <dsp:nvSpPr>
        <dsp:cNvPr id="0" name=""/>
        <dsp:cNvSpPr/>
      </dsp:nvSpPr>
      <dsp:spPr>
        <a:xfrm>
          <a:off x="0" y="1653926"/>
          <a:ext cx="6571401" cy="10728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ACA6FB-1438-4C81-A509-48EBB77F3C9A}">
      <dsp:nvSpPr>
        <dsp:cNvPr id="0" name=""/>
        <dsp:cNvSpPr/>
      </dsp:nvSpPr>
      <dsp:spPr>
        <a:xfrm>
          <a:off x="328570" y="1447286"/>
          <a:ext cx="2087977"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8" tIns="0" rIns="173868" bIns="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正答率</a:t>
          </a:r>
        </a:p>
      </dsp:txBody>
      <dsp:txXfrm>
        <a:off x="348745" y="1467461"/>
        <a:ext cx="2047627" cy="372930"/>
      </dsp:txXfrm>
    </dsp:sp>
    <dsp:sp modelId="{9F2F9586-E5F2-4D85-B727-EC3B8EA2DF18}">
      <dsp:nvSpPr>
        <dsp:cNvPr id="0" name=""/>
        <dsp:cNvSpPr/>
      </dsp:nvSpPr>
      <dsp:spPr>
        <a:xfrm>
          <a:off x="0" y="3008967"/>
          <a:ext cx="6571401" cy="10728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3D237F-FBDB-4D74-8673-41A0E4A80247}">
      <dsp:nvSpPr>
        <dsp:cNvPr id="0" name=""/>
        <dsp:cNvSpPr/>
      </dsp:nvSpPr>
      <dsp:spPr>
        <a:xfrm>
          <a:off x="328570" y="2802327"/>
          <a:ext cx="2087977"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8" tIns="0" rIns="173868" bIns="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集中度合い</a:t>
          </a:r>
        </a:p>
      </dsp:txBody>
      <dsp:txXfrm>
        <a:off x="348745" y="2822502"/>
        <a:ext cx="2047627"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AA84C-5962-4688-BDAA-4DF6096806BA}" type="datetimeFigureOut">
              <a:rPr kumimoji="1" lang="ja-JP" altLang="en-US" smtClean="0"/>
              <a:t>2023/2/5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2BD96-0529-4E44-ACAE-85CA89E3EC69}" type="slidenum">
              <a:rPr kumimoji="1" lang="ja-JP" altLang="en-US" smtClean="0"/>
              <a:t>‹#›</a:t>
            </a:fld>
            <a:endParaRPr kumimoji="1" lang="ja-JP" altLang="en-US"/>
          </a:p>
        </p:txBody>
      </p:sp>
    </p:spTree>
    <p:extLst>
      <p:ext uri="{BB962C8B-B14F-4D97-AF65-F5344CB8AC3E}">
        <p14:creationId xmlns:p14="http://schemas.microsoft.com/office/powerpoint/2010/main" val="26077487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a:t>
            </a:fld>
            <a:endParaRPr kumimoji="1" lang="ja-JP" altLang="en-US"/>
          </a:p>
        </p:txBody>
      </p:sp>
    </p:spTree>
    <p:extLst>
      <p:ext uri="{BB962C8B-B14F-4D97-AF65-F5344CB8AC3E}">
        <p14:creationId xmlns:p14="http://schemas.microsoft.com/office/powerpoint/2010/main" val="331981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平均回答時間は</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進捗表示の有無で有意差は認めら</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れる</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という結果</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200" dirty="0">
                <a:effectLst/>
                <a:ea typeface="游明朝" panose="02020400000000000000" pitchFamily="18" charset="-128"/>
                <a:cs typeface="Times New Roman" panose="02020603050405020304" pitchFamily="18" charset="0"/>
              </a:rPr>
              <a:t>この理由として挙げられるのが進捗を表示しない時よりも表示したときの方がタスクに対して焦りが出て高速に処理しようとするのではないかと考えられる。回答時間が短くなっていない人ももちろんいてそこは個人の性格の差が出ていたのではないかと考えられる。</a:t>
            </a:r>
            <a:endParaRPr lang="en-US" altLang="ja-JP" sz="1200" dirty="0">
              <a:effectLst/>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正答率は</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進捗表示の有無で有意差は認めら</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れない</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という結果</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これはどのくらいか終わっているのかわかることで終わりが見え、急いで回答してしまい回答率が落ちてしまうパターン</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進捗を見ることで回答時間が短くなり正答率が上がったという</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パターンに分けられるという結果になる。</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集中力は</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進捗表示の有無で有意差は認められないという結果に</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なりました</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この原因として上の正答率と回答時間がどちらかが伸びている、またはどちらも良い結果になった等の様々なパターンがあるため平均回答時間が短く、正答率が高いと高くなる集中力は個人によってパターンで出る数字にばらつきが出てしまったのではないかと考える。これらのことからリアルタイムな進捗表示は</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PC</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タスクを効率的に行うことはできるが正確さは失われる可能性があると考えられる。</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11</a:t>
            </a:fld>
            <a:endParaRPr kumimoji="1" lang="ja-JP" altLang="en-US"/>
          </a:p>
        </p:txBody>
      </p:sp>
    </p:spTree>
    <p:extLst>
      <p:ext uri="{BB962C8B-B14F-4D97-AF65-F5344CB8AC3E}">
        <p14:creationId xmlns:p14="http://schemas.microsoft.com/office/powerpoint/2010/main" val="331769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本研究ではリアルタイムな進捗を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タスク中に画面に表示した際の集中力に与える影響について検討した。タスクを解く速さではリアルタイムな進捗を表示しているときの方が平均回答時間が短くな</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り、</a:t>
            </a:r>
            <a:r>
              <a:rPr lang="ja-JP" altLang="en-US" sz="2800" b="1" dirty="0"/>
              <a:t>タスクに対して</a:t>
            </a:r>
            <a:r>
              <a:rPr lang="ja-JP" altLang="en-US" sz="2800" b="1" dirty="0">
                <a:solidFill>
                  <a:srgbClr val="FF0000"/>
                </a:solidFill>
              </a:rPr>
              <a:t>急いで解くよう</a:t>
            </a:r>
            <a:r>
              <a:rPr lang="ja-JP" altLang="en-US" sz="2800" b="1" dirty="0"/>
              <a:t>に仕向けることができた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kumimoji="1" lang="ja-JP" altLang="en-US" sz="2800" b="1" dirty="0"/>
              <a:t>正答率では個人によって差がでてタスクを急いで解いてしまい</a:t>
            </a:r>
            <a:r>
              <a:rPr kumimoji="1" lang="ja-JP" altLang="en-US" sz="2800" b="1" dirty="0">
                <a:solidFill>
                  <a:srgbClr val="FF0000"/>
                </a:solidFill>
              </a:rPr>
              <a:t>正答率が下がるパターン</a:t>
            </a:r>
            <a:r>
              <a:rPr kumimoji="1" lang="ja-JP" altLang="en-US" sz="2800" b="1" dirty="0"/>
              <a:t>、</a:t>
            </a:r>
            <a:r>
              <a:rPr lang="ja-JP" altLang="en-US" sz="2800" b="1" dirty="0">
                <a:solidFill>
                  <a:srgbClr val="FF0000"/>
                </a:solidFill>
              </a:rPr>
              <a:t>回答時間も正答率も伸びたパターン</a:t>
            </a:r>
            <a:r>
              <a:rPr lang="ja-JP" altLang="en-US" sz="2800" b="1" dirty="0"/>
              <a:t>が存在し一概に正答率を良くすることはできなかった。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集中力については正答率と同じく有意な差が認められなかった。集中力は平均回答時間が短く、正答率が高いと高くなる指標であり被験者によって進捗表示の有無で正答率が大きく変わってしまったので集中力に差は見られなかったのではと考察する。これらのことからリアルタイムな進捗を表示することが集中力に与える影響は人それぞれであると</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考えます。</a:t>
            </a:r>
            <a:r>
              <a:rPr kumimoji="1" lang="ja-JP" altLang="en-US" sz="2800" b="1" dirty="0"/>
              <a:t>高速に処理しなければいけなく、ミスの恐れのないタスクには使用できる、</a:t>
            </a:r>
            <a:r>
              <a:rPr lang="ja-JP" altLang="en-US" sz="2800" b="1" dirty="0"/>
              <a:t>もしくはミスしても後からチェックしてくれる課題には使用できるのではないか。たとえば</a:t>
            </a:r>
            <a:r>
              <a:rPr lang="en-US" altLang="ja-JP" sz="2800" b="1" dirty="0"/>
              <a:t>word</a:t>
            </a:r>
            <a:r>
              <a:rPr lang="ja-JP" altLang="en-US" sz="2800" b="1" dirty="0"/>
              <a:t>の文法チェック機能などがあればその際使用できたりするのではないかとかんがえました</a:t>
            </a:r>
            <a:endParaRPr kumimoji="1" lang="en-US" altLang="ja-JP" sz="2800" b="1" dirty="0"/>
          </a:p>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12</a:t>
            </a:fld>
            <a:endParaRPr kumimoji="1" lang="ja-JP" altLang="en-US"/>
          </a:p>
        </p:txBody>
      </p:sp>
    </p:spTree>
    <p:extLst>
      <p:ext uri="{BB962C8B-B14F-4D97-AF65-F5344CB8AC3E}">
        <p14:creationId xmlns:p14="http://schemas.microsoft.com/office/powerpoint/2010/main" val="229168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13</a:t>
            </a:fld>
            <a:endParaRPr kumimoji="1" lang="ja-JP" altLang="en-US"/>
          </a:p>
        </p:txBody>
      </p:sp>
    </p:spTree>
    <p:extLst>
      <p:ext uri="{BB962C8B-B14F-4D97-AF65-F5344CB8AC3E}">
        <p14:creationId xmlns:p14="http://schemas.microsoft.com/office/powerpoint/2010/main" val="153974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左のグラフは大学生の</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所持率のぐらふであり普及率はあがっている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しかしそれらの作業の集中力の維持は難しく長く続かないといえます</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2</a:t>
            </a:fld>
            <a:endParaRPr kumimoji="1" lang="ja-JP" altLang="en-US"/>
          </a:p>
        </p:txBody>
      </p:sp>
    </p:spTree>
    <p:extLst>
      <p:ext uri="{BB962C8B-B14F-4D97-AF65-F5344CB8AC3E}">
        <p14:creationId xmlns:p14="http://schemas.microsoft.com/office/powerpoint/2010/main" val="349058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左のグラフは大学生の</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所持率のぐらふであり普及率はあがっている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3</a:t>
            </a:fld>
            <a:endParaRPr kumimoji="1" lang="ja-JP" altLang="en-US"/>
          </a:p>
        </p:txBody>
      </p:sp>
    </p:spTree>
    <p:extLst>
      <p:ext uri="{BB962C8B-B14F-4D97-AF65-F5344CB8AC3E}">
        <p14:creationId xmlns:p14="http://schemas.microsoft.com/office/powerpoint/2010/main" val="739613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completed activity lists(</a:t>
            </a:r>
            <a:r>
              <a:rPr lang="ja-JP" altLang="en-US" sz="1200" b="1" dirty="0">
                <a:latin typeface="HGS創英角ｺﾞｼｯｸUB" panose="020B0900000000000000" pitchFamily="50" charset="-128"/>
                <a:ea typeface="HGS創英角ｺﾞｼｯｸUB" panose="020B0900000000000000" pitchFamily="50" charset="-128"/>
              </a:rPr>
              <a:t>完了リスト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の方が</a:t>
            </a:r>
            <a:r>
              <a:rPr lang="en-US" altLang="ja-JP" sz="1200" b="1" dirty="0" err="1">
                <a:latin typeface="HGS創英角ｺﾞｼｯｸUB" panose="020B0900000000000000" pitchFamily="50" charset="-128"/>
                <a:ea typeface="HGS創英角ｺﾞｼｯｸUB" panose="020B0900000000000000" pitchFamily="50" charset="-128"/>
              </a:rPr>
              <a:t>todo</a:t>
            </a:r>
            <a:r>
              <a:rPr lang="ja-JP" altLang="en-US" sz="1200" b="1" dirty="0">
                <a:latin typeface="HGS創英角ｺﾞｼｯｸUB" panose="020B0900000000000000" pitchFamily="50" charset="-128"/>
                <a:ea typeface="HGS創英角ｺﾞｼｯｸUB" panose="020B0900000000000000" pitchFamily="50" charset="-128"/>
              </a:rPr>
              <a:t>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やることリスト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1200" b="1" dirty="0">
                <a:latin typeface="HGS創英角ｺﾞｼｯｸUB" panose="020B0900000000000000" pitchFamily="50" charset="-128"/>
                <a:ea typeface="HGS創英角ｺﾞｼｯｸUB" panose="020B0900000000000000" pitchFamily="50" charset="-128"/>
              </a:rPr>
              <a:t>(Scullin</a:t>
            </a:r>
            <a:r>
              <a:rPr lang="ja-JP" altLang="en-US" sz="1200" b="1" dirty="0">
                <a:latin typeface="HGS創英角ｺﾞｼｯｸUB" panose="020B0900000000000000" pitchFamily="50" charset="-128"/>
                <a:ea typeface="HGS創英角ｺﾞｼｯｸUB" panose="020B0900000000000000" pitchFamily="50" charset="-128"/>
              </a:rPr>
              <a:t>ら　</a:t>
            </a:r>
            <a:r>
              <a:rPr lang="en-US" altLang="ja-JP" sz="12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4</a:t>
            </a:fld>
            <a:endParaRPr kumimoji="1" lang="ja-JP" altLang="en-US"/>
          </a:p>
        </p:txBody>
      </p:sp>
    </p:spTree>
    <p:extLst>
      <p:ext uri="{BB962C8B-B14F-4D97-AF65-F5344CB8AC3E}">
        <p14:creationId xmlns:p14="http://schemas.microsoft.com/office/powerpoint/2010/main" val="257652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30</a:t>
            </a:r>
            <a:r>
              <a:rPr lang="ja-JP" altLang="en-US" sz="1200" b="1" dirty="0">
                <a:latin typeface="HGS創英角ｺﾞｼｯｸUB" panose="020B0900000000000000" pitchFamily="50" charset="-128"/>
                <a:ea typeface="HGS創英角ｺﾞｼｯｸUB" panose="020B0900000000000000" pitchFamily="50" charset="-128"/>
              </a:rPr>
              <a:t>問の</a:t>
            </a:r>
            <a:r>
              <a:rPr lang="en-US" altLang="ja-JP" sz="1200" b="1" dirty="0">
                <a:latin typeface="HGS創英角ｺﾞｼｯｸUB" panose="020B0900000000000000" pitchFamily="50" charset="-128"/>
                <a:ea typeface="HGS創英角ｺﾞｼｯｸUB" panose="020B0900000000000000" pitchFamily="50" charset="-128"/>
              </a:rPr>
              <a:t>2</a:t>
            </a:r>
            <a:r>
              <a:rPr lang="ja-JP" altLang="en-US" sz="1200" b="1" dirty="0">
                <a:latin typeface="HGS創英角ｺﾞｼｯｸUB" panose="020B0900000000000000" pitchFamily="50" charset="-128"/>
                <a:ea typeface="HGS創英角ｺﾞｼｯｸUB" panose="020B0900000000000000" pitchFamily="50" charset="-128"/>
              </a:rPr>
              <a:t>桁</a:t>
            </a:r>
            <a:r>
              <a:rPr lang="en-US" altLang="ja-JP" sz="1200" b="1" dirty="0">
                <a:latin typeface="HGS創英角ｺﾞｼｯｸUB" panose="020B0900000000000000" pitchFamily="50" charset="-128"/>
                <a:ea typeface="HGS創英角ｺﾞｼｯｸUB" panose="020B0900000000000000" pitchFamily="50" charset="-128"/>
              </a:rPr>
              <a:t>×1</a:t>
            </a:r>
            <a:r>
              <a:rPr lang="ja-JP" altLang="en-US" sz="12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タスク全体を</a:t>
            </a:r>
            <a:r>
              <a:rPr lang="en-US" altLang="ja-JP" sz="1200" b="1" dirty="0">
                <a:latin typeface="HGS創英角ｺﾞｼｯｸUB" panose="020B0900000000000000" pitchFamily="50" charset="-128"/>
                <a:ea typeface="HGS創英角ｺﾞｼｯｸUB" panose="020B0900000000000000" pitchFamily="50" charset="-128"/>
              </a:rPr>
              <a:t>6</a:t>
            </a:r>
            <a:r>
              <a:rPr lang="ja-JP" altLang="en-US" sz="12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a:t>
            </a: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E" panose="020B0900000000000000" pitchFamily="50" charset="-128"/>
                <a:ea typeface="HGPｺﾞｼｯｸE" panose="020B0900000000000000" pitchFamily="50" charset="-128"/>
              </a:rPr>
              <a:t>被験者</a:t>
            </a:r>
            <a:r>
              <a:rPr kumimoji="1" lang="en-US" altLang="ja-JP" sz="1200" dirty="0">
                <a:latin typeface="HGPｺﾞｼｯｸE" panose="020B0900000000000000" pitchFamily="50" charset="-128"/>
                <a:ea typeface="HGPｺﾞｼｯｸE" panose="020B0900000000000000" pitchFamily="50" charset="-128"/>
              </a:rPr>
              <a:t>:</a:t>
            </a:r>
            <a:r>
              <a:rPr kumimoji="1" lang="ja-JP" altLang="en-US" sz="1200" dirty="0">
                <a:latin typeface="HGPｺﾞｼｯｸE" panose="020B0900000000000000" pitchFamily="50" charset="-128"/>
                <a:ea typeface="HGPｺﾞｼｯｸE" panose="020B0900000000000000" pitchFamily="50" charset="-128"/>
              </a:rPr>
              <a:t>学生</a:t>
            </a:r>
            <a:r>
              <a:rPr kumimoji="1" lang="en-US" altLang="ja-JP" sz="1200" dirty="0">
                <a:latin typeface="HGPｺﾞｼｯｸE" panose="020B0900000000000000" pitchFamily="50" charset="-128"/>
                <a:ea typeface="HGPｺﾞｼｯｸE" panose="020B0900000000000000" pitchFamily="50" charset="-128"/>
              </a:rPr>
              <a:t>12</a:t>
            </a:r>
            <a:r>
              <a:rPr kumimoji="1" lang="ja-JP" altLang="en-US" sz="1200" dirty="0">
                <a:latin typeface="HGPｺﾞｼｯｸE" panose="020B0900000000000000" pitchFamily="50" charset="-128"/>
                <a:ea typeface="HGPｺﾞｼｯｸE" panose="020B0900000000000000" pitchFamily="50" charset="-128"/>
              </a:rPr>
              <a:t>名</a:t>
            </a:r>
            <a:endParaRPr kumimoji="1" lang="en-US" altLang="ja-JP" sz="1200" dirty="0">
              <a:latin typeface="HGPｺﾞｼｯｸE" panose="020B0900000000000000" pitchFamily="50" charset="-128"/>
              <a:ea typeface="HGPｺﾞｼｯｸE"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6</a:t>
            </a:fld>
            <a:endParaRPr kumimoji="1" lang="ja-JP" altLang="en-US"/>
          </a:p>
        </p:txBody>
      </p:sp>
    </p:spTree>
    <p:extLst>
      <p:ext uri="{BB962C8B-B14F-4D97-AF65-F5344CB8AC3E}">
        <p14:creationId xmlns:p14="http://schemas.microsoft.com/office/powerpoint/2010/main" val="2701262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全体の流れとしてははじめに練習問題のタスクを五問やってもらい、そこから実際の計算タスクをやってもらいました。はじめのタスクをやってもらったあと次の実験に影響がないように</a:t>
            </a:r>
            <a:r>
              <a:rPr lang="en-US" altLang="ja-JP" sz="1200" b="1" dirty="0">
                <a:latin typeface="HGS創英角ｺﾞｼｯｸUB" panose="020B0900000000000000" pitchFamily="50" charset="-128"/>
                <a:ea typeface="HGS創英角ｺﾞｼｯｸUB" panose="020B0900000000000000" pitchFamily="50" charset="-128"/>
              </a:rPr>
              <a:t>10</a:t>
            </a:r>
            <a:r>
              <a:rPr lang="ja-JP" altLang="en-US" sz="1200" b="1" dirty="0">
                <a:latin typeface="HGS創英角ｺﾞｼｯｸUB" panose="020B0900000000000000" pitchFamily="50" charset="-128"/>
                <a:ea typeface="HGS創英角ｺﾞｼｯｸUB" panose="020B0900000000000000" pitchFamily="50" charset="-128"/>
              </a:rPr>
              <a:t>分の休憩を取ってもらってから後半を開始するようにしました。後半も前半と同じ実験の条件にするために同じく練習問題を解いてもらい、実際の計算タスクをやってもらいました。</a:t>
            </a:r>
            <a:endParaRPr lang="en-US" altLang="ja-JP" sz="1200" b="1" dirty="0">
              <a:latin typeface="HGS創英角ｺﾞｼｯｸUB" panose="020B0900000000000000" pitchFamily="50" charset="-128"/>
              <a:ea typeface="HGS創英角ｺﾞｼｯｸUB" panose="020B0900000000000000" pitchFamily="50" charset="-128"/>
            </a:endParaRPr>
          </a:p>
          <a:p>
            <a:pPr>
              <a:lnSpc>
                <a:spcPct val="150000"/>
              </a:lnSpc>
            </a:pPr>
            <a:r>
              <a:rPr lang="ja-JP" altLang="en-US" sz="1200" b="1" dirty="0">
                <a:latin typeface="HGS創英角ｺﾞｼｯｸUB" panose="020B0900000000000000" pitchFamily="50" charset="-128"/>
                <a:ea typeface="HGS創英角ｺﾞｼｯｸUB" panose="020B0900000000000000" pitchFamily="50" charset="-128"/>
              </a:rPr>
              <a:t>このタスクから</a:t>
            </a:r>
            <a:r>
              <a:rPr kumimoji="1" lang="ja-JP" altLang="en-US" sz="1200" b="1" dirty="0">
                <a:solidFill>
                  <a:schemeClr val="bg1"/>
                </a:solidFill>
              </a:rPr>
              <a:t>一問当たりの平均回答時間、正答率、</a:t>
            </a:r>
            <a:endParaRPr kumimoji="1" lang="en-US" altLang="ja-JP" sz="1200" b="1" dirty="0">
              <a:solidFill>
                <a:schemeClr val="bg1"/>
              </a:solidFill>
            </a:endParaRPr>
          </a:p>
          <a:p>
            <a:pPr>
              <a:lnSpc>
                <a:spcPct val="150000"/>
              </a:lnSpc>
            </a:pPr>
            <a:r>
              <a:rPr kumimoji="1" lang="ja-JP" altLang="en-US" sz="1200" b="1" dirty="0">
                <a:solidFill>
                  <a:schemeClr val="bg1"/>
                </a:solidFill>
              </a:rPr>
              <a:t>集中度合いの</a:t>
            </a:r>
            <a:r>
              <a:rPr kumimoji="1" lang="en-US" altLang="ja-JP" sz="1200" b="1" dirty="0">
                <a:solidFill>
                  <a:schemeClr val="bg1"/>
                </a:solidFill>
              </a:rPr>
              <a:t>3</a:t>
            </a:r>
            <a:r>
              <a:rPr kumimoji="1" lang="ja-JP" altLang="en-US" sz="1200" b="1" dirty="0">
                <a:solidFill>
                  <a:schemeClr val="bg1"/>
                </a:solidFill>
              </a:rPr>
              <a:t>つを算出し、進捗を表示することによるタスクへの影響を調べました</a:t>
            </a:r>
            <a:endParaRPr kumimoji="1" lang="ja-JP" altLang="en-US" b="1" dirty="0">
              <a:solidFill>
                <a:schemeClr val="bg1"/>
              </a:solidFill>
            </a:endParaRPr>
          </a:p>
          <a:p>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7</a:t>
            </a:fld>
            <a:endParaRPr kumimoji="1" lang="ja-JP" altLang="en-US"/>
          </a:p>
        </p:txBody>
      </p:sp>
    </p:spTree>
    <p:extLst>
      <p:ext uri="{BB962C8B-B14F-4D97-AF65-F5344CB8AC3E}">
        <p14:creationId xmlns:p14="http://schemas.microsoft.com/office/powerpoint/2010/main" val="425921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ja-JP" altLang="en-US" dirty="0"/>
              </a:p>
            </p:txBody>
          </p:sp>
        </mc:Choice>
        <mc:Fallback xmlns="">
          <p:sp>
            <p:nvSpPr>
              <p:cNvPr id="3" name="ノート プレースホルダー 2"/>
              <p:cNvSpPr>
                <a:spLocks noGrp="1"/>
              </p:cNvSpPr>
              <p:nvPr>
                <p:ph type="body" idx="1"/>
              </p:nvPr>
            </p:nvSpPr>
            <p:spPr/>
            <p:txBody>
              <a:bodyPr/>
              <a:lstStyle/>
              <a:p>
                <a:pPr/>
                <a:r>
                  <a:rPr lang="ja-JP" altLang="en-US" sz="1200" i="0">
                    <a:latin typeface="Cambria Math" panose="02040503050406030204" pitchFamily="18" charset="0"/>
                    <a:ea typeface="HGPｺﾞｼｯｸE" panose="020B0900000000000000" pitchFamily="50" charset="-128"/>
                  </a:rPr>
                  <a:t>右側の分母をこのようにしたのは</a:t>
                </a:r>
                <a:r>
                  <a:rPr kumimoji="1" lang="ja-JP" altLang="en-US" dirty="0"/>
                  <a:t>ブロックごとに問題難易度の差が大きいと判断したため</a:t>
                </a:r>
                <a:r>
                  <a:rPr lang="ja-JP" altLang="en-US" sz="1200" i="0">
                    <a:latin typeface="Cambria Math" panose="02040503050406030204" pitchFamily="18" charset="0"/>
                    <a:ea typeface="HGPｺﾞｼｯｸE" panose="020B0900000000000000" pitchFamily="50" charset="-128"/>
                  </a:rPr>
                  <a:t>ブロックごとの平均回答時間を対象者全体のブロックごとの平均回答時間</a:t>
                </a:r>
                <a:r>
                  <a:rPr kumimoji="1" lang="ja-JP" altLang="en-US" dirty="0"/>
                  <a:t>で割ることで問題難易度の差をなくしています。</a:t>
                </a:r>
                <a:endParaRPr kumimoji="1" lang="en-US" altLang="ja-JP" dirty="0"/>
              </a:p>
              <a:p>
                <a:pP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8</a:t>
            </a:fld>
            <a:endParaRPr kumimoji="1" lang="ja-JP" altLang="en-US"/>
          </a:p>
        </p:txBody>
      </p:sp>
    </p:spTree>
    <p:extLst>
      <p:ext uri="{BB962C8B-B14F-4D97-AF65-F5344CB8AC3E}">
        <p14:creationId xmlns:p14="http://schemas.microsoft.com/office/powerpoint/2010/main" val="546073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ea typeface="游明朝" panose="02020400000000000000" pitchFamily="18" charset="-128"/>
                <a:cs typeface="Times New Roman" panose="02020603050405020304" pitchFamily="18" charset="0"/>
              </a:rPr>
              <a:t>進捗表示なしと進捗表示ありによる一問当たりの平均回答時間を比較した所</a:t>
            </a:r>
            <a:r>
              <a:rPr lang="en-US" altLang="ja-JP"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有意差が認められ、進捗を画面に表示すると回答時間は短くなるという結果になった。実際に被験者の</a:t>
            </a:r>
            <a:r>
              <a:rPr lang="en-US" altLang="ja-JP" sz="1800" dirty="0">
                <a:effectLst/>
                <a:ea typeface="游明朝" panose="02020400000000000000" pitchFamily="18" charset="-128"/>
                <a:cs typeface="Times New Roman" panose="02020603050405020304" pitchFamily="18" charset="0"/>
              </a:rPr>
              <a:t>12</a:t>
            </a:r>
            <a:r>
              <a:rPr lang="ja-JP" altLang="ja-JP" sz="1800" dirty="0">
                <a:effectLst/>
                <a:ea typeface="游明朝" panose="02020400000000000000" pitchFamily="18" charset="-128"/>
                <a:cs typeface="Times New Roman" panose="02020603050405020304" pitchFamily="18" charset="0"/>
              </a:rPr>
              <a:t>人中</a:t>
            </a:r>
            <a:r>
              <a:rPr lang="en-US" altLang="ja-JP" sz="1800" dirty="0">
                <a:effectLst/>
                <a:ea typeface="游明朝" panose="02020400000000000000" pitchFamily="18" charset="-128"/>
                <a:cs typeface="Times New Roman" panose="02020603050405020304" pitchFamily="18" charset="0"/>
              </a:rPr>
              <a:t>10</a:t>
            </a:r>
            <a:r>
              <a:rPr lang="ja-JP" altLang="ja-JP" sz="1800" dirty="0">
                <a:effectLst/>
                <a:ea typeface="游明朝" panose="02020400000000000000" pitchFamily="18" charset="-128"/>
                <a:cs typeface="Times New Roman" panose="02020603050405020304" pitchFamily="18" charset="0"/>
              </a:rPr>
              <a:t>人回答時間が短くなっている。</a:t>
            </a:r>
            <a:endParaRPr lang="en-US" altLang="ja-JP" sz="1800" dirty="0">
              <a:effectLst/>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正答率は進捗表示の有無で有意差は認められないという結果になった。良くなったのは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人中</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人だった。その中でも一番多いのは進捗を見て、急いで回答してしまい回答率が落ちてしまうパターンだった。このように進捗を表示することは回答率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回答時間が必ずしもいい方向に働くとは言えない結果になった。</a:t>
            </a:r>
          </a:p>
          <a:p>
            <a:endParaRPr lang="en-US" altLang="ja-JP" sz="1800" dirty="0">
              <a:effectLst/>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9</a:t>
            </a:fld>
            <a:endParaRPr kumimoji="1" lang="ja-JP" altLang="en-US"/>
          </a:p>
        </p:txBody>
      </p:sp>
    </p:spTree>
    <p:extLst>
      <p:ext uri="{BB962C8B-B14F-4D97-AF65-F5344CB8AC3E}">
        <p14:creationId xmlns:p14="http://schemas.microsoft.com/office/powerpoint/2010/main" val="3136816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最後に集中力について</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です。結果はこのようになりました。集中力は</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進捗表示の有無で有意差は認められないという結果になった。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右側のぐらふがブロックごとの遷移をまとめたグラフがだが、序盤は進捗表示ありのほうがたかいが後半にいくにつれて進捗表示なしと同じような数値になっていることがわかります。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10</a:t>
            </a:fld>
            <a:endParaRPr kumimoji="1" lang="ja-JP" altLang="en-US"/>
          </a:p>
        </p:txBody>
      </p:sp>
    </p:spTree>
    <p:extLst>
      <p:ext uri="{BB962C8B-B14F-4D97-AF65-F5344CB8AC3E}">
        <p14:creationId xmlns:p14="http://schemas.microsoft.com/office/powerpoint/2010/main" val="318359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2/5/2023</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2/5/2023</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2/5/2023</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2/5/2023</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2/5/2023</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2/5/2023</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2/5/2023</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2/5/2023</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2/5/2023</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2/5/2023</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2/5/2023</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2/5/2023</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chart" Target="../charts/chart3.xml"/><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customXml" Target="../ink/ink8.xml"/><Relationship Id="rId7" Type="http://schemas.openxmlformats.org/officeDocument/2006/relationships/diagramQuickStyle" Target="../diagrams/quickStyle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0.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cuttysark.co.jp/"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2.xm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ustomXml" Target="../ink/ink6.xml"/><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10.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600236"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タスクの効率または集中力度合いへの影響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2788920"/>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23" name="テキスト ボックス 22">
            <a:extLst>
              <a:ext uri="{FF2B5EF4-FFF2-40B4-BE49-F238E27FC236}">
                <a16:creationId xmlns:a16="http://schemas.microsoft.com/office/drawing/2014/main" id="{C7E2F5C5-7432-7003-DD78-3AB7DBF97A43}"/>
              </a:ext>
            </a:extLst>
          </p:cNvPr>
          <p:cNvSpPr txBox="1"/>
          <p:nvPr/>
        </p:nvSpPr>
        <p:spPr>
          <a:xfrm>
            <a:off x="243091" y="5071011"/>
            <a:ext cx="5262979" cy="923330"/>
          </a:xfrm>
          <a:prstGeom prst="rect">
            <a:avLst/>
          </a:prstGeom>
          <a:noFill/>
        </p:spPr>
        <p:txBody>
          <a:bodyPr wrap="none" rtlCol="0">
            <a:spAutoFit/>
          </a:bodyPr>
          <a:lstStyle/>
          <a:p>
            <a:r>
              <a:rPr lang="en-US" altLang="ja-JP" i="1" dirty="0"/>
              <a:t>t </a:t>
            </a:r>
            <a:r>
              <a:rPr lang="ja-JP" altLang="en-US" dirty="0"/>
              <a:t>検定を行った結果、</a:t>
            </a:r>
            <a:endParaRPr lang="en-US" altLang="ja-JP" dirty="0"/>
          </a:p>
          <a:p>
            <a:r>
              <a:rPr lang="ja-JP" altLang="en-US" dirty="0"/>
              <a:t>進捗表示の有無による平均回答時間に有意な差が</a:t>
            </a:r>
            <a:endParaRPr lang="en-US" altLang="ja-JP" dirty="0"/>
          </a:p>
          <a:p>
            <a:r>
              <a:rPr kumimoji="1" lang="ja-JP" altLang="en-US" dirty="0"/>
              <a:t>見られなかった</a:t>
            </a:r>
            <a:r>
              <a:rPr kumimoji="1" lang="en-US" altLang="ja-JP" dirty="0"/>
              <a:t>(</a:t>
            </a:r>
            <a:r>
              <a:rPr kumimoji="1" lang="en-US" altLang="ja-JP" i="1" dirty="0"/>
              <a:t>t</a:t>
            </a:r>
            <a:r>
              <a:rPr lang="ja-JP" altLang="en-US" i="1" dirty="0"/>
              <a:t> </a:t>
            </a:r>
            <a:r>
              <a:rPr kumimoji="1" lang="en-US" altLang="ja-JP" dirty="0"/>
              <a:t>(11)=-1.69, </a:t>
            </a:r>
            <a:r>
              <a:rPr kumimoji="1" lang="en-US" altLang="ja-JP" i="1" dirty="0"/>
              <a:t>p </a:t>
            </a:r>
            <a:r>
              <a:rPr kumimoji="1" lang="en-US" altLang="ja-JP" dirty="0"/>
              <a:t>&lt;.05)</a:t>
            </a:r>
            <a:r>
              <a:rPr kumimoji="1" lang="ja-JP" altLang="en-US" dirty="0"/>
              <a:t>。</a:t>
            </a:r>
          </a:p>
        </p:txBody>
      </p:sp>
      <p:sp>
        <p:nvSpPr>
          <p:cNvPr id="3" name="テキスト ボックス 2">
            <a:extLst>
              <a:ext uri="{FF2B5EF4-FFF2-40B4-BE49-F238E27FC236}">
                <a16:creationId xmlns:a16="http://schemas.microsoft.com/office/drawing/2014/main" id="{3F36792F-65A8-622E-7888-A87FF6E12965}"/>
              </a:ext>
            </a:extLst>
          </p:cNvPr>
          <p:cNvSpPr txBox="1"/>
          <p:nvPr/>
        </p:nvSpPr>
        <p:spPr>
          <a:xfrm>
            <a:off x="4407545" y="706410"/>
            <a:ext cx="1669047" cy="369332"/>
          </a:xfrm>
          <a:prstGeom prst="rect">
            <a:avLst/>
          </a:prstGeom>
          <a:noFill/>
        </p:spPr>
        <p:txBody>
          <a:bodyPr wrap="none" rtlCol="0">
            <a:spAutoFit/>
          </a:bodyPr>
          <a:lstStyle/>
          <a:p>
            <a:r>
              <a:rPr kumimoji="1" lang="en-US" altLang="ja-JP" b="1" dirty="0"/>
              <a:t>~</a:t>
            </a:r>
            <a:r>
              <a:rPr kumimoji="1" lang="ja-JP" altLang="en-US" b="1" dirty="0"/>
              <a:t>集中度合い</a:t>
            </a:r>
            <a:r>
              <a:rPr kumimoji="1" lang="en-US" altLang="ja-JP" b="1" dirty="0"/>
              <a:t>~</a:t>
            </a:r>
            <a:endParaRPr kumimoji="1" lang="ja-JP" altLang="en-US" b="1" dirty="0"/>
          </a:p>
        </p:txBody>
      </p:sp>
      <p:graphicFrame>
        <p:nvGraphicFramePr>
          <p:cNvPr id="4" name="グラフ 3">
            <a:extLst>
              <a:ext uri="{FF2B5EF4-FFF2-40B4-BE49-F238E27FC236}">
                <a16:creationId xmlns:a16="http://schemas.microsoft.com/office/drawing/2014/main" id="{89780F11-449C-EF4A-5BA3-66C19FD63240}"/>
              </a:ext>
            </a:extLst>
          </p:cNvPr>
          <p:cNvGraphicFramePr>
            <a:graphicFrameLocks/>
          </p:cNvGraphicFramePr>
          <p:nvPr>
            <p:extLst>
              <p:ext uri="{D42A27DB-BD31-4B8C-83A1-F6EECF244321}">
                <p14:modId xmlns:p14="http://schemas.microsoft.com/office/powerpoint/2010/main" val="4154257287"/>
              </p:ext>
            </p:extLst>
          </p:nvPr>
        </p:nvGraphicFramePr>
        <p:xfrm>
          <a:off x="6096000" y="1838179"/>
          <a:ext cx="5145648" cy="31035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表 10">
            <a:extLst>
              <a:ext uri="{FF2B5EF4-FFF2-40B4-BE49-F238E27FC236}">
                <a16:creationId xmlns:a16="http://schemas.microsoft.com/office/drawing/2014/main" id="{C8A07485-6456-DD63-3CE4-158D4BDE2E63}"/>
              </a:ext>
            </a:extLst>
          </p:cNvPr>
          <p:cNvGraphicFramePr>
            <a:graphicFrameLocks noGrp="1"/>
          </p:cNvGraphicFramePr>
          <p:nvPr>
            <p:extLst>
              <p:ext uri="{D42A27DB-BD31-4B8C-83A1-F6EECF244321}">
                <p14:modId xmlns:p14="http://schemas.microsoft.com/office/powerpoint/2010/main" val="3000093125"/>
              </p:ext>
            </p:extLst>
          </p:nvPr>
        </p:nvGraphicFramePr>
        <p:xfrm>
          <a:off x="936979" y="2309667"/>
          <a:ext cx="4172904" cy="2322845"/>
        </p:xfrm>
        <a:graphic>
          <a:graphicData uri="http://schemas.openxmlformats.org/drawingml/2006/table">
            <a:tbl>
              <a:tblPr firstRow="1" firstCol="1" bandRow="1">
                <a:tableStyleId>{BDBED569-4797-4DF1-A0F4-6AAB3CD982D8}</a:tableStyleId>
              </a:tblPr>
              <a:tblGrid>
                <a:gridCol w="933768">
                  <a:extLst>
                    <a:ext uri="{9D8B030D-6E8A-4147-A177-3AD203B41FA5}">
                      <a16:colId xmlns:a16="http://schemas.microsoft.com/office/drawing/2014/main" val="3072074739"/>
                    </a:ext>
                  </a:extLst>
                </a:gridCol>
                <a:gridCol w="1619568">
                  <a:extLst>
                    <a:ext uri="{9D8B030D-6E8A-4147-A177-3AD203B41FA5}">
                      <a16:colId xmlns:a16="http://schemas.microsoft.com/office/drawing/2014/main" val="3335533279"/>
                    </a:ext>
                  </a:extLst>
                </a:gridCol>
                <a:gridCol w="1619568">
                  <a:extLst>
                    <a:ext uri="{9D8B030D-6E8A-4147-A177-3AD203B41FA5}">
                      <a16:colId xmlns:a16="http://schemas.microsoft.com/office/drawing/2014/main" val="3435621349"/>
                    </a:ext>
                  </a:extLst>
                </a:gridCol>
              </a:tblGrid>
              <a:tr h="464569">
                <a:tc>
                  <a:txBody>
                    <a:bodyPr/>
                    <a:lstStyle/>
                    <a:p>
                      <a:endParaRPr kumimoji="1" lang="ja-JP" altLang="en-US" dirty="0"/>
                    </a:p>
                  </a:txBody>
                  <a:tcPr/>
                </a:tc>
                <a:tc>
                  <a:txBody>
                    <a:bodyPr/>
                    <a:lstStyle/>
                    <a:p>
                      <a:pPr algn="ctr"/>
                      <a:r>
                        <a:rPr kumimoji="1" lang="ja-JP" altLang="en-US" dirty="0"/>
                        <a:t>進捗表示あり</a:t>
                      </a:r>
                    </a:p>
                  </a:txBody>
                  <a:tcPr anchor="ctr"/>
                </a:tc>
                <a:tc>
                  <a:txBody>
                    <a:bodyPr/>
                    <a:lstStyle/>
                    <a:p>
                      <a:pPr algn="ctr"/>
                      <a:r>
                        <a:rPr kumimoji="1" lang="ja-JP" altLang="en-US" dirty="0"/>
                        <a:t>進捗表示なし</a:t>
                      </a:r>
                    </a:p>
                  </a:txBody>
                  <a:tcPr anchor="ctr"/>
                </a:tc>
                <a:extLst>
                  <a:ext uri="{0D108BD9-81ED-4DB2-BD59-A6C34878D82A}">
                    <a16:rowId xmlns:a16="http://schemas.microsoft.com/office/drawing/2014/main" val="3723697233"/>
                  </a:ext>
                </a:extLst>
              </a:tr>
              <a:tr h="464569">
                <a:tc>
                  <a:txBody>
                    <a:bodyPr/>
                    <a:lstStyle/>
                    <a:p>
                      <a:pPr algn="ctr"/>
                      <a:r>
                        <a:rPr kumimoji="1" lang="ja-JP" altLang="en-US" dirty="0"/>
                        <a:t>最大値</a:t>
                      </a:r>
                    </a:p>
                  </a:txBody>
                  <a:tcPr anchor="ctr"/>
                </a:tc>
                <a:tc>
                  <a:txBody>
                    <a:bodyPr/>
                    <a:lstStyle/>
                    <a:p>
                      <a:pPr algn="ctr"/>
                      <a:r>
                        <a:rPr kumimoji="1" lang="en-US" altLang="ja-JP" dirty="0"/>
                        <a:t>0.94</a:t>
                      </a:r>
                      <a:endParaRPr kumimoji="1" lang="ja-JP" altLang="en-US" dirty="0"/>
                    </a:p>
                  </a:txBody>
                  <a:tcPr anchor="ctr"/>
                </a:tc>
                <a:tc>
                  <a:txBody>
                    <a:bodyPr/>
                    <a:lstStyle/>
                    <a:p>
                      <a:pPr algn="ctr"/>
                      <a:r>
                        <a:rPr kumimoji="1" lang="en-US" altLang="ja-JP" dirty="0"/>
                        <a:t>0.97</a:t>
                      </a:r>
                      <a:endParaRPr kumimoji="1" lang="ja-JP" altLang="en-US" dirty="0"/>
                    </a:p>
                  </a:txBody>
                  <a:tcPr anchor="ctr"/>
                </a:tc>
                <a:extLst>
                  <a:ext uri="{0D108BD9-81ED-4DB2-BD59-A6C34878D82A}">
                    <a16:rowId xmlns:a16="http://schemas.microsoft.com/office/drawing/2014/main" val="1388318778"/>
                  </a:ext>
                </a:extLst>
              </a:tr>
              <a:tr h="464569">
                <a:tc>
                  <a:txBody>
                    <a:bodyPr/>
                    <a:lstStyle/>
                    <a:p>
                      <a:pPr algn="ctr"/>
                      <a:r>
                        <a:rPr kumimoji="1" lang="ja-JP" altLang="en-US" dirty="0"/>
                        <a:t>最小値</a:t>
                      </a:r>
                    </a:p>
                  </a:txBody>
                  <a:tcPr anchor="ctr"/>
                </a:tc>
                <a:tc>
                  <a:txBody>
                    <a:bodyPr/>
                    <a:lstStyle/>
                    <a:p>
                      <a:pPr algn="ctr"/>
                      <a:r>
                        <a:rPr kumimoji="1" lang="en-US" altLang="ja-JP" dirty="0"/>
                        <a:t>1.04</a:t>
                      </a:r>
                      <a:endParaRPr kumimoji="1" lang="ja-JP" altLang="en-US" dirty="0"/>
                    </a:p>
                  </a:txBody>
                  <a:tcPr anchor="ctr"/>
                </a:tc>
                <a:tc>
                  <a:txBody>
                    <a:bodyPr/>
                    <a:lstStyle/>
                    <a:p>
                      <a:pPr algn="ctr"/>
                      <a:r>
                        <a:rPr kumimoji="1" lang="en-US" altLang="ja-JP" dirty="0"/>
                        <a:t>1.04</a:t>
                      </a:r>
                      <a:endParaRPr kumimoji="1" lang="ja-JP" altLang="en-US" dirty="0"/>
                    </a:p>
                  </a:txBody>
                  <a:tcPr anchor="ctr"/>
                </a:tc>
                <a:extLst>
                  <a:ext uri="{0D108BD9-81ED-4DB2-BD59-A6C34878D82A}">
                    <a16:rowId xmlns:a16="http://schemas.microsoft.com/office/drawing/2014/main" val="1238914873"/>
                  </a:ext>
                </a:extLst>
              </a:tr>
              <a:tr h="464569">
                <a:tc>
                  <a:txBody>
                    <a:bodyPr/>
                    <a:lstStyle/>
                    <a:p>
                      <a:pPr algn="ctr"/>
                      <a:r>
                        <a:rPr kumimoji="1" lang="ja-JP" altLang="en-US" dirty="0"/>
                        <a:t>平均</a:t>
                      </a:r>
                    </a:p>
                  </a:txBody>
                  <a:tcPr anchor="ctr"/>
                </a:tc>
                <a:tc>
                  <a:txBody>
                    <a:bodyPr/>
                    <a:lstStyle/>
                    <a:p>
                      <a:pPr algn="ctr"/>
                      <a:r>
                        <a:rPr kumimoji="1" lang="en-US" altLang="ja-JP" dirty="0"/>
                        <a:t>0.81</a:t>
                      </a:r>
                      <a:endParaRPr kumimoji="1" lang="ja-JP" altLang="en-US" dirty="0"/>
                    </a:p>
                  </a:txBody>
                  <a:tcPr anchor="ctr"/>
                </a:tc>
                <a:tc>
                  <a:txBody>
                    <a:bodyPr/>
                    <a:lstStyle/>
                    <a:p>
                      <a:pPr algn="ctr"/>
                      <a:r>
                        <a:rPr kumimoji="1" lang="en-US" altLang="ja-JP" dirty="0"/>
                        <a:t>0.83</a:t>
                      </a:r>
                      <a:endParaRPr kumimoji="1" lang="ja-JP" altLang="en-US" dirty="0"/>
                    </a:p>
                  </a:txBody>
                  <a:tcPr anchor="ctr"/>
                </a:tc>
                <a:extLst>
                  <a:ext uri="{0D108BD9-81ED-4DB2-BD59-A6C34878D82A}">
                    <a16:rowId xmlns:a16="http://schemas.microsoft.com/office/drawing/2014/main" val="537590565"/>
                  </a:ext>
                </a:extLst>
              </a:tr>
              <a:tr h="464569">
                <a:tc>
                  <a:txBody>
                    <a:bodyPr/>
                    <a:lstStyle/>
                    <a:p>
                      <a:pPr algn="ctr"/>
                      <a:r>
                        <a:rPr kumimoji="1" lang="ja-JP" altLang="en-US" dirty="0"/>
                        <a:t>分散</a:t>
                      </a:r>
                    </a:p>
                  </a:txBody>
                  <a:tcPr anchor="ctr"/>
                </a:tc>
                <a:tc>
                  <a:txBody>
                    <a:bodyPr/>
                    <a:lstStyle/>
                    <a:p>
                      <a:pPr algn="ctr"/>
                      <a:r>
                        <a:rPr kumimoji="1" lang="en-US" altLang="ja-JP" dirty="0"/>
                        <a:t>0.0047</a:t>
                      </a:r>
                      <a:endParaRPr kumimoji="1" lang="ja-JP" altLang="en-US" dirty="0"/>
                    </a:p>
                  </a:txBody>
                  <a:tcPr anchor="ctr"/>
                </a:tc>
                <a:tc>
                  <a:txBody>
                    <a:bodyPr/>
                    <a:lstStyle/>
                    <a:p>
                      <a:pPr algn="ctr"/>
                      <a:r>
                        <a:rPr kumimoji="1" lang="en-US" altLang="ja-JP" dirty="0"/>
                        <a:t>0.0035</a:t>
                      </a:r>
                      <a:endParaRPr kumimoji="1" lang="ja-JP" altLang="en-US" dirty="0"/>
                    </a:p>
                  </a:txBody>
                  <a:tcPr anchor="ctr"/>
                </a:tc>
                <a:extLst>
                  <a:ext uri="{0D108BD9-81ED-4DB2-BD59-A6C34878D82A}">
                    <a16:rowId xmlns:a16="http://schemas.microsoft.com/office/drawing/2014/main" val="1767442106"/>
                  </a:ext>
                </a:extLst>
              </a:tr>
            </a:tbl>
          </a:graphicData>
        </a:graphic>
      </p:graphicFrame>
      <p:graphicFrame>
        <p:nvGraphicFramePr>
          <p:cNvPr id="12" name="図表 11">
            <a:extLst>
              <a:ext uri="{FF2B5EF4-FFF2-40B4-BE49-F238E27FC236}">
                <a16:creationId xmlns:a16="http://schemas.microsoft.com/office/drawing/2014/main" id="{072B2D4C-4A1E-B640-78DE-1046E806C474}"/>
              </a:ext>
            </a:extLst>
          </p:cNvPr>
          <p:cNvGraphicFramePr/>
          <p:nvPr>
            <p:extLst>
              <p:ext uri="{D42A27DB-BD31-4B8C-83A1-F6EECF244321}">
                <p14:modId xmlns:p14="http://schemas.microsoft.com/office/powerpoint/2010/main" val="3171341849"/>
              </p:ext>
            </p:extLst>
          </p:nvPr>
        </p:nvGraphicFramePr>
        <p:xfrm>
          <a:off x="6931789" y="5012155"/>
          <a:ext cx="3474070" cy="19643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963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2" name="矢印: 右 11">
            <a:extLst>
              <a:ext uri="{FF2B5EF4-FFF2-40B4-BE49-F238E27FC236}">
                <a16:creationId xmlns:a16="http://schemas.microsoft.com/office/drawing/2014/main" id="{8DF00460-B723-AE62-717D-0E02F10BED46}"/>
              </a:ext>
            </a:extLst>
          </p:cNvPr>
          <p:cNvSpPr/>
          <p:nvPr/>
        </p:nvSpPr>
        <p:spPr>
          <a:xfrm>
            <a:off x="6961841" y="4275317"/>
            <a:ext cx="536240" cy="10372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60F2E37-BFAE-3A18-F32D-DCF1103E48E5}"/>
              </a:ext>
            </a:extLst>
          </p:cNvPr>
          <p:cNvSpPr txBox="1"/>
          <p:nvPr/>
        </p:nvSpPr>
        <p:spPr>
          <a:xfrm>
            <a:off x="7666611" y="3377511"/>
            <a:ext cx="3775393" cy="2954655"/>
          </a:xfrm>
          <a:prstGeom prst="rect">
            <a:avLst/>
          </a:prstGeom>
          <a:noFill/>
        </p:spPr>
        <p:txBody>
          <a:bodyPr wrap="none" rtlCol="0">
            <a:spAutoFit/>
          </a:bodyPr>
          <a:lstStyle/>
          <a:p>
            <a:pPr>
              <a:lnSpc>
                <a:spcPct val="150000"/>
              </a:lnSpc>
            </a:pPr>
            <a:r>
              <a:rPr kumimoji="1" lang="ja-JP" altLang="en-US" sz="2800" dirty="0"/>
              <a:t>急いでタスクの処理を</a:t>
            </a:r>
            <a:endParaRPr kumimoji="1" lang="en-US" altLang="ja-JP" sz="2800" dirty="0"/>
          </a:p>
          <a:p>
            <a:pPr>
              <a:lnSpc>
                <a:spcPct val="150000"/>
              </a:lnSpc>
            </a:pPr>
            <a:r>
              <a:rPr kumimoji="1" lang="ja-JP" altLang="en-US" sz="2800" dirty="0"/>
              <a:t>行おうとする傾向に</a:t>
            </a:r>
            <a:endParaRPr kumimoji="1" lang="en-US" altLang="ja-JP" sz="2800" dirty="0"/>
          </a:p>
          <a:p>
            <a:pPr>
              <a:lnSpc>
                <a:spcPct val="150000"/>
              </a:lnSpc>
            </a:pPr>
            <a:r>
              <a:rPr kumimoji="1" lang="ja-JP" altLang="en-US" sz="2800" dirty="0"/>
              <a:t>そのため正答率が</a:t>
            </a:r>
            <a:endParaRPr kumimoji="1" lang="en-US" altLang="ja-JP" sz="2800" dirty="0"/>
          </a:p>
          <a:p>
            <a:pPr>
              <a:lnSpc>
                <a:spcPct val="150000"/>
              </a:lnSpc>
            </a:pPr>
            <a:r>
              <a:rPr kumimoji="1" lang="ja-JP" altLang="en-US" sz="2800" dirty="0"/>
              <a:t>下がったのでは？</a:t>
            </a:r>
            <a:endParaRPr kumimoji="1" lang="en-US" altLang="ja-JP" dirty="0"/>
          </a:p>
          <a:p>
            <a:endParaRPr kumimoji="1" lang="ja-JP" altLang="en-US" dirty="0"/>
          </a:p>
        </p:txBody>
      </p:sp>
      <p:graphicFrame>
        <p:nvGraphicFramePr>
          <p:cNvPr id="13" name="図表 12">
            <a:extLst>
              <a:ext uri="{FF2B5EF4-FFF2-40B4-BE49-F238E27FC236}">
                <a16:creationId xmlns:a16="http://schemas.microsoft.com/office/drawing/2014/main" id="{9218D2FB-BBFF-D85A-8689-155CAE3662B1}"/>
              </a:ext>
            </a:extLst>
          </p:cNvPr>
          <p:cNvGraphicFramePr/>
          <p:nvPr>
            <p:extLst>
              <p:ext uri="{D42A27DB-BD31-4B8C-83A1-F6EECF244321}">
                <p14:modId xmlns:p14="http://schemas.microsoft.com/office/powerpoint/2010/main" val="2260745621"/>
              </p:ext>
            </p:extLst>
          </p:nvPr>
        </p:nvGraphicFramePr>
        <p:xfrm>
          <a:off x="209077" y="2665528"/>
          <a:ext cx="6571401" cy="41740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テキスト ボックス 14">
            <a:extLst>
              <a:ext uri="{FF2B5EF4-FFF2-40B4-BE49-F238E27FC236}">
                <a16:creationId xmlns:a16="http://schemas.microsoft.com/office/drawing/2014/main" id="{731EF015-7FC6-65EB-F99A-5948C21EB5B2}"/>
              </a:ext>
            </a:extLst>
          </p:cNvPr>
          <p:cNvSpPr txBox="1"/>
          <p:nvPr/>
        </p:nvSpPr>
        <p:spPr>
          <a:xfrm>
            <a:off x="7985760" y="5638800"/>
            <a:ext cx="184731" cy="369332"/>
          </a:xfrm>
          <a:prstGeom prst="rect">
            <a:avLst/>
          </a:prstGeom>
          <a:noFill/>
        </p:spPr>
        <p:txBody>
          <a:bodyPr wrap="none" rtlCol="0">
            <a:spAutoFit/>
          </a:bodyPr>
          <a:lstStyle/>
          <a:p>
            <a:endParaRPr kumimoji="1" lang="ja-JP" altLang="en-US" dirty="0"/>
          </a:p>
        </p:txBody>
      </p:sp>
      <p:sp>
        <p:nvSpPr>
          <p:cNvPr id="19" name="テキスト ボックス 18">
            <a:extLst>
              <a:ext uri="{FF2B5EF4-FFF2-40B4-BE49-F238E27FC236}">
                <a16:creationId xmlns:a16="http://schemas.microsoft.com/office/drawing/2014/main" id="{BFD3F23E-2211-FBF3-8689-0E205A2C4ECE}"/>
              </a:ext>
            </a:extLst>
          </p:cNvPr>
          <p:cNvSpPr txBox="1"/>
          <p:nvPr/>
        </p:nvSpPr>
        <p:spPr>
          <a:xfrm>
            <a:off x="209077" y="1840394"/>
            <a:ext cx="3416320" cy="678263"/>
          </a:xfrm>
          <a:prstGeom prst="rect">
            <a:avLst/>
          </a:prstGeom>
          <a:noFill/>
        </p:spPr>
        <p:txBody>
          <a:bodyPr wrap="none" rtlCol="0">
            <a:spAutoFit/>
          </a:bodyPr>
          <a:lstStyle/>
          <a:p>
            <a:pPr>
              <a:lnSpc>
                <a:spcPct val="150000"/>
              </a:lnSpc>
            </a:pPr>
            <a:r>
              <a:rPr lang="ja-JP" altLang="en-US" sz="2800" dirty="0"/>
              <a:t>進捗表示によって</a:t>
            </a:r>
            <a:r>
              <a:rPr lang="en-US" altLang="ja-JP" sz="2800" dirty="0"/>
              <a:t>…</a:t>
            </a:r>
            <a:endParaRPr kumimoji="1" lang="en-US" altLang="ja-JP" sz="2800" dirty="0"/>
          </a:p>
        </p:txBody>
      </p:sp>
      <p:sp>
        <p:nvSpPr>
          <p:cNvPr id="14" name="テキスト ボックス 13">
            <a:extLst>
              <a:ext uri="{FF2B5EF4-FFF2-40B4-BE49-F238E27FC236}">
                <a16:creationId xmlns:a16="http://schemas.microsoft.com/office/drawing/2014/main" id="{04076C7E-89AF-23E1-9408-7A74BF366126}"/>
              </a:ext>
            </a:extLst>
          </p:cNvPr>
          <p:cNvSpPr txBox="1"/>
          <p:nvPr/>
        </p:nvSpPr>
        <p:spPr>
          <a:xfrm>
            <a:off x="323898" y="3377511"/>
            <a:ext cx="6340197" cy="400110"/>
          </a:xfrm>
          <a:prstGeom prst="rect">
            <a:avLst/>
          </a:prstGeom>
          <a:noFill/>
        </p:spPr>
        <p:txBody>
          <a:bodyPr wrap="none" rtlCol="0">
            <a:spAutoFit/>
          </a:bodyPr>
          <a:lstStyle/>
          <a:p>
            <a:r>
              <a:rPr lang="ja-JP" altLang="en-US" sz="2000" dirty="0"/>
              <a:t>進捗表示を行ったほうが回答時間が短縮される傾向に</a:t>
            </a:r>
            <a:endParaRPr kumimoji="1" lang="ja-JP" altLang="en-US" sz="2000" dirty="0"/>
          </a:p>
        </p:txBody>
      </p:sp>
      <p:sp>
        <p:nvSpPr>
          <p:cNvPr id="17" name="テキスト ボックス 16">
            <a:extLst>
              <a:ext uri="{FF2B5EF4-FFF2-40B4-BE49-F238E27FC236}">
                <a16:creationId xmlns:a16="http://schemas.microsoft.com/office/drawing/2014/main" id="{6EC825E6-F46E-4A5A-36F0-0C65F1D51C9D}"/>
              </a:ext>
            </a:extLst>
          </p:cNvPr>
          <p:cNvSpPr txBox="1"/>
          <p:nvPr/>
        </p:nvSpPr>
        <p:spPr>
          <a:xfrm>
            <a:off x="630982" y="4600695"/>
            <a:ext cx="4415742" cy="707886"/>
          </a:xfrm>
          <a:prstGeom prst="rect">
            <a:avLst/>
          </a:prstGeom>
          <a:noFill/>
        </p:spPr>
        <p:txBody>
          <a:bodyPr wrap="square" rtlCol="0">
            <a:spAutoFit/>
          </a:bodyPr>
          <a:lstStyle/>
          <a:p>
            <a:r>
              <a:rPr kumimoji="1" lang="ja-JP" altLang="en-US" sz="2000" dirty="0"/>
              <a:t>個人によって差が出た</a:t>
            </a:r>
            <a:endParaRPr kumimoji="1" lang="en-US" altLang="ja-JP" sz="2000" dirty="0"/>
          </a:p>
          <a:p>
            <a:r>
              <a:rPr lang="en-US" altLang="ja-JP" sz="2000" dirty="0"/>
              <a:t>(</a:t>
            </a:r>
            <a:r>
              <a:rPr lang="ja-JP" altLang="en-US" sz="2000" dirty="0"/>
              <a:t>半分が正答率上昇、半分が下降</a:t>
            </a:r>
            <a:r>
              <a:rPr lang="en-US" altLang="ja-JP" sz="2000" dirty="0"/>
              <a:t>)</a:t>
            </a:r>
            <a:endParaRPr kumimoji="1" lang="ja-JP" altLang="en-US" sz="2000" dirty="0"/>
          </a:p>
        </p:txBody>
      </p:sp>
      <p:sp>
        <p:nvSpPr>
          <p:cNvPr id="21" name="テキスト ボックス 20">
            <a:extLst>
              <a:ext uri="{FF2B5EF4-FFF2-40B4-BE49-F238E27FC236}">
                <a16:creationId xmlns:a16="http://schemas.microsoft.com/office/drawing/2014/main" id="{A73EC7EE-F6AB-B15F-CA16-6F75F9A57B92}"/>
              </a:ext>
            </a:extLst>
          </p:cNvPr>
          <p:cNvSpPr txBox="1"/>
          <p:nvPr/>
        </p:nvSpPr>
        <p:spPr>
          <a:xfrm>
            <a:off x="509062" y="6029978"/>
            <a:ext cx="4415742" cy="461665"/>
          </a:xfrm>
          <a:prstGeom prst="rect">
            <a:avLst/>
          </a:prstGeom>
          <a:noFill/>
        </p:spPr>
        <p:txBody>
          <a:bodyPr wrap="square" rtlCol="0">
            <a:spAutoFit/>
          </a:bodyPr>
          <a:lstStyle/>
          <a:p>
            <a:r>
              <a:rPr kumimoji="1" lang="ja-JP" altLang="en-US" sz="2400" dirty="0"/>
              <a:t>個人によって差が出た</a:t>
            </a:r>
          </a:p>
        </p:txBody>
      </p:sp>
    </p:spTree>
    <p:extLst>
      <p:ext uri="{BB962C8B-B14F-4D97-AF65-F5344CB8AC3E}">
        <p14:creationId xmlns:p14="http://schemas.microsoft.com/office/powerpoint/2010/main" val="124224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9819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考察</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DBFB8EB6-F7B4-2288-29A9-2ED57167B711}"/>
              </a:ext>
            </a:extLst>
          </p:cNvPr>
          <p:cNvSpPr txBox="1"/>
          <p:nvPr/>
        </p:nvSpPr>
        <p:spPr>
          <a:xfrm>
            <a:off x="2814993" y="648249"/>
            <a:ext cx="1207382" cy="369332"/>
          </a:xfrm>
          <a:prstGeom prst="rect">
            <a:avLst/>
          </a:prstGeom>
          <a:noFill/>
        </p:spPr>
        <p:txBody>
          <a:bodyPr wrap="none" rtlCol="0">
            <a:spAutoFit/>
          </a:bodyPr>
          <a:lstStyle/>
          <a:p>
            <a:r>
              <a:rPr kumimoji="1" lang="en-US" altLang="ja-JP" b="1" dirty="0"/>
              <a:t>~</a:t>
            </a:r>
            <a:r>
              <a:rPr kumimoji="1" lang="ja-JP" altLang="en-US" b="1" dirty="0"/>
              <a:t>まとめ</a:t>
            </a:r>
            <a:r>
              <a:rPr kumimoji="1" lang="en-US" altLang="ja-JP" b="1" dirty="0"/>
              <a:t>~</a:t>
            </a:r>
            <a:endParaRPr kumimoji="1" lang="ja-JP" altLang="en-US" b="1" dirty="0"/>
          </a:p>
        </p:txBody>
      </p:sp>
      <p:sp>
        <p:nvSpPr>
          <p:cNvPr id="7" name="正方形/長方形 6">
            <a:extLst>
              <a:ext uri="{FF2B5EF4-FFF2-40B4-BE49-F238E27FC236}">
                <a16:creationId xmlns:a16="http://schemas.microsoft.com/office/drawing/2014/main" id="{E5392ABE-5166-92C5-4D86-4BC85EBD2D69}"/>
              </a:ext>
            </a:extLst>
          </p:cNvPr>
          <p:cNvSpPr/>
          <p:nvPr/>
        </p:nvSpPr>
        <p:spPr>
          <a:xfrm>
            <a:off x="620391" y="2120245"/>
            <a:ext cx="45719" cy="92333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63858F7-F759-ED65-E5E3-6E00CCBFDFBA}"/>
              </a:ext>
            </a:extLst>
          </p:cNvPr>
          <p:cNvSpPr txBox="1"/>
          <p:nvPr/>
        </p:nvSpPr>
        <p:spPr>
          <a:xfrm>
            <a:off x="879288" y="2223456"/>
            <a:ext cx="9879628" cy="923330"/>
          </a:xfrm>
          <a:prstGeom prst="rect">
            <a:avLst/>
          </a:prstGeom>
          <a:noFill/>
        </p:spPr>
        <p:txBody>
          <a:bodyPr wrap="none" rtlCol="0">
            <a:spAutoFit/>
          </a:bodyPr>
          <a:lstStyle/>
          <a:p>
            <a:pPr algn="just"/>
            <a:r>
              <a:rPr kumimoji="1" lang="ja-JP" altLang="en-US" b="1" dirty="0"/>
              <a:t>タスクを解く速さではリアルタイムな進捗を表示しているときの方が平均回答時間が短くなり</a:t>
            </a:r>
            <a:endParaRPr kumimoji="1" lang="en-US" altLang="ja-JP" b="1" dirty="0"/>
          </a:p>
          <a:p>
            <a:pPr algn="just"/>
            <a:r>
              <a:rPr lang="ja-JP" altLang="en-US" b="1" dirty="0"/>
              <a:t>➡タスクに対して</a:t>
            </a:r>
            <a:r>
              <a:rPr lang="ja-JP" altLang="en-US" b="1" dirty="0">
                <a:solidFill>
                  <a:srgbClr val="FF0000"/>
                </a:solidFill>
              </a:rPr>
              <a:t>急いで解くよう</a:t>
            </a:r>
            <a:r>
              <a:rPr lang="ja-JP" altLang="en-US" b="1" dirty="0"/>
              <a:t>に仕向けることができた</a:t>
            </a:r>
            <a:endParaRPr kumimoji="1" lang="en-US" altLang="ja-JP" b="1" dirty="0"/>
          </a:p>
          <a:p>
            <a:pPr algn="just"/>
            <a:endParaRPr kumimoji="1" lang="ja-JP" altLang="en-US" b="1" dirty="0"/>
          </a:p>
        </p:txBody>
      </p:sp>
      <p:sp>
        <p:nvSpPr>
          <p:cNvPr id="17" name="正方形/長方形 16">
            <a:extLst>
              <a:ext uri="{FF2B5EF4-FFF2-40B4-BE49-F238E27FC236}">
                <a16:creationId xmlns:a16="http://schemas.microsoft.com/office/drawing/2014/main" id="{7AEAB8B9-A239-19BD-52A8-C3B5E55C78D8}"/>
              </a:ext>
            </a:extLst>
          </p:cNvPr>
          <p:cNvSpPr/>
          <p:nvPr/>
        </p:nvSpPr>
        <p:spPr>
          <a:xfrm>
            <a:off x="620391" y="3176885"/>
            <a:ext cx="45719" cy="7245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84A08C17-37A8-932A-4F9A-211F06D57C51}"/>
              </a:ext>
            </a:extLst>
          </p:cNvPr>
          <p:cNvSpPr txBox="1"/>
          <p:nvPr/>
        </p:nvSpPr>
        <p:spPr>
          <a:xfrm>
            <a:off x="879288" y="4123431"/>
            <a:ext cx="8032968" cy="646331"/>
          </a:xfrm>
          <a:prstGeom prst="rect">
            <a:avLst/>
          </a:prstGeom>
          <a:noFill/>
        </p:spPr>
        <p:txBody>
          <a:bodyPr wrap="none" rtlCol="0">
            <a:spAutoFit/>
          </a:bodyPr>
          <a:lstStyle/>
          <a:p>
            <a:pPr algn="just"/>
            <a:r>
              <a:rPr kumimoji="1" lang="ja-JP" altLang="en-US" b="1" dirty="0"/>
              <a:t>リアルタイムな進捗を表示することで平均回答時間が短くなったが</a:t>
            </a:r>
            <a:endParaRPr kumimoji="1" lang="en-US" altLang="ja-JP" b="1" dirty="0"/>
          </a:p>
          <a:p>
            <a:pPr algn="just"/>
            <a:r>
              <a:rPr kumimoji="1" lang="ja-JP" altLang="en-US" b="1" dirty="0"/>
              <a:t>表示時の正答率は個人差があり集中力を上げるという結果には至らなかった</a:t>
            </a:r>
            <a:endParaRPr kumimoji="1" lang="en-US" altLang="ja-JP" b="1" dirty="0"/>
          </a:p>
        </p:txBody>
      </p:sp>
      <p:sp>
        <p:nvSpPr>
          <p:cNvPr id="4" name="テキスト ボックス 3">
            <a:extLst>
              <a:ext uri="{FF2B5EF4-FFF2-40B4-BE49-F238E27FC236}">
                <a16:creationId xmlns:a16="http://schemas.microsoft.com/office/drawing/2014/main" id="{4703B2C9-5E07-C715-D8CB-99B36F9E1213}"/>
              </a:ext>
            </a:extLst>
          </p:cNvPr>
          <p:cNvSpPr txBox="1"/>
          <p:nvPr/>
        </p:nvSpPr>
        <p:spPr>
          <a:xfrm>
            <a:off x="960386" y="3215996"/>
            <a:ext cx="9879628" cy="646331"/>
          </a:xfrm>
          <a:prstGeom prst="rect">
            <a:avLst/>
          </a:prstGeom>
          <a:noFill/>
        </p:spPr>
        <p:txBody>
          <a:bodyPr wrap="square" rtlCol="0">
            <a:spAutoFit/>
          </a:bodyPr>
          <a:lstStyle/>
          <a:p>
            <a:pPr algn="just"/>
            <a:r>
              <a:rPr kumimoji="1" lang="ja-JP" altLang="en-US" b="1" dirty="0"/>
              <a:t>正答率では個人によって差がでてタスクを急いで解いてしまい</a:t>
            </a:r>
            <a:r>
              <a:rPr kumimoji="1" lang="ja-JP" altLang="en-US" b="1" dirty="0">
                <a:solidFill>
                  <a:srgbClr val="FF0000"/>
                </a:solidFill>
              </a:rPr>
              <a:t>正答率が下がるパターン</a:t>
            </a:r>
            <a:r>
              <a:rPr kumimoji="1" lang="ja-JP" altLang="en-US" b="1" dirty="0"/>
              <a:t>、</a:t>
            </a:r>
            <a:endParaRPr kumimoji="1" lang="en-US" altLang="ja-JP" b="1" dirty="0"/>
          </a:p>
          <a:p>
            <a:pPr algn="just"/>
            <a:r>
              <a:rPr lang="ja-JP" altLang="en-US" b="1" dirty="0">
                <a:solidFill>
                  <a:srgbClr val="FF0000"/>
                </a:solidFill>
              </a:rPr>
              <a:t>回答時間も正答率も伸びたパターン</a:t>
            </a:r>
            <a:r>
              <a:rPr lang="ja-JP" altLang="en-US" b="1" dirty="0"/>
              <a:t>が存在し一概に正答率を良くすることはできなかった。</a:t>
            </a:r>
            <a:endParaRPr kumimoji="1" lang="ja-JP" altLang="en-US" b="1" dirty="0"/>
          </a:p>
        </p:txBody>
      </p:sp>
      <p:sp>
        <p:nvSpPr>
          <p:cNvPr id="6" name="正方形/長方形 5">
            <a:extLst>
              <a:ext uri="{FF2B5EF4-FFF2-40B4-BE49-F238E27FC236}">
                <a16:creationId xmlns:a16="http://schemas.microsoft.com/office/drawing/2014/main" id="{F5120C1E-25FD-FEA2-9AE8-C445DE31906C}"/>
              </a:ext>
            </a:extLst>
          </p:cNvPr>
          <p:cNvSpPr/>
          <p:nvPr/>
        </p:nvSpPr>
        <p:spPr>
          <a:xfrm>
            <a:off x="620390" y="4084320"/>
            <a:ext cx="45719" cy="7245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1C97E8F-A373-FB5D-5971-3AE70D29D4C8}"/>
              </a:ext>
            </a:extLst>
          </p:cNvPr>
          <p:cNvSpPr txBox="1"/>
          <p:nvPr/>
        </p:nvSpPr>
        <p:spPr>
          <a:xfrm>
            <a:off x="960386" y="4900591"/>
            <a:ext cx="8725466" cy="646331"/>
          </a:xfrm>
          <a:prstGeom prst="rect">
            <a:avLst/>
          </a:prstGeom>
          <a:noFill/>
        </p:spPr>
        <p:txBody>
          <a:bodyPr wrap="none" rtlCol="0">
            <a:spAutoFit/>
          </a:bodyPr>
          <a:lstStyle/>
          <a:p>
            <a:pPr algn="just"/>
            <a:r>
              <a:rPr kumimoji="1" lang="ja-JP" altLang="en-US" b="1" dirty="0"/>
              <a:t>高速に処理しなければいけなく、ミスの恐れのないタスクには使用できる</a:t>
            </a:r>
            <a:endParaRPr kumimoji="1" lang="en-US" altLang="ja-JP" b="1" dirty="0"/>
          </a:p>
          <a:p>
            <a:pPr algn="just"/>
            <a:r>
              <a:rPr lang="ja-JP" altLang="en-US" b="1" dirty="0"/>
              <a:t>もしくはミスしても後からチェックしてくれる課題には使用できるのではないか</a:t>
            </a:r>
            <a:endParaRPr kumimoji="1" lang="en-US" altLang="ja-JP" b="1" dirty="0"/>
          </a:p>
        </p:txBody>
      </p:sp>
      <p:sp>
        <p:nvSpPr>
          <p:cNvPr id="10" name="正方形/長方形 9">
            <a:extLst>
              <a:ext uri="{FF2B5EF4-FFF2-40B4-BE49-F238E27FC236}">
                <a16:creationId xmlns:a16="http://schemas.microsoft.com/office/drawing/2014/main" id="{C1F2BDB2-0F61-4DAA-38B5-054708108B2C}"/>
              </a:ext>
            </a:extLst>
          </p:cNvPr>
          <p:cNvSpPr/>
          <p:nvPr/>
        </p:nvSpPr>
        <p:spPr>
          <a:xfrm>
            <a:off x="620390" y="4942185"/>
            <a:ext cx="45719" cy="7245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857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370995" y="2023992"/>
            <a:ext cx="10522415" cy="4748120"/>
          </a:xfrm>
          <a:prstGeom prst="rect">
            <a:avLst/>
          </a:prstGeom>
          <a:noFill/>
        </p:spPr>
        <p:txBody>
          <a:bodyPr wrap="square" bIns="54000" rtlCol="0">
            <a:spAutoFit/>
          </a:bodyPr>
          <a:lstStyle/>
          <a:p>
            <a:pPr lvl="0" algn="l"/>
            <a:r>
              <a:rPr lang="ja-JP" altLang="ja-JP" sz="1600" kern="100" dirty="0">
                <a:solidFill>
                  <a:srgbClr val="333333"/>
                </a:solidFill>
                <a:effectLst/>
                <a:latin typeface="Segoe UI" panose="020B0502040204020203" pitchFamily="34" charset="0"/>
                <a:ea typeface="游明朝" panose="02020400000000000000" pitchFamily="18" charset="-128"/>
                <a:cs typeface="Segoe UI" panose="020B0502040204020203" pitchFamily="34" charset="0"/>
              </a:rPr>
              <a:t>押切孝雄</a:t>
            </a:r>
            <a:r>
              <a:rPr lang="en-US" altLang="ja-JP" sz="1600" kern="100" dirty="0">
                <a:solidFill>
                  <a:srgbClr val="333333"/>
                </a:solidFill>
                <a:effectLst/>
                <a:latin typeface="Segoe UI" panose="020B0502040204020203" pitchFamily="34" charset="0"/>
                <a:ea typeface="游明朝" panose="02020400000000000000" pitchFamily="18" charset="-128"/>
                <a:cs typeface="Times New Roman" panose="02020603050405020304" pitchFamily="18" charset="0"/>
              </a:rPr>
              <a:t>,</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2021</a:t>
            </a:r>
            <a:r>
              <a:rPr lang="ja-JP"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年度版 大学生の</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SNS</a:t>
            </a:r>
            <a:r>
              <a:rPr lang="ja-JP"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利用率・</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PC</a:t>
            </a:r>
            <a:r>
              <a:rPr lang="ja-JP"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スマホ普及率アンケート調査結果</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hlinkClick r:id="rId5"/>
              </a:rPr>
              <a:t>https://www.cuttysark.co.jp/</a:t>
            </a:r>
            <a:endPar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endParaRP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髙橋 拓</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福地 翼</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山浦 祐明</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松井 啓司</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中村 聡史</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タスク 作業中の周辺視野への視覚刺激提示が集中に及ぼす影響の調査</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電子情報通信学会 ヒューマンコミュニケーション基礎 研究会（</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HCS</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Vol.118, Issue.49, No.HCS2018-4, pp.1 - 6, 2018.</a:t>
            </a: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阿部麻美，新垣紀子，</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”BGM</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のテンポの違いが作業効率に与える影響，</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日本認知科学会大会発表論文集</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(27)</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2010</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pp.3-47</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阪野貴弘，香りが運動パフォーマンスと精神集中に及ぼす影響</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愛知教育大学保健体育講座研究起要</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No.33</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2008</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Teresa M. Amabile.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進捗の法則</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 Diamond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Harverd</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Bussiness</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Review. 2012, p. 40-55.</a:t>
            </a: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Michael K. Scullin, Madison L, Hannah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K.,Natalya</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Pruett1, and Donald L.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Bliwise</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The Effects of Bedtime Writing on Difficulty Falling Asleep: A Polysomnographic Study Comparing To-Do Lists and Completed Activity Lists, J Exp Psychol Gen. 2018 January ; 147(1): 139–146</a:t>
            </a: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亀井 諭</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学習時の姿勢と行動の計測による集中度合いの推定</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大学院研究年報 理工学研究科編</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,2015</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400" u="sng" dirty="0">
              <a:latin typeface="+mn-ea"/>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281004" cy="1292662"/>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13" name="正方形/長方形 12">
            <a:extLst>
              <a:ext uri="{FF2B5EF4-FFF2-40B4-BE49-F238E27FC236}">
                <a16:creationId xmlns:a16="http://schemas.microsoft.com/office/drawing/2014/main" id="{D74913D7-D373-C140-E92F-65E3B3D47ACA}"/>
              </a:ext>
            </a:extLst>
          </p:cNvPr>
          <p:cNvSpPr/>
          <p:nvPr/>
        </p:nvSpPr>
        <p:spPr>
          <a:xfrm>
            <a:off x="5191760" y="3863633"/>
            <a:ext cx="7000240" cy="2684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5404342" y="4017750"/>
            <a:ext cx="6857324" cy="2277547"/>
          </a:xfrm>
          <a:prstGeom prst="rect">
            <a:avLst/>
          </a:prstGeom>
          <a:noFill/>
        </p:spPr>
        <p:txBody>
          <a:bodyPr wrap="square">
            <a:spAutoFit/>
          </a:bodyPr>
          <a:lstStyle/>
          <a:p>
            <a:r>
              <a:rPr lang="ja-JP" altLang="en-US" sz="2000" dirty="0">
                <a:latin typeface="HGS創英角ｺﾞｼｯｸUB" panose="020B0900000000000000" pitchFamily="50" charset="-128"/>
                <a:ea typeface="HGS創英角ｺﾞｼｯｸUB" panose="020B0900000000000000" pitchFamily="50" charset="-128"/>
              </a:rPr>
              <a:t>先行研究</a:t>
            </a:r>
            <a:endParaRPr lang="en-US" altLang="ja-JP" sz="2000" dirty="0">
              <a:latin typeface="HGS創英角ｺﾞｼｯｸUB" panose="020B0900000000000000" pitchFamily="50" charset="-128"/>
              <a:ea typeface="HGS創英角ｺﾞｼｯｸUB" panose="020B0900000000000000" pitchFamily="50" charset="-128"/>
            </a:endParaRPr>
          </a:p>
          <a:p>
            <a:r>
              <a:rPr lang="ja-JP" altLang="en-US" sz="1800" dirty="0">
                <a:latin typeface="HGS創英角ｺﾞｼｯｸUB" panose="020B0900000000000000" pitchFamily="50" charset="-128"/>
                <a:ea typeface="HGS創英角ｺﾞｼｯｸUB" panose="020B0900000000000000" pitchFamily="50" charset="-128"/>
              </a:rPr>
              <a:t>・視覚刺激を用いた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endParaRPr lang="en-US" altLang="ja-JP" sz="1800" dirty="0">
              <a:latin typeface="HGS創英角ｺﾞｼｯｸUB" panose="020B0900000000000000" pitchFamily="50" charset="-128"/>
              <a:ea typeface="HGS創英角ｺﾞｼｯｸUB" panose="020B0900000000000000" pitchFamily="50" charset="-128"/>
            </a:endParaRPr>
          </a:p>
          <a:p>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E0BC03FE-2A8E-7FD3-0E25-959F6F7398C9}"/>
              </a:ext>
            </a:extLst>
          </p:cNvPr>
          <p:cNvPicPr>
            <a:picLocks noChangeAspect="1"/>
          </p:cNvPicPr>
          <p:nvPr/>
        </p:nvPicPr>
        <p:blipFill>
          <a:blip r:embed="rId5"/>
          <a:stretch>
            <a:fillRect/>
          </a:stretch>
        </p:blipFill>
        <p:spPr>
          <a:xfrm>
            <a:off x="4656074" y="2536476"/>
            <a:ext cx="962290" cy="892524"/>
          </a:xfrm>
          <a:prstGeom prst="rect">
            <a:avLst/>
          </a:prstGeom>
        </p:spPr>
      </p:pic>
      <p:pic>
        <p:nvPicPr>
          <p:cNvPr id="10" name="図 9">
            <a:extLst>
              <a:ext uri="{FF2B5EF4-FFF2-40B4-BE49-F238E27FC236}">
                <a16:creationId xmlns:a16="http://schemas.microsoft.com/office/drawing/2014/main" id="{CC296179-84C5-7B6D-709D-57B988E15EBE}"/>
              </a:ext>
            </a:extLst>
          </p:cNvPr>
          <p:cNvPicPr>
            <a:picLocks noChangeAspect="1"/>
          </p:cNvPicPr>
          <p:nvPr/>
        </p:nvPicPr>
        <p:blipFill>
          <a:blip r:embed="rId6"/>
          <a:stretch>
            <a:fillRect/>
          </a:stretch>
        </p:blipFill>
        <p:spPr>
          <a:xfrm>
            <a:off x="9969831" y="2565713"/>
            <a:ext cx="892524" cy="892524"/>
          </a:xfrm>
          <a:prstGeom prst="rect">
            <a:avLst/>
          </a:prstGeom>
        </p:spPr>
      </p:pic>
      <p:sp>
        <p:nvSpPr>
          <p:cNvPr id="14" name="テキスト ボックス 13">
            <a:extLst>
              <a:ext uri="{FF2B5EF4-FFF2-40B4-BE49-F238E27FC236}">
                <a16:creationId xmlns:a16="http://schemas.microsoft.com/office/drawing/2014/main" id="{6B230049-A91A-01A8-19BF-89E28E0ABFDF}"/>
              </a:ext>
            </a:extLst>
          </p:cNvPr>
          <p:cNvSpPr txBox="1"/>
          <p:nvPr/>
        </p:nvSpPr>
        <p:spPr>
          <a:xfrm>
            <a:off x="6109034" y="2462078"/>
            <a:ext cx="4104814" cy="800219"/>
          </a:xfrm>
          <a:prstGeom prst="rect">
            <a:avLst/>
          </a:prstGeom>
          <a:noFill/>
        </p:spPr>
        <p:txBody>
          <a:bodyPr wrap="square">
            <a:spAutoFit/>
          </a:bodyPr>
          <a:lstStyle/>
          <a:p>
            <a:r>
              <a:rPr lang="ja-JP" altLang="en-US" sz="18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18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2800" b="1" dirty="0">
                <a:latin typeface="HGS創英角ｺﾞｼｯｸUB" panose="020B0900000000000000" pitchFamily="50" charset="-128"/>
                <a:ea typeface="HGS創英角ｺﾞｼｯｸUB" panose="020B0900000000000000" pitchFamily="50" charset="-128"/>
              </a:rPr>
              <a:t>。</a:t>
            </a:r>
            <a:endParaRPr lang="en-US" altLang="ja-JP" sz="2800" b="1" dirty="0">
              <a:latin typeface="HGS創英角ｺﾞｼｯｸUB" panose="020B0900000000000000" pitchFamily="50" charset="-128"/>
              <a:ea typeface="HGS創英角ｺﾞｼｯｸUB" panose="020B0900000000000000" pitchFamily="50" charset="-128"/>
            </a:endParaRPr>
          </a:p>
        </p:txBody>
      </p:sp>
      <p:pic>
        <p:nvPicPr>
          <p:cNvPr id="17" name="図 16">
            <a:extLst>
              <a:ext uri="{FF2B5EF4-FFF2-40B4-BE49-F238E27FC236}">
                <a16:creationId xmlns:a16="http://schemas.microsoft.com/office/drawing/2014/main" id="{B3156B41-3C9A-D076-BEB1-AABC27EE8EF7}"/>
              </a:ext>
            </a:extLst>
          </p:cNvPr>
          <p:cNvPicPr>
            <a:picLocks noChangeAspect="1"/>
          </p:cNvPicPr>
          <p:nvPr/>
        </p:nvPicPr>
        <p:blipFill rotWithShape="1">
          <a:blip r:embed="rId7"/>
          <a:srcRect t="10909"/>
          <a:stretch/>
        </p:blipFill>
        <p:spPr>
          <a:xfrm>
            <a:off x="530797" y="3499226"/>
            <a:ext cx="4445228" cy="2212115"/>
          </a:xfrm>
          <a:prstGeom prst="rect">
            <a:avLst/>
          </a:prstGeom>
        </p:spPr>
      </p:pic>
      <p:sp>
        <p:nvSpPr>
          <p:cNvPr id="20" name="テキスト ボックス 19">
            <a:extLst>
              <a:ext uri="{FF2B5EF4-FFF2-40B4-BE49-F238E27FC236}">
                <a16:creationId xmlns:a16="http://schemas.microsoft.com/office/drawing/2014/main" id="{C6701C3C-4F82-AD0C-EC2F-5B50B4DF9CE1}"/>
              </a:ext>
            </a:extLst>
          </p:cNvPr>
          <p:cNvSpPr txBox="1"/>
          <p:nvPr/>
        </p:nvSpPr>
        <p:spPr>
          <a:xfrm>
            <a:off x="1776860" y="3117768"/>
            <a:ext cx="2109873" cy="369332"/>
          </a:xfrm>
          <a:prstGeom prst="rect">
            <a:avLst/>
          </a:prstGeom>
          <a:noFill/>
        </p:spPr>
        <p:txBody>
          <a:bodyPr wrap="none" rtlCol="0">
            <a:spAutoFit/>
          </a:bodyPr>
          <a:lstStyle/>
          <a:p>
            <a:r>
              <a:rPr kumimoji="1" lang="ja-JP" altLang="en-US" dirty="0"/>
              <a:t>大学生の</a:t>
            </a:r>
            <a:r>
              <a:rPr kumimoji="1" lang="en-US" altLang="ja-JP" dirty="0"/>
              <a:t>PC</a:t>
            </a:r>
            <a:r>
              <a:rPr kumimoji="1" lang="ja-JP" altLang="en-US" dirty="0"/>
              <a:t>所持率</a:t>
            </a:r>
          </a:p>
        </p:txBody>
      </p:sp>
      <p:cxnSp>
        <p:nvCxnSpPr>
          <p:cNvPr id="9" name="直線矢印コネクタ 8">
            <a:extLst>
              <a:ext uri="{FF2B5EF4-FFF2-40B4-BE49-F238E27FC236}">
                <a16:creationId xmlns:a16="http://schemas.microsoft.com/office/drawing/2014/main" id="{7C64BC63-3D58-4471-D1C8-1D2E3FCB57AE}"/>
              </a:ext>
            </a:extLst>
          </p:cNvPr>
          <p:cNvCxnSpPr>
            <a:cxnSpLocks/>
          </p:cNvCxnSpPr>
          <p:nvPr/>
        </p:nvCxnSpPr>
        <p:spPr>
          <a:xfrm flipV="1">
            <a:off x="1057705" y="3955073"/>
            <a:ext cx="3747975" cy="5704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281004" cy="1292662"/>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13" name="正方形/長方形 12">
            <a:extLst>
              <a:ext uri="{FF2B5EF4-FFF2-40B4-BE49-F238E27FC236}">
                <a16:creationId xmlns:a16="http://schemas.microsoft.com/office/drawing/2014/main" id="{D74913D7-D373-C140-E92F-65E3B3D47ACA}"/>
              </a:ext>
            </a:extLst>
          </p:cNvPr>
          <p:cNvSpPr/>
          <p:nvPr/>
        </p:nvSpPr>
        <p:spPr>
          <a:xfrm>
            <a:off x="5191760" y="3863633"/>
            <a:ext cx="7000240" cy="2684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5404342" y="4017750"/>
            <a:ext cx="6857324" cy="2277547"/>
          </a:xfrm>
          <a:prstGeom prst="rect">
            <a:avLst/>
          </a:prstGeom>
          <a:noFill/>
        </p:spPr>
        <p:txBody>
          <a:bodyPr wrap="square">
            <a:spAutoFit/>
          </a:bodyPr>
          <a:lstStyle/>
          <a:p>
            <a:r>
              <a:rPr lang="ja-JP" altLang="en-US" sz="2000" dirty="0">
                <a:latin typeface="HGS創英角ｺﾞｼｯｸUB" panose="020B0900000000000000" pitchFamily="50" charset="-128"/>
                <a:ea typeface="HGS創英角ｺﾞｼｯｸUB" panose="020B0900000000000000" pitchFamily="50" charset="-128"/>
              </a:rPr>
              <a:t>先行研究</a:t>
            </a:r>
            <a:endParaRPr lang="en-US" altLang="ja-JP" sz="2000" dirty="0">
              <a:latin typeface="HGS創英角ｺﾞｼｯｸUB" panose="020B0900000000000000" pitchFamily="50" charset="-128"/>
              <a:ea typeface="HGS創英角ｺﾞｼｯｸUB" panose="020B0900000000000000" pitchFamily="50" charset="-128"/>
            </a:endParaRPr>
          </a:p>
          <a:p>
            <a:r>
              <a:rPr lang="ja-JP" altLang="en-US" sz="1800" dirty="0">
                <a:latin typeface="HGS創英角ｺﾞｼｯｸUB" panose="020B0900000000000000" pitchFamily="50" charset="-128"/>
                <a:ea typeface="HGS創英角ｺﾞｼｯｸUB" panose="020B0900000000000000" pitchFamily="50" charset="-128"/>
              </a:rPr>
              <a:t>・視覚刺激を用いた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endParaRPr lang="en-US" altLang="ja-JP" sz="1800" dirty="0">
              <a:latin typeface="HGS創英角ｺﾞｼｯｸUB" panose="020B0900000000000000" pitchFamily="50" charset="-128"/>
              <a:ea typeface="HGS創英角ｺﾞｼｯｸUB" panose="020B0900000000000000" pitchFamily="50" charset="-128"/>
            </a:endParaRPr>
          </a:p>
          <a:p>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E0BC03FE-2A8E-7FD3-0E25-959F6F7398C9}"/>
              </a:ext>
            </a:extLst>
          </p:cNvPr>
          <p:cNvPicPr>
            <a:picLocks noChangeAspect="1"/>
          </p:cNvPicPr>
          <p:nvPr/>
        </p:nvPicPr>
        <p:blipFill>
          <a:blip r:embed="rId5"/>
          <a:stretch>
            <a:fillRect/>
          </a:stretch>
        </p:blipFill>
        <p:spPr>
          <a:xfrm>
            <a:off x="4656074" y="2536476"/>
            <a:ext cx="962290" cy="892524"/>
          </a:xfrm>
          <a:prstGeom prst="rect">
            <a:avLst/>
          </a:prstGeom>
        </p:spPr>
      </p:pic>
      <p:pic>
        <p:nvPicPr>
          <p:cNvPr id="10" name="図 9">
            <a:extLst>
              <a:ext uri="{FF2B5EF4-FFF2-40B4-BE49-F238E27FC236}">
                <a16:creationId xmlns:a16="http://schemas.microsoft.com/office/drawing/2014/main" id="{CC296179-84C5-7B6D-709D-57B988E15EBE}"/>
              </a:ext>
            </a:extLst>
          </p:cNvPr>
          <p:cNvPicPr>
            <a:picLocks noChangeAspect="1"/>
          </p:cNvPicPr>
          <p:nvPr/>
        </p:nvPicPr>
        <p:blipFill>
          <a:blip r:embed="rId6"/>
          <a:stretch>
            <a:fillRect/>
          </a:stretch>
        </p:blipFill>
        <p:spPr>
          <a:xfrm>
            <a:off x="9969831" y="2565713"/>
            <a:ext cx="892524" cy="892524"/>
          </a:xfrm>
          <a:prstGeom prst="rect">
            <a:avLst/>
          </a:prstGeom>
        </p:spPr>
      </p:pic>
      <p:sp>
        <p:nvSpPr>
          <p:cNvPr id="14" name="テキスト ボックス 13">
            <a:extLst>
              <a:ext uri="{FF2B5EF4-FFF2-40B4-BE49-F238E27FC236}">
                <a16:creationId xmlns:a16="http://schemas.microsoft.com/office/drawing/2014/main" id="{6B230049-A91A-01A8-19BF-89E28E0ABFDF}"/>
              </a:ext>
            </a:extLst>
          </p:cNvPr>
          <p:cNvSpPr txBox="1"/>
          <p:nvPr/>
        </p:nvSpPr>
        <p:spPr>
          <a:xfrm>
            <a:off x="6109034" y="2462078"/>
            <a:ext cx="4104814" cy="800219"/>
          </a:xfrm>
          <a:prstGeom prst="rect">
            <a:avLst/>
          </a:prstGeom>
          <a:noFill/>
        </p:spPr>
        <p:txBody>
          <a:bodyPr wrap="square">
            <a:spAutoFit/>
          </a:bodyPr>
          <a:lstStyle/>
          <a:p>
            <a:r>
              <a:rPr lang="ja-JP" altLang="en-US" sz="18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18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2800" b="1" dirty="0">
                <a:latin typeface="HGS創英角ｺﾞｼｯｸUB" panose="020B0900000000000000" pitchFamily="50" charset="-128"/>
                <a:ea typeface="HGS創英角ｺﾞｼｯｸUB" panose="020B0900000000000000" pitchFamily="50" charset="-128"/>
              </a:rPr>
              <a:t>。</a:t>
            </a:r>
            <a:endParaRPr lang="en-US" altLang="ja-JP" sz="2800" b="1" dirty="0">
              <a:latin typeface="HGS創英角ｺﾞｼｯｸUB" panose="020B0900000000000000" pitchFamily="50" charset="-128"/>
              <a:ea typeface="HGS創英角ｺﾞｼｯｸUB" panose="020B0900000000000000" pitchFamily="50" charset="-128"/>
            </a:endParaRPr>
          </a:p>
        </p:txBody>
      </p:sp>
      <p:pic>
        <p:nvPicPr>
          <p:cNvPr id="17" name="図 16">
            <a:extLst>
              <a:ext uri="{FF2B5EF4-FFF2-40B4-BE49-F238E27FC236}">
                <a16:creationId xmlns:a16="http://schemas.microsoft.com/office/drawing/2014/main" id="{B3156B41-3C9A-D076-BEB1-AABC27EE8EF7}"/>
              </a:ext>
            </a:extLst>
          </p:cNvPr>
          <p:cNvPicPr>
            <a:picLocks noChangeAspect="1"/>
          </p:cNvPicPr>
          <p:nvPr/>
        </p:nvPicPr>
        <p:blipFill rotWithShape="1">
          <a:blip r:embed="rId7"/>
          <a:srcRect t="10909"/>
          <a:stretch/>
        </p:blipFill>
        <p:spPr>
          <a:xfrm>
            <a:off x="530797" y="3499226"/>
            <a:ext cx="4445228" cy="2212115"/>
          </a:xfrm>
          <a:prstGeom prst="rect">
            <a:avLst/>
          </a:prstGeom>
        </p:spPr>
      </p:pic>
      <p:sp>
        <p:nvSpPr>
          <p:cNvPr id="20" name="テキスト ボックス 19">
            <a:extLst>
              <a:ext uri="{FF2B5EF4-FFF2-40B4-BE49-F238E27FC236}">
                <a16:creationId xmlns:a16="http://schemas.microsoft.com/office/drawing/2014/main" id="{C6701C3C-4F82-AD0C-EC2F-5B50B4DF9CE1}"/>
              </a:ext>
            </a:extLst>
          </p:cNvPr>
          <p:cNvSpPr txBox="1"/>
          <p:nvPr/>
        </p:nvSpPr>
        <p:spPr>
          <a:xfrm>
            <a:off x="1776860" y="3117768"/>
            <a:ext cx="2109873" cy="369332"/>
          </a:xfrm>
          <a:prstGeom prst="rect">
            <a:avLst/>
          </a:prstGeom>
          <a:noFill/>
        </p:spPr>
        <p:txBody>
          <a:bodyPr wrap="none" rtlCol="0">
            <a:spAutoFit/>
          </a:bodyPr>
          <a:lstStyle/>
          <a:p>
            <a:r>
              <a:rPr kumimoji="1" lang="ja-JP" altLang="en-US" dirty="0"/>
              <a:t>大学生の</a:t>
            </a:r>
            <a:r>
              <a:rPr kumimoji="1" lang="en-US" altLang="ja-JP" dirty="0"/>
              <a:t>PC</a:t>
            </a:r>
            <a:r>
              <a:rPr kumimoji="1" lang="ja-JP" altLang="en-US" dirty="0"/>
              <a:t>所持率</a:t>
            </a:r>
          </a:p>
        </p:txBody>
      </p:sp>
      <p:cxnSp>
        <p:nvCxnSpPr>
          <p:cNvPr id="9" name="直線矢印コネクタ 8">
            <a:extLst>
              <a:ext uri="{FF2B5EF4-FFF2-40B4-BE49-F238E27FC236}">
                <a16:creationId xmlns:a16="http://schemas.microsoft.com/office/drawing/2014/main" id="{7C64BC63-3D58-4471-D1C8-1D2E3FCB57AE}"/>
              </a:ext>
            </a:extLst>
          </p:cNvPr>
          <p:cNvCxnSpPr>
            <a:cxnSpLocks/>
          </p:cNvCxnSpPr>
          <p:nvPr/>
        </p:nvCxnSpPr>
        <p:spPr>
          <a:xfrm flipV="1">
            <a:off x="1057705" y="3955073"/>
            <a:ext cx="3747975" cy="5704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8" name="図 17">
            <a:extLst>
              <a:ext uri="{FF2B5EF4-FFF2-40B4-BE49-F238E27FC236}">
                <a16:creationId xmlns:a16="http://schemas.microsoft.com/office/drawing/2014/main" id="{1FFCD595-207A-6E76-A33A-8103F1CF3120}"/>
              </a:ext>
            </a:extLst>
          </p:cNvPr>
          <p:cNvPicPr>
            <a:picLocks noChangeAspect="1"/>
          </p:cNvPicPr>
          <p:nvPr/>
        </p:nvPicPr>
        <p:blipFill>
          <a:blip r:embed="rId8"/>
          <a:stretch>
            <a:fillRect/>
          </a:stretch>
        </p:blipFill>
        <p:spPr>
          <a:xfrm>
            <a:off x="268224" y="5230803"/>
            <a:ext cx="11689160" cy="1446867"/>
          </a:xfrm>
          <a:prstGeom prst="rect">
            <a:avLst/>
          </a:prstGeom>
        </p:spPr>
      </p:pic>
    </p:spTree>
    <p:extLst>
      <p:ext uri="{BB962C8B-B14F-4D97-AF65-F5344CB8AC3E}">
        <p14:creationId xmlns:p14="http://schemas.microsoft.com/office/powerpoint/2010/main" val="190071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068FEC97-42AA-64D8-9FB3-E819F3B29DB0}"/>
              </a:ext>
            </a:extLst>
          </p:cNvPr>
          <p:cNvSpPr/>
          <p:nvPr/>
        </p:nvSpPr>
        <p:spPr>
          <a:xfrm>
            <a:off x="307340" y="3361732"/>
            <a:ext cx="424942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a:extLst>
              <a:ext uri="{FF2B5EF4-FFF2-40B4-BE49-F238E27FC236}">
                <a16:creationId xmlns:a16="http://schemas.microsoft.com/office/drawing/2014/main" id="{13E2DDFB-DD74-1E35-6872-347ED082CB3D}"/>
              </a:ext>
            </a:extLst>
          </p:cNvPr>
          <p:cNvSpPr/>
          <p:nvPr/>
        </p:nvSpPr>
        <p:spPr>
          <a:xfrm>
            <a:off x="127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9" name="四角形: 角を丸くする 8">
            <a:extLst>
              <a:ext uri="{FF2B5EF4-FFF2-40B4-BE49-F238E27FC236}">
                <a16:creationId xmlns:a16="http://schemas.microsoft.com/office/drawing/2014/main" id="{5A06AC1B-EF28-7C3D-5A81-FD770507056B}"/>
              </a:ext>
            </a:extLst>
          </p:cNvPr>
          <p:cNvSpPr/>
          <p:nvPr/>
        </p:nvSpPr>
        <p:spPr>
          <a:xfrm>
            <a:off x="3942080" y="2423708"/>
            <a:ext cx="3799840" cy="88296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4109D2D-52D9-16A0-0699-BBC7BFF4F288}"/>
              </a:ext>
            </a:extLst>
          </p:cNvPr>
          <p:cNvSpPr/>
          <p:nvPr/>
        </p:nvSpPr>
        <p:spPr>
          <a:xfrm>
            <a:off x="4074160" y="1786656"/>
            <a:ext cx="1351280" cy="80977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E1BBFD8-746C-D3A2-D456-0856EE6838CD}"/>
              </a:ext>
            </a:extLst>
          </p:cNvPr>
          <p:cNvSpPr txBox="1"/>
          <p:nvPr/>
        </p:nvSpPr>
        <p:spPr>
          <a:xfrm>
            <a:off x="4313532" y="1979791"/>
            <a:ext cx="2146620" cy="523220"/>
          </a:xfrm>
          <a:prstGeom prst="rect">
            <a:avLst/>
          </a:prstGeom>
          <a:noFill/>
        </p:spPr>
        <p:txBody>
          <a:bodyPr wrap="square" rtlCol="0">
            <a:spAutoFit/>
          </a:bodyPr>
          <a:lstStyle/>
          <a:p>
            <a:r>
              <a:rPr kumimoji="1" lang="ja-JP" altLang="en-US" sz="2800" dirty="0"/>
              <a:t>課題</a:t>
            </a:r>
          </a:p>
        </p:txBody>
      </p:sp>
      <p:sp>
        <p:nvSpPr>
          <p:cNvPr id="7" name="テキスト ボックス 6">
            <a:extLst>
              <a:ext uri="{FF2B5EF4-FFF2-40B4-BE49-F238E27FC236}">
                <a16:creationId xmlns:a16="http://schemas.microsoft.com/office/drawing/2014/main" id="{FC7DB95A-68B5-E2FA-D0F2-5F2A2AB2552B}"/>
              </a:ext>
            </a:extLst>
          </p:cNvPr>
          <p:cNvSpPr txBox="1"/>
          <p:nvPr/>
        </p:nvSpPr>
        <p:spPr>
          <a:xfrm>
            <a:off x="4195008" y="2680523"/>
            <a:ext cx="3264035" cy="369332"/>
          </a:xfrm>
          <a:prstGeom prst="rect">
            <a:avLst/>
          </a:prstGeom>
          <a:noFill/>
        </p:spPr>
        <p:txBody>
          <a:bodyPr wrap="none" rtlCol="0">
            <a:spAutoFit/>
          </a:bodyPr>
          <a:lstStyle/>
          <a:p>
            <a:r>
              <a:rPr kumimoji="1" lang="en-US" altLang="ja-JP" dirty="0"/>
              <a:t>PC</a:t>
            </a:r>
            <a:r>
              <a:rPr kumimoji="1" lang="ja-JP" altLang="en-US" dirty="0"/>
              <a:t>タスクにおける集中の維持</a:t>
            </a:r>
          </a:p>
        </p:txBody>
      </p:sp>
      <p:sp>
        <p:nvSpPr>
          <p:cNvPr id="13" name="四角形: 角を丸くする 12">
            <a:extLst>
              <a:ext uri="{FF2B5EF4-FFF2-40B4-BE49-F238E27FC236}">
                <a16:creationId xmlns:a16="http://schemas.microsoft.com/office/drawing/2014/main" id="{3A263252-39B2-05DA-B15F-013773E8B4BD}"/>
              </a:ext>
            </a:extLst>
          </p:cNvPr>
          <p:cNvSpPr/>
          <p:nvPr/>
        </p:nvSpPr>
        <p:spPr>
          <a:xfrm>
            <a:off x="467360" y="3897069"/>
            <a:ext cx="1439356" cy="43934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B317BC2A-EF28-458F-1028-1E62696234AB}"/>
              </a:ext>
            </a:extLst>
          </p:cNvPr>
          <p:cNvSpPr/>
          <p:nvPr/>
        </p:nvSpPr>
        <p:spPr>
          <a:xfrm>
            <a:off x="2750115" y="345798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B4361D0B-2532-2802-8236-CCE2791A5574}"/>
              </a:ext>
            </a:extLst>
          </p:cNvPr>
          <p:cNvSpPr txBox="1"/>
          <p:nvPr/>
        </p:nvSpPr>
        <p:spPr>
          <a:xfrm>
            <a:off x="2803145" y="3643541"/>
            <a:ext cx="962048" cy="369332"/>
          </a:xfrm>
          <a:prstGeom prst="rect">
            <a:avLst/>
          </a:prstGeom>
          <a:noFill/>
        </p:spPr>
        <p:txBody>
          <a:bodyPr wrap="square" rtlCol="0">
            <a:spAutoFit/>
          </a:bodyPr>
          <a:lstStyle/>
          <a:p>
            <a:r>
              <a:rPr lang="ja-JP" altLang="en-US" dirty="0"/>
              <a:t>幸福感</a:t>
            </a:r>
          </a:p>
        </p:txBody>
      </p:sp>
      <p:sp>
        <p:nvSpPr>
          <p:cNvPr id="17" name="テキスト ボックス 16">
            <a:extLst>
              <a:ext uri="{FF2B5EF4-FFF2-40B4-BE49-F238E27FC236}">
                <a16:creationId xmlns:a16="http://schemas.microsoft.com/office/drawing/2014/main" id="{F911A30A-82B0-CC8A-FFFB-B1E0930EE002}"/>
              </a:ext>
            </a:extLst>
          </p:cNvPr>
          <p:cNvSpPr txBox="1"/>
          <p:nvPr/>
        </p:nvSpPr>
        <p:spPr>
          <a:xfrm>
            <a:off x="560268" y="3932074"/>
            <a:ext cx="1766830" cy="369332"/>
          </a:xfrm>
          <a:prstGeom prst="rect">
            <a:avLst/>
          </a:prstGeom>
          <a:noFill/>
        </p:spPr>
        <p:txBody>
          <a:bodyPr wrap="none" rtlCol="0">
            <a:spAutoFit/>
          </a:bodyPr>
          <a:lstStyle/>
          <a:p>
            <a:r>
              <a:rPr lang="ja-JP" altLang="en-US" dirty="0"/>
              <a:t>進捗の確認   ➡</a:t>
            </a:r>
          </a:p>
        </p:txBody>
      </p:sp>
      <p:sp>
        <p:nvSpPr>
          <p:cNvPr id="19" name="楕円 18">
            <a:extLst>
              <a:ext uri="{FF2B5EF4-FFF2-40B4-BE49-F238E27FC236}">
                <a16:creationId xmlns:a16="http://schemas.microsoft.com/office/drawing/2014/main" id="{37AFBBC8-672F-82F8-A509-F2BF71BCCF93}"/>
              </a:ext>
            </a:extLst>
          </p:cNvPr>
          <p:cNvSpPr/>
          <p:nvPr/>
        </p:nvSpPr>
        <p:spPr>
          <a:xfrm>
            <a:off x="3284169" y="404811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9FA0F35-00FA-3FC3-D85D-9CA570BFDD2D}"/>
              </a:ext>
            </a:extLst>
          </p:cNvPr>
          <p:cNvSpPr txBox="1"/>
          <p:nvPr/>
        </p:nvSpPr>
        <p:spPr>
          <a:xfrm>
            <a:off x="3284170" y="4192579"/>
            <a:ext cx="962048" cy="369332"/>
          </a:xfrm>
          <a:prstGeom prst="rect">
            <a:avLst/>
          </a:prstGeom>
          <a:noFill/>
        </p:spPr>
        <p:txBody>
          <a:bodyPr wrap="square" rtlCol="0">
            <a:spAutoFit/>
          </a:bodyPr>
          <a:lstStyle/>
          <a:p>
            <a:r>
              <a:rPr lang="ja-JP" altLang="en-US" dirty="0"/>
              <a:t>達成感</a:t>
            </a:r>
          </a:p>
        </p:txBody>
      </p:sp>
      <p:sp>
        <p:nvSpPr>
          <p:cNvPr id="21" name="楕円 20">
            <a:extLst>
              <a:ext uri="{FF2B5EF4-FFF2-40B4-BE49-F238E27FC236}">
                <a16:creationId xmlns:a16="http://schemas.microsoft.com/office/drawing/2014/main" id="{22A05559-6312-1CA8-B8BE-85E8CD31A9C3}"/>
              </a:ext>
            </a:extLst>
          </p:cNvPr>
          <p:cNvSpPr/>
          <p:nvPr/>
        </p:nvSpPr>
        <p:spPr>
          <a:xfrm>
            <a:off x="2250199" y="404905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3" name="テキスト ボックス 22">
            <a:extLst>
              <a:ext uri="{FF2B5EF4-FFF2-40B4-BE49-F238E27FC236}">
                <a16:creationId xmlns:a16="http://schemas.microsoft.com/office/drawing/2014/main" id="{1D715FB7-84CE-D3E9-C0D8-7E30378B2816}"/>
              </a:ext>
            </a:extLst>
          </p:cNvPr>
          <p:cNvSpPr txBox="1"/>
          <p:nvPr/>
        </p:nvSpPr>
        <p:spPr>
          <a:xfrm>
            <a:off x="2306880" y="4192579"/>
            <a:ext cx="962048" cy="369332"/>
          </a:xfrm>
          <a:prstGeom prst="rect">
            <a:avLst/>
          </a:prstGeom>
          <a:noFill/>
        </p:spPr>
        <p:txBody>
          <a:bodyPr wrap="square" rtlCol="0">
            <a:spAutoFit/>
          </a:bodyPr>
          <a:lstStyle/>
          <a:p>
            <a:r>
              <a:rPr lang="ja-JP" altLang="en-US" dirty="0"/>
              <a:t>満足感</a:t>
            </a:r>
          </a:p>
        </p:txBody>
      </p:sp>
      <p:sp>
        <p:nvSpPr>
          <p:cNvPr id="25" name="テキスト ボックス 24">
            <a:extLst>
              <a:ext uri="{FF2B5EF4-FFF2-40B4-BE49-F238E27FC236}">
                <a16:creationId xmlns:a16="http://schemas.microsoft.com/office/drawing/2014/main" id="{2E15BDF9-D2AF-8410-8A90-E9C66DF3FE48}"/>
              </a:ext>
            </a:extLst>
          </p:cNvPr>
          <p:cNvSpPr txBox="1"/>
          <p:nvPr/>
        </p:nvSpPr>
        <p:spPr>
          <a:xfrm>
            <a:off x="3365759" y="4706375"/>
            <a:ext cx="1171293" cy="230832"/>
          </a:xfrm>
          <a:prstGeom prst="rect">
            <a:avLst/>
          </a:prstGeom>
          <a:noFill/>
        </p:spPr>
        <p:txBody>
          <a:bodyPr wrap="square" rtlCol="0">
            <a:spAutoFit/>
          </a:bodyPr>
          <a:lstStyle/>
          <a:p>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(Amabile</a:t>
            </a:r>
            <a:r>
              <a:rPr lang="ja-JP" altLang="en-US" sz="900" dirty="0"/>
              <a:t>ら　</a:t>
            </a:r>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2012</a:t>
            </a:r>
            <a:r>
              <a:rPr kumimoji="1" lang="en-US" altLang="ja-JP" sz="900"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t>
            </a:r>
          </a:p>
        </p:txBody>
      </p:sp>
      <p:sp>
        <p:nvSpPr>
          <p:cNvPr id="26" name="四角形: 角を丸くする 25">
            <a:extLst>
              <a:ext uri="{FF2B5EF4-FFF2-40B4-BE49-F238E27FC236}">
                <a16:creationId xmlns:a16="http://schemas.microsoft.com/office/drawing/2014/main" id="{3E46AB25-36F5-0FC1-28F0-E477DFA172B0}"/>
              </a:ext>
            </a:extLst>
          </p:cNvPr>
          <p:cNvSpPr/>
          <p:nvPr/>
        </p:nvSpPr>
        <p:spPr>
          <a:xfrm>
            <a:off x="7025640" y="3377895"/>
            <a:ext cx="497586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テキスト ボックス 28">
            <a:extLst>
              <a:ext uri="{FF2B5EF4-FFF2-40B4-BE49-F238E27FC236}">
                <a16:creationId xmlns:a16="http://schemas.microsoft.com/office/drawing/2014/main" id="{3EE1E95D-075C-45BC-9D2F-3F75F3C54E71}"/>
              </a:ext>
            </a:extLst>
          </p:cNvPr>
          <p:cNvSpPr txBox="1"/>
          <p:nvPr/>
        </p:nvSpPr>
        <p:spPr>
          <a:xfrm>
            <a:off x="7081327" y="3654535"/>
            <a:ext cx="4877424" cy="1169551"/>
          </a:xfrm>
          <a:prstGeom prst="rect">
            <a:avLst/>
          </a:prstGeom>
          <a:noFill/>
        </p:spPr>
        <p:txBody>
          <a:bodyPr wrap="square" rtlCol="0">
            <a:spAutoFit/>
          </a:bodyPr>
          <a:lstStyle/>
          <a:p>
            <a:r>
              <a:rPr lang="ja-JP" altLang="en-US" sz="1400" dirty="0"/>
              <a:t>寝る前に</a:t>
            </a:r>
            <a:r>
              <a:rPr lang="en-US" altLang="ja-JP" sz="1400" b="1" dirty="0" err="1"/>
              <a:t>Todo</a:t>
            </a:r>
            <a:r>
              <a:rPr lang="ja-JP" altLang="en-US" sz="1400" b="1" dirty="0"/>
              <a:t>リスト</a:t>
            </a:r>
            <a:r>
              <a:rPr lang="ja-JP" altLang="en-US" sz="1400" dirty="0"/>
              <a:t>より</a:t>
            </a:r>
            <a:r>
              <a:rPr lang="en-US" altLang="ja-JP" sz="1400" b="1" dirty="0"/>
              <a:t>Done</a:t>
            </a:r>
            <a:r>
              <a:rPr lang="ja-JP" altLang="en-US" sz="1400" b="1" dirty="0"/>
              <a:t>リスト</a:t>
            </a:r>
            <a:r>
              <a:rPr lang="ja-JP" altLang="en-US" sz="1400" dirty="0"/>
              <a:t>を上げる事の方が</a:t>
            </a:r>
            <a:endParaRPr lang="en-US" altLang="ja-JP" sz="1400" dirty="0"/>
          </a:p>
          <a:p>
            <a:r>
              <a:rPr lang="ja-JP" altLang="en-US" sz="1400" dirty="0"/>
              <a:t>心拍数が下がり早く就寝する　</a:t>
            </a:r>
            <a:r>
              <a:rPr lang="en-US" altLang="ja-JP" sz="1100" dirty="0"/>
              <a:t>(Scullin</a:t>
            </a:r>
            <a:r>
              <a:rPr lang="ja-JP" altLang="en-US" sz="1100" dirty="0"/>
              <a:t>ら　</a:t>
            </a:r>
            <a:r>
              <a:rPr lang="en-US" altLang="ja-JP" sz="1100" dirty="0"/>
              <a:t>2018)</a:t>
            </a:r>
          </a:p>
          <a:p>
            <a:endParaRPr lang="en-US" altLang="ja-JP" sz="1200" dirty="0"/>
          </a:p>
          <a:p>
            <a:r>
              <a:rPr lang="en-US" altLang="ja-JP" sz="1200" dirty="0"/>
              <a:t>➞</a:t>
            </a:r>
            <a:r>
              <a:rPr lang="ja-JP" altLang="en-US" sz="1200" dirty="0"/>
              <a:t>タスクに対して</a:t>
            </a:r>
            <a:r>
              <a:rPr lang="ja-JP" altLang="en-US" sz="1200" b="1" dirty="0"/>
              <a:t>冷静に対処できる</a:t>
            </a:r>
            <a:r>
              <a:rPr lang="en-US" altLang="ja-JP" sz="1200" b="1" dirty="0"/>
              <a:t>(</a:t>
            </a:r>
            <a:r>
              <a:rPr lang="ja-JP" altLang="en-US" sz="1200" b="1" dirty="0"/>
              <a:t>集中できる</a:t>
            </a:r>
            <a:r>
              <a:rPr lang="en-US" altLang="ja-JP" sz="1200" b="1" dirty="0"/>
              <a:t>)</a:t>
            </a:r>
            <a:r>
              <a:rPr lang="ja-JP" altLang="en-US" sz="1200" b="1" dirty="0"/>
              <a:t>ように</a:t>
            </a:r>
            <a:r>
              <a:rPr lang="ja-JP" altLang="en-US" sz="1200" dirty="0"/>
              <a:t>なるのでは</a:t>
            </a:r>
          </a:p>
          <a:p>
            <a:endParaRPr lang="ja-JP" altLang="en-US" dirty="0"/>
          </a:p>
        </p:txBody>
      </p:sp>
      <p:sp>
        <p:nvSpPr>
          <p:cNvPr id="36" name="矢印: 下 35">
            <a:extLst>
              <a:ext uri="{FF2B5EF4-FFF2-40B4-BE49-F238E27FC236}">
                <a16:creationId xmlns:a16="http://schemas.microsoft.com/office/drawing/2014/main" id="{183A18BE-13E3-F7C8-336E-BB933C604D86}"/>
              </a:ext>
            </a:extLst>
          </p:cNvPr>
          <p:cNvSpPr/>
          <p:nvPr/>
        </p:nvSpPr>
        <p:spPr>
          <a:xfrm>
            <a:off x="5383652" y="3389741"/>
            <a:ext cx="901907" cy="18638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33710CB7-7D00-2DF1-8703-6F4B1D1379FB}"/>
              </a:ext>
            </a:extLst>
          </p:cNvPr>
          <p:cNvSpPr/>
          <p:nvPr/>
        </p:nvSpPr>
        <p:spPr>
          <a:xfrm rot="5400000">
            <a:off x="3932128" y="4135995"/>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26B69CDD-5BF8-CE1F-3308-8F6B072DCA92}"/>
              </a:ext>
            </a:extLst>
          </p:cNvPr>
          <p:cNvSpPr/>
          <p:nvPr/>
        </p:nvSpPr>
        <p:spPr>
          <a:xfrm rot="16200000">
            <a:off x="5808123" y="4137638"/>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742B82E6-94A0-B404-EF8F-BC1416BD4D0D}"/>
              </a:ext>
            </a:extLst>
          </p:cNvPr>
          <p:cNvSpPr/>
          <p:nvPr/>
        </p:nvSpPr>
        <p:spPr>
          <a:xfrm>
            <a:off x="705839" y="5301428"/>
            <a:ext cx="10780322" cy="1413758"/>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A7A02A26-7E37-84CF-38F1-2373D1001239}"/>
              </a:ext>
            </a:extLst>
          </p:cNvPr>
          <p:cNvSpPr txBox="1"/>
          <p:nvPr/>
        </p:nvSpPr>
        <p:spPr>
          <a:xfrm>
            <a:off x="1755672" y="5459116"/>
            <a:ext cx="8457135" cy="1077218"/>
          </a:xfrm>
          <a:prstGeom prst="rect">
            <a:avLst/>
          </a:prstGeom>
          <a:noFill/>
        </p:spPr>
        <p:txBody>
          <a:bodyPr wrap="square" rtlCol="0">
            <a:spAutoFit/>
          </a:bodyPr>
          <a:lstStyle/>
          <a:p>
            <a:r>
              <a:rPr lang="ja-JP" altLang="en-US" sz="32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32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32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3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p:txBody>
      </p:sp>
      <p:sp>
        <p:nvSpPr>
          <p:cNvPr id="10" name="テキスト ボックス 9">
            <a:extLst>
              <a:ext uri="{FF2B5EF4-FFF2-40B4-BE49-F238E27FC236}">
                <a16:creationId xmlns:a16="http://schemas.microsoft.com/office/drawing/2014/main" id="{13E1DAF0-2F94-D634-5F35-E8AC137E3CA9}"/>
              </a:ext>
            </a:extLst>
          </p:cNvPr>
          <p:cNvSpPr txBox="1"/>
          <p:nvPr/>
        </p:nvSpPr>
        <p:spPr>
          <a:xfrm>
            <a:off x="2825153" y="707080"/>
            <a:ext cx="3050835" cy="369332"/>
          </a:xfrm>
          <a:prstGeom prst="rect">
            <a:avLst/>
          </a:prstGeom>
          <a:noFill/>
        </p:spPr>
        <p:txBody>
          <a:bodyPr wrap="none" rtlCol="0">
            <a:spAutoFit/>
          </a:bodyPr>
          <a:lstStyle/>
          <a:p>
            <a:r>
              <a:rPr kumimoji="1" lang="en-US" altLang="ja-JP" b="1" dirty="0"/>
              <a:t>~</a:t>
            </a:r>
            <a:r>
              <a:rPr kumimoji="1" lang="ja-JP" altLang="en-US" b="1" dirty="0"/>
              <a:t>課題に対するアプローチ</a:t>
            </a:r>
            <a:r>
              <a:rPr kumimoji="1" lang="en-US" altLang="ja-JP" b="1" dirty="0"/>
              <a:t>~</a:t>
            </a:r>
            <a:endParaRPr kumimoji="1" lang="ja-JP" altLang="en-US" b="1" dirty="0"/>
          </a:p>
        </p:txBody>
      </p:sp>
    </p:spTree>
    <p:extLst>
      <p:ext uri="{BB962C8B-B14F-4D97-AF65-F5344CB8AC3E}">
        <p14:creationId xmlns:p14="http://schemas.microsoft.com/office/powerpoint/2010/main" val="414671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研究目的</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6" name="四角形: 角を丸くする 5">
            <a:extLst>
              <a:ext uri="{FF2B5EF4-FFF2-40B4-BE49-F238E27FC236}">
                <a16:creationId xmlns:a16="http://schemas.microsoft.com/office/drawing/2014/main" id="{7CCF2FF1-EC65-0618-7694-92E938C35B55}"/>
              </a:ext>
            </a:extLst>
          </p:cNvPr>
          <p:cNvSpPr/>
          <p:nvPr/>
        </p:nvSpPr>
        <p:spPr>
          <a:xfrm>
            <a:off x="554420" y="2221478"/>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08350" y="3284765"/>
            <a:ext cx="10668143" cy="1938992"/>
          </a:xfrm>
          <a:prstGeom prst="rect">
            <a:avLst/>
          </a:prstGeom>
          <a:noFill/>
        </p:spPr>
        <p:txBody>
          <a:bodyPr wrap="square" rtlCol="0">
            <a:spAutoFit/>
          </a:bodyPr>
          <a:lstStyle/>
          <a:p>
            <a:r>
              <a:rPr lang="en-US" altLang="ja-JP" sz="4000" b="1" dirty="0">
                <a:solidFill>
                  <a:schemeClr val="accent1"/>
                </a:solidFill>
                <a:latin typeface="HGS創英角ｺﾞｼｯｸUB" panose="020B0900000000000000" pitchFamily="50" charset="-128"/>
                <a:ea typeface="HGS創英角ｺﾞｼｯｸUB" panose="020B0900000000000000" pitchFamily="50" charset="-128"/>
              </a:rPr>
              <a:t>PC</a:t>
            </a:r>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タスク中にリアルタイムな進捗を表示することによって作業効率の低下を抑えることができるのか実験によって検討する</a:t>
            </a:r>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16252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023992"/>
            <a:ext cx="11344948" cy="4154984"/>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実験内容：</a:t>
            </a:r>
            <a:r>
              <a:rPr lang="en-US" altLang="ja-JP" sz="2400" b="1" dirty="0">
                <a:latin typeface="HGS創英角ｺﾞｼｯｸUB" panose="020B0900000000000000" pitchFamily="50" charset="-128"/>
                <a:ea typeface="HGS創英角ｺﾞｼｯｸUB" panose="020B0900000000000000" pitchFamily="50" charset="-128"/>
              </a:rPr>
              <a:t> 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取得データ：ブロックごとの正答率、ブロックごとのタスク回答時間</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指示：</a:t>
            </a:r>
            <a:r>
              <a:rPr lang="ja-JP" altLang="en-US" sz="2400" dirty="0">
                <a:latin typeface="HGS創英角ｺﾞｼｯｸUB" panose="020B0900000000000000" pitchFamily="50" charset="-128"/>
                <a:ea typeface="HGS創英角ｺﾞｼｯｸUB" panose="020B0900000000000000" pitchFamily="50" charset="-128"/>
              </a:rPr>
              <a:t>暗算でなるべく早く、正確な答えを打ち込んでもらう</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回答時間、正答率、集中力の</a:t>
            </a:r>
            <a:r>
              <a:rPr lang="en-US" altLang="ja-JP" sz="2400" b="1" dirty="0">
                <a:latin typeface="HGS創英角ｺﾞｼｯｸUB" panose="020B0900000000000000" pitchFamily="50" charset="-128"/>
                <a:ea typeface="HGS創英角ｺﾞｼｯｸUB" panose="020B0900000000000000" pitchFamily="50" charset="-128"/>
              </a:rPr>
              <a:t>3</a:t>
            </a:r>
            <a:r>
              <a:rPr lang="ja-JP" altLang="en-US" sz="2400" b="1" dirty="0">
                <a:latin typeface="HGS創英角ｺﾞｼｯｸUB" panose="020B0900000000000000" pitchFamily="50" charset="-128"/>
                <a:ea typeface="HGS創英角ｺﾞｼｯｸUB" panose="020B0900000000000000" pitchFamily="50" charset="-128"/>
              </a:rPr>
              <a:t>つで検証、その有用性を検討する</a:t>
            </a:r>
            <a:endParaRPr lang="en-US" altLang="ja-JP" sz="24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664172" y="6192448"/>
            <a:ext cx="11466868" cy="400110"/>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対象</a:t>
            </a:r>
            <a:r>
              <a:rPr kumimoji="1" lang="ja-JP" altLang="en-US" sz="2000" dirty="0">
                <a:latin typeface="HGPｺﾞｼｯｸE" panose="020B0900000000000000" pitchFamily="50" charset="-128"/>
                <a:ea typeface="HGPｺﾞｼｯｸE" panose="020B0900000000000000" pitchFamily="50" charset="-128"/>
              </a:rPr>
              <a:t>者</a:t>
            </a: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学生</a:t>
            </a:r>
            <a:r>
              <a:rPr kumimoji="1" lang="en-US" altLang="ja-JP" sz="2000" dirty="0">
                <a:latin typeface="HGPｺﾞｼｯｸE" panose="020B0900000000000000" pitchFamily="50" charset="-128"/>
                <a:ea typeface="HGPｺﾞｼｯｸE" panose="020B0900000000000000" pitchFamily="50" charset="-128"/>
              </a:rPr>
              <a:t>12</a:t>
            </a:r>
            <a:r>
              <a:rPr kumimoji="1" lang="ja-JP" altLang="en-US" sz="2000" dirty="0">
                <a:latin typeface="HGPｺﾞｼｯｸE" panose="020B0900000000000000" pitchFamily="50" charset="-128"/>
                <a:ea typeface="HGPｺﾞｼｯｸE" panose="020B0900000000000000" pitchFamily="50" charset="-128"/>
              </a:rPr>
              <a:t>名</a:t>
            </a:r>
            <a:endParaRPr kumimoji="1" lang="en-US" altLang="ja-JP" sz="2000" dirty="0">
              <a:latin typeface="HGPｺﾞｼｯｸE" panose="020B0900000000000000" pitchFamily="50" charset="-128"/>
              <a:ea typeface="HGPｺﾞｼｯｸE" panose="020B0900000000000000" pitchFamily="50" charset="-128"/>
            </a:endParaRPr>
          </a:p>
        </p:txBody>
      </p:sp>
      <p:sp>
        <p:nvSpPr>
          <p:cNvPr id="11" name="正方形/長方形 10">
            <a:extLst>
              <a:ext uri="{FF2B5EF4-FFF2-40B4-BE49-F238E27FC236}">
                <a16:creationId xmlns:a16="http://schemas.microsoft.com/office/drawing/2014/main" id="{D0177826-F8B7-3932-595A-C77DCD3BFCDA}"/>
              </a:ext>
            </a:extLst>
          </p:cNvPr>
          <p:cNvSpPr/>
          <p:nvPr/>
        </p:nvSpPr>
        <p:spPr>
          <a:xfrm>
            <a:off x="6296792"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C9BCEE5-FF42-8A71-6E95-7BCB3E48F672}"/>
              </a:ext>
            </a:extLst>
          </p:cNvPr>
          <p:cNvSpPr/>
          <p:nvPr/>
        </p:nvSpPr>
        <p:spPr>
          <a:xfrm>
            <a:off x="8122685"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DED14EF-B828-B0D9-1A14-F6A5A3F2710F}"/>
              </a:ext>
            </a:extLst>
          </p:cNvPr>
          <p:cNvSpPr/>
          <p:nvPr/>
        </p:nvSpPr>
        <p:spPr>
          <a:xfrm>
            <a:off x="9948578"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16AB38B-82CD-E10E-F79B-2925063C3CE7}"/>
              </a:ext>
            </a:extLst>
          </p:cNvPr>
          <p:cNvSpPr/>
          <p:nvPr/>
        </p:nvSpPr>
        <p:spPr>
          <a:xfrm>
            <a:off x="819113"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F868EE-B90D-90F5-ED77-0D1AF6F7705C}"/>
              </a:ext>
            </a:extLst>
          </p:cNvPr>
          <p:cNvSpPr/>
          <p:nvPr/>
        </p:nvSpPr>
        <p:spPr>
          <a:xfrm>
            <a:off x="2645006"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F45365B-6036-7BE2-986F-C9AC5B01700A}"/>
              </a:ext>
            </a:extLst>
          </p:cNvPr>
          <p:cNvSpPr/>
          <p:nvPr/>
        </p:nvSpPr>
        <p:spPr>
          <a:xfrm>
            <a:off x="4470899"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2732C0A-1632-C695-4A84-9F7D97529EA4}"/>
              </a:ext>
            </a:extLst>
          </p:cNvPr>
          <p:cNvSpPr txBox="1"/>
          <p:nvPr/>
        </p:nvSpPr>
        <p:spPr>
          <a:xfrm>
            <a:off x="1046744" y="2841724"/>
            <a:ext cx="1290320" cy="369332"/>
          </a:xfrm>
          <a:prstGeom prst="rect">
            <a:avLst/>
          </a:prstGeom>
          <a:noFill/>
        </p:spPr>
        <p:txBody>
          <a:bodyPr wrap="square" rtlCol="0">
            <a:spAutoFit/>
          </a:bodyPr>
          <a:lstStyle/>
          <a:p>
            <a:r>
              <a:rPr lang="ja-JP" altLang="en-US" dirty="0"/>
              <a:t>ブロック</a:t>
            </a:r>
            <a:r>
              <a:rPr lang="en-US" altLang="ja-JP" dirty="0"/>
              <a:t>1</a:t>
            </a:r>
            <a:endParaRPr kumimoji="1" lang="ja-JP" altLang="en-US" dirty="0"/>
          </a:p>
        </p:txBody>
      </p:sp>
      <p:sp>
        <p:nvSpPr>
          <p:cNvPr id="20" name="テキスト ボックス 19">
            <a:extLst>
              <a:ext uri="{FF2B5EF4-FFF2-40B4-BE49-F238E27FC236}">
                <a16:creationId xmlns:a16="http://schemas.microsoft.com/office/drawing/2014/main" id="{7798271A-3F92-B9D1-1936-82F255B16D3C}"/>
              </a:ext>
            </a:extLst>
          </p:cNvPr>
          <p:cNvSpPr txBox="1"/>
          <p:nvPr/>
        </p:nvSpPr>
        <p:spPr>
          <a:xfrm>
            <a:off x="2872637" y="2843740"/>
            <a:ext cx="1290320" cy="369332"/>
          </a:xfrm>
          <a:prstGeom prst="rect">
            <a:avLst/>
          </a:prstGeom>
          <a:noFill/>
        </p:spPr>
        <p:txBody>
          <a:bodyPr wrap="square" rtlCol="0">
            <a:spAutoFit/>
          </a:bodyPr>
          <a:lstStyle/>
          <a:p>
            <a:r>
              <a:rPr lang="ja-JP" altLang="en-US" dirty="0"/>
              <a:t>ブロック</a:t>
            </a:r>
            <a:r>
              <a:rPr lang="en-US" altLang="ja-JP" dirty="0"/>
              <a:t>2</a:t>
            </a:r>
            <a:endParaRPr kumimoji="1" lang="ja-JP" altLang="en-US" dirty="0"/>
          </a:p>
        </p:txBody>
      </p:sp>
      <p:sp>
        <p:nvSpPr>
          <p:cNvPr id="21" name="テキスト ボックス 20">
            <a:extLst>
              <a:ext uri="{FF2B5EF4-FFF2-40B4-BE49-F238E27FC236}">
                <a16:creationId xmlns:a16="http://schemas.microsoft.com/office/drawing/2014/main" id="{9EBC77C4-B35C-B903-2057-88167532CDE1}"/>
              </a:ext>
            </a:extLst>
          </p:cNvPr>
          <p:cNvSpPr txBox="1"/>
          <p:nvPr/>
        </p:nvSpPr>
        <p:spPr>
          <a:xfrm>
            <a:off x="4698530" y="2843262"/>
            <a:ext cx="1290320" cy="369332"/>
          </a:xfrm>
          <a:prstGeom prst="rect">
            <a:avLst/>
          </a:prstGeom>
          <a:noFill/>
        </p:spPr>
        <p:txBody>
          <a:bodyPr wrap="square" rtlCol="0">
            <a:spAutoFit/>
          </a:bodyPr>
          <a:lstStyle/>
          <a:p>
            <a:r>
              <a:rPr lang="ja-JP" altLang="en-US" dirty="0"/>
              <a:t>ブロック</a:t>
            </a:r>
            <a:r>
              <a:rPr lang="en-US" altLang="ja-JP" dirty="0"/>
              <a:t>3</a:t>
            </a:r>
            <a:endParaRPr kumimoji="1" lang="ja-JP" altLang="en-US" dirty="0"/>
          </a:p>
        </p:txBody>
      </p:sp>
      <p:sp>
        <p:nvSpPr>
          <p:cNvPr id="23" name="テキスト ボックス 22">
            <a:extLst>
              <a:ext uri="{FF2B5EF4-FFF2-40B4-BE49-F238E27FC236}">
                <a16:creationId xmlns:a16="http://schemas.microsoft.com/office/drawing/2014/main" id="{8D72C33A-2EA4-9DB5-C6AA-A20582DE7491}"/>
              </a:ext>
            </a:extLst>
          </p:cNvPr>
          <p:cNvSpPr txBox="1"/>
          <p:nvPr/>
        </p:nvSpPr>
        <p:spPr>
          <a:xfrm>
            <a:off x="6524423" y="2841724"/>
            <a:ext cx="1290320" cy="369332"/>
          </a:xfrm>
          <a:prstGeom prst="rect">
            <a:avLst/>
          </a:prstGeom>
          <a:noFill/>
        </p:spPr>
        <p:txBody>
          <a:bodyPr wrap="square" rtlCol="0">
            <a:spAutoFit/>
          </a:bodyPr>
          <a:lstStyle/>
          <a:p>
            <a:r>
              <a:rPr lang="ja-JP" altLang="en-US" dirty="0"/>
              <a:t>ブロック</a:t>
            </a:r>
            <a:r>
              <a:rPr lang="en-US" altLang="ja-JP" dirty="0"/>
              <a:t>4</a:t>
            </a:r>
            <a:endParaRPr kumimoji="1" lang="ja-JP" altLang="en-US" dirty="0"/>
          </a:p>
        </p:txBody>
      </p:sp>
      <p:sp>
        <p:nvSpPr>
          <p:cNvPr id="24" name="テキスト ボックス 23">
            <a:extLst>
              <a:ext uri="{FF2B5EF4-FFF2-40B4-BE49-F238E27FC236}">
                <a16:creationId xmlns:a16="http://schemas.microsoft.com/office/drawing/2014/main" id="{E9496D5C-651A-DC49-B4F1-1392385EEF9B}"/>
              </a:ext>
            </a:extLst>
          </p:cNvPr>
          <p:cNvSpPr txBox="1"/>
          <p:nvPr/>
        </p:nvSpPr>
        <p:spPr>
          <a:xfrm>
            <a:off x="8403822" y="2841724"/>
            <a:ext cx="1290320" cy="369332"/>
          </a:xfrm>
          <a:prstGeom prst="rect">
            <a:avLst/>
          </a:prstGeom>
          <a:noFill/>
        </p:spPr>
        <p:txBody>
          <a:bodyPr wrap="square" rtlCol="0">
            <a:spAutoFit/>
          </a:bodyPr>
          <a:lstStyle/>
          <a:p>
            <a:r>
              <a:rPr lang="ja-JP" altLang="en-US" dirty="0"/>
              <a:t>ブロック</a:t>
            </a:r>
            <a:r>
              <a:rPr lang="en-US" altLang="ja-JP" dirty="0"/>
              <a:t>5</a:t>
            </a:r>
            <a:endParaRPr kumimoji="1" lang="ja-JP" altLang="en-US" dirty="0"/>
          </a:p>
        </p:txBody>
      </p:sp>
      <p:sp>
        <p:nvSpPr>
          <p:cNvPr id="25" name="テキスト ボックス 24">
            <a:extLst>
              <a:ext uri="{FF2B5EF4-FFF2-40B4-BE49-F238E27FC236}">
                <a16:creationId xmlns:a16="http://schemas.microsoft.com/office/drawing/2014/main" id="{452A05F3-2903-A3A9-9716-502652545306}"/>
              </a:ext>
            </a:extLst>
          </p:cNvPr>
          <p:cNvSpPr txBox="1"/>
          <p:nvPr/>
        </p:nvSpPr>
        <p:spPr>
          <a:xfrm>
            <a:off x="10229771" y="2845896"/>
            <a:ext cx="1290320" cy="369332"/>
          </a:xfrm>
          <a:prstGeom prst="rect">
            <a:avLst/>
          </a:prstGeom>
          <a:noFill/>
        </p:spPr>
        <p:txBody>
          <a:bodyPr wrap="square" rtlCol="0">
            <a:spAutoFit/>
          </a:bodyPr>
          <a:lstStyle/>
          <a:p>
            <a:r>
              <a:rPr lang="ja-JP" altLang="en-US" dirty="0"/>
              <a:t>ブロック</a:t>
            </a:r>
            <a:r>
              <a:rPr lang="en-US" altLang="ja-JP" dirty="0"/>
              <a:t>6</a:t>
            </a:r>
            <a:endParaRPr kumimoji="1" lang="ja-JP" altLang="en-US" dirty="0"/>
          </a:p>
        </p:txBody>
      </p:sp>
      <p:sp>
        <p:nvSpPr>
          <p:cNvPr id="44" name="フリーフォーム: 図形 43">
            <a:extLst>
              <a:ext uri="{FF2B5EF4-FFF2-40B4-BE49-F238E27FC236}">
                <a16:creationId xmlns:a16="http://schemas.microsoft.com/office/drawing/2014/main" id="{4EF88A5D-E07C-C46B-A56E-D0B08BCB382D}"/>
              </a:ext>
            </a:extLst>
          </p:cNvPr>
          <p:cNvSpPr/>
          <p:nvPr/>
        </p:nvSpPr>
        <p:spPr>
          <a:xfrm>
            <a:off x="765343" y="3352800"/>
            <a:ext cx="4020017" cy="713235"/>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A945B969-4501-4F1C-96B4-B6DB896D57F1}"/>
              </a:ext>
            </a:extLst>
          </p:cNvPr>
          <p:cNvSpPr/>
          <p:nvPr/>
        </p:nvSpPr>
        <p:spPr>
          <a:xfrm flipH="1">
            <a:off x="7723302" y="3339328"/>
            <a:ext cx="4020018" cy="726707"/>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09FC3CAD-044F-16F6-7CF4-E837E53CCE3E}"/>
              </a:ext>
            </a:extLst>
          </p:cNvPr>
          <p:cNvSpPr txBox="1"/>
          <p:nvPr/>
        </p:nvSpPr>
        <p:spPr>
          <a:xfrm>
            <a:off x="4960447" y="3874483"/>
            <a:ext cx="3289707" cy="400110"/>
          </a:xfrm>
          <a:prstGeom prst="rect">
            <a:avLst/>
          </a:prstGeom>
          <a:noFill/>
        </p:spPr>
        <p:txBody>
          <a:bodyPr wrap="square">
            <a:spAutoFit/>
          </a:bodyPr>
          <a:lstStyle/>
          <a:p>
            <a:r>
              <a:rPr lang="en-US" altLang="ja-JP" sz="2000" b="1" dirty="0">
                <a:latin typeface="HG創英角ｺﾞｼｯｸUB" panose="020B0909000000000000" pitchFamily="49" charset="-128"/>
                <a:ea typeface="HG創英角ｺﾞｼｯｸUB" panose="020B0909000000000000" pitchFamily="49" charset="-128"/>
              </a:rPr>
              <a:t>30</a:t>
            </a:r>
            <a:r>
              <a:rPr lang="ja-JP" altLang="en-US" sz="2000" dirty="0">
                <a:latin typeface="HG創英角ｺﾞｼｯｸUB" panose="020B0909000000000000" pitchFamily="49" charset="-128"/>
                <a:ea typeface="HG創英角ｺﾞｼｯｸUB" panose="020B0909000000000000" pitchFamily="49" charset="-128"/>
              </a:rPr>
              <a:t>問の計算問題タスク</a:t>
            </a:r>
          </a:p>
        </p:txBody>
      </p:sp>
      <p:sp>
        <p:nvSpPr>
          <p:cNvPr id="4" name="正方形/長方形 3">
            <a:extLst>
              <a:ext uri="{FF2B5EF4-FFF2-40B4-BE49-F238E27FC236}">
                <a16:creationId xmlns:a16="http://schemas.microsoft.com/office/drawing/2014/main" id="{16F82BE6-611F-DD9E-75BE-BBCD92C11061}"/>
              </a:ext>
            </a:extLst>
          </p:cNvPr>
          <p:cNvSpPr/>
          <p:nvPr/>
        </p:nvSpPr>
        <p:spPr>
          <a:xfrm flipH="1">
            <a:off x="747047" y="5394843"/>
            <a:ext cx="45719" cy="7796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707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実験方法</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graphicFrame>
        <p:nvGraphicFramePr>
          <p:cNvPr id="6" name="図表 5">
            <a:extLst>
              <a:ext uri="{FF2B5EF4-FFF2-40B4-BE49-F238E27FC236}">
                <a16:creationId xmlns:a16="http://schemas.microsoft.com/office/drawing/2014/main" id="{1D4F362E-C0ED-3355-153D-86D5748CB18F}"/>
              </a:ext>
            </a:extLst>
          </p:cNvPr>
          <p:cNvGraphicFramePr/>
          <p:nvPr>
            <p:extLst>
              <p:ext uri="{D42A27DB-BD31-4B8C-83A1-F6EECF244321}">
                <p14:modId xmlns:p14="http://schemas.microsoft.com/office/powerpoint/2010/main" val="3865962409"/>
              </p:ext>
            </p:extLst>
          </p:nvPr>
        </p:nvGraphicFramePr>
        <p:xfrm>
          <a:off x="584392" y="1825748"/>
          <a:ext cx="11049283" cy="25863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図 6">
            <a:extLst>
              <a:ext uri="{FF2B5EF4-FFF2-40B4-BE49-F238E27FC236}">
                <a16:creationId xmlns:a16="http://schemas.microsoft.com/office/drawing/2014/main" id="{D4BD7647-697E-A5AB-6342-904945178F74}"/>
              </a:ext>
            </a:extLst>
          </p:cNvPr>
          <p:cNvPicPr>
            <a:picLocks noChangeAspect="1"/>
          </p:cNvPicPr>
          <p:nvPr/>
        </p:nvPicPr>
        <p:blipFill>
          <a:blip r:embed="rId10"/>
          <a:stretch>
            <a:fillRect/>
          </a:stretch>
        </p:blipFill>
        <p:spPr>
          <a:xfrm rot="5400000" flipV="1">
            <a:off x="5892605" y="3976953"/>
            <a:ext cx="432854" cy="530398"/>
          </a:xfrm>
          <a:prstGeom prst="rect">
            <a:avLst/>
          </a:prstGeom>
        </p:spPr>
      </p:pic>
      <p:sp>
        <p:nvSpPr>
          <p:cNvPr id="9" name="四角形: 角を丸くする 8">
            <a:extLst>
              <a:ext uri="{FF2B5EF4-FFF2-40B4-BE49-F238E27FC236}">
                <a16:creationId xmlns:a16="http://schemas.microsoft.com/office/drawing/2014/main" id="{7D61133E-69CF-9F03-FA0F-A70D7DC382F8}"/>
              </a:ext>
            </a:extLst>
          </p:cNvPr>
          <p:cNvSpPr/>
          <p:nvPr/>
        </p:nvSpPr>
        <p:spPr>
          <a:xfrm>
            <a:off x="1690071" y="4507351"/>
            <a:ext cx="9368319" cy="215120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20ED23F-32D8-355D-F8FF-DA9A45489CEF}"/>
              </a:ext>
            </a:extLst>
          </p:cNvPr>
          <p:cNvSpPr txBox="1"/>
          <p:nvPr/>
        </p:nvSpPr>
        <p:spPr>
          <a:xfrm>
            <a:off x="2185348" y="4841508"/>
            <a:ext cx="8694984" cy="1323439"/>
          </a:xfrm>
          <a:prstGeom prst="rect">
            <a:avLst/>
          </a:prstGeom>
          <a:noFill/>
        </p:spPr>
        <p:txBody>
          <a:bodyPr wrap="square" rtlCol="0">
            <a:spAutoFit/>
          </a:bodyPr>
          <a:lstStyle/>
          <a:p>
            <a:pPr>
              <a:lnSpc>
                <a:spcPct val="150000"/>
              </a:lnSpc>
            </a:pPr>
            <a:r>
              <a:rPr kumimoji="1" lang="ja-JP" altLang="en-US" sz="2800" b="1" dirty="0">
                <a:solidFill>
                  <a:schemeClr val="bg1"/>
                </a:solidFill>
              </a:rPr>
              <a:t>このタスクから一問当たりの平均回答時間、正答率、</a:t>
            </a:r>
            <a:endParaRPr kumimoji="1" lang="en-US" altLang="ja-JP" sz="2800" b="1" dirty="0">
              <a:solidFill>
                <a:schemeClr val="bg1"/>
              </a:solidFill>
            </a:endParaRPr>
          </a:p>
          <a:p>
            <a:pPr>
              <a:lnSpc>
                <a:spcPct val="150000"/>
              </a:lnSpc>
            </a:pPr>
            <a:r>
              <a:rPr kumimoji="1" lang="ja-JP" altLang="en-US" sz="2800" b="1" dirty="0">
                <a:solidFill>
                  <a:schemeClr val="bg1"/>
                </a:solidFill>
              </a:rPr>
              <a:t>集中度合いの</a:t>
            </a:r>
            <a:r>
              <a:rPr kumimoji="1" lang="en-US" altLang="ja-JP" sz="2800" b="1" dirty="0">
                <a:solidFill>
                  <a:schemeClr val="bg1"/>
                </a:solidFill>
              </a:rPr>
              <a:t>3</a:t>
            </a:r>
            <a:r>
              <a:rPr kumimoji="1" lang="ja-JP" altLang="en-US" sz="2800" b="1" dirty="0">
                <a:solidFill>
                  <a:schemeClr val="bg1"/>
                </a:solidFill>
              </a:rPr>
              <a:t>つを算出し、進捗表示の影響を調べる</a:t>
            </a:r>
            <a:endParaRPr kumimoji="1" lang="ja-JP" altLang="en-US" b="1" dirty="0">
              <a:solidFill>
                <a:schemeClr val="bg1"/>
              </a:solidFill>
            </a:endParaRPr>
          </a:p>
        </p:txBody>
      </p:sp>
    </p:spTree>
    <p:extLst>
      <p:ext uri="{BB962C8B-B14F-4D97-AF65-F5344CB8AC3E}">
        <p14:creationId xmlns:p14="http://schemas.microsoft.com/office/powerpoint/2010/main" val="335025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119743" y="2023992"/>
                <a:ext cx="12085950" cy="3405099"/>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p>
              <a:p>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000" i="1" smtClean="0">
                              <a:latin typeface="Cambria Math" panose="02040503050406030204" pitchFamily="18" charset="0"/>
                              <a:ea typeface="HGPｺﾞｼｯｸE" panose="020B0900000000000000" pitchFamily="50" charset="-128"/>
                            </a:rPr>
                          </m:ctrlPr>
                        </m:fPr>
                        <m:num>
                          <m:r>
                            <a:rPr lang="ja-JP" altLang="en-US" sz="2000" i="1">
                              <a:latin typeface="Cambria Math" panose="02040503050406030204" pitchFamily="18" charset="0"/>
                              <a:ea typeface="HGPｺﾞｼｯｸE" panose="020B0900000000000000" pitchFamily="50" charset="-128"/>
                            </a:rPr>
                            <m:t>ブロック</m:t>
                          </m:r>
                          <m:r>
                            <a:rPr lang="ja-JP" altLang="en-US" sz="2000" i="1" smtClean="0">
                              <a:latin typeface="Cambria Math" panose="02040503050406030204" pitchFamily="18" charset="0"/>
                              <a:ea typeface="HGPｺﾞｼｯｸE" panose="020B0900000000000000" pitchFamily="50" charset="-128"/>
                            </a:rPr>
                            <m:t>の</m:t>
                          </m:r>
                          <m:r>
                            <a:rPr lang="ja-JP" altLang="en-US" sz="2000" i="1">
                              <a:latin typeface="Cambria Math" panose="02040503050406030204" pitchFamily="18" charset="0"/>
                              <a:ea typeface="HGPｺﾞｼｯｸE" panose="020B0900000000000000" pitchFamily="50" charset="-128"/>
                            </a:rPr>
                            <m:t>正答数</m:t>
                          </m:r>
                        </m:num>
                        <m:den>
                          <m:r>
                            <a:rPr lang="ja-JP" altLang="en-US" sz="2000" i="1">
                              <a:latin typeface="Cambria Math" panose="02040503050406030204" pitchFamily="18" charset="0"/>
                              <a:ea typeface="HGPｺﾞｼｯｸE" panose="020B0900000000000000" pitchFamily="50" charset="-128"/>
                            </a:rPr>
                            <m:t>ブロックの問題数</m:t>
                          </m:r>
                        </m:den>
                      </m:f>
                      <m:r>
                        <a:rPr kumimoji="1" lang="en-US" altLang="ja-JP" sz="2000" i="1" smtClean="0">
                          <a:latin typeface="Cambria Math" panose="02040503050406030204" pitchFamily="18" charset="0"/>
                          <a:ea typeface="Cambria Math" panose="02040503050406030204" pitchFamily="18" charset="0"/>
                        </a:rPr>
                        <m:t>×</m:t>
                      </m:r>
                      <m:f>
                        <m:fPr>
                          <m:ctrlPr>
                            <a:rPr kumimoji="1" lang="en-US" altLang="ja-JP" sz="2000" i="1" smtClean="0">
                              <a:latin typeface="Cambria Math" panose="02040503050406030204" pitchFamily="18" charset="0"/>
                              <a:ea typeface="Cambria Math" panose="02040503050406030204" pitchFamily="18" charset="0"/>
                            </a:rPr>
                          </m:ctrlPr>
                        </m:fPr>
                        <m:num>
                          <m:r>
                            <a:rPr lang="ja-JP" altLang="en-US" sz="2000" i="1">
                              <a:latin typeface="Cambria Math" panose="02040503050406030204" pitchFamily="18" charset="0"/>
                              <a:ea typeface="HGPｺﾞｼｯｸE" panose="020B0900000000000000" pitchFamily="50" charset="-128"/>
                            </a:rPr>
                            <m:t>全体のブロック当たりの平均回答時間</m:t>
                          </m:r>
                        </m:num>
                        <m:den>
                          <m:r>
                            <a:rPr lang="ja-JP" altLang="en-US" sz="2000" i="1" smtClean="0">
                              <a:latin typeface="Cambria Math" panose="02040503050406030204" pitchFamily="18" charset="0"/>
                              <a:ea typeface="HGPｺﾞｼｯｸE" panose="020B0900000000000000" pitchFamily="50" charset="-128"/>
                            </a:rPr>
                            <m:t>ブロックごと</m:t>
                          </m:r>
                          <m:r>
                            <a:rPr lang="ja-JP" altLang="en-US" sz="2000" i="1">
                              <a:latin typeface="Cambria Math" panose="02040503050406030204" pitchFamily="18" charset="0"/>
                              <a:ea typeface="HGPｺﾞｼｯｸE" panose="020B0900000000000000" pitchFamily="50" charset="-128"/>
                            </a:rPr>
                            <m:t>の</m:t>
                          </m:r>
                          <m:r>
                            <a:rPr lang="ja-JP" altLang="en-US" sz="2000" i="1" smtClean="0">
                              <a:latin typeface="Cambria Math" panose="02040503050406030204" pitchFamily="18" charset="0"/>
                              <a:ea typeface="HGPｺﾞｼｯｸE" panose="020B0900000000000000" pitchFamily="50" charset="-128"/>
                            </a:rPr>
                            <m:t>平均</m:t>
                          </m:r>
                          <m:r>
                            <a:rPr lang="ja-JP" altLang="en-US" sz="2000" i="1">
                              <a:latin typeface="Cambria Math" panose="02040503050406030204" pitchFamily="18" charset="0"/>
                              <a:ea typeface="HGPｺﾞｼｯｸE" panose="020B0900000000000000" pitchFamily="50" charset="-128"/>
                            </a:rPr>
                            <m:t>回答時間</m:t>
                          </m:r>
                        </m:den>
                      </m:f>
                    </m:oMath>
                  </m:oMathPara>
                </a14:m>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xmlns="">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119743" y="2023992"/>
                <a:ext cx="12085950" cy="3405099"/>
              </a:xfrm>
              <a:prstGeom prst="rect">
                <a:avLst/>
              </a:prstGeom>
              <a:blipFill>
                <a:blip r:embed="rId5"/>
                <a:stretch>
                  <a:fillRect l="-1312"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192000" cy="1483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6" name="テキスト ボックス 5">
            <a:extLst>
              <a:ext uri="{FF2B5EF4-FFF2-40B4-BE49-F238E27FC236}">
                <a16:creationId xmlns:a16="http://schemas.microsoft.com/office/drawing/2014/main" id="{DB791A46-47C6-59F0-C42B-4B80DBC631FF}"/>
              </a:ext>
            </a:extLst>
          </p:cNvPr>
          <p:cNvSpPr txBox="1"/>
          <p:nvPr/>
        </p:nvSpPr>
        <p:spPr>
          <a:xfrm>
            <a:off x="160909" y="1799097"/>
            <a:ext cx="514885" cy="276999"/>
          </a:xfrm>
          <a:prstGeom prst="rect">
            <a:avLst/>
          </a:prstGeom>
          <a:noFill/>
        </p:spPr>
        <p:txBody>
          <a:bodyPr wrap="none" rtlCol="0">
            <a:spAutoFit/>
          </a:bodyPr>
          <a:lstStyle/>
          <a:p>
            <a:r>
              <a:rPr kumimoji="1" lang="en-US" altLang="ja-JP" sz="1200" dirty="0"/>
              <a:t>(</a:t>
            </a:r>
            <a:r>
              <a:rPr kumimoji="1" lang="en-US" altLang="ja-JP" sz="1200" dirty="0" err="1"/>
              <a:t>ms</a:t>
            </a:r>
            <a:r>
              <a:rPr kumimoji="1" lang="en-US" altLang="ja-JP" sz="1200" dirty="0"/>
              <a:t>)</a:t>
            </a:r>
            <a:endParaRPr kumimoji="1" lang="ja-JP" altLang="en-US" sz="1200"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11" name="テキスト ボックス 10">
            <a:extLst>
              <a:ext uri="{FF2B5EF4-FFF2-40B4-BE49-F238E27FC236}">
                <a16:creationId xmlns:a16="http://schemas.microsoft.com/office/drawing/2014/main" id="{5A75F381-EE3C-B0C5-530F-986AC0664721}"/>
              </a:ext>
            </a:extLst>
          </p:cNvPr>
          <p:cNvSpPr txBox="1"/>
          <p:nvPr/>
        </p:nvSpPr>
        <p:spPr>
          <a:xfrm>
            <a:off x="272147" y="6237911"/>
            <a:ext cx="5203367" cy="430887"/>
          </a:xfrm>
          <a:prstGeom prst="rect">
            <a:avLst/>
          </a:prstGeom>
          <a:noFill/>
        </p:spPr>
        <p:txBody>
          <a:bodyPr wrap="square" rtlCol="0">
            <a:spAutoFit/>
          </a:bodyPr>
          <a:lstStyle/>
          <a:p>
            <a:r>
              <a:rPr lang="en-US" altLang="ja-JP" sz="1100" i="1" dirty="0"/>
              <a:t>t </a:t>
            </a:r>
            <a:r>
              <a:rPr lang="ja-JP" altLang="en-US" sz="1100" dirty="0"/>
              <a:t>検定を行った結果、進捗表示の有無による平均回答時間に有意な差が</a:t>
            </a:r>
            <a:r>
              <a:rPr kumimoji="1" lang="ja-JP" altLang="en-US" sz="1100" dirty="0"/>
              <a:t>見られた</a:t>
            </a:r>
            <a:r>
              <a:rPr lang="ja-JP" altLang="en-US" sz="1100" dirty="0"/>
              <a:t>。</a:t>
            </a:r>
            <a:endParaRPr kumimoji="1" lang="en-US" altLang="ja-JP" sz="1100" dirty="0"/>
          </a:p>
          <a:p>
            <a:r>
              <a:rPr kumimoji="1" lang="en-US" altLang="ja-JP" sz="1100" dirty="0"/>
              <a:t>				(</a:t>
            </a:r>
            <a:r>
              <a:rPr kumimoji="1" lang="en-US" altLang="ja-JP" sz="1100" i="1" dirty="0"/>
              <a:t>t</a:t>
            </a:r>
            <a:r>
              <a:rPr lang="ja-JP" altLang="en-US" sz="1100" i="1" dirty="0"/>
              <a:t> </a:t>
            </a:r>
            <a:r>
              <a:rPr kumimoji="1" lang="en-US" altLang="ja-JP" sz="1100" dirty="0"/>
              <a:t>(11)=4.51, </a:t>
            </a:r>
            <a:r>
              <a:rPr kumimoji="1" lang="en-US" altLang="ja-JP" sz="1100" i="1" dirty="0"/>
              <a:t>p </a:t>
            </a:r>
            <a:r>
              <a:rPr kumimoji="1" lang="en-US" altLang="ja-JP" sz="1100" dirty="0"/>
              <a:t>&lt;.05)</a:t>
            </a:r>
            <a:endParaRPr kumimoji="1" lang="ja-JP" altLang="en-US" sz="1100" dirty="0"/>
          </a:p>
        </p:txBody>
      </p:sp>
      <p:sp>
        <p:nvSpPr>
          <p:cNvPr id="12" name="テキスト ボックス 11">
            <a:extLst>
              <a:ext uri="{FF2B5EF4-FFF2-40B4-BE49-F238E27FC236}">
                <a16:creationId xmlns:a16="http://schemas.microsoft.com/office/drawing/2014/main" id="{D1E7A9F9-C35A-CC91-807C-E216C91BD940}"/>
              </a:ext>
            </a:extLst>
          </p:cNvPr>
          <p:cNvSpPr txBox="1"/>
          <p:nvPr/>
        </p:nvSpPr>
        <p:spPr>
          <a:xfrm>
            <a:off x="4267873" y="696574"/>
            <a:ext cx="3615092" cy="369332"/>
          </a:xfrm>
          <a:prstGeom prst="rect">
            <a:avLst/>
          </a:prstGeom>
          <a:noFill/>
        </p:spPr>
        <p:txBody>
          <a:bodyPr wrap="none" rtlCol="0">
            <a:spAutoFit/>
          </a:bodyPr>
          <a:lstStyle/>
          <a:p>
            <a:r>
              <a:rPr kumimoji="1" lang="en-US" altLang="ja-JP" b="1" dirty="0"/>
              <a:t>~</a:t>
            </a:r>
            <a:r>
              <a:rPr kumimoji="1" lang="ja-JP" altLang="en-US" b="1" dirty="0"/>
              <a:t>平均</a:t>
            </a:r>
            <a:r>
              <a:rPr lang="ja-JP" altLang="en-US" b="1" dirty="0"/>
              <a:t>回答</a:t>
            </a:r>
            <a:r>
              <a:rPr kumimoji="1" lang="ja-JP" altLang="en-US" b="1" dirty="0"/>
              <a:t>時間とタスク正答率</a:t>
            </a:r>
            <a:r>
              <a:rPr kumimoji="1" lang="en-US" altLang="ja-JP" b="1" dirty="0"/>
              <a:t>~</a:t>
            </a:r>
            <a:endParaRPr kumimoji="1" lang="ja-JP" altLang="en-US" b="1" dirty="0"/>
          </a:p>
        </p:txBody>
      </p:sp>
      <p:graphicFrame>
        <p:nvGraphicFramePr>
          <p:cNvPr id="4" name="表 12">
            <a:extLst>
              <a:ext uri="{FF2B5EF4-FFF2-40B4-BE49-F238E27FC236}">
                <a16:creationId xmlns:a16="http://schemas.microsoft.com/office/drawing/2014/main" id="{2A3AEB1F-1277-B52A-CE71-2A6D164DC340}"/>
              </a:ext>
            </a:extLst>
          </p:cNvPr>
          <p:cNvGraphicFramePr>
            <a:graphicFrameLocks noGrp="1"/>
          </p:cNvGraphicFramePr>
          <p:nvPr>
            <p:extLst>
              <p:ext uri="{D42A27DB-BD31-4B8C-83A1-F6EECF244321}">
                <p14:modId xmlns:p14="http://schemas.microsoft.com/office/powerpoint/2010/main" val="2037186895"/>
              </p:ext>
            </p:extLst>
          </p:nvPr>
        </p:nvGraphicFramePr>
        <p:xfrm>
          <a:off x="461380" y="4545577"/>
          <a:ext cx="4023535" cy="1625052"/>
        </p:xfrm>
        <a:graphic>
          <a:graphicData uri="http://schemas.openxmlformats.org/drawingml/2006/table">
            <a:tbl>
              <a:tblPr firstRow="1" bandRow="1">
                <a:tableStyleId>{BDBED569-4797-4DF1-A0F4-6AAB3CD982D8}</a:tableStyleId>
              </a:tblPr>
              <a:tblGrid>
                <a:gridCol w="1266829">
                  <a:extLst>
                    <a:ext uri="{9D8B030D-6E8A-4147-A177-3AD203B41FA5}">
                      <a16:colId xmlns:a16="http://schemas.microsoft.com/office/drawing/2014/main" val="2979738192"/>
                    </a:ext>
                  </a:extLst>
                </a:gridCol>
                <a:gridCol w="1378353">
                  <a:extLst>
                    <a:ext uri="{9D8B030D-6E8A-4147-A177-3AD203B41FA5}">
                      <a16:colId xmlns:a16="http://schemas.microsoft.com/office/drawing/2014/main" val="354661471"/>
                    </a:ext>
                  </a:extLst>
                </a:gridCol>
                <a:gridCol w="1378353">
                  <a:extLst>
                    <a:ext uri="{9D8B030D-6E8A-4147-A177-3AD203B41FA5}">
                      <a16:colId xmlns:a16="http://schemas.microsoft.com/office/drawing/2014/main" val="2636581073"/>
                    </a:ext>
                  </a:extLst>
                </a:gridCol>
              </a:tblGrid>
              <a:tr h="356558">
                <a:tc>
                  <a:txBody>
                    <a:bodyPr/>
                    <a:lstStyle/>
                    <a:p>
                      <a:pPr algn="ctr"/>
                      <a:endParaRPr kumimoji="1" lang="ja-JP" altLang="en-US" dirty="0"/>
                    </a:p>
                  </a:txBody>
                  <a:tcPr anchor="ctr"/>
                </a:tc>
                <a:tc>
                  <a:txBody>
                    <a:bodyPr/>
                    <a:lstStyle/>
                    <a:p>
                      <a:pPr algn="ctr"/>
                      <a:r>
                        <a:rPr kumimoji="1" lang="ja-JP" altLang="en-US" sz="1400" dirty="0"/>
                        <a:t>進捗表示なし</a:t>
                      </a:r>
                    </a:p>
                  </a:txBody>
                  <a:tcPr anchor="ctr"/>
                </a:tc>
                <a:tc>
                  <a:txBody>
                    <a:bodyPr/>
                    <a:lstStyle/>
                    <a:p>
                      <a:pPr algn="ctr"/>
                      <a:r>
                        <a:rPr kumimoji="1" lang="ja-JP" altLang="en-US" sz="1400" dirty="0"/>
                        <a:t>進捗表示あり</a:t>
                      </a:r>
                      <a:endParaRPr kumimoji="1" lang="en-US" altLang="ja-JP" sz="1400" dirty="0"/>
                    </a:p>
                  </a:txBody>
                  <a:tcPr anchor="ctr"/>
                </a:tc>
                <a:extLst>
                  <a:ext uri="{0D108BD9-81ED-4DB2-BD59-A6C34878D82A}">
                    <a16:rowId xmlns:a16="http://schemas.microsoft.com/office/drawing/2014/main" val="3332893190"/>
                  </a:ext>
                </a:extLst>
              </a:tr>
              <a:tr h="315905">
                <a:tc>
                  <a:txBody>
                    <a:bodyPr/>
                    <a:lstStyle/>
                    <a:p>
                      <a:pPr algn="ctr"/>
                      <a:r>
                        <a:rPr kumimoji="1" lang="ja-JP" altLang="en-US" sz="1400" dirty="0"/>
                        <a:t>平均</a:t>
                      </a:r>
                    </a:p>
                  </a:txBody>
                  <a:tcPr anchor="ctr"/>
                </a:tc>
                <a:tc>
                  <a:txBody>
                    <a:bodyPr/>
                    <a:lstStyle/>
                    <a:p>
                      <a:pPr algn="ctr"/>
                      <a:r>
                        <a:rPr kumimoji="1" lang="en-US" altLang="ja-JP" sz="1400" dirty="0"/>
                        <a:t>9967.54ms</a:t>
                      </a:r>
                      <a:endParaRPr kumimoji="1" lang="ja-JP" altLang="en-US" sz="1400" dirty="0"/>
                    </a:p>
                  </a:txBody>
                  <a:tcPr anchor="ctr"/>
                </a:tc>
                <a:tc>
                  <a:txBody>
                    <a:bodyPr/>
                    <a:lstStyle/>
                    <a:p>
                      <a:pPr algn="ctr"/>
                      <a:r>
                        <a:rPr kumimoji="1" lang="en-US" altLang="ja-JP" sz="1400" dirty="0"/>
                        <a:t>7496.75ms</a:t>
                      </a:r>
                      <a:endParaRPr kumimoji="1" lang="ja-JP" altLang="en-US" sz="1400" dirty="0"/>
                    </a:p>
                  </a:txBody>
                  <a:tcPr anchor="ctr"/>
                </a:tc>
                <a:extLst>
                  <a:ext uri="{0D108BD9-81ED-4DB2-BD59-A6C34878D82A}">
                    <a16:rowId xmlns:a16="http://schemas.microsoft.com/office/drawing/2014/main" val="3906695662"/>
                  </a:ext>
                </a:extLst>
              </a:tr>
              <a:tr h="315905">
                <a:tc>
                  <a:txBody>
                    <a:bodyPr/>
                    <a:lstStyle/>
                    <a:p>
                      <a:pPr algn="ctr"/>
                      <a:r>
                        <a:rPr kumimoji="1" lang="ja-JP" altLang="en-US" sz="1400" dirty="0"/>
                        <a:t>最大値</a:t>
                      </a:r>
                    </a:p>
                  </a:txBody>
                  <a:tcPr anchor="ctr"/>
                </a:tc>
                <a:tc>
                  <a:txBody>
                    <a:bodyPr/>
                    <a:lstStyle/>
                    <a:p>
                      <a:pPr algn="ctr"/>
                      <a:r>
                        <a:rPr lang="en-US" altLang="ja-JP" sz="1400" dirty="0"/>
                        <a:t>15700.37ms</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dirty="0"/>
                        <a:t>11118.63ms</a:t>
                      </a:r>
                    </a:p>
                  </a:txBody>
                  <a:tcPr anchor="ctr"/>
                </a:tc>
                <a:extLst>
                  <a:ext uri="{0D108BD9-81ED-4DB2-BD59-A6C34878D82A}">
                    <a16:rowId xmlns:a16="http://schemas.microsoft.com/office/drawing/2014/main" val="121801802"/>
                  </a:ext>
                </a:extLst>
              </a:tr>
              <a:tr h="315905">
                <a:tc>
                  <a:txBody>
                    <a:bodyPr/>
                    <a:lstStyle/>
                    <a:p>
                      <a:pPr algn="ctr"/>
                      <a:r>
                        <a:rPr kumimoji="1" lang="ja-JP" altLang="en-US" sz="1400" dirty="0"/>
                        <a:t>最小値</a:t>
                      </a:r>
                    </a:p>
                  </a:txBody>
                  <a:tcPr anchor="ctr"/>
                </a:tc>
                <a:tc>
                  <a:txBody>
                    <a:bodyPr/>
                    <a:lstStyle/>
                    <a:p>
                      <a:pPr algn="ctr"/>
                      <a:r>
                        <a:rPr kumimoji="1" lang="en-US" altLang="ja-JP" sz="1400" dirty="0"/>
                        <a:t>5059.07ms</a:t>
                      </a:r>
                      <a:endParaRPr kumimoji="1" lang="ja-JP" altLang="en-US" sz="1400" dirty="0"/>
                    </a:p>
                  </a:txBody>
                  <a:tcPr anchor="ctr"/>
                </a:tc>
                <a:tc>
                  <a:txBody>
                    <a:bodyPr/>
                    <a:lstStyle/>
                    <a:p>
                      <a:pPr algn="ctr"/>
                      <a:r>
                        <a:rPr kumimoji="1" lang="en-US" altLang="ja-JP" sz="1400" dirty="0"/>
                        <a:t>5061.66ms</a:t>
                      </a:r>
                      <a:endParaRPr kumimoji="1" lang="ja-JP" altLang="en-US" sz="1400" dirty="0"/>
                    </a:p>
                  </a:txBody>
                  <a:tcPr anchor="ctr"/>
                </a:tc>
                <a:extLst>
                  <a:ext uri="{0D108BD9-81ED-4DB2-BD59-A6C34878D82A}">
                    <a16:rowId xmlns:a16="http://schemas.microsoft.com/office/drawing/2014/main" val="2441424856"/>
                  </a:ext>
                </a:extLst>
              </a:tr>
              <a:tr h="311577">
                <a:tc>
                  <a:txBody>
                    <a:bodyPr/>
                    <a:lstStyle/>
                    <a:p>
                      <a:pPr algn="ctr"/>
                      <a:r>
                        <a:rPr kumimoji="1" lang="ja-JP" altLang="en-US" sz="1400" dirty="0"/>
                        <a:t>分散</a:t>
                      </a:r>
                    </a:p>
                  </a:txBody>
                  <a:tcPr anchor="ctr"/>
                </a:tc>
                <a:tc>
                  <a:txBody>
                    <a:bodyPr/>
                    <a:lstStyle/>
                    <a:p>
                      <a:pPr algn="ctr"/>
                      <a:r>
                        <a:rPr kumimoji="1" lang="en-US" altLang="ja-JP" sz="1400" dirty="0"/>
                        <a:t>5863275</a:t>
                      </a:r>
                      <a:endParaRPr kumimoji="1" lang="ja-JP" altLang="en-US" sz="1400" dirty="0"/>
                    </a:p>
                  </a:txBody>
                  <a:tcPr anchor="ctr"/>
                </a:tc>
                <a:tc>
                  <a:txBody>
                    <a:bodyPr/>
                    <a:lstStyle/>
                    <a:p>
                      <a:pPr algn="ctr"/>
                      <a:r>
                        <a:rPr kumimoji="1" lang="en-US" altLang="ja-JP" sz="1400" dirty="0"/>
                        <a:t>4072777</a:t>
                      </a:r>
                      <a:endParaRPr kumimoji="1" lang="ja-JP" altLang="en-US" sz="1400" dirty="0"/>
                    </a:p>
                  </a:txBody>
                  <a:tcPr anchor="ctr"/>
                </a:tc>
                <a:extLst>
                  <a:ext uri="{0D108BD9-81ED-4DB2-BD59-A6C34878D82A}">
                    <a16:rowId xmlns:a16="http://schemas.microsoft.com/office/drawing/2014/main" val="1563313556"/>
                  </a:ext>
                </a:extLst>
              </a:tr>
            </a:tbl>
          </a:graphicData>
        </a:graphic>
      </p:graphicFrame>
      <p:graphicFrame>
        <p:nvGraphicFramePr>
          <p:cNvPr id="17" name="表 12">
            <a:extLst>
              <a:ext uri="{FF2B5EF4-FFF2-40B4-BE49-F238E27FC236}">
                <a16:creationId xmlns:a16="http://schemas.microsoft.com/office/drawing/2014/main" id="{E8FF82C2-8885-B45B-0065-9BC73074ABDB}"/>
              </a:ext>
            </a:extLst>
          </p:cNvPr>
          <p:cNvGraphicFramePr>
            <a:graphicFrameLocks noGrp="1"/>
          </p:cNvGraphicFramePr>
          <p:nvPr>
            <p:extLst>
              <p:ext uri="{D42A27DB-BD31-4B8C-83A1-F6EECF244321}">
                <p14:modId xmlns:p14="http://schemas.microsoft.com/office/powerpoint/2010/main" val="2550002385"/>
              </p:ext>
            </p:extLst>
          </p:nvPr>
        </p:nvGraphicFramePr>
        <p:xfrm>
          <a:off x="5652845" y="4545577"/>
          <a:ext cx="4023535" cy="1625052"/>
        </p:xfrm>
        <a:graphic>
          <a:graphicData uri="http://schemas.openxmlformats.org/drawingml/2006/table">
            <a:tbl>
              <a:tblPr firstRow="1" bandRow="1">
                <a:tableStyleId>{BDBED569-4797-4DF1-A0F4-6AAB3CD982D8}</a:tableStyleId>
              </a:tblPr>
              <a:tblGrid>
                <a:gridCol w="1266829">
                  <a:extLst>
                    <a:ext uri="{9D8B030D-6E8A-4147-A177-3AD203B41FA5}">
                      <a16:colId xmlns:a16="http://schemas.microsoft.com/office/drawing/2014/main" val="2979738192"/>
                    </a:ext>
                  </a:extLst>
                </a:gridCol>
                <a:gridCol w="1378353">
                  <a:extLst>
                    <a:ext uri="{9D8B030D-6E8A-4147-A177-3AD203B41FA5}">
                      <a16:colId xmlns:a16="http://schemas.microsoft.com/office/drawing/2014/main" val="354661471"/>
                    </a:ext>
                  </a:extLst>
                </a:gridCol>
                <a:gridCol w="1378353">
                  <a:extLst>
                    <a:ext uri="{9D8B030D-6E8A-4147-A177-3AD203B41FA5}">
                      <a16:colId xmlns:a16="http://schemas.microsoft.com/office/drawing/2014/main" val="2636581073"/>
                    </a:ext>
                  </a:extLst>
                </a:gridCol>
              </a:tblGrid>
              <a:tr h="356558">
                <a:tc>
                  <a:txBody>
                    <a:bodyPr/>
                    <a:lstStyle/>
                    <a:p>
                      <a:pPr algn="ctr"/>
                      <a:endParaRPr kumimoji="1" lang="ja-JP" altLang="en-US" dirty="0"/>
                    </a:p>
                  </a:txBody>
                  <a:tcPr anchor="ctr"/>
                </a:tc>
                <a:tc>
                  <a:txBody>
                    <a:bodyPr/>
                    <a:lstStyle/>
                    <a:p>
                      <a:pPr algn="ctr"/>
                      <a:r>
                        <a:rPr kumimoji="1" lang="ja-JP" altLang="en-US" sz="1400" dirty="0"/>
                        <a:t>進捗表示なし</a:t>
                      </a:r>
                    </a:p>
                  </a:txBody>
                  <a:tcPr anchor="ctr"/>
                </a:tc>
                <a:tc>
                  <a:txBody>
                    <a:bodyPr/>
                    <a:lstStyle/>
                    <a:p>
                      <a:pPr algn="ctr"/>
                      <a:r>
                        <a:rPr kumimoji="1" lang="ja-JP" altLang="en-US" sz="1400" dirty="0"/>
                        <a:t>進捗表示あり</a:t>
                      </a:r>
                      <a:endParaRPr kumimoji="1" lang="en-US" altLang="ja-JP" sz="1400" dirty="0"/>
                    </a:p>
                  </a:txBody>
                  <a:tcPr anchor="ctr"/>
                </a:tc>
                <a:extLst>
                  <a:ext uri="{0D108BD9-81ED-4DB2-BD59-A6C34878D82A}">
                    <a16:rowId xmlns:a16="http://schemas.microsoft.com/office/drawing/2014/main" val="3332893190"/>
                  </a:ext>
                </a:extLst>
              </a:tr>
              <a:tr h="315905">
                <a:tc>
                  <a:txBody>
                    <a:bodyPr/>
                    <a:lstStyle/>
                    <a:p>
                      <a:pPr algn="ctr"/>
                      <a:r>
                        <a:rPr kumimoji="1" lang="ja-JP" altLang="en-US" sz="1400" dirty="0"/>
                        <a:t>平均</a:t>
                      </a:r>
                    </a:p>
                  </a:txBody>
                  <a:tcPr anchor="ctr"/>
                </a:tc>
                <a:tc>
                  <a:txBody>
                    <a:bodyPr/>
                    <a:lstStyle/>
                    <a:p>
                      <a:pPr algn="ctr"/>
                      <a:r>
                        <a:rPr lang="en-US" altLang="ja-JP" sz="1400" dirty="0"/>
                        <a:t>91.4%</a:t>
                      </a:r>
                      <a:endParaRPr kumimoji="1" lang="ja-JP" altLang="en-US" sz="1400" dirty="0"/>
                    </a:p>
                  </a:txBody>
                  <a:tcPr anchor="ctr"/>
                </a:tc>
                <a:tc>
                  <a:txBody>
                    <a:bodyPr/>
                    <a:lstStyle/>
                    <a:p>
                      <a:pPr algn="ctr"/>
                      <a:r>
                        <a:rPr lang="en-US" altLang="ja-JP" sz="1400" dirty="0"/>
                        <a:t>92.5%</a:t>
                      </a:r>
                      <a:r>
                        <a:rPr kumimoji="1" lang="en-US" altLang="ja-JP" sz="1400" dirty="0"/>
                        <a:t> </a:t>
                      </a:r>
                      <a:endParaRPr kumimoji="1" lang="ja-JP" altLang="en-US" sz="1400" dirty="0"/>
                    </a:p>
                  </a:txBody>
                  <a:tcPr anchor="ctr"/>
                </a:tc>
                <a:extLst>
                  <a:ext uri="{0D108BD9-81ED-4DB2-BD59-A6C34878D82A}">
                    <a16:rowId xmlns:a16="http://schemas.microsoft.com/office/drawing/2014/main" val="3906695662"/>
                  </a:ext>
                </a:extLst>
              </a:tr>
              <a:tr h="315905">
                <a:tc>
                  <a:txBody>
                    <a:bodyPr/>
                    <a:lstStyle/>
                    <a:p>
                      <a:pPr algn="ctr"/>
                      <a:r>
                        <a:rPr kumimoji="1" lang="ja-JP" altLang="en-US" sz="1400" dirty="0"/>
                        <a:t>最大値</a:t>
                      </a:r>
                    </a:p>
                  </a:txBody>
                  <a:tcPr anchor="ctr"/>
                </a:tc>
                <a:tc>
                  <a:txBody>
                    <a:bodyPr/>
                    <a:lstStyle/>
                    <a:p>
                      <a:pPr algn="ctr"/>
                      <a:r>
                        <a:rPr kumimoji="1" lang="en-US" altLang="ja-JP" sz="1400" dirty="0"/>
                        <a:t>100%</a:t>
                      </a:r>
                      <a:r>
                        <a:rPr lang="en-US" altLang="ja-JP" sz="1400" dirty="0"/>
                        <a:t> </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a:t>
                      </a:r>
                      <a:endParaRPr lang="en-US" altLang="ja-JP" sz="1400" dirty="0"/>
                    </a:p>
                  </a:txBody>
                  <a:tcPr anchor="ctr"/>
                </a:tc>
                <a:extLst>
                  <a:ext uri="{0D108BD9-81ED-4DB2-BD59-A6C34878D82A}">
                    <a16:rowId xmlns:a16="http://schemas.microsoft.com/office/drawing/2014/main" val="121801802"/>
                  </a:ext>
                </a:extLst>
              </a:tr>
              <a:tr h="315905">
                <a:tc>
                  <a:txBody>
                    <a:bodyPr/>
                    <a:lstStyle/>
                    <a:p>
                      <a:pPr algn="ctr"/>
                      <a:r>
                        <a:rPr kumimoji="1" lang="ja-JP" altLang="en-US" sz="1400" dirty="0"/>
                        <a:t>最小値</a:t>
                      </a:r>
                    </a:p>
                  </a:txBody>
                  <a:tcPr anchor="ctr"/>
                </a:tc>
                <a:tc>
                  <a:txBody>
                    <a:bodyPr/>
                    <a:lstStyle/>
                    <a:p>
                      <a:pPr algn="ctr"/>
                      <a:r>
                        <a:rPr kumimoji="1" lang="en-US" altLang="ja-JP" sz="1400" dirty="0"/>
                        <a:t>80%</a:t>
                      </a:r>
                      <a:endParaRPr kumimoji="1" lang="ja-JP" altLang="en-US" sz="1400" dirty="0"/>
                    </a:p>
                  </a:txBody>
                  <a:tcPr anchor="ctr"/>
                </a:tc>
                <a:tc>
                  <a:txBody>
                    <a:bodyPr/>
                    <a:lstStyle/>
                    <a:p>
                      <a:pPr algn="ctr"/>
                      <a:r>
                        <a:rPr kumimoji="1" lang="en-US" altLang="ja-JP" sz="1400" dirty="0"/>
                        <a:t>80%</a:t>
                      </a:r>
                      <a:endParaRPr kumimoji="1" lang="ja-JP" altLang="en-US" sz="1400" dirty="0"/>
                    </a:p>
                  </a:txBody>
                  <a:tcPr anchor="ctr"/>
                </a:tc>
                <a:extLst>
                  <a:ext uri="{0D108BD9-81ED-4DB2-BD59-A6C34878D82A}">
                    <a16:rowId xmlns:a16="http://schemas.microsoft.com/office/drawing/2014/main" val="2441424856"/>
                  </a:ext>
                </a:extLst>
              </a:tr>
              <a:tr h="311577">
                <a:tc>
                  <a:txBody>
                    <a:bodyPr/>
                    <a:lstStyle/>
                    <a:p>
                      <a:pPr algn="ctr"/>
                      <a:r>
                        <a:rPr kumimoji="1" lang="ja-JP" altLang="en-US" sz="1400" dirty="0"/>
                        <a:t>分散</a:t>
                      </a:r>
                    </a:p>
                  </a:txBody>
                  <a:tcPr anchor="ctr"/>
                </a:tc>
                <a:tc>
                  <a:txBody>
                    <a:bodyPr/>
                    <a:lstStyle/>
                    <a:p>
                      <a:pPr algn="ctr"/>
                      <a:r>
                        <a:rPr kumimoji="1" lang="en-US" altLang="ja-JP" sz="1400" dirty="0"/>
                        <a:t>0.0045</a:t>
                      </a:r>
                      <a:endParaRPr kumimoji="1" lang="ja-JP" altLang="en-US" sz="1400" dirty="0"/>
                    </a:p>
                  </a:txBody>
                  <a:tcPr anchor="ctr"/>
                </a:tc>
                <a:tc>
                  <a:txBody>
                    <a:bodyPr/>
                    <a:lstStyle/>
                    <a:p>
                      <a:pPr algn="ctr"/>
                      <a:r>
                        <a:rPr kumimoji="1" lang="en-US" altLang="ja-JP" sz="1400" dirty="0"/>
                        <a:t>0.0029</a:t>
                      </a:r>
                      <a:endParaRPr kumimoji="1" lang="ja-JP" altLang="en-US" sz="1400" dirty="0"/>
                    </a:p>
                  </a:txBody>
                  <a:tcPr anchor="ctr"/>
                </a:tc>
                <a:extLst>
                  <a:ext uri="{0D108BD9-81ED-4DB2-BD59-A6C34878D82A}">
                    <a16:rowId xmlns:a16="http://schemas.microsoft.com/office/drawing/2014/main" val="1563313556"/>
                  </a:ext>
                </a:extLst>
              </a:tr>
            </a:tbl>
          </a:graphicData>
        </a:graphic>
      </p:graphicFrame>
      <p:sp>
        <p:nvSpPr>
          <p:cNvPr id="20" name="テキスト ボックス 19">
            <a:extLst>
              <a:ext uri="{FF2B5EF4-FFF2-40B4-BE49-F238E27FC236}">
                <a16:creationId xmlns:a16="http://schemas.microsoft.com/office/drawing/2014/main" id="{A6F826A2-F499-DF1D-2906-FE968E3D3F0D}"/>
              </a:ext>
            </a:extLst>
          </p:cNvPr>
          <p:cNvSpPr txBox="1"/>
          <p:nvPr/>
        </p:nvSpPr>
        <p:spPr>
          <a:xfrm>
            <a:off x="5584375" y="6237911"/>
            <a:ext cx="5488577" cy="430887"/>
          </a:xfrm>
          <a:prstGeom prst="rect">
            <a:avLst/>
          </a:prstGeom>
          <a:noFill/>
        </p:spPr>
        <p:txBody>
          <a:bodyPr wrap="square" rtlCol="0">
            <a:spAutoFit/>
          </a:bodyPr>
          <a:lstStyle/>
          <a:p>
            <a:r>
              <a:rPr lang="en-US" altLang="ja-JP" sz="1100" i="1" dirty="0"/>
              <a:t>t </a:t>
            </a:r>
            <a:r>
              <a:rPr lang="ja-JP" altLang="en-US" sz="1100" dirty="0"/>
              <a:t>検定を行った結果、進捗表示の有無による正答率には有意な差が</a:t>
            </a:r>
            <a:r>
              <a:rPr kumimoji="1" lang="ja-JP" altLang="en-US" sz="1100" dirty="0"/>
              <a:t>見られなかった</a:t>
            </a:r>
            <a:endParaRPr kumimoji="1" lang="en-US" altLang="ja-JP" sz="1100" dirty="0"/>
          </a:p>
          <a:p>
            <a:r>
              <a:rPr lang="en-US" altLang="ja-JP" sz="1100" dirty="0"/>
              <a:t>				</a:t>
            </a:r>
            <a:r>
              <a:rPr kumimoji="1" lang="en-US" altLang="ja-JP" sz="1100" dirty="0"/>
              <a:t>(</a:t>
            </a:r>
            <a:r>
              <a:rPr kumimoji="1" lang="en-US" altLang="ja-JP" sz="1100" i="1" dirty="0"/>
              <a:t>t</a:t>
            </a:r>
            <a:r>
              <a:rPr lang="ja-JP" altLang="en-US" sz="1100" i="1" dirty="0"/>
              <a:t> </a:t>
            </a:r>
            <a:r>
              <a:rPr kumimoji="1" lang="en-US" altLang="ja-JP" sz="1100" dirty="0"/>
              <a:t>(11)=-1.29, </a:t>
            </a:r>
            <a:r>
              <a:rPr kumimoji="1" lang="en-US" altLang="ja-JP" sz="1100" i="1" dirty="0"/>
              <a:t>p </a:t>
            </a:r>
            <a:r>
              <a:rPr kumimoji="1" lang="en-US" altLang="ja-JP" sz="1100" dirty="0"/>
              <a:t>&lt;.05)</a:t>
            </a:r>
            <a:r>
              <a:rPr kumimoji="1" lang="ja-JP" altLang="en-US" sz="1100" dirty="0"/>
              <a:t>。</a:t>
            </a:r>
            <a:endParaRPr kumimoji="1" lang="en-US" altLang="ja-JP" sz="1100" dirty="0"/>
          </a:p>
        </p:txBody>
      </p:sp>
      <p:graphicFrame>
        <p:nvGraphicFramePr>
          <p:cNvPr id="7" name="グラフ 6">
            <a:extLst>
              <a:ext uri="{FF2B5EF4-FFF2-40B4-BE49-F238E27FC236}">
                <a16:creationId xmlns:a16="http://schemas.microsoft.com/office/drawing/2014/main" id="{8C3C24D8-55A3-2094-5E7B-ABF79370886A}"/>
              </a:ext>
            </a:extLst>
          </p:cNvPr>
          <p:cNvGraphicFramePr>
            <a:graphicFrameLocks/>
          </p:cNvGraphicFramePr>
          <p:nvPr>
            <p:extLst>
              <p:ext uri="{D42A27DB-BD31-4B8C-83A1-F6EECF244321}">
                <p14:modId xmlns:p14="http://schemas.microsoft.com/office/powerpoint/2010/main" val="1013573764"/>
              </p:ext>
            </p:extLst>
          </p:nvPr>
        </p:nvGraphicFramePr>
        <p:xfrm>
          <a:off x="160909" y="2003499"/>
          <a:ext cx="4394461" cy="258012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直線コネクタ 14">
            <a:extLst>
              <a:ext uri="{FF2B5EF4-FFF2-40B4-BE49-F238E27FC236}">
                <a16:creationId xmlns:a16="http://schemas.microsoft.com/office/drawing/2014/main" id="{AFEEBAC5-FDFA-8ADF-9E11-C4E55119122E}"/>
              </a:ext>
            </a:extLst>
          </p:cNvPr>
          <p:cNvCxnSpPr/>
          <p:nvPr/>
        </p:nvCxnSpPr>
        <p:spPr>
          <a:xfrm flipV="1">
            <a:off x="1574800" y="2094939"/>
            <a:ext cx="0" cy="353621"/>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18" name="グラフ 17">
            <a:extLst>
              <a:ext uri="{FF2B5EF4-FFF2-40B4-BE49-F238E27FC236}">
                <a16:creationId xmlns:a16="http://schemas.microsoft.com/office/drawing/2014/main" id="{94A136F8-56F5-86BF-E547-85D83572F46B}"/>
              </a:ext>
            </a:extLst>
          </p:cNvPr>
          <p:cNvGraphicFramePr>
            <a:graphicFrameLocks/>
          </p:cNvGraphicFramePr>
          <p:nvPr>
            <p:extLst>
              <p:ext uri="{D42A27DB-BD31-4B8C-83A1-F6EECF244321}">
                <p14:modId xmlns:p14="http://schemas.microsoft.com/office/powerpoint/2010/main" val="2992653914"/>
              </p:ext>
            </p:extLst>
          </p:nvPr>
        </p:nvGraphicFramePr>
        <p:xfrm>
          <a:off x="5413348" y="1978324"/>
          <a:ext cx="4446568" cy="2630473"/>
        </p:xfrm>
        <a:graphic>
          <a:graphicData uri="http://schemas.openxmlformats.org/drawingml/2006/chart">
            <c:chart xmlns:c="http://schemas.openxmlformats.org/drawingml/2006/chart" xmlns:r="http://schemas.openxmlformats.org/officeDocument/2006/relationships" r:id="rId4"/>
          </a:graphicData>
        </a:graphic>
      </p:graphicFrame>
      <p:cxnSp>
        <p:nvCxnSpPr>
          <p:cNvPr id="19" name="直線コネクタ 18">
            <a:extLst>
              <a:ext uri="{FF2B5EF4-FFF2-40B4-BE49-F238E27FC236}">
                <a16:creationId xmlns:a16="http://schemas.microsoft.com/office/drawing/2014/main" id="{F5B4ACD8-6CFC-45D6-5F03-D15B387D24AF}"/>
              </a:ext>
            </a:extLst>
          </p:cNvPr>
          <p:cNvCxnSpPr>
            <a:cxnSpLocks/>
          </p:cNvCxnSpPr>
          <p:nvPr/>
        </p:nvCxnSpPr>
        <p:spPr>
          <a:xfrm>
            <a:off x="1574800" y="2094939"/>
            <a:ext cx="190373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C8E6B113-3313-E10A-8300-3823A5C14DFC}"/>
              </a:ext>
            </a:extLst>
          </p:cNvPr>
          <p:cNvCxnSpPr/>
          <p:nvPr/>
        </p:nvCxnSpPr>
        <p:spPr>
          <a:xfrm flipV="1">
            <a:off x="3478530" y="2094938"/>
            <a:ext cx="0" cy="353621"/>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41FA2007-7C14-84E4-BDFF-853816DBE37D}"/>
              </a:ext>
            </a:extLst>
          </p:cNvPr>
          <p:cNvCxnSpPr/>
          <p:nvPr/>
        </p:nvCxnSpPr>
        <p:spPr>
          <a:xfrm flipV="1">
            <a:off x="6742684" y="2201619"/>
            <a:ext cx="0" cy="353621"/>
          </a:xfrm>
          <a:prstGeom prst="line">
            <a:avLst/>
          </a:prstGeom>
          <a:ln w="15875"/>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0A44EE1A-3EF5-27B4-170C-7BCF006D440C}"/>
              </a:ext>
            </a:extLst>
          </p:cNvPr>
          <p:cNvCxnSpPr>
            <a:cxnSpLocks/>
          </p:cNvCxnSpPr>
          <p:nvPr/>
        </p:nvCxnSpPr>
        <p:spPr>
          <a:xfrm flipV="1">
            <a:off x="6742684" y="2196511"/>
            <a:ext cx="1980692" cy="5108"/>
          </a:xfrm>
          <a:prstGeom prst="line">
            <a:avLst/>
          </a:prstGeom>
          <a:ln w="15875"/>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46D1A564-ECE3-CA20-0F34-92EE5F578B4F}"/>
              </a:ext>
            </a:extLst>
          </p:cNvPr>
          <p:cNvCxnSpPr/>
          <p:nvPr/>
        </p:nvCxnSpPr>
        <p:spPr>
          <a:xfrm flipV="1">
            <a:off x="8723376" y="2196511"/>
            <a:ext cx="0" cy="353621"/>
          </a:xfrm>
          <a:prstGeom prst="line">
            <a:avLst/>
          </a:prstGeom>
          <a:ln w="15875"/>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887672ED-8406-5A0A-439D-6916D8F615CD}"/>
              </a:ext>
            </a:extLst>
          </p:cNvPr>
          <p:cNvSpPr txBox="1"/>
          <p:nvPr/>
        </p:nvSpPr>
        <p:spPr>
          <a:xfrm>
            <a:off x="2401691" y="1862766"/>
            <a:ext cx="295274" cy="369332"/>
          </a:xfrm>
          <a:prstGeom prst="rect">
            <a:avLst/>
          </a:prstGeom>
          <a:noFill/>
        </p:spPr>
        <p:txBody>
          <a:bodyPr wrap="none" rtlCol="0">
            <a:spAutoFit/>
          </a:bodyPr>
          <a:lstStyle/>
          <a:p>
            <a:r>
              <a:rPr kumimoji="1" lang="en-US" altLang="ja-JP" dirty="0"/>
              <a:t>*</a:t>
            </a:r>
            <a:endParaRPr kumimoji="1" lang="ja-JP" altLang="en-US" dirty="0"/>
          </a:p>
        </p:txBody>
      </p:sp>
      <p:sp>
        <p:nvSpPr>
          <p:cNvPr id="30" name="テキスト ボックス 29">
            <a:extLst>
              <a:ext uri="{FF2B5EF4-FFF2-40B4-BE49-F238E27FC236}">
                <a16:creationId xmlns:a16="http://schemas.microsoft.com/office/drawing/2014/main" id="{4A8CEC60-BC78-5F36-0F44-62E4E2E72982}"/>
              </a:ext>
            </a:extLst>
          </p:cNvPr>
          <p:cNvSpPr txBox="1"/>
          <p:nvPr/>
        </p:nvSpPr>
        <p:spPr>
          <a:xfrm>
            <a:off x="7636632" y="1916624"/>
            <a:ext cx="554960" cy="369332"/>
          </a:xfrm>
          <a:prstGeom prst="rect">
            <a:avLst/>
          </a:prstGeom>
          <a:noFill/>
        </p:spPr>
        <p:txBody>
          <a:bodyPr wrap="none" rtlCol="0">
            <a:spAutoFit/>
          </a:bodyPr>
          <a:lstStyle/>
          <a:p>
            <a:r>
              <a:rPr kumimoji="1" lang="en-US" altLang="ja-JP" dirty="0" err="1"/>
              <a:t>n.s</a:t>
            </a:r>
            <a:r>
              <a:rPr kumimoji="1" lang="en-US" altLang="ja-JP"/>
              <a:t>.</a:t>
            </a:r>
            <a:endParaRPr kumimoji="1" lang="ja-JP" altLang="en-US" dirty="0"/>
          </a:p>
        </p:txBody>
      </p:sp>
    </p:spTree>
    <p:extLst>
      <p:ext uri="{BB962C8B-B14F-4D97-AF65-F5344CB8AC3E}">
        <p14:creationId xmlns:p14="http://schemas.microsoft.com/office/powerpoint/2010/main" val="34806433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20220808_発表</Template>
  <TotalTime>9323</TotalTime>
  <Words>2557</Words>
  <Application>Microsoft Office PowerPoint</Application>
  <PresentationFormat>ワイド画面</PresentationFormat>
  <Paragraphs>246</Paragraphs>
  <Slides>13</Slides>
  <Notes>12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HGPｺﾞｼｯｸE</vt:lpstr>
      <vt:lpstr>HGS創英角ｺﾞｼｯｸUB</vt:lpstr>
      <vt:lpstr>HG創英角ｺﾞｼｯｸUB</vt:lpstr>
      <vt:lpstr>游ゴシック</vt:lpstr>
      <vt:lpstr>游ゴシック Light</vt:lpstr>
      <vt:lpstr>游明朝</vt:lpstr>
      <vt:lpstr>Arial</vt:lpstr>
      <vt:lpstr>Cambria Math</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34</cp:revision>
  <dcterms:created xsi:type="dcterms:W3CDTF">2022-09-11T00:56:07Z</dcterms:created>
  <dcterms:modified xsi:type="dcterms:W3CDTF">2023-02-05T13:40:48Z</dcterms:modified>
</cp:coreProperties>
</file>