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rawings/drawing2.xml" ContentType="application/vnd.openxmlformats-officedocument.drawingml.chartshap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62" r:id="rId3"/>
    <p:sldId id="261" r:id="rId4"/>
    <p:sldId id="264" r:id="rId5"/>
    <p:sldId id="263" r:id="rId6"/>
    <p:sldId id="274" r:id="rId7"/>
    <p:sldId id="269" r:id="rId8"/>
    <p:sldId id="268" r:id="rId9"/>
    <p:sldId id="270" r:id="rId10"/>
    <p:sldId id="271" r:id="rId11"/>
    <p:sldId id="272" r:id="rId12"/>
    <p:sldId id="273"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snapToGrid="0">
      <p:cViewPr>
        <p:scale>
          <a:sx n="82" d="100"/>
          <a:sy n="82" d="100"/>
        </p:scale>
        <p:origin x="1314" y="10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30740;&#31350;&#23460;\&#21330;&#35542;\&#12464;&#12521;&#12501;\crm%20zoom.url.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ja-JP" sz="2000" baseline="0" dirty="0"/>
              <a:t>VDT</a:t>
            </a:r>
            <a:r>
              <a:rPr lang="ja-JP" altLang="en-US" sz="2000" baseline="0" dirty="0"/>
              <a:t>作業者で有症状者を</a:t>
            </a:r>
            <a:r>
              <a:rPr lang="en-US" altLang="ja-JP" sz="2000" baseline="0" dirty="0"/>
              <a:t>100%</a:t>
            </a:r>
            <a:r>
              <a:rPr lang="ja-JP" altLang="en-US" sz="2000" baseline="0" dirty="0"/>
              <a:t>とした時の</a:t>
            </a:r>
            <a:r>
              <a:rPr lang="en-US" altLang="ja-JP" sz="2000" baseline="0" dirty="0"/>
              <a:t>VDT</a:t>
            </a:r>
            <a:r>
              <a:rPr lang="ja-JP" altLang="en-US" sz="2000" baseline="0" dirty="0"/>
              <a:t>関連症状の有症状率</a:t>
            </a:r>
          </a:p>
        </c:rich>
      </c:tx>
      <c:layout>
        <c:manualLayout>
          <c:xMode val="edge"/>
          <c:yMode val="edge"/>
          <c:x val="0.11567471743673982"/>
          <c:y val="1.9974829346556516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0574004230061675"/>
          <c:y val="0.16424434948436029"/>
          <c:w val="0.78377357060424113"/>
          <c:h val="0.40263260868688255"/>
        </c:manualLayout>
      </c:layout>
      <c:barChart>
        <c:barDir val="col"/>
        <c:grouping val="clustered"/>
        <c:varyColors val="0"/>
        <c:ser>
          <c:idx val="0"/>
          <c:order val="0"/>
          <c:tx>
            <c:strRef>
              <c:f>Sheet2!$A$4</c:f>
              <c:strCache>
                <c:ptCount val="1"/>
                <c:pt idx="0">
                  <c:v>1時間以上2時間未満</c:v>
                </c:pt>
              </c:strCache>
            </c:strRef>
          </c:tx>
          <c:spPr>
            <a:solidFill>
              <a:schemeClr val="accent1"/>
            </a:solidFill>
            <a:ln>
              <a:noFill/>
            </a:ln>
            <a:effectLst/>
          </c:spPr>
          <c:invertIfNegative val="0"/>
          <c:cat>
            <c:strRef>
              <c:f>Sheet2!$B$3:$I$3</c:f>
              <c:strCache>
                <c:ptCount val="8"/>
                <c:pt idx="0">
                  <c:v>頭痛</c:v>
                </c:pt>
                <c:pt idx="1">
                  <c:v>目の疲れ・痛み</c:v>
                </c:pt>
                <c:pt idx="2">
                  <c:v>首、肩のこり・痛み</c:v>
                </c:pt>
                <c:pt idx="3">
                  <c:v>胸、手、指の疲れ・痛み</c:v>
                </c:pt>
                <c:pt idx="4">
                  <c:v>背中の疲れ、痛み</c:v>
                </c:pt>
                <c:pt idx="5">
                  <c:v>腰の疲れ・痛み</c:v>
                </c:pt>
                <c:pt idx="6">
                  <c:v>足の疲れ・痛み</c:v>
                </c:pt>
                <c:pt idx="7">
                  <c:v>その他</c:v>
                </c:pt>
              </c:strCache>
            </c:strRef>
          </c:cat>
          <c:val>
            <c:numRef>
              <c:f>Sheet2!$B$4:$I$4</c:f>
              <c:numCache>
                <c:formatCode>General</c:formatCode>
                <c:ptCount val="8"/>
                <c:pt idx="0">
                  <c:v>23.2</c:v>
                </c:pt>
                <c:pt idx="1">
                  <c:v>92.2</c:v>
                </c:pt>
                <c:pt idx="2">
                  <c:v>76.099999999999994</c:v>
                </c:pt>
                <c:pt idx="3">
                  <c:v>15.1</c:v>
                </c:pt>
                <c:pt idx="4">
                  <c:v>20.2</c:v>
                </c:pt>
                <c:pt idx="5">
                  <c:v>26.5</c:v>
                </c:pt>
                <c:pt idx="6">
                  <c:v>6.6</c:v>
                </c:pt>
                <c:pt idx="7">
                  <c:v>0.9</c:v>
                </c:pt>
              </c:numCache>
            </c:numRef>
          </c:val>
          <c:extLst>
            <c:ext xmlns:c16="http://schemas.microsoft.com/office/drawing/2014/chart" uri="{C3380CC4-5D6E-409C-BE32-E72D297353CC}">
              <c16:uniqueId val="{00000000-6E80-4D7D-9F8D-6D5579CD05A9}"/>
            </c:ext>
          </c:extLst>
        </c:ser>
        <c:dLbls>
          <c:showLegendKey val="0"/>
          <c:showVal val="0"/>
          <c:showCatName val="0"/>
          <c:showSerName val="0"/>
          <c:showPercent val="0"/>
          <c:showBubbleSize val="0"/>
        </c:dLbls>
        <c:gapWidth val="119"/>
        <c:overlap val="-27"/>
        <c:axId val="471728376"/>
        <c:axId val="471730344"/>
      </c:barChart>
      <c:catAx>
        <c:axId val="471728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crossAx val="471730344"/>
        <c:crosses val="autoZero"/>
        <c:auto val="1"/>
        <c:lblAlgn val="ctr"/>
        <c:lblOffset val="100"/>
        <c:noMultiLvlLbl val="0"/>
      </c:catAx>
      <c:valAx>
        <c:axId val="471730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471728376"/>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500" b="0" i="0" u="none" strike="noStrike" kern="1200" spc="0" baseline="0">
                <a:solidFill>
                  <a:schemeClr val="tx1">
                    <a:lumMod val="65000"/>
                    <a:lumOff val="35000"/>
                  </a:schemeClr>
                </a:solidFill>
                <a:latin typeface="HGS創英角ｺﾞｼｯｸUB" panose="020B0900000000000000" pitchFamily="50" charset="-128"/>
                <a:ea typeface="HGS創英角ｺﾞｼｯｸUB" panose="020B0900000000000000" pitchFamily="50" charset="-128"/>
                <a:cs typeface="+mn-cs"/>
              </a:defRPr>
            </a:pPr>
            <a:r>
              <a:rPr lang="en-US" altLang="ja-JP" sz="2500" baseline="0">
                <a:latin typeface="HGS創英角ｺﾞｼｯｸUB" panose="020B0900000000000000" pitchFamily="50" charset="-128"/>
                <a:ea typeface="HGS創英角ｺﾞｼｯｸUB" panose="020B0900000000000000" pitchFamily="50" charset="-128"/>
              </a:rPr>
              <a:t>VDT</a:t>
            </a:r>
            <a:r>
              <a:rPr lang="ja-JP" altLang="en-US" sz="2500" baseline="0">
                <a:latin typeface="HGS創英角ｺﾞｼｯｸUB" panose="020B0900000000000000" pitchFamily="50" charset="-128"/>
                <a:ea typeface="HGS創英角ｺﾞｼｯｸUB" panose="020B0900000000000000" pitchFamily="50" charset="-128"/>
              </a:rPr>
              <a:t>行為者による平均利用時間（平日、１日当たり分）    </a:t>
            </a:r>
          </a:p>
        </c:rich>
      </c:tx>
      <c:layout>
        <c:manualLayout>
          <c:xMode val="edge"/>
          <c:yMode val="edge"/>
          <c:x val="0.15106500688348798"/>
          <c:y val="1.7197114579792925E-2"/>
        </c:manualLayout>
      </c:layout>
      <c:overlay val="0"/>
      <c:spPr>
        <a:noFill/>
        <a:ln w="50800">
          <a:noFill/>
        </a:ln>
        <a:effectLst/>
      </c:spPr>
      <c:txPr>
        <a:bodyPr rot="0" spcFirstLastPara="1" vertOverflow="ellipsis" vert="horz" wrap="square" anchor="ctr" anchorCtr="1"/>
        <a:lstStyle/>
        <a:p>
          <a:pPr>
            <a:defRPr sz="2500" b="0" i="0" u="none" strike="noStrike" kern="1200" spc="0" baseline="0">
              <a:solidFill>
                <a:schemeClr val="tx1">
                  <a:lumMod val="65000"/>
                  <a:lumOff val="35000"/>
                </a:schemeClr>
              </a:solidFill>
              <a:latin typeface="HGS創英角ｺﾞｼｯｸUB" panose="020B0900000000000000" pitchFamily="50" charset="-128"/>
              <a:ea typeface="HGS創英角ｺﾞｼｯｸUB" panose="020B0900000000000000" pitchFamily="50" charset="-128"/>
              <a:cs typeface="+mn-cs"/>
            </a:defRPr>
          </a:pPr>
          <a:endParaRPr lang="ja-JP"/>
        </a:p>
      </c:txPr>
    </c:title>
    <c:autoTitleDeleted val="0"/>
    <c:plotArea>
      <c:layout>
        <c:manualLayout>
          <c:layoutTarget val="inner"/>
          <c:xMode val="edge"/>
          <c:yMode val="edge"/>
          <c:x val="6.5185498006520806E-2"/>
          <c:y val="0.15835442781123021"/>
          <c:w val="0.90939178450444558"/>
          <c:h val="0.6345218105910343"/>
        </c:manualLayout>
      </c:layout>
      <c:barChart>
        <c:barDir val="col"/>
        <c:grouping val="clustered"/>
        <c:varyColors val="0"/>
        <c:ser>
          <c:idx val="0"/>
          <c:order val="0"/>
          <c:tx>
            <c:strRef>
              <c:f>Sheet1!$B$3</c:f>
              <c:strCache>
                <c:ptCount val="1"/>
                <c:pt idx="0">
                  <c:v>PC</c:v>
                </c:pt>
              </c:strCache>
            </c:strRef>
          </c:tx>
          <c:spPr>
            <a:solidFill>
              <a:schemeClr val="accent1"/>
            </a:solidFill>
            <a:ln>
              <a:noFill/>
            </a:ln>
            <a:effectLst/>
          </c:spPr>
          <c:invertIfNegative val="0"/>
          <c:cat>
            <c:numRef>
              <c:f>Sheet1!$A$4:$A$10</c:f>
              <c:numCache>
                <c:formatCode>General</c:formatCode>
                <c:ptCount val="7"/>
                <c:pt idx="0">
                  <c:v>2014</c:v>
                </c:pt>
                <c:pt idx="1">
                  <c:v>2015</c:v>
                </c:pt>
                <c:pt idx="2">
                  <c:v>2016</c:v>
                </c:pt>
                <c:pt idx="3">
                  <c:v>2017</c:v>
                </c:pt>
                <c:pt idx="4">
                  <c:v>2018</c:v>
                </c:pt>
                <c:pt idx="5">
                  <c:v>2019</c:v>
                </c:pt>
                <c:pt idx="6">
                  <c:v>2020</c:v>
                </c:pt>
              </c:numCache>
            </c:numRef>
          </c:cat>
          <c:val>
            <c:numRef>
              <c:f>Sheet1!$B$4:$B$10</c:f>
              <c:numCache>
                <c:formatCode>General</c:formatCode>
                <c:ptCount val="7"/>
                <c:pt idx="0">
                  <c:v>118</c:v>
                </c:pt>
                <c:pt idx="1">
                  <c:v>108.5</c:v>
                </c:pt>
                <c:pt idx="2">
                  <c:v>122.2</c:v>
                </c:pt>
                <c:pt idx="3">
                  <c:v>139.4</c:v>
                </c:pt>
                <c:pt idx="4">
                  <c:v>132.1</c:v>
                </c:pt>
                <c:pt idx="5">
                  <c:v>138.1</c:v>
                </c:pt>
                <c:pt idx="6">
                  <c:v>146.69999999999999</c:v>
                </c:pt>
              </c:numCache>
            </c:numRef>
          </c:val>
          <c:extLst>
            <c:ext xmlns:c16="http://schemas.microsoft.com/office/drawing/2014/chart" uri="{C3380CC4-5D6E-409C-BE32-E72D297353CC}">
              <c16:uniqueId val="{00000000-1BD2-4B64-95DA-22AC8A75E035}"/>
            </c:ext>
          </c:extLst>
        </c:ser>
        <c:ser>
          <c:idx val="1"/>
          <c:order val="1"/>
          <c:tx>
            <c:strRef>
              <c:f>Sheet1!$C$3</c:f>
              <c:strCache>
                <c:ptCount val="1"/>
                <c:pt idx="0">
                  <c:v>モバイル機器</c:v>
                </c:pt>
              </c:strCache>
            </c:strRef>
          </c:tx>
          <c:spPr>
            <a:solidFill>
              <a:schemeClr val="accent2"/>
            </a:solidFill>
            <a:ln>
              <a:noFill/>
            </a:ln>
            <a:effectLst/>
          </c:spPr>
          <c:invertIfNegative val="0"/>
          <c:cat>
            <c:numRef>
              <c:f>Sheet1!$A$4:$A$10</c:f>
              <c:numCache>
                <c:formatCode>General</c:formatCode>
                <c:ptCount val="7"/>
                <c:pt idx="0">
                  <c:v>2014</c:v>
                </c:pt>
                <c:pt idx="1">
                  <c:v>2015</c:v>
                </c:pt>
                <c:pt idx="2">
                  <c:v>2016</c:v>
                </c:pt>
                <c:pt idx="3">
                  <c:v>2017</c:v>
                </c:pt>
                <c:pt idx="4">
                  <c:v>2018</c:v>
                </c:pt>
                <c:pt idx="5">
                  <c:v>2019</c:v>
                </c:pt>
                <c:pt idx="6">
                  <c:v>2020</c:v>
                </c:pt>
              </c:numCache>
            </c:numRef>
          </c:cat>
          <c:val>
            <c:numRef>
              <c:f>Sheet1!$C$4:$C$10</c:f>
              <c:numCache>
                <c:formatCode>General</c:formatCode>
                <c:ptCount val="7"/>
                <c:pt idx="0">
                  <c:v>72.099999999999994</c:v>
                </c:pt>
                <c:pt idx="1">
                  <c:v>80.3</c:v>
                </c:pt>
                <c:pt idx="2">
                  <c:v>82</c:v>
                </c:pt>
                <c:pt idx="3">
                  <c:v>97.1</c:v>
                </c:pt>
                <c:pt idx="4">
                  <c:v>93.4</c:v>
                </c:pt>
                <c:pt idx="5">
                  <c:v>98.1</c:v>
                </c:pt>
                <c:pt idx="6">
                  <c:v>106.5</c:v>
                </c:pt>
              </c:numCache>
            </c:numRef>
          </c:val>
          <c:extLst>
            <c:ext xmlns:c16="http://schemas.microsoft.com/office/drawing/2014/chart" uri="{C3380CC4-5D6E-409C-BE32-E72D297353CC}">
              <c16:uniqueId val="{00000001-1BD2-4B64-95DA-22AC8A75E035}"/>
            </c:ext>
          </c:extLst>
        </c:ser>
        <c:dLbls>
          <c:showLegendKey val="0"/>
          <c:showVal val="0"/>
          <c:showCatName val="0"/>
          <c:showSerName val="0"/>
          <c:showPercent val="0"/>
          <c:showBubbleSize val="0"/>
        </c:dLbls>
        <c:gapWidth val="119"/>
        <c:axId val="497285312"/>
        <c:axId val="497281376"/>
      </c:barChart>
      <c:catAx>
        <c:axId val="49728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497281376"/>
        <c:crosses val="autoZero"/>
        <c:auto val="1"/>
        <c:lblAlgn val="ctr"/>
        <c:lblOffset val="100"/>
        <c:noMultiLvlLbl val="0"/>
      </c:catAx>
      <c:valAx>
        <c:axId val="497281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altLang="ja-JP" sz="1710" b="0" i="0" u="none" strike="noStrike" kern="1200" baseline="0">
                <a:solidFill>
                  <a:schemeClr val="tx1">
                    <a:lumMod val="65000"/>
                    <a:lumOff val="35000"/>
                  </a:schemeClr>
                </a:solidFill>
                <a:latin typeface="+mn-lt"/>
                <a:ea typeface="+mn-ea"/>
                <a:cs typeface="+mn-cs"/>
              </a:defRPr>
            </a:pPr>
            <a:endParaRPr lang="ja-JP"/>
          </a:p>
        </c:txPr>
        <c:crossAx val="497285312"/>
        <c:crosses val="autoZero"/>
        <c:crossBetween val="between"/>
        <c:majorUnit val="20"/>
      </c:valAx>
      <c:spPr>
        <a:noFill/>
        <a:ln>
          <a:noFill/>
        </a:ln>
        <a:effectLst/>
      </c:spPr>
    </c:plotArea>
    <c:legend>
      <c:legendPos val="b"/>
      <c:layout>
        <c:manualLayout>
          <c:xMode val="edge"/>
          <c:yMode val="edge"/>
          <c:x val="0"/>
          <c:y val="0.85204225446293091"/>
          <c:w val="0.57594592108047438"/>
          <c:h val="0.14632991974608184"/>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0.03306</cdr:x>
      <cdr:y>0.06873</cdr:y>
    </cdr:from>
    <cdr:to>
      <cdr:x>0.23306</cdr:x>
      <cdr:y>0.40207</cdr:y>
    </cdr:to>
    <cdr:sp macro="" textlink="">
      <cdr:nvSpPr>
        <cdr:cNvPr id="2" name="テキスト ボックス 1">
          <a:extLst xmlns:a="http://schemas.openxmlformats.org/drawingml/2006/main">
            <a:ext uri="{FF2B5EF4-FFF2-40B4-BE49-F238E27FC236}">
              <a16:creationId xmlns:a16="http://schemas.microsoft.com/office/drawing/2014/main" id="{C41C65B0-A74E-6154-E90C-05E6822181B8}"/>
            </a:ext>
          </a:extLst>
        </cdr:cNvPr>
        <cdr:cNvSpPr txBox="1"/>
      </cdr:nvSpPr>
      <cdr:spPr>
        <a:xfrm xmlns:a="http://schemas.openxmlformats.org/drawingml/2006/main">
          <a:off x="330635" y="241420"/>
          <a:ext cx="2000066" cy="117096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100" dirty="0"/>
            <a:t>(%)</a:t>
          </a:r>
          <a:endParaRPr lang="ja-JP" alt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0.55096</cdr:x>
      <cdr:y>0.91379</cdr:y>
    </cdr:from>
    <cdr:to>
      <cdr:x>0.97916</cdr:x>
      <cdr:y>0.99265</cdr:y>
    </cdr:to>
    <cdr:sp macro="" textlink="">
      <cdr:nvSpPr>
        <cdr:cNvPr id="2" name="テキスト ボックス 1">
          <a:extLst xmlns:a="http://schemas.openxmlformats.org/drawingml/2006/main">
            <a:ext uri="{FF2B5EF4-FFF2-40B4-BE49-F238E27FC236}">
              <a16:creationId xmlns:a16="http://schemas.microsoft.com/office/drawing/2014/main" id="{8EFA5DB4-431D-BA92-6A21-3D24779762CC}"/>
            </a:ext>
          </a:extLst>
        </cdr:cNvPr>
        <cdr:cNvSpPr txBox="1"/>
      </cdr:nvSpPr>
      <cdr:spPr>
        <a:xfrm xmlns:a="http://schemas.openxmlformats.org/drawingml/2006/main">
          <a:off x="5988599" y="3553057"/>
          <a:ext cx="4654216" cy="30661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dirty="0"/>
            <a:t>(</a:t>
          </a:r>
          <a:r>
            <a:rPr lang="ja-JP" altLang="en-US" dirty="0"/>
            <a:t>令和元年度情報通信メディアの利用時間と情報行動に関する調査</a:t>
          </a:r>
          <a:r>
            <a:rPr lang="en-US" altLang="ja-JP" dirty="0"/>
            <a:t>)</a:t>
          </a:r>
          <a:endParaRPr lang="ja-JP" altLang="en-US" sz="1100" dirty="0"/>
        </a:p>
      </cdr:txBody>
    </cdr: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2T07:02:14.4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679 1,'6522'0,"-13722"0,14370 0,-7132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2T07:02:21.4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1,'6'0,"12"0,15 0,7 0,8 0,12 0,13 0,5 0,-6 0,-3 0,-8 0,-9 0,-8 0,0 0,-2 0,-3 0,-3 0,-6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5/22/2022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5/22/2022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oumu.go.jp/main_content/000708016.pdf" TargetMode="External"/><Relationship Id="rId2" Type="http://schemas.openxmlformats.org/officeDocument/2006/relationships/hyperlink" Target="https://www.mhlw.go.jp/toukei/itiran/roudou/saigai/anzen/08/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3.jpg"/><Relationship Id="rId7"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4.png"/><Relationship Id="rId4" Type="http://schemas.openxmlformats.org/officeDocument/2006/relationships/customXml" Target="../ink/ink2.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9" y="2959587"/>
            <a:ext cx="7483642" cy="1938992"/>
          </a:xfrm>
          <a:prstGeom prst="rect">
            <a:avLst/>
          </a:prstGeom>
          <a:noFill/>
        </p:spPr>
        <p:txBody>
          <a:bodyPr wrap="square" rtlCol="0">
            <a:spAutoFit/>
          </a:bodyPr>
          <a:lstStyle/>
          <a:p>
            <a:r>
              <a:rPr kumimoji="1" lang="ja-JP" altLang="en-US" sz="8800" b="1" dirty="0"/>
              <a:t>卒論研究計画</a:t>
            </a:r>
            <a:endParaRPr kumimoji="1" lang="en-US" altLang="ja-JP" sz="88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528" y="-36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予想される結果</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21" name="図 20">
            <a:extLst>
              <a:ext uri="{FF2B5EF4-FFF2-40B4-BE49-F238E27FC236}">
                <a16:creationId xmlns:a16="http://schemas.microsoft.com/office/drawing/2014/main" id="{B95B9ABB-492A-1B43-BFF8-9209A3404877}"/>
              </a:ext>
            </a:extLst>
          </p:cNvPr>
          <p:cNvPicPr>
            <a:picLocks noChangeAspect="1"/>
          </p:cNvPicPr>
          <p:nvPr/>
        </p:nvPicPr>
        <p:blipFill rotWithShape="1">
          <a:blip r:embed="rId4"/>
          <a:srcRect l="-128" t="12457" r="52565" b="16978"/>
          <a:stretch/>
        </p:blipFill>
        <p:spPr>
          <a:xfrm>
            <a:off x="337734" y="1960059"/>
            <a:ext cx="3859136" cy="3220522"/>
          </a:xfrm>
          <a:prstGeom prst="rect">
            <a:avLst/>
          </a:prstGeom>
        </p:spPr>
      </p:pic>
      <p:sp>
        <p:nvSpPr>
          <p:cNvPr id="27" name="四角形: 角を丸くする 26">
            <a:extLst>
              <a:ext uri="{FF2B5EF4-FFF2-40B4-BE49-F238E27FC236}">
                <a16:creationId xmlns:a16="http://schemas.microsoft.com/office/drawing/2014/main" id="{D6F8A4F4-1F4A-92EC-A6E8-52CE09E7B4DE}"/>
              </a:ext>
            </a:extLst>
          </p:cNvPr>
          <p:cNvSpPr/>
          <p:nvPr/>
        </p:nvSpPr>
        <p:spPr>
          <a:xfrm>
            <a:off x="93784" y="5649818"/>
            <a:ext cx="11942446" cy="1015662"/>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2EF03EF-5F30-EC49-64BC-645816A6174B}"/>
              </a:ext>
            </a:extLst>
          </p:cNvPr>
          <p:cNvSpPr txBox="1"/>
          <p:nvPr/>
        </p:nvSpPr>
        <p:spPr>
          <a:xfrm>
            <a:off x="343338" y="5803706"/>
            <a:ext cx="11599106" cy="707886"/>
          </a:xfrm>
          <a:prstGeom prst="rect">
            <a:avLst/>
          </a:prstGeom>
          <a:noFill/>
        </p:spPr>
        <p:txBody>
          <a:bodyPr wrap="square" rtlCol="0">
            <a:spAutoFit/>
          </a:bodyPr>
          <a:lstStyle/>
          <a:p>
            <a:r>
              <a:rPr lang="ja-JP" altLang="en-US" sz="2000" dirty="0">
                <a:latin typeface="HGS創英角ｺﾞｼｯｸUB" panose="020B0900000000000000" pitchFamily="50" charset="-128"/>
                <a:ea typeface="HGS創英角ｺﾞｼｯｸUB" panose="020B0900000000000000" pitchFamily="50" charset="-128"/>
              </a:rPr>
              <a:t>キーボードよく見えるように視点を動かすため前傾になり姿勢が悪くなってしまうのではないか。</a:t>
            </a:r>
            <a:endParaRPr lang="en-US" altLang="ja-JP" sz="2000" dirty="0">
              <a:latin typeface="HGS創英角ｺﾞｼｯｸUB" panose="020B0900000000000000" pitchFamily="50" charset="-128"/>
              <a:ea typeface="HGS創英角ｺﾞｼｯｸUB" panose="020B0900000000000000" pitchFamily="50" charset="-128"/>
            </a:endParaRPr>
          </a:p>
          <a:p>
            <a:r>
              <a:rPr kumimoji="1" lang="ja-JP" altLang="en-US" sz="2000" dirty="0">
                <a:latin typeface="HGS創英角ｺﾞｼｯｸUB" panose="020B0900000000000000" pitchFamily="50" charset="-128"/>
                <a:ea typeface="HGS創英角ｺﾞｼｯｸUB" panose="020B0900000000000000" pitchFamily="50" charset="-128"/>
              </a:rPr>
              <a:t>しかしそれをキーボード角度によって姿勢が悪くなる事を抑えられるのではないか。</a:t>
            </a:r>
          </a:p>
        </p:txBody>
      </p:sp>
      <p:pic>
        <p:nvPicPr>
          <p:cNvPr id="7" name="図 6">
            <a:extLst>
              <a:ext uri="{FF2B5EF4-FFF2-40B4-BE49-F238E27FC236}">
                <a16:creationId xmlns:a16="http://schemas.microsoft.com/office/drawing/2014/main" id="{881D8037-703F-EA8E-B739-E82C49A9F2B7}"/>
              </a:ext>
            </a:extLst>
          </p:cNvPr>
          <p:cNvPicPr>
            <a:picLocks noChangeAspect="1"/>
          </p:cNvPicPr>
          <p:nvPr/>
        </p:nvPicPr>
        <p:blipFill rotWithShape="1">
          <a:blip r:embed="rId5"/>
          <a:srcRect l="5073" t="15276" r="52724" b="24646"/>
          <a:stretch/>
        </p:blipFill>
        <p:spPr>
          <a:xfrm>
            <a:off x="7633300" y="1960059"/>
            <a:ext cx="4021941" cy="3220522"/>
          </a:xfrm>
          <a:prstGeom prst="rect">
            <a:avLst/>
          </a:prstGeom>
        </p:spPr>
      </p:pic>
      <p:sp>
        <p:nvSpPr>
          <p:cNvPr id="10" name="矢印: 右 9">
            <a:extLst>
              <a:ext uri="{FF2B5EF4-FFF2-40B4-BE49-F238E27FC236}">
                <a16:creationId xmlns:a16="http://schemas.microsoft.com/office/drawing/2014/main" id="{B0BDE206-E249-E16B-97E2-D444FF505513}"/>
              </a:ext>
            </a:extLst>
          </p:cNvPr>
          <p:cNvSpPr/>
          <p:nvPr/>
        </p:nvSpPr>
        <p:spPr>
          <a:xfrm>
            <a:off x="4700954" y="3282461"/>
            <a:ext cx="2473569" cy="665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B2DBE78-9C92-A15C-5609-92C8FF893EB2}"/>
              </a:ext>
            </a:extLst>
          </p:cNvPr>
          <p:cNvSpPr txBox="1"/>
          <p:nvPr/>
        </p:nvSpPr>
        <p:spPr>
          <a:xfrm>
            <a:off x="5023799" y="2841879"/>
            <a:ext cx="1827878" cy="523220"/>
          </a:xfrm>
          <a:prstGeom prst="rect">
            <a:avLst/>
          </a:prstGeom>
          <a:noFill/>
        </p:spPr>
        <p:txBody>
          <a:bodyPr wrap="square" rtlCol="0">
            <a:spAutoFit/>
          </a:bodyPr>
          <a:lstStyle/>
          <a:p>
            <a:r>
              <a:rPr kumimoji="1" lang="ja-JP" altLang="en-US" sz="2800" dirty="0">
                <a:solidFill>
                  <a:schemeClr val="accent1"/>
                </a:solidFill>
                <a:latin typeface="HGS創英角ｺﾞｼｯｸUB" panose="020B0900000000000000" pitchFamily="50" charset="-128"/>
                <a:ea typeface="HGS創英角ｺﾞｼｯｸUB" panose="020B0900000000000000" pitchFamily="50" charset="-128"/>
              </a:rPr>
              <a:t>時間経過</a:t>
            </a:r>
          </a:p>
        </p:txBody>
      </p:sp>
    </p:spTree>
    <p:extLst>
      <p:ext uri="{BB962C8B-B14F-4D97-AF65-F5344CB8AC3E}">
        <p14:creationId xmlns:p14="http://schemas.microsoft.com/office/powerpoint/2010/main" val="109692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実験方法</a:t>
            </a:r>
          </a:p>
        </p:txBody>
      </p:sp>
      <mc:AlternateContent xmlns:mc="http://schemas.openxmlformats.org/markup-compatibility/2006">
        <mc:Choice xmlns:p14="http://schemas.microsoft.com/office/powerpoint/2010/main"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49" y="1967965"/>
            <a:ext cx="8804573" cy="4031873"/>
          </a:xfrm>
          <a:prstGeom prst="rect">
            <a:avLst/>
          </a:prstGeom>
          <a:noFill/>
        </p:spPr>
        <p:txBody>
          <a:bodyPr wrap="squar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a:t>
            </a:r>
            <a:r>
              <a:rPr lang="en-US" altLang="ja-JP" sz="3200" dirty="0">
                <a:latin typeface="HGS創英角ｺﾞｼｯｸUB" panose="020B0900000000000000" pitchFamily="50" charset="-128"/>
                <a:ea typeface="HGS創英角ｺﾞｼｯｸUB" panose="020B0900000000000000" pitchFamily="50" charset="-128"/>
              </a:rPr>
              <a:t>PC</a:t>
            </a:r>
            <a:r>
              <a:rPr lang="ja-JP" altLang="en-US" sz="3200" dirty="0">
                <a:latin typeface="HGS創英角ｺﾞｼｯｸUB" panose="020B0900000000000000" pitchFamily="50" charset="-128"/>
                <a:ea typeface="HGS創英角ｺﾞｼｯｸUB" panose="020B0900000000000000" pitchFamily="50" charset="-128"/>
              </a:rPr>
              <a:t>スタンドのありなし</a:t>
            </a:r>
            <a:endParaRPr lang="en-US" altLang="ja-JP" sz="3200"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S創英角ｺﾞｼｯｸUB" panose="020B0900000000000000" pitchFamily="50" charset="-128"/>
                <a:ea typeface="HGS創英角ｺﾞｼｯｸUB" panose="020B0900000000000000" pitchFamily="50" charset="-128"/>
              </a:rPr>
              <a:t>・視点の注視度、遷移の仕方を調べるためにタイピングする内容を記した書類の場所</a:t>
            </a:r>
            <a:r>
              <a:rPr kumimoji="1" lang="en-US" altLang="ja-JP" sz="3200" dirty="0">
                <a:latin typeface="HGS創英角ｺﾞｼｯｸUB" panose="020B0900000000000000" pitchFamily="50" charset="-128"/>
                <a:ea typeface="HGS創英角ｺﾞｼｯｸUB" panose="020B0900000000000000" pitchFamily="50" charset="-128"/>
              </a:rPr>
              <a:t>3</a:t>
            </a:r>
            <a:r>
              <a:rPr kumimoji="1" lang="ja-JP" altLang="en-US" sz="3200" dirty="0">
                <a:latin typeface="HGS創英角ｺﾞｼｯｸUB" panose="020B0900000000000000" pitchFamily="50" charset="-128"/>
                <a:ea typeface="HGS創英角ｺﾞｼｯｸUB" panose="020B0900000000000000" pitchFamily="50" charset="-128"/>
              </a:rPr>
              <a:t>通り</a:t>
            </a:r>
            <a:endParaRPr kumimoji="1"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S創英角ｺﾞｼｯｸUB" panose="020B0900000000000000" pitchFamily="50" charset="-128"/>
                <a:ea typeface="HGS創英角ｺﾞｼｯｸUB" panose="020B0900000000000000" pitchFamily="50" charset="-128"/>
              </a:rPr>
              <a:t>➞この</a:t>
            </a:r>
            <a:r>
              <a:rPr kumimoji="1" lang="en-US" altLang="ja-JP" sz="3200" dirty="0">
                <a:latin typeface="HGS創英角ｺﾞｼｯｸUB" panose="020B0900000000000000" pitchFamily="50" charset="-128"/>
                <a:ea typeface="HGS創英角ｺﾞｼｯｸUB" panose="020B0900000000000000" pitchFamily="50" charset="-128"/>
              </a:rPr>
              <a:t>6</a:t>
            </a:r>
            <a:r>
              <a:rPr kumimoji="1" lang="ja-JP" altLang="en-US" sz="3200" dirty="0">
                <a:latin typeface="HGS創英角ｺﾞｼｯｸUB" panose="020B0900000000000000" pitchFamily="50" charset="-128"/>
                <a:ea typeface="HGS創英角ｺﾞｼｯｸUB" panose="020B0900000000000000" pitchFamily="50" charset="-128"/>
              </a:rPr>
              <a:t>通りで</a:t>
            </a:r>
            <a:r>
              <a:rPr kumimoji="1" lang="en-US" altLang="ja-JP" sz="3200" dirty="0">
                <a:latin typeface="HGS創英角ｺﾞｼｯｸUB" panose="020B0900000000000000" pitchFamily="50" charset="-128"/>
                <a:ea typeface="HGS創英角ｺﾞｼｯｸUB" panose="020B0900000000000000" pitchFamily="50" charset="-128"/>
              </a:rPr>
              <a:t>1</a:t>
            </a:r>
            <a:r>
              <a:rPr kumimoji="1" lang="ja-JP" altLang="en-US" sz="3200" dirty="0">
                <a:latin typeface="HGS創英角ｺﾞｼｯｸUB" panose="020B0900000000000000" pitchFamily="50" charset="-128"/>
                <a:ea typeface="HGS創英角ｺﾞｼｯｸUB" panose="020B0900000000000000" pitchFamily="50" charset="-128"/>
              </a:rPr>
              <a:t>分間タイピングしてもらう</a:t>
            </a:r>
            <a:endParaRPr kumimoji="1" lang="en-US" altLang="ja-JP" sz="3200" dirty="0">
              <a:latin typeface="HGS創英角ｺﾞｼｯｸUB" panose="020B0900000000000000" pitchFamily="50" charset="-128"/>
              <a:ea typeface="HGS創英角ｺﾞｼｯｸUB" panose="020B0900000000000000" pitchFamily="50" charset="-128"/>
            </a:endParaRPr>
          </a:p>
          <a:p>
            <a:r>
              <a:rPr lang="en-US" altLang="ja-JP" sz="3200" dirty="0">
                <a:latin typeface="游ゴシック" panose="020B0400000000000000" pitchFamily="50" charset="-128"/>
                <a:ea typeface="游ゴシック" panose="020B0400000000000000" pitchFamily="50" charset="-128"/>
              </a:rPr>
              <a:t>(</a:t>
            </a:r>
            <a:r>
              <a:rPr lang="ja-JP" altLang="en-US" sz="3200" dirty="0">
                <a:latin typeface="游ゴシック" panose="020B0400000000000000" pitchFamily="50" charset="-128"/>
                <a:ea typeface="游ゴシック" panose="020B0400000000000000" pitchFamily="50" charset="-128"/>
              </a:rPr>
              <a:t>ここは参考文献をもっと調べて明確な実験方法を決める</a:t>
            </a:r>
            <a:r>
              <a:rPr lang="en-US" altLang="ja-JP" sz="3200" dirty="0">
                <a:latin typeface="游ゴシック" panose="020B0400000000000000" pitchFamily="50" charset="-128"/>
                <a:ea typeface="游ゴシック" panose="020B0400000000000000" pitchFamily="50" charset="-128"/>
              </a:rPr>
              <a:t>)</a:t>
            </a:r>
            <a:endParaRPr kumimoji="1" lang="en-US" altLang="ja-JP" sz="3200" dirty="0">
              <a:latin typeface="游ゴシック" panose="020B0400000000000000" pitchFamily="50" charset="-128"/>
              <a:ea typeface="游ゴシック" panose="020B0400000000000000" pitchFamily="50" charset="-128"/>
            </a:endParaRPr>
          </a:p>
          <a:p>
            <a:endParaRPr kumimoji="1" lang="ja-JP" altLang="en-US" sz="32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77593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分析方法</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mc:Choice xmlns:p14="http://schemas.microsoft.com/office/powerpoint/2010/main"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49" y="1967965"/>
            <a:ext cx="8804573" cy="2554545"/>
          </a:xfrm>
          <a:prstGeom prst="rect">
            <a:avLst/>
          </a:prstGeom>
          <a:noFill/>
        </p:spPr>
        <p:txBody>
          <a:bodyPr wrap="square" rtlCol="0">
            <a:spAutoFit/>
          </a:bodyPr>
          <a:lstStyle/>
          <a:p>
            <a:r>
              <a:rPr kumimoji="1" lang="ja-JP" altLang="en-US" sz="3200" dirty="0">
                <a:latin typeface="HGS創英角ｺﾞｼｯｸUB" panose="020B0900000000000000" pitchFamily="50" charset="-128"/>
                <a:ea typeface="HGS創英角ｺﾞｼｯｸUB" panose="020B0900000000000000" pitchFamily="50" charset="-128"/>
              </a:rPr>
              <a:t>・</a:t>
            </a:r>
            <a:r>
              <a:rPr lang="ja-JP" altLang="en-US" sz="3200" dirty="0">
                <a:latin typeface="HGS創英角ｺﾞｼｯｸUB" panose="020B0900000000000000" pitchFamily="50" charset="-128"/>
                <a:ea typeface="HGS創英角ｺﾞｼｯｸUB" panose="020B0900000000000000" pitchFamily="50" charset="-128"/>
              </a:rPr>
              <a:t>視線分析：アイトラッカー</a:t>
            </a:r>
            <a:endParaRPr lang="en-US" altLang="ja-JP" sz="3200" dirty="0">
              <a:latin typeface="HGS創英角ｺﾞｼｯｸUB" panose="020B0900000000000000" pitchFamily="50" charset="-128"/>
              <a:ea typeface="HGS創英角ｺﾞｼｯｸUB" panose="020B0900000000000000" pitchFamily="50" charset="-128"/>
            </a:endParaRPr>
          </a:p>
          <a:p>
            <a:r>
              <a:rPr kumimoji="1" lang="ja-JP" altLang="en-US" sz="3200" b="1" dirty="0">
                <a:latin typeface="HGS創英角ｺﾞｼｯｸUB" panose="020B0900000000000000" pitchFamily="50" charset="-128"/>
                <a:ea typeface="HGS創英角ｺﾞｼｯｸUB" panose="020B0900000000000000" pitchFamily="50" charset="-128"/>
              </a:rPr>
              <a:t>・姿勢分析：モーションキャプチャー</a:t>
            </a:r>
            <a:endParaRPr kumimoji="1" lang="en-US" altLang="ja-JP" sz="3200" b="1" dirty="0">
              <a:latin typeface="HGS創英角ｺﾞｼｯｸUB" panose="020B0900000000000000" pitchFamily="50" charset="-128"/>
              <a:ea typeface="HGS創英角ｺﾞｼｯｸUB" panose="020B0900000000000000" pitchFamily="50" charset="-128"/>
            </a:endParaRPr>
          </a:p>
          <a:p>
            <a:r>
              <a:rPr lang="ja-JP" altLang="en-US" sz="3200" b="1" dirty="0">
                <a:latin typeface="HGS創英角ｺﾞｼｯｸUB" panose="020B0900000000000000" pitchFamily="50" charset="-128"/>
                <a:ea typeface="HGS創英角ｺﾞｼｯｸUB" panose="020B0900000000000000" pitchFamily="50" charset="-128"/>
              </a:rPr>
              <a:t>・映像で姿勢の分析：カメラ</a:t>
            </a:r>
            <a:endParaRPr lang="en-US" altLang="ja-JP" sz="3200" b="1" dirty="0">
              <a:latin typeface="HGS創英角ｺﾞｼｯｸUB" panose="020B0900000000000000" pitchFamily="50" charset="-128"/>
              <a:ea typeface="HGS創英角ｺﾞｼｯｸUB" panose="020B0900000000000000" pitchFamily="50" charset="-128"/>
            </a:endParaRPr>
          </a:p>
          <a:p>
            <a:endParaRPr lang="en-US" altLang="ja-JP" sz="3200" b="1" dirty="0">
              <a:latin typeface="HGS創英角ｺﾞｼｯｸUB" panose="020B0900000000000000" pitchFamily="50" charset="-128"/>
              <a:ea typeface="HGS創英角ｺﾞｼｯｸUB" panose="020B0900000000000000" pitchFamily="50" charset="-128"/>
            </a:endParaRPr>
          </a:p>
          <a:p>
            <a:r>
              <a:rPr lang="ja-JP" altLang="en-US" sz="3200" b="1" dirty="0">
                <a:latin typeface="HGS創英角ｺﾞｼｯｸUB" panose="020B0900000000000000" pitchFamily="50" charset="-128"/>
                <a:ea typeface="HGS創英角ｺﾞｼｯｸUB" panose="020B0900000000000000" pitchFamily="50" charset="-128"/>
              </a:rPr>
              <a:t>この</a:t>
            </a:r>
            <a:r>
              <a:rPr lang="en-US" altLang="ja-JP" sz="3200" b="1" dirty="0">
                <a:latin typeface="HGS創英角ｺﾞｼｯｸUB" panose="020B0900000000000000" pitchFamily="50" charset="-128"/>
                <a:ea typeface="HGS創英角ｺﾞｼｯｸUB" panose="020B0900000000000000" pitchFamily="50" charset="-128"/>
              </a:rPr>
              <a:t>3</a:t>
            </a:r>
            <a:r>
              <a:rPr lang="ja-JP" altLang="en-US" sz="3200" b="1" dirty="0">
                <a:latin typeface="HGS創英角ｺﾞｼｯｸUB" panose="020B0900000000000000" pitchFamily="50" charset="-128"/>
                <a:ea typeface="HGS創英角ｺﾞｼｯｸUB" panose="020B0900000000000000" pitchFamily="50" charset="-128"/>
              </a:rPr>
              <a:t>点で分析したいと思っています。</a:t>
            </a:r>
            <a:endParaRPr lang="en-US" altLang="ja-JP" sz="32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31667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参考文献</a:t>
            </a:r>
          </a:p>
        </p:txBody>
      </p:sp>
      <p:sp>
        <p:nvSpPr>
          <p:cNvPr id="3" name="テキスト ボックス 2">
            <a:extLst>
              <a:ext uri="{FF2B5EF4-FFF2-40B4-BE49-F238E27FC236}">
                <a16:creationId xmlns:a16="http://schemas.microsoft.com/office/drawing/2014/main" id="{298A2405-2E7B-29AA-B7FF-37DE70D8F709}"/>
              </a:ext>
            </a:extLst>
          </p:cNvPr>
          <p:cNvSpPr txBox="1"/>
          <p:nvPr/>
        </p:nvSpPr>
        <p:spPr>
          <a:xfrm>
            <a:off x="333375" y="2232406"/>
            <a:ext cx="10623421" cy="2308324"/>
          </a:xfrm>
          <a:prstGeom prst="rect">
            <a:avLst/>
          </a:prstGeom>
          <a:noFill/>
        </p:spPr>
        <p:txBody>
          <a:bodyPr wrap="none" rtlCol="0">
            <a:spAutoFit/>
          </a:bodyPr>
          <a:lstStyle/>
          <a:p>
            <a:r>
              <a:rPr kumimoji="1" lang="ja-JP" altLang="en-US" dirty="0"/>
              <a:t>・「平成</a:t>
            </a:r>
            <a:r>
              <a:rPr kumimoji="1" lang="en-US" altLang="ja-JP" dirty="0"/>
              <a:t>20</a:t>
            </a:r>
            <a:r>
              <a:rPr kumimoji="1" lang="ja-JP" altLang="en-US" dirty="0"/>
              <a:t>年技術革新と労働に関する実態調査結果の概況」厚生労働省 </a:t>
            </a:r>
            <a:endParaRPr kumimoji="1" lang="en-US" altLang="ja-JP" dirty="0"/>
          </a:p>
          <a:p>
            <a:r>
              <a:rPr kumimoji="1" lang="en-US" altLang="ja-JP" dirty="0"/>
              <a:t>(</a:t>
            </a:r>
            <a:r>
              <a:rPr kumimoji="1" lang="en-US" altLang="ja-JP" dirty="0">
                <a:hlinkClick r:id="rId2"/>
              </a:rPr>
              <a:t>https://www.mhlw.go.jp/toukei/itiran/roudou/saigai/anzen/08/index.html</a:t>
            </a:r>
            <a:r>
              <a:rPr kumimoji="1" lang="en-US" altLang="ja-JP" dirty="0"/>
              <a:t>)</a:t>
            </a:r>
          </a:p>
          <a:p>
            <a:r>
              <a:rPr lang="ja-JP" altLang="en-US" dirty="0"/>
              <a:t>・「令和元年度情報通信メディアの利用時間と情報行動に関する調査」総務省情報通信政策研究所</a:t>
            </a:r>
            <a:endParaRPr lang="en-US" altLang="ja-JP" dirty="0"/>
          </a:p>
          <a:p>
            <a:r>
              <a:rPr lang="en-US" altLang="ja-JP" dirty="0"/>
              <a:t>(</a:t>
            </a:r>
            <a:r>
              <a:rPr lang="en-US" altLang="ja-JP" dirty="0">
                <a:hlinkClick r:id="rId3"/>
              </a:rPr>
              <a:t>https://www.soumu.go.jp/main_content/000708016.pdf</a:t>
            </a:r>
            <a:r>
              <a:rPr lang="en-US" altLang="ja-JP" dirty="0"/>
              <a:t>)</a:t>
            </a:r>
          </a:p>
          <a:p>
            <a:r>
              <a:rPr lang="ja-JP" altLang="en-US" dirty="0"/>
              <a:t>・日本人間工学会　ノートパソコン利用の人間工学ガイドライン </a:t>
            </a:r>
            <a:r>
              <a:rPr lang="en-US" altLang="ja-JP" dirty="0"/>
              <a:t>–</a:t>
            </a:r>
            <a:r>
              <a:rPr lang="ja-JP" altLang="en-US" dirty="0"/>
              <a:t>パソコンを快適に利用するために</a:t>
            </a:r>
            <a:r>
              <a:rPr lang="en-US" altLang="ja-JP" dirty="0"/>
              <a:t>-</a:t>
            </a:r>
          </a:p>
          <a:p>
            <a:r>
              <a:rPr lang="ja-JP" altLang="en-US" dirty="0"/>
              <a:t>テレワークガイド委員会</a:t>
            </a:r>
            <a:r>
              <a:rPr lang="en-US" altLang="ja-JP" dirty="0"/>
              <a:t>,2010</a:t>
            </a:r>
          </a:p>
          <a:p>
            <a:r>
              <a:rPr lang="ja-JP" altLang="en-US" dirty="0"/>
              <a:t>・</a:t>
            </a:r>
            <a:r>
              <a:rPr lang="zh-TW" altLang="en-US" dirty="0">
                <a:latin typeface="游ゴシック" panose="020B0400000000000000" pitchFamily="50" charset="-128"/>
                <a:ea typeface="游ゴシック" panose="020B0400000000000000" pitchFamily="50" charset="-128"/>
              </a:rPr>
              <a:t>藤澤 祐基</a:t>
            </a:r>
            <a:r>
              <a:rPr lang="en-US" altLang="zh-TW" dirty="0">
                <a:latin typeface="游ゴシック" panose="020B0400000000000000" pitchFamily="50" charset="-128"/>
                <a:ea typeface="游ゴシック" panose="020B0400000000000000" pitchFamily="50" charset="-128"/>
              </a:rPr>
              <a:t>, </a:t>
            </a:r>
            <a:r>
              <a:rPr lang="zh-TW" altLang="en-US" dirty="0">
                <a:latin typeface="游ゴシック" panose="020B0400000000000000" pitchFamily="50" charset="-128"/>
                <a:ea typeface="游ゴシック" panose="020B0400000000000000" pitchFamily="50" charset="-128"/>
              </a:rPr>
              <a:t>藤村 昌彦</a:t>
            </a:r>
            <a:r>
              <a:rPr lang="en-US" altLang="zh-TW" dirty="0">
                <a:latin typeface="游ゴシック" panose="020B0400000000000000" pitchFamily="50" charset="-128"/>
                <a:ea typeface="游ゴシック" panose="020B0400000000000000" pitchFamily="50" charset="-128"/>
              </a:rPr>
              <a:t>, </a:t>
            </a:r>
            <a:r>
              <a:rPr lang="zh-TW" altLang="en-US" dirty="0">
                <a:latin typeface="游ゴシック" panose="020B0400000000000000" pitchFamily="50" charset="-128"/>
                <a:ea typeface="游ゴシック" panose="020B0400000000000000" pitchFamily="50" charset="-128"/>
              </a:rPr>
              <a:t>河村 光俊</a:t>
            </a:r>
            <a:r>
              <a:rPr lang="en-US" altLang="zh-TW" dirty="0">
                <a:latin typeface="游ゴシック" panose="020B0400000000000000" pitchFamily="50" charset="-128"/>
                <a:ea typeface="游ゴシック" panose="020B0400000000000000" pitchFamily="50" charset="-128"/>
              </a:rPr>
              <a:t>, </a:t>
            </a:r>
            <a:r>
              <a:rPr lang="zh-TW" altLang="en-US" dirty="0">
                <a:latin typeface="游ゴシック" panose="020B0400000000000000" pitchFamily="50" charset="-128"/>
                <a:ea typeface="游ゴシック" panose="020B0400000000000000" pitchFamily="50" charset="-128"/>
              </a:rPr>
              <a:t>奈良 勲</a:t>
            </a:r>
            <a:r>
              <a:rPr lang="ja-JP" altLang="en-US" dirty="0">
                <a:latin typeface="游ゴシック" panose="020B0400000000000000" pitchFamily="50" charset="-128"/>
                <a:ea typeface="游ゴシック" panose="020B0400000000000000" pitchFamily="50" charset="-128"/>
              </a:rPr>
              <a:t>　ノート型パソコンの画面表示角度が生体に及ぼす影響</a:t>
            </a:r>
            <a:endParaRPr lang="en-US" altLang="ja-JP" dirty="0">
              <a:latin typeface="游ゴシック" panose="020B0400000000000000" pitchFamily="50" charset="-128"/>
              <a:ea typeface="游ゴシック" panose="020B0400000000000000" pitchFamily="50" charset="-128"/>
            </a:endParaRPr>
          </a:p>
          <a:p>
            <a:r>
              <a:rPr lang="en-US" altLang="ja-JP" dirty="0">
                <a:latin typeface="游ゴシック" panose="020B0400000000000000" pitchFamily="50" charset="-128"/>
                <a:ea typeface="游ゴシック" panose="020B0400000000000000" pitchFamily="50" charset="-128"/>
              </a:rPr>
              <a:t>2001</a:t>
            </a:r>
            <a:r>
              <a:rPr lang="ja-JP" altLang="en-US" dirty="0">
                <a:latin typeface="游ゴシック" panose="020B0400000000000000" pitchFamily="50" charset="-128"/>
                <a:ea typeface="游ゴシック" panose="020B0400000000000000" pitchFamily="50" charset="-128"/>
              </a:rPr>
              <a:t>　理学療法科学　</a:t>
            </a:r>
            <a:r>
              <a:rPr lang="en-US" altLang="ja-JP" dirty="0">
                <a:latin typeface="游ゴシック" panose="020B0400000000000000" pitchFamily="50" charset="-128"/>
                <a:ea typeface="游ゴシック" panose="020B0400000000000000" pitchFamily="50" charset="-128"/>
              </a:rPr>
              <a:t>16, 4,209~213</a:t>
            </a:r>
          </a:p>
        </p:txBody>
      </p:sp>
    </p:spTree>
    <p:extLst>
      <p:ext uri="{BB962C8B-B14F-4D97-AF65-F5344CB8AC3E}">
        <p14:creationId xmlns:p14="http://schemas.microsoft.com/office/powerpoint/2010/main" val="95101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自己紹介</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p:sp>
        <p:nvSpPr>
          <p:cNvPr id="27" name="テキスト ボックス 26">
            <a:extLst>
              <a:ext uri="{FF2B5EF4-FFF2-40B4-BE49-F238E27FC236}">
                <a16:creationId xmlns:a16="http://schemas.microsoft.com/office/drawing/2014/main" id="{8C7689E4-E6CB-9EE8-029A-E812A15A4B89}"/>
              </a:ext>
            </a:extLst>
          </p:cNvPr>
          <p:cNvSpPr txBox="1"/>
          <p:nvPr/>
        </p:nvSpPr>
        <p:spPr>
          <a:xfrm>
            <a:off x="715108" y="2459504"/>
            <a:ext cx="10761784" cy="1938992"/>
          </a:xfrm>
          <a:prstGeom prst="rect">
            <a:avLst/>
          </a:prstGeom>
          <a:noFill/>
        </p:spPr>
        <p:txBody>
          <a:bodyPr wrap="square" rtlCol="0" anchor="ctr" anchorCtr="0">
            <a:spAutoFit/>
          </a:bodyPr>
          <a:lstStyle/>
          <a:p>
            <a:r>
              <a:rPr lang="ja-JP" altLang="en-US" sz="4000" dirty="0">
                <a:latin typeface="HGS創英角ｺﾞｼｯｸUB" panose="020B0900000000000000" pitchFamily="50" charset="-128"/>
                <a:ea typeface="HGS創英角ｺﾞｼｯｸUB" panose="020B0900000000000000" pitchFamily="50" charset="-128"/>
              </a:rPr>
              <a:t>工学部人間支援感性科学プログラム</a:t>
            </a:r>
            <a:r>
              <a:rPr lang="en-US" altLang="ja-JP" sz="4000" dirty="0">
                <a:latin typeface="HGS創英角ｺﾞｼｯｸUB" panose="020B0900000000000000" pitchFamily="50" charset="-128"/>
                <a:ea typeface="HGS創英角ｺﾞｼｯｸUB" panose="020B0900000000000000" pitchFamily="50" charset="-128"/>
              </a:rPr>
              <a:t>4</a:t>
            </a:r>
            <a:r>
              <a:rPr lang="ja-JP" altLang="en-US" sz="4000" dirty="0">
                <a:latin typeface="HGS創英角ｺﾞｼｯｸUB" panose="020B0900000000000000" pitchFamily="50" charset="-128"/>
                <a:ea typeface="HGS創英角ｺﾞｼｯｸUB" panose="020B0900000000000000" pitchFamily="50" charset="-128"/>
              </a:rPr>
              <a:t>年</a:t>
            </a:r>
            <a:endParaRPr lang="en-US" altLang="ja-JP" sz="2400" dirty="0">
              <a:latin typeface="HGS創英角ｺﾞｼｯｸUB" panose="020B0900000000000000" pitchFamily="50" charset="-128"/>
              <a:ea typeface="HGS創英角ｺﾞｼｯｸUB" panose="020B0900000000000000" pitchFamily="50" charset="-128"/>
            </a:endParaRPr>
          </a:p>
          <a:p>
            <a:r>
              <a:rPr lang="ja-JP" altLang="en-US" sz="4000" dirty="0">
                <a:latin typeface="HGS創英角ｺﾞｼｯｸUB" panose="020B0900000000000000" pitchFamily="50" charset="-128"/>
                <a:ea typeface="HGS創英角ｺﾞｼｯｸUB" panose="020B0900000000000000" pitchFamily="50" charset="-128"/>
              </a:rPr>
              <a:t>趣味・特技：卓球、競プロ</a:t>
            </a:r>
            <a:endParaRPr lang="en-US" altLang="ja-JP" sz="4000" dirty="0">
              <a:latin typeface="HGS創英角ｺﾞｼｯｸUB" panose="020B0900000000000000" pitchFamily="50" charset="-128"/>
              <a:ea typeface="HGS創英角ｺﾞｼｯｸUB" panose="020B0900000000000000" pitchFamily="50" charset="-128"/>
            </a:endParaRPr>
          </a:p>
          <a:p>
            <a:r>
              <a:rPr lang="ja-JP" altLang="en-US" sz="4000" dirty="0">
                <a:latin typeface="HGS創英角ｺﾞｼｯｸUB" panose="020B0900000000000000" pitchFamily="50" charset="-128"/>
                <a:ea typeface="HGS創英角ｺﾞｼｯｸUB" panose="020B0900000000000000" pitchFamily="50" charset="-128"/>
              </a:rPr>
              <a:t>最近やったこと：髪を銀に染めた</a:t>
            </a:r>
            <a:endParaRPr lang="en-US" altLang="ja-JP" sz="4000" dirty="0">
              <a:latin typeface="HGS創英角ｺﾞｼｯｸUB" panose="020B0900000000000000" pitchFamily="50" charset="-128"/>
              <a:ea typeface="HGS創英角ｺﾞｼｯｸUB" panose="020B0900000000000000" pitchFamily="50" charset="-128"/>
            </a:endParaRPr>
          </a:p>
        </p:txBody>
      </p:sp>
      <p:pic>
        <p:nvPicPr>
          <p:cNvPr id="9" name="図 8">
            <a:extLst>
              <a:ext uri="{FF2B5EF4-FFF2-40B4-BE49-F238E27FC236}">
                <a16:creationId xmlns:a16="http://schemas.microsoft.com/office/drawing/2014/main" id="{B8CE56FA-5CA4-E46A-BDD5-EAEC9589E7E8}"/>
              </a:ext>
            </a:extLst>
          </p:cNvPr>
          <p:cNvPicPr>
            <a:picLocks noChangeAspect="1"/>
          </p:cNvPicPr>
          <p:nvPr/>
        </p:nvPicPr>
        <p:blipFill>
          <a:blip r:embed="rId2"/>
          <a:stretch>
            <a:fillRect/>
          </a:stretch>
        </p:blipFill>
        <p:spPr>
          <a:xfrm>
            <a:off x="8546123" y="4736122"/>
            <a:ext cx="2625049" cy="1749349"/>
          </a:xfrm>
          <a:prstGeom prst="rect">
            <a:avLst/>
          </a:prstGeom>
        </p:spPr>
      </p:pic>
    </p:spTree>
    <p:extLst>
      <p:ext uri="{BB962C8B-B14F-4D97-AF65-F5344CB8AC3E}">
        <p14:creationId xmlns:p14="http://schemas.microsoft.com/office/powerpoint/2010/main" val="90116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キー</a:t>
            </a:r>
            <a:r>
              <a:rPr kumimoji="1" lang="ja-JP" altLang="en-US" sz="6000" b="1" dirty="0">
                <a:latin typeface="HGS創英角ｺﾞｼｯｸUB" panose="020B0900000000000000" pitchFamily="50" charset="-128"/>
                <a:ea typeface="HGS創英角ｺﾞｼｯｸUB" panose="020B0900000000000000" pitchFamily="50" charset="-128"/>
              </a:rPr>
              <a:t>ワード</a:t>
            </a:r>
          </a:p>
        </p:txBody>
      </p:sp>
      <p:grpSp>
        <p:nvGrpSpPr>
          <p:cNvPr id="28" name="グループ化 27">
            <a:extLst>
              <a:ext uri="{FF2B5EF4-FFF2-40B4-BE49-F238E27FC236}">
                <a16:creationId xmlns:a16="http://schemas.microsoft.com/office/drawing/2014/main" id="{C5945FC3-61F2-A85B-BD78-9902AD381BF9}"/>
              </a:ext>
            </a:extLst>
          </p:cNvPr>
          <p:cNvGrpSpPr/>
          <p:nvPr/>
        </p:nvGrpSpPr>
        <p:grpSpPr>
          <a:xfrm>
            <a:off x="733043" y="2548875"/>
            <a:ext cx="10321476" cy="1200329"/>
            <a:chOff x="927549" y="2584434"/>
            <a:chExt cx="10321476" cy="1200329"/>
          </a:xfrm>
        </p:grpSpPr>
        <p:sp>
          <p:nvSpPr>
            <p:cNvPr id="7" name="テキスト ボックス 6">
              <a:extLst>
                <a:ext uri="{FF2B5EF4-FFF2-40B4-BE49-F238E27FC236}">
                  <a16:creationId xmlns:a16="http://schemas.microsoft.com/office/drawing/2014/main" id="{AE4761D7-F8D0-DEB9-AC1D-26073D105422}"/>
                </a:ext>
              </a:extLst>
            </p:cNvPr>
            <p:cNvSpPr txBox="1"/>
            <p:nvPr/>
          </p:nvSpPr>
          <p:spPr>
            <a:xfrm>
              <a:off x="4216681" y="2584434"/>
              <a:ext cx="7032344" cy="1200329"/>
            </a:xfrm>
            <a:prstGeom prst="rect">
              <a:avLst/>
            </a:prstGeom>
            <a:noFill/>
          </p:spPr>
          <p:txBody>
            <a:bodyPr wrap="square" rtlCol="0" anchor="ctr" anchorCtr="0">
              <a:spAutoFit/>
            </a:bodyPr>
            <a:lstStyle/>
            <a:p>
              <a:r>
                <a:rPr kumimoji="1" lang="en-US" altLang="ja-JP" sz="7200" dirty="0">
                  <a:solidFill>
                    <a:schemeClr val="tx1"/>
                  </a:solidFill>
                  <a:latin typeface="HGS創英角ｺﾞｼｯｸUB" panose="020B0900000000000000" pitchFamily="50" charset="-128"/>
                  <a:ea typeface="HGS創英角ｺﾞｼｯｸUB" panose="020B0900000000000000" pitchFamily="50" charset="-128"/>
                </a:rPr>
                <a:t>×</a:t>
              </a:r>
              <a:r>
                <a:rPr lang="ja-JP" altLang="en-US" sz="7200" dirty="0">
                  <a:solidFill>
                    <a:schemeClr val="tx1"/>
                  </a:solidFill>
                  <a:latin typeface="HGS創英角ｺﾞｼｯｸUB" panose="020B0900000000000000" pitchFamily="50" charset="-128"/>
                  <a:ea typeface="HGS創英角ｺﾞｼｯｸUB" panose="020B0900000000000000" pitchFamily="50" charset="-128"/>
                </a:rPr>
                <a:t> 視線 </a:t>
              </a:r>
              <a:r>
                <a:rPr lang="en-US" altLang="ja-JP" sz="7200" dirty="0">
                  <a:solidFill>
                    <a:schemeClr val="tx1"/>
                  </a:solidFill>
                  <a:latin typeface="HGS創英角ｺﾞｼｯｸUB" panose="020B0900000000000000" pitchFamily="50" charset="-128"/>
                  <a:ea typeface="HGS創英角ｺﾞｼｯｸUB" panose="020B0900000000000000" pitchFamily="50" charset="-128"/>
                </a:rPr>
                <a:t>× </a:t>
              </a:r>
              <a:r>
                <a:rPr lang="ja-JP" altLang="en-US" sz="7200" dirty="0">
                  <a:solidFill>
                    <a:schemeClr val="tx1"/>
                  </a:solidFill>
                  <a:latin typeface="HGS創英角ｺﾞｼｯｸUB" panose="020B0900000000000000" pitchFamily="50" charset="-128"/>
                  <a:ea typeface="HGS創英角ｺﾞｼｯｸUB" panose="020B0900000000000000" pitchFamily="50" charset="-128"/>
                </a:rPr>
                <a:t>姿勢</a:t>
              </a:r>
              <a:endParaRPr kumimoji="1" lang="ja-JP" altLang="en-US" sz="60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27" name="テキスト ボックス 26">
              <a:extLst>
                <a:ext uri="{FF2B5EF4-FFF2-40B4-BE49-F238E27FC236}">
                  <a16:creationId xmlns:a16="http://schemas.microsoft.com/office/drawing/2014/main" id="{8C7689E4-E6CB-9EE8-029A-E812A15A4B89}"/>
                </a:ext>
              </a:extLst>
            </p:cNvPr>
            <p:cNvSpPr txBox="1"/>
            <p:nvPr/>
          </p:nvSpPr>
          <p:spPr>
            <a:xfrm>
              <a:off x="927549" y="2840064"/>
              <a:ext cx="3720652" cy="769441"/>
            </a:xfrm>
            <a:prstGeom prst="rect">
              <a:avLst/>
            </a:prstGeom>
            <a:noFill/>
          </p:spPr>
          <p:txBody>
            <a:bodyPr wrap="square" rtlCol="0" anchor="ctr" anchorCtr="0">
              <a:spAutoFit/>
            </a:bodyPr>
            <a:lstStyle/>
            <a:p>
              <a:r>
                <a:rPr kumimoji="1" lang="en-US" altLang="ja-JP" sz="4400" dirty="0">
                  <a:solidFill>
                    <a:schemeClr val="tx1"/>
                  </a:solidFill>
                  <a:latin typeface="HGS創英角ｺﾞｼｯｸUB" panose="020B0900000000000000" pitchFamily="50" charset="-128"/>
                  <a:ea typeface="HGS創英角ｺﾞｼｯｸUB" panose="020B0900000000000000" pitchFamily="50" charset="-128"/>
                </a:rPr>
                <a:t>PC</a:t>
              </a:r>
              <a:r>
                <a:rPr kumimoji="1" lang="ja-JP" altLang="en-US" sz="4400" dirty="0">
                  <a:solidFill>
                    <a:schemeClr val="tx1"/>
                  </a:solidFill>
                  <a:latin typeface="HGS創英角ｺﾞｼｯｸUB" panose="020B0900000000000000" pitchFamily="50" charset="-128"/>
                  <a:ea typeface="HGS創英角ｺﾞｼｯｸUB" panose="020B0900000000000000" pitchFamily="50" charset="-128"/>
                </a:rPr>
                <a:t>作業</a:t>
              </a:r>
              <a:r>
                <a:rPr kumimoji="1" lang="en-US" altLang="ja-JP" sz="4400" dirty="0">
                  <a:solidFill>
                    <a:schemeClr val="tx1"/>
                  </a:solidFill>
                  <a:latin typeface="HGS創英角ｺﾞｼｯｸUB" panose="020B0900000000000000" pitchFamily="50" charset="-128"/>
                  <a:ea typeface="HGS創英角ｺﾞｼｯｸUB" panose="020B0900000000000000" pitchFamily="50" charset="-128"/>
                </a:rPr>
                <a:t>(VDT)</a:t>
              </a:r>
              <a:endParaRPr kumimoji="1" lang="ja-JP" altLang="en-US" sz="6000" dirty="0">
                <a:solidFill>
                  <a:schemeClr val="tx1"/>
                </a:solidFill>
                <a:latin typeface="HGS創英角ｺﾞｼｯｸUB" panose="020B0900000000000000" pitchFamily="50" charset="-128"/>
                <a:ea typeface="HGS創英角ｺﾞｼｯｸUB" panose="020B0900000000000000" pitchFamily="50" charset="-128"/>
              </a:endParaRPr>
            </a:p>
          </p:txBody>
        </p:sp>
      </p:grpSp>
      <p:sp>
        <p:nvSpPr>
          <p:cNvPr id="33" name="四角形: 角を丸くする 32">
            <a:extLst>
              <a:ext uri="{FF2B5EF4-FFF2-40B4-BE49-F238E27FC236}">
                <a16:creationId xmlns:a16="http://schemas.microsoft.com/office/drawing/2014/main" id="{1F01AEB3-B411-77E9-B2BF-BE6050375480}"/>
              </a:ext>
            </a:extLst>
          </p:cNvPr>
          <p:cNvSpPr/>
          <p:nvPr/>
        </p:nvSpPr>
        <p:spPr>
          <a:xfrm>
            <a:off x="1171541" y="4022718"/>
            <a:ext cx="2651965" cy="2475266"/>
          </a:xfrm>
          <a:prstGeom prst="roundRect">
            <a:avLst>
              <a:gd name="adj" fmla="val 116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F44D3724-1F70-77D7-31C3-DDFF05EC21B5}"/>
              </a:ext>
            </a:extLst>
          </p:cNvPr>
          <p:cNvSpPr/>
          <p:nvPr/>
        </p:nvSpPr>
        <p:spPr>
          <a:xfrm>
            <a:off x="8402554" y="3986124"/>
            <a:ext cx="2651965" cy="2475266"/>
          </a:xfrm>
          <a:prstGeom prst="roundRect">
            <a:avLst>
              <a:gd name="adj" fmla="val 116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60EB50E-7222-4EFD-AF47-990F98851BD5}"/>
              </a:ext>
            </a:extLst>
          </p:cNvPr>
          <p:cNvSpPr/>
          <p:nvPr/>
        </p:nvSpPr>
        <p:spPr>
          <a:xfrm>
            <a:off x="4847716" y="4014699"/>
            <a:ext cx="2651965" cy="2475266"/>
          </a:xfrm>
          <a:prstGeom prst="roundRect">
            <a:avLst>
              <a:gd name="adj" fmla="val 116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p>
        </p:txBody>
      </p:sp>
      <p:grpSp>
        <p:nvGrpSpPr>
          <p:cNvPr id="31" name="グループ化 30">
            <a:extLst>
              <a:ext uri="{FF2B5EF4-FFF2-40B4-BE49-F238E27FC236}">
                <a16:creationId xmlns:a16="http://schemas.microsoft.com/office/drawing/2014/main" id="{0EF33818-6826-B976-6631-17424354E77C}"/>
              </a:ext>
            </a:extLst>
          </p:cNvPr>
          <p:cNvGrpSpPr/>
          <p:nvPr/>
        </p:nvGrpSpPr>
        <p:grpSpPr>
          <a:xfrm>
            <a:off x="5029706" y="4391025"/>
            <a:ext cx="2266444" cy="1576623"/>
            <a:chOff x="4925950" y="4048151"/>
            <a:chExt cx="2154634" cy="1466824"/>
          </a:xfrm>
        </p:grpSpPr>
        <p:pic>
          <p:nvPicPr>
            <p:cNvPr id="26" name="グラフィックス 25" descr="頭の中の脳">
              <a:extLst>
                <a:ext uri="{FF2B5EF4-FFF2-40B4-BE49-F238E27FC236}">
                  <a16:creationId xmlns:a16="http://schemas.microsoft.com/office/drawing/2014/main" id="{F3D4E123-A233-529F-4BFE-C685CD6F9A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5950" y="4048151"/>
              <a:ext cx="1466824" cy="1466824"/>
            </a:xfrm>
            <a:prstGeom prst="rect">
              <a:avLst/>
            </a:prstGeom>
          </p:spPr>
        </p:pic>
        <p:pic>
          <p:nvPicPr>
            <p:cNvPr id="30" name="グラフィックス 29" descr="矢印: 直線">
              <a:extLst>
                <a:ext uri="{FF2B5EF4-FFF2-40B4-BE49-F238E27FC236}">
                  <a16:creationId xmlns:a16="http://schemas.microsoft.com/office/drawing/2014/main" id="{904C4184-A987-002A-8C27-CAA00CE6BA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6166184" y="4181501"/>
              <a:ext cx="914400" cy="914400"/>
            </a:xfrm>
            <a:prstGeom prst="rect">
              <a:avLst/>
            </a:prstGeom>
          </p:spPr>
        </p:pic>
      </p:grpSp>
      <p:pic>
        <p:nvPicPr>
          <p:cNvPr id="38" name="グラフィックス 37" descr="ノート PC">
            <a:extLst>
              <a:ext uri="{FF2B5EF4-FFF2-40B4-BE49-F238E27FC236}">
                <a16:creationId xmlns:a16="http://schemas.microsoft.com/office/drawing/2014/main" id="{6B2F738A-D26E-2580-AD1D-5C9B19B852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47282" y="4252179"/>
            <a:ext cx="1919818" cy="1919818"/>
          </a:xfrm>
          <a:prstGeom prst="rect">
            <a:avLst/>
          </a:prstGeom>
        </p:spPr>
      </p:pic>
      <p:pic>
        <p:nvPicPr>
          <p:cNvPr id="40" name="グラフィックス 39" descr="食事をしている人">
            <a:extLst>
              <a:ext uri="{FF2B5EF4-FFF2-40B4-BE49-F238E27FC236}">
                <a16:creationId xmlns:a16="http://schemas.microsoft.com/office/drawing/2014/main" id="{88E63AE0-0B65-D6C4-3AF4-CC8E171FD2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19848" y="4232615"/>
            <a:ext cx="1986251" cy="1986251"/>
          </a:xfrm>
          <a:prstGeom prst="rect">
            <a:avLst/>
          </a:prstGeom>
        </p:spPr>
      </p:pic>
    </p:spTree>
    <p:extLst>
      <p:ext uri="{BB962C8B-B14F-4D97-AF65-F5344CB8AC3E}">
        <p14:creationId xmlns:p14="http://schemas.microsoft.com/office/powerpoint/2010/main" val="318391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lang="en-US" altLang="ja-JP" sz="6000" b="1" dirty="0">
                <a:latin typeface="HGS創英角ｺﾞｼｯｸUB" panose="020B0900000000000000" pitchFamily="50" charset="-128"/>
                <a:ea typeface="HGS創英角ｺﾞｼｯｸUB" panose="020B0900000000000000" pitchFamily="50" charset="-128"/>
              </a:rPr>
              <a:t>VDT</a:t>
            </a:r>
            <a:r>
              <a:rPr lang="ja-JP" altLang="en-US" sz="6000" b="1" dirty="0">
                <a:latin typeface="HGS創英角ｺﾞｼｯｸUB" panose="020B0900000000000000" pitchFamily="50" charset="-128"/>
                <a:ea typeface="HGS創英角ｺﾞｼｯｸUB" panose="020B0900000000000000" pitchFamily="50" charset="-128"/>
              </a:rPr>
              <a:t>とは</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p:sp>
        <p:nvSpPr>
          <p:cNvPr id="7" name="テキスト ボックス 6">
            <a:extLst>
              <a:ext uri="{FF2B5EF4-FFF2-40B4-BE49-F238E27FC236}">
                <a16:creationId xmlns:a16="http://schemas.microsoft.com/office/drawing/2014/main" id="{AE4761D7-F8D0-DEB9-AC1D-26073D105422}"/>
              </a:ext>
            </a:extLst>
          </p:cNvPr>
          <p:cNvSpPr txBox="1"/>
          <p:nvPr/>
        </p:nvSpPr>
        <p:spPr>
          <a:xfrm>
            <a:off x="519860" y="2284751"/>
            <a:ext cx="9957640" cy="1015663"/>
          </a:xfrm>
          <a:prstGeom prst="rect">
            <a:avLst/>
          </a:prstGeom>
          <a:noFill/>
        </p:spPr>
        <p:txBody>
          <a:bodyPr wrap="square" rtlCol="0" anchor="ctr" anchorCtr="0">
            <a:spAutoFit/>
          </a:bodyPr>
          <a:lstStyle/>
          <a:p>
            <a:r>
              <a:rPr kumimoji="1" lang="en-US" altLang="ja-JP" sz="6000" u="sng" dirty="0">
                <a:solidFill>
                  <a:schemeClr val="accent2">
                    <a:lumMod val="50000"/>
                  </a:schemeClr>
                </a:solidFill>
                <a:latin typeface="HGS創英角ｺﾞｼｯｸUB" panose="020B0900000000000000" pitchFamily="50" charset="-128"/>
                <a:ea typeface="HGS創英角ｺﾞｼｯｸUB" panose="020B0900000000000000" pitchFamily="50" charset="-128"/>
              </a:rPr>
              <a:t>Visual Display Terminal</a:t>
            </a:r>
            <a:r>
              <a:rPr kumimoji="1" lang="ja-JP" altLang="en-US" sz="6000" dirty="0">
                <a:solidFill>
                  <a:schemeClr val="accent2">
                    <a:lumMod val="50000"/>
                  </a:schemeClr>
                </a:solidFill>
                <a:latin typeface="HGS創英角ｺﾞｼｯｸUB" panose="020B0900000000000000" pitchFamily="50" charset="-128"/>
                <a:ea typeface="HGS創英角ｺﾞｼｯｸUB" panose="020B0900000000000000" pitchFamily="50" charset="-128"/>
              </a:rPr>
              <a:t>の略</a:t>
            </a:r>
            <a:endParaRPr kumimoji="1" lang="en-US" altLang="ja-JP" sz="6000" dirty="0">
              <a:solidFill>
                <a:schemeClr val="accent2">
                  <a:lumMod val="50000"/>
                </a:schemeClr>
              </a:solidFill>
              <a:latin typeface="HGS創英角ｺﾞｼｯｸUB" panose="020B0900000000000000" pitchFamily="50" charset="-128"/>
              <a:ea typeface="HGS創英角ｺﾞｼｯｸUB" panose="020B0900000000000000" pitchFamily="50" charset="-128"/>
            </a:endParaRPr>
          </a:p>
        </p:txBody>
      </p:sp>
      <p:sp>
        <p:nvSpPr>
          <p:cNvPr id="17" name="テキスト ボックス 16">
            <a:extLst>
              <a:ext uri="{FF2B5EF4-FFF2-40B4-BE49-F238E27FC236}">
                <a16:creationId xmlns:a16="http://schemas.microsoft.com/office/drawing/2014/main" id="{E90AF1EC-0E3D-68E4-178E-AAF11466C759}"/>
              </a:ext>
            </a:extLst>
          </p:cNvPr>
          <p:cNvSpPr txBox="1"/>
          <p:nvPr/>
        </p:nvSpPr>
        <p:spPr>
          <a:xfrm>
            <a:off x="519860" y="3557403"/>
            <a:ext cx="9957640" cy="2554545"/>
          </a:xfrm>
          <a:prstGeom prst="rect">
            <a:avLst/>
          </a:prstGeom>
          <a:noFill/>
        </p:spPr>
        <p:txBody>
          <a:bodyPr wrap="square" rtlCol="0" anchor="ctr" anchorCtr="0">
            <a:spAutoFit/>
          </a:bodyPr>
          <a:lstStyle/>
          <a:p>
            <a:r>
              <a:rPr kumimoji="1" lang="ja-JP" altLang="en-US" sz="4000" dirty="0">
                <a:latin typeface="HGS創英角ｺﾞｼｯｸUB" panose="020B0900000000000000" pitchFamily="50" charset="-128"/>
                <a:ea typeface="HGS創英角ｺﾞｼｯｸUB" panose="020B0900000000000000" pitchFamily="50" charset="-128"/>
              </a:rPr>
              <a:t> </a:t>
            </a:r>
            <a:r>
              <a:rPr kumimoji="1" lang="en-US" altLang="ja-JP" sz="4000" dirty="0">
                <a:latin typeface="HGS創英角ｺﾞｼｯｸUB" panose="020B0900000000000000" pitchFamily="50" charset="-128"/>
                <a:ea typeface="HGS創英角ｺﾞｼｯｸUB" panose="020B0900000000000000" pitchFamily="50" charset="-128"/>
              </a:rPr>
              <a:t>VDT</a:t>
            </a:r>
            <a:r>
              <a:rPr kumimoji="1" lang="ja-JP" altLang="en-US" sz="4000" dirty="0">
                <a:latin typeface="HGS創英角ｺﾞｼｯｸUB" panose="020B0900000000000000" pitchFamily="50" charset="-128"/>
                <a:ea typeface="HGS創英角ｺﾞｼｯｸUB" panose="020B0900000000000000" pitchFamily="50" charset="-128"/>
              </a:rPr>
              <a:t>症候群：</a:t>
            </a:r>
            <a:endParaRPr kumimoji="1" lang="en-US" altLang="ja-JP" sz="4000" dirty="0">
              <a:latin typeface="HGS創英角ｺﾞｼｯｸUB" panose="020B0900000000000000" pitchFamily="50" charset="-128"/>
              <a:ea typeface="HGS創英角ｺﾞｼｯｸUB" panose="020B0900000000000000" pitchFamily="50" charset="-128"/>
            </a:endParaRPr>
          </a:p>
          <a:p>
            <a:r>
              <a:rPr lang="ja-JP" altLang="en-US" sz="4000" dirty="0">
                <a:latin typeface="HGｺﾞｼｯｸE" panose="020B0909000000000000" pitchFamily="49" charset="-128"/>
                <a:ea typeface="HGｺﾞｼｯｸE" panose="020B0909000000000000" pitchFamily="49" charset="-128"/>
              </a:rPr>
              <a:t>テレビやコンピュータのデイスプレイを</a:t>
            </a:r>
            <a:endParaRPr lang="en-US" altLang="ja-JP" sz="4000" dirty="0">
              <a:latin typeface="HGｺﾞｼｯｸE" panose="020B0909000000000000" pitchFamily="49" charset="-128"/>
              <a:ea typeface="HGｺﾞｼｯｸE" panose="020B0909000000000000" pitchFamily="49" charset="-128"/>
            </a:endParaRPr>
          </a:p>
          <a:p>
            <a:r>
              <a:rPr lang="ja-JP" altLang="en-US" sz="4000" dirty="0">
                <a:latin typeface="HGｺﾞｼｯｸE" panose="020B0909000000000000" pitchFamily="49" charset="-128"/>
                <a:ea typeface="HGｺﾞｼｯｸE" panose="020B0909000000000000" pitchFamily="49" charset="-128"/>
              </a:rPr>
              <a:t>長時間の作業</a:t>
            </a:r>
            <a:r>
              <a:rPr lang="en-US" altLang="ja-JP" sz="4000" dirty="0">
                <a:latin typeface="HGｺﾞｼｯｸE" panose="020B0909000000000000" pitchFamily="49" charset="-128"/>
                <a:ea typeface="HGｺﾞｼｯｸE" panose="020B0909000000000000" pitchFamily="49" charset="-128"/>
              </a:rPr>
              <a:t>(VDT</a:t>
            </a:r>
            <a:r>
              <a:rPr lang="ja-JP" altLang="en-US" sz="4000" dirty="0">
                <a:latin typeface="HGｺﾞｼｯｸE" panose="020B0909000000000000" pitchFamily="49" charset="-128"/>
                <a:ea typeface="HGｺﾞｼｯｸE" panose="020B0909000000000000" pitchFamily="49" charset="-128"/>
              </a:rPr>
              <a:t>作業</a:t>
            </a:r>
            <a:r>
              <a:rPr lang="en-US" altLang="ja-JP" sz="4000" dirty="0">
                <a:latin typeface="HGｺﾞｼｯｸE" panose="020B0909000000000000" pitchFamily="49" charset="-128"/>
                <a:ea typeface="HGｺﾞｼｯｸE" panose="020B0909000000000000" pitchFamily="49" charset="-128"/>
              </a:rPr>
              <a:t>)</a:t>
            </a:r>
            <a:r>
              <a:rPr lang="ja-JP" altLang="en-US" sz="4000" dirty="0">
                <a:latin typeface="HGｺﾞｼｯｸE" panose="020B0909000000000000" pitchFamily="49" charset="-128"/>
                <a:ea typeface="HGｺﾞｼｯｸE" panose="020B0909000000000000" pitchFamily="49" charset="-128"/>
              </a:rPr>
              <a:t>による目や身体に影響の出る病気。</a:t>
            </a:r>
            <a:endParaRPr kumimoji="1" lang="en-US" altLang="ja-JP" sz="40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82305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32084"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研究の背景</a:t>
            </a:r>
          </a:p>
        </p:txBody>
      </p:sp>
      <p:sp>
        <p:nvSpPr>
          <p:cNvPr id="11" name="四角形: 角を丸くする 10">
            <a:extLst>
              <a:ext uri="{FF2B5EF4-FFF2-40B4-BE49-F238E27FC236}">
                <a16:creationId xmlns:a16="http://schemas.microsoft.com/office/drawing/2014/main" id="{B5C929FF-46F2-845C-332F-E3CBFE35E79E}"/>
              </a:ext>
            </a:extLst>
          </p:cNvPr>
          <p:cNvSpPr/>
          <p:nvPr/>
        </p:nvSpPr>
        <p:spPr>
          <a:xfrm>
            <a:off x="190500" y="5869220"/>
            <a:ext cx="11811000" cy="836380"/>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906F66-002F-8CB6-D6EC-BC51D1116C15}"/>
              </a:ext>
            </a:extLst>
          </p:cNvPr>
          <p:cNvSpPr txBox="1"/>
          <p:nvPr/>
        </p:nvSpPr>
        <p:spPr>
          <a:xfrm>
            <a:off x="386924" y="6102744"/>
            <a:ext cx="11418151" cy="400110"/>
          </a:xfrm>
          <a:prstGeom prst="rect">
            <a:avLst/>
          </a:prstGeom>
          <a:noFill/>
        </p:spPr>
        <p:txBody>
          <a:bodyPr wrap="square" rtlCol="0">
            <a:spAutoFit/>
          </a:bodyPr>
          <a:lstStyle/>
          <a:p>
            <a:r>
              <a:rPr kumimoji="1" lang="ja-JP" altLang="en-US" sz="2000" dirty="0"/>
              <a:t>➞目の疲れ・痛みだけでなく</a:t>
            </a:r>
            <a:r>
              <a:rPr lang="en-US" altLang="ja-JP" sz="2000" dirty="0"/>
              <a:t>VDT</a:t>
            </a:r>
            <a:r>
              <a:rPr lang="ja-JP" altLang="en-US" sz="2000" dirty="0"/>
              <a:t>作業では</a:t>
            </a:r>
            <a:r>
              <a:rPr lang="ja-JP" altLang="en-US" sz="2000" b="1" dirty="0"/>
              <a:t>首、肩、背中、腰の疲れ、痛み</a:t>
            </a:r>
            <a:r>
              <a:rPr lang="ja-JP" altLang="en-US" sz="2000" dirty="0"/>
              <a:t>を訴える人も多い</a:t>
            </a:r>
            <a:endParaRPr kumimoji="1" lang="ja-JP" altLang="en-US" sz="2000" dirty="0"/>
          </a:p>
        </p:txBody>
      </p:sp>
      <p:graphicFrame>
        <p:nvGraphicFramePr>
          <p:cNvPr id="9" name="グラフ 8">
            <a:extLst>
              <a:ext uri="{FF2B5EF4-FFF2-40B4-BE49-F238E27FC236}">
                <a16:creationId xmlns:a16="http://schemas.microsoft.com/office/drawing/2014/main" id="{D3210BD7-9B0D-924A-BBC5-EB2A55A44847}"/>
              </a:ext>
            </a:extLst>
          </p:cNvPr>
          <p:cNvGraphicFramePr>
            <a:graphicFrameLocks/>
          </p:cNvGraphicFramePr>
          <p:nvPr>
            <p:extLst>
              <p:ext uri="{D42A27DB-BD31-4B8C-83A1-F6EECF244321}">
                <p14:modId xmlns:p14="http://schemas.microsoft.com/office/powerpoint/2010/main" val="95343880"/>
              </p:ext>
            </p:extLst>
          </p:nvPr>
        </p:nvGraphicFramePr>
        <p:xfrm>
          <a:off x="808350" y="2054600"/>
          <a:ext cx="10000327" cy="3718365"/>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95FCB94D-3EEC-6368-85F0-5B3F77941ECC}"/>
              </a:ext>
            </a:extLst>
          </p:cNvPr>
          <p:cNvSpPr txBox="1"/>
          <p:nvPr/>
        </p:nvSpPr>
        <p:spPr>
          <a:xfrm>
            <a:off x="6430660" y="5541100"/>
            <a:ext cx="4384534" cy="261610"/>
          </a:xfrm>
          <a:prstGeom prst="rect">
            <a:avLst/>
          </a:prstGeom>
          <a:noFill/>
        </p:spPr>
        <p:txBody>
          <a:bodyPr wrap="none" rtlCol="0">
            <a:spAutoFit/>
          </a:bodyPr>
          <a:lstStyle/>
          <a:p>
            <a:r>
              <a:rPr lang="en-US" altLang="ja-JP" sz="1100" dirty="0"/>
              <a:t>(</a:t>
            </a:r>
            <a:r>
              <a:rPr lang="ja-JP" altLang="en-US" sz="1100" dirty="0"/>
              <a:t>令和元年度情報通信メディアの利用時間と情報行動に関する調査</a:t>
            </a:r>
            <a:r>
              <a:rPr lang="en-US" altLang="ja-JP" sz="1100" dirty="0"/>
              <a:t>)</a:t>
            </a:r>
            <a:endParaRPr kumimoji="1" lang="ja-JP" altLang="en-US" sz="1100" dirty="0"/>
          </a:p>
        </p:txBody>
      </p:sp>
    </p:spTree>
    <p:extLst>
      <p:ext uri="{BB962C8B-B14F-4D97-AF65-F5344CB8AC3E}">
        <p14:creationId xmlns:p14="http://schemas.microsoft.com/office/powerpoint/2010/main" val="170089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32084"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研究の背景</a:t>
            </a:r>
          </a:p>
        </p:txBody>
      </p:sp>
      <p:graphicFrame>
        <p:nvGraphicFramePr>
          <p:cNvPr id="17" name="グラフ 16">
            <a:extLst>
              <a:ext uri="{FF2B5EF4-FFF2-40B4-BE49-F238E27FC236}">
                <a16:creationId xmlns:a16="http://schemas.microsoft.com/office/drawing/2014/main" id="{0BB02636-8D20-85F4-4B4F-FD51E04F7668}"/>
              </a:ext>
            </a:extLst>
          </p:cNvPr>
          <p:cNvGraphicFramePr>
            <a:graphicFrameLocks/>
          </p:cNvGraphicFramePr>
          <p:nvPr/>
        </p:nvGraphicFramePr>
        <p:xfrm>
          <a:off x="661350" y="1828568"/>
          <a:ext cx="10869300" cy="3888252"/>
        </p:xfrm>
        <a:graphic>
          <a:graphicData uri="http://schemas.openxmlformats.org/drawingml/2006/chart">
            <c:chart xmlns:c="http://schemas.openxmlformats.org/drawingml/2006/chart" xmlns:r="http://schemas.openxmlformats.org/officeDocument/2006/relationships" r:id="rId2"/>
          </a:graphicData>
        </a:graphic>
      </p:graphicFrame>
      <p:sp>
        <p:nvSpPr>
          <p:cNvPr id="11" name="四角形: 角を丸くする 10">
            <a:extLst>
              <a:ext uri="{FF2B5EF4-FFF2-40B4-BE49-F238E27FC236}">
                <a16:creationId xmlns:a16="http://schemas.microsoft.com/office/drawing/2014/main" id="{B5C929FF-46F2-845C-332F-E3CBFE35E79E}"/>
              </a:ext>
            </a:extLst>
          </p:cNvPr>
          <p:cNvSpPr/>
          <p:nvPr/>
        </p:nvSpPr>
        <p:spPr>
          <a:xfrm>
            <a:off x="190500" y="5869220"/>
            <a:ext cx="11811000" cy="836380"/>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906F66-002F-8CB6-D6EC-BC51D1116C15}"/>
              </a:ext>
            </a:extLst>
          </p:cNvPr>
          <p:cNvSpPr txBox="1"/>
          <p:nvPr/>
        </p:nvSpPr>
        <p:spPr>
          <a:xfrm>
            <a:off x="386924" y="6102744"/>
            <a:ext cx="11418151" cy="400110"/>
          </a:xfrm>
          <a:prstGeom prst="rect">
            <a:avLst/>
          </a:prstGeom>
          <a:noFill/>
        </p:spPr>
        <p:txBody>
          <a:bodyPr wrap="square" rtlCol="0">
            <a:spAutoFit/>
          </a:bodyPr>
          <a:lstStyle/>
          <a:p>
            <a:r>
              <a:rPr kumimoji="1" lang="ja-JP" altLang="en-US" sz="2000" dirty="0"/>
              <a:t>➞平日は</a:t>
            </a:r>
            <a:r>
              <a:rPr lang="en-US" altLang="ja-JP" sz="2000" b="1" dirty="0"/>
              <a:t>PC</a:t>
            </a:r>
            <a:r>
              <a:rPr lang="ja-JP" altLang="en-US" sz="2000" b="1" dirty="0"/>
              <a:t>による</a:t>
            </a:r>
            <a:r>
              <a:rPr lang="en-US" altLang="ja-JP" sz="2000" b="1" dirty="0"/>
              <a:t>VDT</a:t>
            </a:r>
            <a:r>
              <a:rPr lang="ja-JP" altLang="en-US" sz="2000" b="1" dirty="0"/>
              <a:t>行為者</a:t>
            </a:r>
            <a:r>
              <a:rPr lang="ja-JP" altLang="en-US" sz="2000" dirty="0"/>
              <a:t>がスマホなどのモバイル機器より利用時間が</a:t>
            </a:r>
            <a:r>
              <a:rPr lang="ja-JP" altLang="en-US" sz="2000" b="1" dirty="0"/>
              <a:t>多い</a:t>
            </a:r>
            <a:r>
              <a:rPr lang="ja-JP" altLang="en-US" sz="2000" dirty="0"/>
              <a:t>といえます。</a:t>
            </a:r>
            <a:endParaRPr kumimoji="1" lang="ja-JP" altLang="en-US" sz="2000" dirty="0"/>
          </a:p>
        </p:txBody>
      </p:sp>
    </p:spTree>
    <p:extLst>
      <p:ext uri="{BB962C8B-B14F-4D97-AF65-F5344CB8AC3E}">
        <p14:creationId xmlns:p14="http://schemas.microsoft.com/office/powerpoint/2010/main" val="144183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5253789"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研究の目的</a:t>
            </a:r>
          </a:p>
        </p:txBody>
      </p:sp>
      <mc:AlternateContent xmlns:mc="http://schemas.openxmlformats.org/markup-compatibility/2006">
        <mc:Choice xmlns:p14="http://schemas.microsoft.com/office/powerpoint/2010/main"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49" y="1967965"/>
            <a:ext cx="8804573" cy="1077218"/>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・キーボード角度が</a:t>
            </a:r>
            <a:r>
              <a:rPr lang="ja-JP" altLang="en-US" sz="3200" u="sng" dirty="0">
                <a:latin typeface="HGS創英角ｺﾞｼｯｸUB" panose="020B0900000000000000" pitchFamily="50" charset="-128"/>
                <a:ea typeface="HGS創英角ｺﾞｼｯｸUB" panose="020B0900000000000000" pitchFamily="50" charset="-128"/>
              </a:rPr>
              <a:t>視線、</a:t>
            </a:r>
            <a:r>
              <a:rPr kumimoji="1" lang="ja-JP" altLang="en-US" sz="3200" u="sng" dirty="0">
                <a:latin typeface="HGS創英角ｺﾞｼｯｸUB" panose="020B0900000000000000" pitchFamily="50" charset="-128"/>
                <a:ea typeface="HGS創英角ｺﾞｼｯｸUB" panose="020B0900000000000000" pitchFamily="50" charset="-128"/>
              </a:rPr>
              <a:t>姿勢に及ぼす影響を明らかにする</a:t>
            </a:r>
          </a:p>
        </p:txBody>
      </p:sp>
      <p:pic>
        <p:nvPicPr>
          <p:cNvPr id="18" name="図 17">
            <a:extLst>
              <a:ext uri="{FF2B5EF4-FFF2-40B4-BE49-F238E27FC236}">
                <a16:creationId xmlns:a16="http://schemas.microsoft.com/office/drawing/2014/main" id="{B8CADE82-31EE-5666-0FE5-C0C2EBE90406}"/>
              </a:ext>
            </a:extLst>
          </p:cNvPr>
          <p:cNvPicPr>
            <a:picLocks noChangeAspect="1"/>
          </p:cNvPicPr>
          <p:nvPr/>
        </p:nvPicPr>
        <p:blipFill>
          <a:blip r:embed="rId4"/>
          <a:stretch>
            <a:fillRect/>
          </a:stretch>
        </p:blipFill>
        <p:spPr>
          <a:xfrm>
            <a:off x="808349" y="3282652"/>
            <a:ext cx="4235830" cy="2982787"/>
          </a:xfrm>
          <a:prstGeom prst="rect">
            <a:avLst/>
          </a:prstGeom>
        </p:spPr>
      </p:pic>
      <p:sp>
        <p:nvSpPr>
          <p:cNvPr id="20" name="テキスト ボックス 19">
            <a:extLst>
              <a:ext uri="{FF2B5EF4-FFF2-40B4-BE49-F238E27FC236}">
                <a16:creationId xmlns:a16="http://schemas.microsoft.com/office/drawing/2014/main" id="{8077EEF3-BC4D-4DD7-8D8E-8245C24C50C3}"/>
              </a:ext>
            </a:extLst>
          </p:cNvPr>
          <p:cNvSpPr txBox="1"/>
          <p:nvPr/>
        </p:nvSpPr>
        <p:spPr>
          <a:xfrm>
            <a:off x="5524266" y="4389324"/>
            <a:ext cx="4944367" cy="769441"/>
          </a:xfrm>
          <a:prstGeom prst="rect">
            <a:avLst/>
          </a:prstGeom>
          <a:noFill/>
        </p:spPr>
        <p:txBody>
          <a:bodyPr wrap="square" rtlCol="0">
            <a:spAutoFit/>
          </a:bodyPr>
          <a:lstStyle/>
          <a:p>
            <a:r>
              <a:rPr lang="en-US" altLang="ja-JP" sz="4400" dirty="0">
                <a:latin typeface="HGS創英角ｺﾞｼｯｸUB" panose="020B0900000000000000" pitchFamily="50" charset="-128"/>
                <a:ea typeface="HGS創英角ｺﾞｼｯｸUB" panose="020B0900000000000000" pitchFamily="50" charset="-128"/>
              </a:rPr>
              <a:t>PC</a:t>
            </a:r>
            <a:r>
              <a:rPr lang="ja-JP" altLang="en-US" sz="4400" dirty="0">
                <a:latin typeface="HGS創英角ｺﾞｼｯｸUB" panose="020B0900000000000000" pitchFamily="50" charset="-128"/>
                <a:ea typeface="HGS創英角ｺﾞｼｯｸUB" panose="020B0900000000000000" pitchFamily="50" charset="-128"/>
              </a:rPr>
              <a:t>スタンド</a:t>
            </a:r>
            <a:endParaRPr kumimoji="1" lang="en-US" altLang="ja-JP" sz="44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先行研究との違い</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A5613F6B-35E8-9330-C307-0F87C138EC73}"/>
              </a:ext>
            </a:extLst>
          </p:cNvPr>
          <p:cNvPicPr>
            <a:picLocks noChangeAspect="1"/>
          </p:cNvPicPr>
          <p:nvPr/>
        </p:nvPicPr>
        <p:blipFill rotWithShape="1">
          <a:blip r:embed="rId2"/>
          <a:srcRect l="9650" t="16080" r="45930" b="6726"/>
          <a:stretch/>
        </p:blipFill>
        <p:spPr>
          <a:xfrm>
            <a:off x="940273" y="2222387"/>
            <a:ext cx="3187365" cy="3115750"/>
          </a:xfrm>
          <a:prstGeom prst="rect">
            <a:avLst/>
          </a:prstGeom>
        </p:spPr>
      </p:pic>
      <p:pic>
        <p:nvPicPr>
          <p:cNvPr id="12" name="図 11">
            <a:extLst>
              <a:ext uri="{FF2B5EF4-FFF2-40B4-BE49-F238E27FC236}">
                <a16:creationId xmlns:a16="http://schemas.microsoft.com/office/drawing/2014/main" id="{A1ECF358-A35F-E63F-1D18-B2C10DE6F02A}"/>
              </a:ext>
            </a:extLst>
          </p:cNvPr>
          <p:cNvPicPr>
            <a:picLocks noChangeAspect="1"/>
          </p:cNvPicPr>
          <p:nvPr/>
        </p:nvPicPr>
        <p:blipFill rotWithShape="1">
          <a:blip r:embed="rId3"/>
          <a:srcRect l="11039" t="17590" r="41539" b="7267"/>
          <a:stretch/>
        </p:blipFill>
        <p:spPr>
          <a:xfrm>
            <a:off x="7794748" y="2214267"/>
            <a:ext cx="3495641" cy="3115750"/>
          </a:xfrm>
          <a:prstGeom prst="rect">
            <a:avLst/>
          </a:prstGeom>
        </p:spPr>
      </p:pic>
      <p:sp>
        <p:nvSpPr>
          <p:cNvPr id="6" name="四角形: 角を丸くする 5">
            <a:extLst>
              <a:ext uri="{FF2B5EF4-FFF2-40B4-BE49-F238E27FC236}">
                <a16:creationId xmlns:a16="http://schemas.microsoft.com/office/drawing/2014/main" id="{4F58A500-EB40-45CD-B8FB-B34B87216D16}"/>
              </a:ext>
            </a:extLst>
          </p:cNvPr>
          <p:cNvSpPr/>
          <p:nvPr/>
        </p:nvSpPr>
        <p:spPr>
          <a:xfrm>
            <a:off x="468931" y="5632881"/>
            <a:ext cx="4067906" cy="756196"/>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A0E12640-51EA-69C5-1F51-E18F3BE379C0}"/>
              </a:ext>
            </a:extLst>
          </p:cNvPr>
          <p:cNvSpPr/>
          <p:nvPr/>
        </p:nvSpPr>
        <p:spPr>
          <a:xfrm>
            <a:off x="7438277" y="5632881"/>
            <a:ext cx="4155856" cy="756196"/>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AA4EA29-DE3A-AAEE-5894-7C009FF9EF8E}"/>
              </a:ext>
            </a:extLst>
          </p:cNvPr>
          <p:cNvSpPr txBox="1"/>
          <p:nvPr/>
        </p:nvSpPr>
        <p:spPr>
          <a:xfrm>
            <a:off x="928554" y="5693844"/>
            <a:ext cx="3156633" cy="584775"/>
          </a:xfrm>
          <a:prstGeom prst="rect">
            <a:avLst/>
          </a:prstGeom>
          <a:noFill/>
        </p:spPr>
        <p:txBody>
          <a:bodyPr wrap="none" rtlCol="0">
            <a:spAutoFit/>
          </a:bodyPr>
          <a:lstStyle/>
          <a:p>
            <a:r>
              <a:rPr kumimoji="1" lang="en-US" altLang="ja-JP" sz="3200" b="1" dirty="0">
                <a:latin typeface="HGS創英角ｺﾞｼｯｸUB" panose="020B0900000000000000" pitchFamily="50" charset="-128"/>
                <a:ea typeface="HGS創英角ｺﾞｼｯｸUB" panose="020B0900000000000000" pitchFamily="50" charset="-128"/>
              </a:rPr>
              <a:t>PC</a:t>
            </a:r>
            <a:r>
              <a:rPr kumimoji="1" lang="ja-JP" altLang="en-US" sz="3200" b="1" dirty="0">
                <a:latin typeface="HGS創英角ｺﾞｼｯｸUB" panose="020B0900000000000000" pitchFamily="50" charset="-128"/>
                <a:ea typeface="HGS創英角ｺﾞｼｯｸUB" panose="020B0900000000000000" pitchFamily="50" charset="-128"/>
              </a:rPr>
              <a:t>スタンドなし</a:t>
            </a:r>
          </a:p>
        </p:txBody>
      </p:sp>
      <p:sp>
        <p:nvSpPr>
          <p:cNvPr id="13" name="テキスト ボックス 12">
            <a:extLst>
              <a:ext uri="{FF2B5EF4-FFF2-40B4-BE49-F238E27FC236}">
                <a16:creationId xmlns:a16="http://schemas.microsoft.com/office/drawing/2014/main" id="{311F2F48-CA58-146A-7BA4-E5522BE5ABDF}"/>
              </a:ext>
            </a:extLst>
          </p:cNvPr>
          <p:cNvSpPr txBox="1"/>
          <p:nvPr/>
        </p:nvSpPr>
        <p:spPr>
          <a:xfrm>
            <a:off x="7964251" y="5693843"/>
            <a:ext cx="3156633" cy="584775"/>
          </a:xfrm>
          <a:prstGeom prst="rect">
            <a:avLst/>
          </a:prstGeom>
          <a:noFill/>
        </p:spPr>
        <p:txBody>
          <a:bodyPr wrap="none" rtlCol="0">
            <a:spAutoFit/>
          </a:bodyPr>
          <a:lstStyle/>
          <a:p>
            <a:r>
              <a:rPr kumimoji="1" lang="en-US" altLang="ja-JP" sz="3200" b="1" dirty="0">
                <a:latin typeface="HGS創英角ｺﾞｼｯｸUB" panose="020B0900000000000000" pitchFamily="50" charset="-128"/>
                <a:ea typeface="HGS創英角ｺﾞｼｯｸUB" panose="020B0900000000000000" pitchFamily="50" charset="-128"/>
              </a:rPr>
              <a:t>PC</a:t>
            </a:r>
            <a:r>
              <a:rPr kumimoji="1" lang="ja-JP" altLang="en-US" sz="3200" b="1" dirty="0">
                <a:latin typeface="HGS創英角ｺﾞｼｯｸUB" panose="020B0900000000000000" pitchFamily="50" charset="-128"/>
                <a:ea typeface="HGS創英角ｺﾞｼｯｸUB" panose="020B0900000000000000" pitchFamily="50" charset="-128"/>
              </a:rPr>
              <a:t>スタンドあり</a:t>
            </a:r>
          </a:p>
        </p:txBody>
      </p:sp>
      <p:sp>
        <p:nvSpPr>
          <p:cNvPr id="10" name="テキスト ボックス 9">
            <a:extLst>
              <a:ext uri="{FF2B5EF4-FFF2-40B4-BE49-F238E27FC236}">
                <a16:creationId xmlns:a16="http://schemas.microsoft.com/office/drawing/2014/main" id="{106944C7-A0D6-C4B2-C5FF-47AA8F7F0B2B}"/>
              </a:ext>
            </a:extLst>
          </p:cNvPr>
          <p:cNvSpPr txBox="1"/>
          <p:nvPr/>
        </p:nvSpPr>
        <p:spPr>
          <a:xfrm>
            <a:off x="4299746" y="3126957"/>
            <a:ext cx="3296808" cy="2062103"/>
          </a:xfrm>
          <a:prstGeom prst="rect">
            <a:avLst/>
          </a:prstGeom>
          <a:noFill/>
        </p:spPr>
        <p:txBody>
          <a:bodyPr wrap="square" rtlCol="0">
            <a:spAutoFit/>
          </a:bodyPr>
          <a:lstStyle/>
          <a:p>
            <a:pPr algn="ctr"/>
            <a:r>
              <a:rPr kumimoji="1" lang="ja-JP" altLang="en-US" sz="3200" dirty="0">
                <a:latin typeface="HGS創英角ｺﾞｼｯｸUB" panose="020B0900000000000000" pitchFamily="50" charset="-128"/>
                <a:ea typeface="HGS創英角ｺﾞｼｯｸUB" panose="020B0900000000000000" pitchFamily="50" charset="-128"/>
              </a:rPr>
              <a:t>手首への筋負荷</a:t>
            </a:r>
            <a:endParaRPr kumimoji="1" lang="en-US" altLang="ja-JP" sz="3200" dirty="0">
              <a:latin typeface="HGS創英角ｺﾞｼｯｸUB" panose="020B0900000000000000" pitchFamily="50" charset="-128"/>
              <a:ea typeface="HGS創英角ｺﾞｼｯｸUB" panose="020B0900000000000000" pitchFamily="50" charset="-128"/>
            </a:endParaRPr>
          </a:p>
          <a:p>
            <a:pPr algn="ctr"/>
            <a:r>
              <a:rPr kumimoji="1" lang="ja-JP" altLang="en-US" sz="9600" dirty="0">
                <a:latin typeface="HGS創英角ｺﾞｼｯｸUB" panose="020B0900000000000000" pitchFamily="50" charset="-128"/>
                <a:ea typeface="HGS創英角ｺﾞｼｯｸUB" panose="020B0900000000000000" pitchFamily="50" charset="-128"/>
              </a:rPr>
              <a:t>＞</a:t>
            </a:r>
          </a:p>
        </p:txBody>
      </p:sp>
      <mc:AlternateContent xmlns:mc="http://schemas.openxmlformats.org/markup-compatibility/2006">
        <mc:Choice xmlns:p14="http://schemas.microsoft.com/office/powerpoint/2010/main" Requires="p14">
          <p:contentPart p14:bwMode="auto" r:id="rId4">
            <p14:nvContentPartPr>
              <p14:cNvPr id="17" name="インク 16">
                <a:extLst>
                  <a:ext uri="{FF2B5EF4-FFF2-40B4-BE49-F238E27FC236}">
                    <a16:creationId xmlns:a16="http://schemas.microsoft.com/office/drawing/2014/main" id="{E43C58A2-4B29-4CF6-A202-478BB3CF83D4}"/>
                  </a:ext>
                </a:extLst>
              </p14:cNvPr>
              <p14:cNvContentPartPr/>
              <p14:nvPr/>
            </p14:nvContentPartPr>
            <p14:xfrm>
              <a:off x="4548832" y="3631402"/>
              <a:ext cx="2595240" cy="360"/>
            </p14:xfrm>
          </p:contentPart>
        </mc:Choice>
        <mc:Fallback>
          <p:pic>
            <p:nvPicPr>
              <p:cNvPr id="17" name="インク 16">
                <a:extLst>
                  <a:ext uri="{FF2B5EF4-FFF2-40B4-BE49-F238E27FC236}">
                    <a16:creationId xmlns:a16="http://schemas.microsoft.com/office/drawing/2014/main" id="{E43C58A2-4B29-4CF6-A202-478BB3CF83D4}"/>
                  </a:ext>
                </a:extLst>
              </p:cNvPr>
              <p:cNvPicPr/>
              <p:nvPr/>
            </p:nvPicPr>
            <p:blipFill>
              <a:blip r:embed="rId5"/>
              <a:stretch>
                <a:fillRect/>
              </a:stretch>
            </p:blipFill>
            <p:spPr>
              <a:xfrm>
                <a:off x="4495192" y="3523762"/>
                <a:ext cx="2702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インク 18">
                <a:extLst>
                  <a:ext uri="{FF2B5EF4-FFF2-40B4-BE49-F238E27FC236}">
                    <a16:creationId xmlns:a16="http://schemas.microsoft.com/office/drawing/2014/main" id="{BB779398-1B00-9ADF-9757-770EF47151F1}"/>
                  </a:ext>
                </a:extLst>
              </p14:cNvPr>
              <p14:cNvContentPartPr/>
              <p14:nvPr/>
            </p14:nvContentPartPr>
            <p14:xfrm>
              <a:off x="6974492" y="3607956"/>
              <a:ext cx="304560" cy="360"/>
            </p14:xfrm>
          </p:contentPart>
        </mc:Choice>
        <mc:Fallback>
          <p:pic>
            <p:nvPicPr>
              <p:cNvPr id="19" name="インク 18">
                <a:extLst>
                  <a:ext uri="{FF2B5EF4-FFF2-40B4-BE49-F238E27FC236}">
                    <a16:creationId xmlns:a16="http://schemas.microsoft.com/office/drawing/2014/main" id="{BB779398-1B00-9ADF-9757-770EF47151F1}"/>
                  </a:ext>
                </a:extLst>
              </p:cNvPr>
              <p:cNvPicPr/>
              <p:nvPr/>
            </p:nvPicPr>
            <p:blipFill>
              <a:blip r:embed="rId7"/>
              <a:stretch>
                <a:fillRect/>
              </a:stretch>
            </p:blipFill>
            <p:spPr>
              <a:xfrm>
                <a:off x="6920852" y="3500316"/>
                <a:ext cx="412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p:pic>
            <p:nvPicPr>
              <p:cNvPr id="22" name="インク 21">
                <a:extLst>
                  <a:ext uri="{FF2B5EF4-FFF2-40B4-BE49-F238E27FC236}">
                    <a16:creationId xmlns:a16="http://schemas.microsoft.com/office/drawing/2014/main" id="{D4DA94EC-B5B1-ECB3-5618-933E628EE936}"/>
                  </a:ext>
                </a:extLst>
              </p:cNvPr>
              <p:cNvPicPr/>
              <p:nvPr/>
            </p:nvPicPr>
            <p:blipFill>
              <a:blip r:embed="rId9"/>
              <a:stretch>
                <a:fillRect/>
              </a:stretch>
            </p:blipFill>
            <p:spPr>
              <a:xfrm>
                <a:off x="-2424388" y="776280"/>
                <a:ext cx="18000" cy="18000"/>
              </a:xfrm>
              <a:prstGeom prst="rect">
                <a:avLst/>
              </a:prstGeom>
            </p:spPr>
          </p:pic>
        </mc:Fallback>
      </mc:AlternateContent>
      <p:sp>
        <p:nvSpPr>
          <p:cNvPr id="24" name="テキスト ボックス 23">
            <a:extLst>
              <a:ext uri="{FF2B5EF4-FFF2-40B4-BE49-F238E27FC236}">
                <a16:creationId xmlns:a16="http://schemas.microsoft.com/office/drawing/2014/main" id="{B383628D-9916-3A33-0731-1AF8746ED5F5}"/>
              </a:ext>
            </a:extLst>
          </p:cNvPr>
          <p:cNvSpPr txBox="1"/>
          <p:nvPr/>
        </p:nvSpPr>
        <p:spPr>
          <a:xfrm>
            <a:off x="6435969" y="6507275"/>
            <a:ext cx="5442516" cy="369332"/>
          </a:xfrm>
          <a:prstGeom prst="rect">
            <a:avLst/>
          </a:prstGeom>
          <a:noFill/>
        </p:spPr>
        <p:txBody>
          <a:bodyPr wrap="none" rtlCol="0">
            <a:spAutoFit/>
          </a:bodyPr>
          <a:lstStyle/>
          <a:p>
            <a:r>
              <a:rPr kumimoji="1" lang="en-US" altLang="ja-JP" dirty="0"/>
              <a:t>(</a:t>
            </a:r>
            <a:r>
              <a:rPr lang="ja-JP" altLang="en-US" dirty="0"/>
              <a:t>ノートパソコン利用の人間工学ガイドラインより</a:t>
            </a:r>
            <a:r>
              <a:rPr kumimoji="1" lang="en-US" altLang="ja-JP" dirty="0"/>
              <a:t>)</a:t>
            </a:r>
            <a:endParaRPr kumimoji="1" lang="ja-JP" altLang="en-US" dirty="0"/>
          </a:p>
        </p:txBody>
      </p:sp>
    </p:spTree>
    <p:extLst>
      <p:ext uri="{BB962C8B-B14F-4D97-AF65-F5344CB8AC3E}">
        <p14:creationId xmlns:p14="http://schemas.microsoft.com/office/powerpoint/2010/main" val="330902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先行研究との違い</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p:sp>
        <p:nvSpPr>
          <p:cNvPr id="6" name="四角形: 角を丸くする 5">
            <a:extLst>
              <a:ext uri="{FF2B5EF4-FFF2-40B4-BE49-F238E27FC236}">
                <a16:creationId xmlns:a16="http://schemas.microsoft.com/office/drawing/2014/main" id="{4F58A500-EB40-45CD-B8FB-B34B87216D16}"/>
              </a:ext>
            </a:extLst>
          </p:cNvPr>
          <p:cNvSpPr/>
          <p:nvPr/>
        </p:nvSpPr>
        <p:spPr>
          <a:xfrm>
            <a:off x="128964" y="5410144"/>
            <a:ext cx="4067906" cy="756196"/>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A0E12640-51EA-69C5-1F51-E18F3BE379C0}"/>
              </a:ext>
            </a:extLst>
          </p:cNvPr>
          <p:cNvSpPr/>
          <p:nvPr/>
        </p:nvSpPr>
        <p:spPr>
          <a:xfrm>
            <a:off x="4366838" y="5410144"/>
            <a:ext cx="3978715" cy="756196"/>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AA4EA29-DE3A-AAEE-5894-7C009FF9EF8E}"/>
              </a:ext>
            </a:extLst>
          </p:cNvPr>
          <p:cNvSpPr txBox="1"/>
          <p:nvPr/>
        </p:nvSpPr>
        <p:spPr>
          <a:xfrm>
            <a:off x="588587" y="5471107"/>
            <a:ext cx="3156633" cy="584775"/>
          </a:xfrm>
          <a:prstGeom prst="rect">
            <a:avLst/>
          </a:prstGeom>
          <a:noFill/>
        </p:spPr>
        <p:txBody>
          <a:bodyPr wrap="none" rtlCol="0">
            <a:spAutoFit/>
          </a:bodyPr>
          <a:lstStyle/>
          <a:p>
            <a:r>
              <a:rPr kumimoji="1" lang="en-US" altLang="ja-JP" sz="3200" b="1" dirty="0">
                <a:latin typeface="HGS創英角ｺﾞｼｯｸUB" panose="020B0900000000000000" pitchFamily="50" charset="-128"/>
                <a:ea typeface="HGS創英角ｺﾞｼｯｸUB" panose="020B0900000000000000" pitchFamily="50" charset="-128"/>
              </a:rPr>
              <a:t>PC</a:t>
            </a:r>
            <a:r>
              <a:rPr kumimoji="1" lang="ja-JP" altLang="en-US" sz="3200" b="1" dirty="0">
                <a:latin typeface="HGS創英角ｺﾞｼｯｸUB" panose="020B0900000000000000" pitchFamily="50" charset="-128"/>
                <a:ea typeface="HGS創英角ｺﾞｼｯｸUB" panose="020B0900000000000000" pitchFamily="50" charset="-128"/>
              </a:rPr>
              <a:t>スタンドなし</a:t>
            </a:r>
          </a:p>
        </p:txBody>
      </p:sp>
      <p:sp>
        <p:nvSpPr>
          <p:cNvPr id="13" name="テキスト ボックス 12">
            <a:extLst>
              <a:ext uri="{FF2B5EF4-FFF2-40B4-BE49-F238E27FC236}">
                <a16:creationId xmlns:a16="http://schemas.microsoft.com/office/drawing/2014/main" id="{311F2F48-CA58-146A-7BA4-E5522BE5ABDF}"/>
              </a:ext>
            </a:extLst>
          </p:cNvPr>
          <p:cNvSpPr txBox="1"/>
          <p:nvPr/>
        </p:nvSpPr>
        <p:spPr>
          <a:xfrm>
            <a:off x="4892812" y="5471106"/>
            <a:ext cx="3156633" cy="584775"/>
          </a:xfrm>
          <a:prstGeom prst="rect">
            <a:avLst/>
          </a:prstGeom>
          <a:noFill/>
        </p:spPr>
        <p:txBody>
          <a:bodyPr wrap="none" rtlCol="0">
            <a:spAutoFit/>
          </a:bodyPr>
          <a:lstStyle/>
          <a:p>
            <a:r>
              <a:rPr kumimoji="1" lang="en-US" altLang="ja-JP" sz="3200" b="1" dirty="0">
                <a:latin typeface="HGS創英角ｺﾞｼｯｸUB" panose="020B0900000000000000" pitchFamily="50" charset="-128"/>
                <a:ea typeface="HGS創英角ｺﾞｼｯｸUB" panose="020B0900000000000000" pitchFamily="50" charset="-128"/>
              </a:rPr>
              <a:t>PC</a:t>
            </a:r>
            <a:r>
              <a:rPr kumimoji="1" lang="ja-JP" altLang="en-US" sz="3200" b="1" dirty="0">
                <a:latin typeface="HGS創英角ｺﾞｼｯｸUB" panose="020B0900000000000000" pitchFamily="50" charset="-128"/>
                <a:ea typeface="HGS創英角ｺﾞｼｯｸUB" panose="020B0900000000000000" pitchFamily="50" charset="-128"/>
              </a:rPr>
              <a:t>スタンドあり</a:t>
            </a:r>
          </a:p>
        </p:txBody>
      </p:sp>
      <mc:AlternateContent xmlns:mc="http://schemas.openxmlformats.org/markup-compatibility/2006">
        <mc:Choice xmlns:p14="http://schemas.microsoft.com/office/powerpoint/2010/main"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21" name="図 20">
            <a:extLst>
              <a:ext uri="{FF2B5EF4-FFF2-40B4-BE49-F238E27FC236}">
                <a16:creationId xmlns:a16="http://schemas.microsoft.com/office/drawing/2014/main" id="{B95B9ABB-492A-1B43-BFF8-9209A3404877}"/>
              </a:ext>
            </a:extLst>
          </p:cNvPr>
          <p:cNvPicPr>
            <a:picLocks noChangeAspect="1"/>
          </p:cNvPicPr>
          <p:nvPr/>
        </p:nvPicPr>
        <p:blipFill rotWithShape="1">
          <a:blip r:embed="rId4"/>
          <a:srcRect l="-128" t="12457" r="52565" b="16978"/>
          <a:stretch/>
        </p:blipFill>
        <p:spPr>
          <a:xfrm>
            <a:off x="337734" y="1960059"/>
            <a:ext cx="3859136" cy="3220522"/>
          </a:xfrm>
          <a:prstGeom prst="rect">
            <a:avLst/>
          </a:prstGeom>
        </p:spPr>
      </p:pic>
      <p:pic>
        <p:nvPicPr>
          <p:cNvPr id="24" name="図 23">
            <a:extLst>
              <a:ext uri="{FF2B5EF4-FFF2-40B4-BE49-F238E27FC236}">
                <a16:creationId xmlns:a16="http://schemas.microsoft.com/office/drawing/2014/main" id="{126EB56B-249A-0460-9BC2-D8F139FD7747}"/>
              </a:ext>
            </a:extLst>
          </p:cNvPr>
          <p:cNvPicPr>
            <a:picLocks noChangeAspect="1"/>
          </p:cNvPicPr>
          <p:nvPr/>
        </p:nvPicPr>
        <p:blipFill rotWithShape="1">
          <a:blip r:embed="rId5"/>
          <a:srcRect l="3936" t="14065" r="51996" b="19095"/>
          <a:stretch/>
        </p:blipFill>
        <p:spPr>
          <a:xfrm>
            <a:off x="4438472" y="1980384"/>
            <a:ext cx="3801574" cy="3243373"/>
          </a:xfrm>
          <a:prstGeom prst="rect">
            <a:avLst/>
          </a:prstGeom>
        </p:spPr>
      </p:pic>
      <p:sp>
        <p:nvSpPr>
          <p:cNvPr id="26" name="矢印: 折線 25">
            <a:extLst>
              <a:ext uri="{FF2B5EF4-FFF2-40B4-BE49-F238E27FC236}">
                <a16:creationId xmlns:a16="http://schemas.microsoft.com/office/drawing/2014/main" id="{360F9607-0104-E135-2634-2A44AFE02D70}"/>
              </a:ext>
            </a:extLst>
          </p:cNvPr>
          <p:cNvSpPr/>
          <p:nvPr/>
        </p:nvSpPr>
        <p:spPr>
          <a:xfrm rot="5400000">
            <a:off x="8893767" y="2835405"/>
            <a:ext cx="1555556" cy="2297703"/>
          </a:xfrm>
          <a:prstGeom prst="bentArrow">
            <a:avLst>
              <a:gd name="adj1" fmla="val 17753"/>
              <a:gd name="adj2" fmla="val 29225"/>
              <a:gd name="adj3" fmla="val 25000"/>
              <a:gd name="adj4" fmla="val 4375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四角形: 角を丸くする 26">
            <a:extLst>
              <a:ext uri="{FF2B5EF4-FFF2-40B4-BE49-F238E27FC236}">
                <a16:creationId xmlns:a16="http://schemas.microsoft.com/office/drawing/2014/main" id="{D6F8A4F4-1F4A-92EC-A6E8-52CE09E7B4DE}"/>
              </a:ext>
            </a:extLst>
          </p:cNvPr>
          <p:cNvSpPr/>
          <p:nvPr/>
        </p:nvSpPr>
        <p:spPr>
          <a:xfrm>
            <a:off x="8463192" y="4946437"/>
            <a:ext cx="3669306" cy="1015662"/>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2EF03EF-5F30-EC49-64BC-645816A6174B}"/>
              </a:ext>
            </a:extLst>
          </p:cNvPr>
          <p:cNvSpPr txBox="1"/>
          <p:nvPr/>
        </p:nvSpPr>
        <p:spPr>
          <a:xfrm>
            <a:off x="8515937" y="4946437"/>
            <a:ext cx="3563815" cy="1015663"/>
          </a:xfrm>
          <a:prstGeom prst="rect">
            <a:avLst/>
          </a:prstGeom>
          <a:noFill/>
        </p:spPr>
        <p:txBody>
          <a:bodyPr wrap="square" rtlCol="0">
            <a:spAutoFit/>
          </a:bodyPr>
          <a:lstStyle/>
          <a:p>
            <a:r>
              <a:rPr kumimoji="1" lang="ja-JP" altLang="en-US" sz="2000" dirty="0">
                <a:latin typeface="HGS創英角ｺﾞｼｯｸUB" panose="020B0900000000000000" pitchFamily="50" charset="-128"/>
                <a:ea typeface="HGS創英角ｺﾞｼｯｸUB" panose="020B0900000000000000" pitchFamily="50" charset="-128"/>
              </a:rPr>
              <a:t>角度的に</a:t>
            </a:r>
            <a:r>
              <a:rPr kumimoji="1" lang="en-US" altLang="ja-JP" sz="2000" dirty="0">
                <a:latin typeface="HGS創英角ｺﾞｼｯｸUB" panose="020B0900000000000000" pitchFamily="50" charset="-128"/>
                <a:ea typeface="HGS創英角ｺﾞｼｯｸUB" panose="020B0900000000000000" pitchFamily="50" charset="-128"/>
              </a:rPr>
              <a:t>PC</a:t>
            </a:r>
            <a:r>
              <a:rPr kumimoji="1" lang="ja-JP" altLang="en-US" sz="2000" dirty="0">
                <a:latin typeface="HGS創英角ｺﾞｼｯｸUB" panose="020B0900000000000000" pitchFamily="50" charset="-128"/>
                <a:ea typeface="HGS創英角ｺﾞｼｯｸUB" panose="020B0900000000000000" pitchFamily="50" charset="-128"/>
              </a:rPr>
              <a:t>スタンドなしよりありの方がキーボードが見えやすいのでは？</a:t>
            </a:r>
          </a:p>
        </p:txBody>
      </p:sp>
    </p:spTree>
    <p:extLst>
      <p:ext uri="{BB962C8B-B14F-4D97-AF65-F5344CB8AC3E}">
        <p14:creationId xmlns:p14="http://schemas.microsoft.com/office/powerpoint/2010/main" val="30221209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3195</TotalTime>
  <Words>552</Words>
  <Application>Microsoft Office PowerPoint</Application>
  <PresentationFormat>ワイド画面</PresentationFormat>
  <Paragraphs>61</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HGS創英角ｺﾞｼｯｸUB</vt:lpstr>
      <vt:lpstr>HGｺﾞｼｯｸE</vt:lpstr>
      <vt:lpstr>游ゴシック</vt:lpstr>
      <vt:lpstr>游ゴシック Light</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自己紹介</dc:title>
  <dc:creator>214082074</dc:creator>
  <cp:lastModifiedBy>小唄 周平</cp:lastModifiedBy>
  <cp:revision>12</cp:revision>
  <dcterms:created xsi:type="dcterms:W3CDTF">2021-02-14T04:19:36Z</dcterms:created>
  <dcterms:modified xsi:type="dcterms:W3CDTF">2022-05-22T10:03:56Z</dcterms:modified>
</cp:coreProperties>
</file>