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4" r:id="rId5"/>
    <p:sldId id="259" r:id="rId6"/>
    <p:sldId id="260" r:id="rId7"/>
    <p:sldId id="261" r:id="rId8"/>
    <p:sldId id="265" r:id="rId9"/>
    <p:sldId id="262" r:id="rId10"/>
    <p:sldId id="266" r:id="rId11"/>
    <p:sldId id="267" r:id="rId12"/>
    <p:sldId id="263"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282646-FFDD-D010-281F-3277C3C52B20}" v="12" dt="2024-12-15T13:24:01.253"/>
    <p1510:client id="{8DD35453-688D-505E-5BE3-4C90AC2F5C63}" v="842" dt="2024-12-16T05:39:06.958"/>
    <p1510:client id="{E134B62A-4D67-EB43-AD52-69A242BC29DC}" v="2206" dt="2024-12-16T05:44:18.460"/>
    <p1510:client id="{EBB5DD2A-455E-87E7-E4F3-776DFB0C531E}" v="2" dt="2024-12-15T15:43:10.574"/>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D083AE6-46FA-4A59-8FB0-9F97EB10719F}" styleName="淡色スタイル 3 - アクセント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D6ADE-3E28-DE1C-3373-E30C5520AD0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7F0CC55-C87C-9578-AF60-7616D493F4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6587B63-77C6-BE9D-4683-B2282DADE746}"/>
              </a:ext>
            </a:extLst>
          </p:cNvPr>
          <p:cNvSpPr>
            <a:spLocks noGrp="1"/>
          </p:cNvSpPr>
          <p:nvPr>
            <p:ph type="dt" sz="half" idx="10"/>
          </p:nvPr>
        </p:nvSpPr>
        <p:spPr/>
        <p:txBody>
          <a:bodyPr/>
          <a:lstStyle/>
          <a:p>
            <a:fld id="{02EEE084-D807-0D4F-A38A-B04F1C6271D2}" type="datetimeFigureOut">
              <a:rPr kumimoji="1" lang="ja-JP" altLang="en-US" smtClean="0"/>
              <a:t>2024/12/16</a:t>
            </a:fld>
            <a:endParaRPr kumimoji="1" lang="ja-JP" altLang="en-US"/>
          </a:p>
        </p:txBody>
      </p:sp>
      <p:sp>
        <p:nvSpPr>
          <p:cNvPr id="5" name="フッター プレースホルダー 4">
            <a:extLst>
              <a:ext uri="{FF2B5EF4-FFF2-40B4-BE49-F238E27FC236}">
                <a16:creationId xmlns:a16="http://schemas.microsoft.com/office/drawing/2014/main" id="{4A379ABA-7EB8-8046-52BA-8194DA42ECE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CE0D57D-141D-FDA4-C76C-548B50265651}"/>
              </a:ext>
            </a:extLst>
          </p:cNvPr>
          <p:cNvSpPr>
            <a:spLocks noGrp="1"/>
          </p:cNvSpPr>
          <p:nvPr>
            <p:ph type="sldNum" sz="quarter" idx="12"/>
          </p:nvPr>
        </p:nvSpPr>
        <p:spPr/>
        <p:txBody>
          <a:bodyPr/>
          <a:lstStyle/>
          <a:p>
            <a:fld id="{9B68058F-1DDF-1E40-B538-B4C129BB6063}" type="slidenum">
              <a:rPr kumimoji="1" lang="ja-JP" altLang="en-US" smtClean="0"/>
              <a:t>‹#›</a:t>
            </a:fld>
            <a:endParaRPr kumimoji="1" lang="ja-JP" altLang="en-US"/>
          </a:p>
        </p:txBody>
      </p:sp>
    </p:spTree>
    <p:extLst>
      <p:ext uri="{BB962C8B-B14F-4D97-AF65-F5344CB8AC3E}">
        <p14:creationId xmlns:p14="http://schemas.microsoft.com/office/powerpoint/2010/main" val="4203123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DCF7D5-CCDC-5BDC-A6A2-B1E985E7E8B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D4FEEF7-1A52-BB7F-2F45-3856458F153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321370A-BD4C-5AEE-811D-D0A5C3858696}"/>
              </a:ext>
            </a:extLst>
          </p:cNvPr>
          <p:cNvSpPr>
            <a:spLocks noGrp="1"/>
          </p:cNvSpPr>
          <p:nvPr>
            <p:ph type="dt" sz="half" idx="10"/>
          </p:nvPr>
        </p:nvSpPr>
        <p:spPr/>
        <p:txBody>
          <a:bodyPr/>
          <a:lstStyle/>
          <a:p>
            <a:fld id="{02EEE084-D807-0D4F-A38A-B04F1C6271D2}" type="datetimeFigureOut">
              <a:rPr kumimoji="1" lang="ja-JP" altLang="en-US" smtClean="0"/>
              <a:t>2024/12/16</a:t>
            </a:fld>
            <a:endParaRPr kumimoji="1" lang="ja-JP" altLang="en-US"/>
          </a:p>
        </p:txBody>
      </p:sp>
      <p:sp>
        <p:nvSpPr>
          <p:cNvPr id="5" name="フッター プレースホルダー 4">
            <a:extLst>
              <a:ext uri="{FF2B5EF4-FFF2-40B4-BE49-F238E27FC236}">
                <a16:creationId xmlns:a16="http://schemas.microsoft.com/office/drawing/2014/main" id="{3C0FF64D-A5FB-4E37-E845-59723D89C9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5F4C275-3C3E-B46F-7755-3EE83D2C686A}"/>
              </a:ext>
            </a:extLst>
          </p:cNvPr>
          <p:cNvSpPr>
            <a:spLocks noGrp="1"/>
          </p:cNvSpPr>
          <p:nvPr>
            <p:ph type="sldNum" sz="quarter" idx="12"/>
          </p:nvPr>
        </p:nvSpPr>
        <p:spPr/>
        <p:txBody>
          <a:bodyPr/>
          <a:lstStyle/>
          <a:p>
            <a:fld id="{9B68058F-1DDF-1E40-B538-B4C129BB6063}" type="slidenum">
              <a:rPr kumimoji="1" lang="ja-JP" altLang="en-US" smtClean="0"/>
              <a:t>‹#›</a:t>
            </a:fld>
            <a:endParaRPr kumimoji="1" lang="ja-JP" altLang="en-US"/>
          </a:p>
        </p:txBody>
      </p:sp>
    </p:spTree>
    <p:extLst>
      <p:ext uri="{BB962C8B-B14F-4D97-AF65-F5344CB8AC3E}">
        <p14:creationId xmlns:p14="http://schemas.microsoft.com/office/powerpoint/2010/main" val="3957903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C4586AB-D8BD-5C7C-1C78-7F4BCD4834A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0881B81-6B7C-A208-A524-272A0809101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B43CC0-8528-AE4D-3051-DBC61D7AE5CC}"/>
              </a:ext>
            </a:extLst>
          </p:cNvPr>
          <p:cNvSpPr>
            <a:spLocks noGrp="1"/>
          </p:cNvSpPr>
          <p:nvPr>
            <p:ph type="dt" sz="half" idx="10"/>
          </p:nvPr>
        </p:nvSpPr>
        <p:spPr/>
        <p:txBody>
          <a:bodyPr/>
          <a:lstStyle/>
          <a:p>
            <a:fld id="{02EEE084-D807-0D4F-A38A-B04F1C6271D2}" type="datetimeFigureOut">
              <a:rPr kumimoji="1" lang="ja-JP" altLang="en-US" smtClean="0"/>
              <a:t>2024/12/16</a:t>
            </a:fld>
            <a:endParaRPr kumimoji="1" lang="ja-JP" altLang="en-US"/>
          </a:p>
        </p:txBody>
      </p:sp>
      <p:sp>
        <p:nvSpPr>
          <p:cNvPr id="5" name="フッター プレースホルダー 4">
            <a:extLst>
              <a:ext uri="{FF2B5EF4-FFF2-40B4-BE49-F238E27FC236}">
                <a16:creationId xmlns:a16="http://schemas.microsoft.com/office/drawing/2014/main" id="{C9FD7AED-CF94-C4DA-F64C-D42EADBF21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2554382-9D85-0C8D-2C14-40B4A608494E}"/>
              </a:ext>
            </a:extLst>
          </p:cNvPr>
          <p:cNvSpPr>
            <a:spLocks noGrp="1"/>
          </p:cNvSpPr>
          <p:nvPr>
            <p:ph type="sldNum" sz="quarter" idx="12"/>
          </p:nvPr>
        </p:nvSpPr>
        <p:spPr/>
        <p:txBody>
          <a:bodyPr/>
          <a:lstStyle/>
          <a:p>
            <a:fld id="{9B68058F-1DDF-1E40-B538-B4C129BB6063}" type="slidenum">
              <a:rPr kumimoji="1" lang="ja-JP" altLang="en-US" smtClean="0"/>
              <a:t>‹#›</a:t>
            </a:fld>
            <a:endParaRPr kumimoji="1" lang="ja-JP" altLang="en-US"/>
          </a:p>
        </p:txBody>
      </p:sp>
    </p:spTree>
    <p:extLst>
      <p:ext uri="{BB962C8B-B14F-4D97-AF65-F5344CB8AC3E}">
        <p14:creationId xmlns:p14="http://schemas.microsoft.com/office/powerpoint/2010/main" val="1444659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38A548-EAD4-5C7D-E998-3289AB443A2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8BD269F-11AD-C81F-44B3-1A6D80CCA01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84BC3D-5F04-4853-E88E-73D4C2060F3D}"/>
              </a:ext>
            </a:extLst>
          </p:cNvPr>
          <p:cNvSpPr>
            <a:spLocks noGrp="1"/>
          </p:cNvSpPr>
          <p:nvPr>
            <p:ph type="dt" sz="half" idx="10"/>
          </p:nvPr>
        </p:nvSpPr>
        <p:spPr/>
        <p:txBody>
          <a:bodyPr/>
          <a:lstStyle/>
          <a:p>
            <a:fld id="{02EEE084-D807-0D4F-A38A-B04F1C6271D2}" type="datetimeFigureOut">
              <a:rPr kumimoji="1" lang="ja-JP" altLang="en-US" smtClean="0"/>
              <a:t>2024/12/16</a:t>
            </a:fld>
            <a:endParaRPr kumimoji="1" lang="ja-JP" altLang="en-US"/>
          </a:p>
        </p:txBody>
      </p:sp>
      <p:sp>
        <p:nvSpPr>
          <p:cNvPr id="5" name="フッター プレースホルダー 4">
            <a:extLst>
              <a:ext uri="{FF2B5EF4-FFF2-40B4-BE49-F238E27FC236}">
                <a16:creationId xmlns:a16="http://schemas.microsoft.com/office/drawing/2014/main" id="{F038DDDE-FD66-74E2-4F4B-2F624931CAE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80AFB87-5E51-B077-1A76-F8010CCC940C}"/>
              </a:ext>
            </a:extLst>
          </p:cNvPr>
          <p:cNvSpPr>
            <a:spLocks noGrp="1"/>
          </p:cNvSpPr>
          <p:nvPr>
            <p:ph type="sldNum" sz="quarter" idx="12"/>
          </p:nvPr>
        </p:nvSpPr>
        <p:spPr/>
        <p:txBody>
          <a:bodyPr/>
          <a:lstStyle/>
          <a:p>
            <a:fld id="{9B68058F-1DDF-1E40-B538-B4C129BB6063}" type="slidenum">
              <a:rPr kumimoji="1" lang="ja-JP" altLang="en-US" smtClean="0"/>
              <a:t>‹#›</a:t>
            </a:fld>
            <a:endParaRPr kumimoji="1" lang="ja-JP" altLang="en-US"/>
          </a:p>
        </p:txBody>
      </p:sp>
    </p:spTree>
    <p:extLst>
      <p:ext uri="{BB962C8B-B14F-4D97-AF65-F5344CB8AC3E}">
        <p14:creationId xmlns:p14="http://schemas.microsoft.com/office/powerpoint/2010/main" val="1125006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B2D50B-D005-1294-1CC9-EF8F397917A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167D748-AD78-6AC9-308B-5622D362F30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196A9C6-63EE-2732-EA45-6FDCD820E524}"/>
              </a:ext>
            </a:extLst>
          </p:cNvPr>
          <p:cNvSpPr>
            <a:spLocks noGrp="1"/>
          </p:cNvSpPr>
          <p:nvPr>
            <p:ph type="dt" sz="half" idx="10"/>
          </p:nvPr>
        </p:nvSpPr>
        <p:spPr/>
        <p:txBody>
          <a:bodyPr/>
          <a:lstStyle/>
          <a:p>
            <a:fld id="{02EEE084-D807-0D4F-A38A-B04F1C6271D2}" type="datetimeFigureOut">
              <a:rPr kumimoji="1" lang="ja-JP" altLang="en-US" smtClean="0"/>
              <a:t>2024/12/16</a:t>
            </a:fld>
            <a:endParaRPr kumimoji="1" lang="ja-JP" altLang="en-US"/>
          </a:p>
        </p:txBody>
      </p:sp>
      <p:sp>
        <p:nvSpPr>
          <p:cNvPr id="5" name="フッター プレースホルダー 4">
            <a:extLst>
              <a:ext uri="{FF2B5EF4-FFF2-40B4-BE49-F238E27FC236}">
                <a16:creationId xmlns:a16="http://schemas.microsoft.com/office/drawing/2014/main" id="{09B12C09-B9F6-F738-B770-56C095859A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EAC8DA-01A6-7C2A-BAE8-70E34364759F}"/>
              </a:ext>
            </a:extLst>
          </p:cNvPr>
          <p:cNvSpPr>
            <a:spLocks noGrp="1"/>
          </p:cNvSpPr>
          <p:nvPr>
            <p:ph type="sldNum" sz="quarter" idx="12"/>
          </p:nvPr>
        </p:nvSpPr>
        <p:spPr/>
        <p:txBody>
          <a:bodyPr/>
          <a:lstStyle/>
          <a:p>
            <a:fld id="{9B68058F-1DDF-1E40-B538-B4C129BB6063}" type="slidenum">
              <a:rPr kumimoji="1" lang="ja-JP" altLang="en-US" smtClean="0"/>
              <a:t>‹#›</a:t>
            </a:fld>
            <a:endParaRPr kumimoji="1" lang="ja-JP" altLang="en-US"/>
          </a:p>
        </p:txBody>
      </p:sp>
    </p:spTree>
    <p:extLst>
      <p:ext uri="{BB962C8B-B14F-4D97-AF65-F5344CB8AC3E}">
        <p14:creationId xmlns:p14="http://schemas.microsoft.com/office/powerpoint/2010/main" val="3899696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420823-60E5-34C3-CDB8-366E860D62B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FD123C4-46DD-9957-14DB-DF988DD8B14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39B6F16-5513-F746-410C-764F982BBCD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68B9D99-2ED9-02F8-21CA-6A4C1DEB0886}"/>
              </a:ext>
            </a:extLst>
          </p:cNvPr>
          <p:cNvSpPr>
            <a:spLocks noGrp="1"/>
          </p:cNvSpPr>
          <p:nvPr>
            <p:ph type="dt" sz="half" idx="10"/>
          </p:nvPr>
        </p:nvSpPr>
        <p:spPr/>
        <p:txBody>
          <a:bodyPr/>
          <a:lstStyle/>
          <a:p>
            <a:fld id="{02EEE084-D807-0D4F-A38A-B04F1C6271D2}" type="datetimeFigureOut">
              <a:rPr kumimoji="1" lang="ja-JP" altLang="en-US" smtClean="0"/>
              <a:t>2024/12/16</a:t>
            </a:fld>
            <a:endParaRPr kumimoji="1" lang="ja-JP" altLang="en-US"/>
          </a:p>
        </p:txBody>
      </p:sp>
      <p:sp>
        <p:nvSpPr>
          <p:cNvPr id="6" name="フッター プレースホルダー 5">
            <a:extLst>
              <a:ext uri="{FF2B5EF4-FFF2-40B4-BE49-F238E27FC236}">
                <a16:creationId xmlns:a16="http://schemas.microsoft.com/office/drawing/2014/main" id="{1AAB7710-019D-3DEA-86A3-40D43196898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A72B47-9CBF-EF30-67F8-5BAD27A078CA}"/>
              </a:ext>
            </a:extLst>
          </p:cNvPr>
          <p:cNvSpPr>
            <a:spLocks noGrp="1"/>
          </p:cNvSpPr>
          <p:nvPr>
            <p:ph type="sldNum" sz="quarter" idx="12"/>
          </p:nvPr>
        </p:nvSpPr>
        <p:spPr/>
        <p:txBody>
          <a:bodyPr/>
          <a:lstStyle/>
          <a:p>
            <a:fld id="{9B68058F-1DDF-1E40-B538-B4C129BB6063}" type="slidenum">
              <a:rPr kumimoji="1" lang="ja-JP" altLang="en-US" smtClean="0"/>
              <a:t>‹#›</a:t>
            </a:fld>
            <a:endParaRPr kumimoji="1" lang="ja-JP" altLang="en-US"/>
          </a:p>
        </p:txBody>
      </p:sp>
    </p:spTree>
    <p:extLst>
      <p:ext uri="{BB962C8B-B14F-4D97-AF65-F5344CB8AC3E}">
        <p14:creationId xmlns:p14="http://schemas.microsoft.com/office/powerpoint/2010/main" val="4248125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0DB915-D96C-BFEC-4026-59BCE13D0E3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C35F27F-0127-1446-F843-099CF8DF28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25AB575-14A8-8FF8-862C-46C9684D44E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592A9DE-BA02-96BF-23A4-A78149CA5D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645E268-3E6E-3A46-5D31-660E2863A88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FAB9104-D4FB-7F4B-2F22-CB27C9A1AD43}"/>
              </a:ext>
            </a:extLst>
          </p:cNvPr>
          <p:cNvSpPr>
            <a:spLocks noGrp="1"/>
          </p:cNvSpPr>
          <p:nvPr>
            <p:ph type="dt" sz="half" idx="10"/>
          </p:nvPr>
        </p:nvSpPr>
        <p:spPr/>
        <p:txBody>
          <a:bodyPr/>
          <a:lstStyle/>
          <a:p>
            <a:fld id="{02EEE084-D807-0D4F-A38A-B04F1C6271D2}" type="datetimeFigureOut">
              <a:rPr kumimoji="1" lang="ja-JP" altLang="en-US" smtClean="0"/>
              <a:t>2024/12/16</a:t>
            </a:fld>
            <a:endParaRPr kumimoji="1" lang="ja-JP" altLang="en-US"/>
          </a:p>
        </p:txBody>
      </p:sp>
      <p:sp>
        <p:nvSpPr>
          <p:cNvPr id="8" name="フッター プレースホルダー 7">
            <a:extLst>
              <a:ext uri="{FF2B5EF4-FFF2-40B4-BE49-F238E27FC236}">
                <a16:creationId xmlns:a16="http://schemas.microsoft.com/office/drawing/2014/main" id="{6543C8EE-046C-53A8-C338-87A56A29BD5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FBA91D2-B411-F5A7-6B9D-3EE4224C9159}"/>
              </a:ext>
            </a:extLst>
          </p:cNvPr>
          <p:cNvSpPr>
            <a:spLocks noGrp="1"/>
          </p:cNvSpPr>
          <p:nvPr>
            <p:ph type="sldNum" sz="quarter" idx="12"/>
          </p:nvPr>
        </p:nvSpPr>
        <p:spPr/>
        <p:txBody>
          <a:bodyPr/>
          <a:lstStyle/>
          <a:p>
            <a:fld id="{9B68058F-1DDF-1E40-B538-B4C129BB6063}" type="slidenum">
              <a:rPr kumimoji="1" lang="ja-JP" altLang="en-US" smtClean="0"/>
              <a:t>‹#›</a:t>
            </a:fld>
            <a:endParaRPr kumimoji="1" lang="ja-JP" altLang="en-US"/>
          </a:p>
        </p:txBody>
      </p:sp>
    </p:spTree>
    <p:extLst>
      <p:ext uri="{BB962C8B-B14F-4D97-AF65-F5344CB8AC3E}">
        <p14:creationId xmlns:p14="http://schemas.microsoft.com/office/powerpoint/2010/main" val="973617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F9E20E-921E-9AF9-8EE1-355D918A1C4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1BDB52E-4744-10EF-E5C5-12EA557D4499}"/>
              </a:ext>
            </a:extLst>
          </p:cNvPr>
          <p:cNvSpPr>
            <a:spLocks noGrp="1"/>
          </p:cNvSpPr>
          <p:nvPr>
            <p:ph type="dt" sz="half" idx="10"/>
          </p:nvPr>
        </p:nvSpPr>
        <p:spPr/>
        <p:txBody>
          <a:bodyPr/>
          <a:lstStyle/>
          <a:p>
            <a:fld id="{02EEE084-D807-0D4F-A38A-B04F1C6271D2}" type="datetimeFigureOut">
              <a:rPr kumimoji="1" lang="ja-JP" altLang="en-US" smtClean="0"/>
              <a:t>2024/12/16</a:t>
            </a:fld>
            <a:endParaRPr kumimoji="1" lang="ja-JP" altLang="en-US"/>
          </a:p>
        </p:txBody>
      </p:sp>
      <p:sp>
        <p:nvSpPr>
          <p:cNvPr id="4" name="フッター プレースホルダー 3">
            <a:extLst>
              <a:ext uri="{FF2B5EF4-FFF2-40B4-BE49-F238E27FC236}">
                <a16:creationId xmlns:a16="http://schemas.microsoft.com/office/drawing/2014/main" id="{37993066-C462-5C2C-F4A6-154CFE80145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AA720D6-8DE1-6615-77D2-3D6CC7AFE0F4}"/>
              </a:ext>
            </a:extLst>
          </p:cNvPr>
          <p:cNvSpPr>
            <a:spLocks noGrp="1"/>
          </p:cNvSpPr>
          <p:nvPr>
            <p:ph type="sldNum" sz="quarter" idx="12"/>
          </p:nvPr>
        </p:nvSpPr>
        <p:spPr/>
        <p:txBody>
          <a:bodyPr/>
          <a:lstStyle/>
          <a:p>
            <a:fld id="{9B68058F-1DDF-1E40-B538-B4C129BB6063}" type="slidenum">
              <a:rPr kumimoji="1" lang="ja-JP" altLang="en-US" smtClean="0"/>
              <a:t>‹#›</a:t>
            </a:fld>
            <a:endParaRPr kumimoji="1" lang="ja-JP" altLang="en-US"/>
          </a:p>
        </p:txBody>
      </p:sp>
    </p:spTree>
    <p:extLst>
      <p:ext uri="{BB962C8B-B14F-4D97-AF65-F5344CB8AC3E}">
        <p14:creationId xmlns:p14="http://schemas.microsoft.com/office/powerpoint/2010/main" val="2257868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3BBB7CA-7A6D-5DE6-9FC8-6B49364AD4B1}"/>
              </a:ext>
            </a:extLst>
          </p:cNvPr>
          <p:cNvSpPr>
            <a:spLocks noGrp="1"/>
          </p:cNvSpPr>
          <p:nvPr>
            <p:ph type="dt" sz="half" idx="10"/>
          </p:nvPr>
        </p:nvSpPr>
        <p:spPr/>
        <p:txBody>
          <a:bodyPr/>
          <a:lstStyle/>
          <a:p>
            <a:fld id="{02EEE084-D807-0D4F-A38A-B04F1C6271D2}" type="datetimeFigureOut">
              <a:rPr kumimoji="1" lang="ja-JP" altLang="en-US" smtClean="0"/>
              <a:t>2024/12/16</a:t>
            </a:fld>
            <a:endParaRPr kumimoji="1" lang="ja-JP" altLang="en-US"/>
          </a:p>
        </p:txBody>
      </p:sp>
      <p:sp>
        <p:nvSpPr>
          <p:cNvPr id="3" name="フッター プレースホルダー 2">
            <a:extLst>
              <a:ext uri="{FF2B5EF4-FFF2-40B4-BE49-F238E27FC236}">
                <a16:creationId xmlns:a16="http://schemas.microsoft.com/office/drawing/2014/main" id="{34C25A1E-23C0-9564-80F8-64EAFEBDC5B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FE49982-F152-3D6B-8DEB-0594DDEB0397}"/>
              </a:ext>
            </a:extLst>
          </p:cNvPr>
          <p:cNvSpPr>
            <a:spLocks noGrp="1"/>
          </p:cNvSpPr>
          <p:nvPr>
            <p:ph type="sldNum" sz="quarter" idx="12"/>
          </p:nvPr>
        </p:nvSpPr>
        <p:spPr/>
        <p:txBody>
          <a:bodyPr/>
          <a:lstStyle/>
          <a:p>
            <a:fld id="{9B68058F-1DDF-1E40-B538-B4C129BB6063}" type="slidenum">
              <a:rPr kumimoji="1" lang="ja-JP" altLang="en-US" smtClean="0"/>
              <a:t>‹#›</a:t>
            </a:fld>
            <a:endParaRPr kumimoji="1" lang="ja-JP" altLang="en-US"/>
          </a:p>
        </p:txBody>
      </p:sp>
    </p:spTree>
    <p:extLst>
      <p:ext uri="{BB962C8B-B14F-4D97-AF65-F5344CB8AC3E}">
        <p14:creationId xmlns:p14="http://schemas.microsoft.com/office/powerpoint/2010/main" val="1080627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B5707C-6147-E16B-F352-1E6E425FB69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D739BD6-3C03-CFA2-C73C-FB2EE446CF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A529ADA-691C-F7A6-564A-F962D7F851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F779D66-84F3-9859-17CD-97067F1DE5A4}"/>
              </a:ext>
            </a:extLst>
          </p:cNvPr>
          <p:cNvSpPr>
            <a:spLocks noGrp="1"/>
          </p:cNvSpPr>
          <p:nvPr>
            <p:ph type="dt" sz="half" idx="10"/>
          </p:nvPr>
        </p:nvSpPr>
        <p:spPr/>
        <p:txBody>
          <a:bodyPr/>
          <a:lstStyle/>
          <a:p>
            <a:fld id="{02EEE084-D807-0D4F-A38A-B04F1C6271D2}" type="datetimeFigureOut">
              <a:rPr kumimoji="1" lang="ja-JP" altLang="en-US" smtClean="0"/>
              <a:t>2024/12/16</a:t>
            </a:fld>
            <a:endParaRPr kumimoji="1" lang="ja-JP" altLang="en-US"/>
          </a:p>
        </p:txBody>
      </p:sp>
      <p:sp>
        <p:nvSpPr>
          <p:cNvPr id="6" name="フッター プレースホルダー 5">
            <a:extLst>
              <a:ext uri="{FF2B5EF4-FFF2-40B4-BE49-F238E27FC236}">
                <a16:creationId xmlns:a16="http://schemas.microsoft.com/office/drawing/2014/main" id="{F1C11B1C-D148-E85C-2494-1014562B6AD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7487F60-090C-6815-389A-EDA713A16DC1}"/>
              </a:ext>
            </a:extLst>
          </p:cNvPr>
          <p:cNvSpPr>
            <a:spLocks noGrp="1"/>
          </p:cNvSpPr>
          <p:nvPr>
            <p:ph type="sldNum" sz="quarter" idx="12"/>
          </p:nvPr>
        </p:nvSpPr>
        <p:spPr/>
        <p:txBody>
          <a:bodyPr/>
          <a:lstStyle/>
          <a:p>
            <a:fld id="{9B68058F-1DDF-1E40-B538-B4C129BB6063}" type="slidenum">
              <a:rPr kumimoji="1" lang="ja-JP" altLang="en-US" smtClean="0"/>
              <a:t>‹#›</a:t>
            </a:fld>
            <a:endParaRPr kumimoji="1" lang="ja-JP" altLang="en-US"/>
          </a:p>
        </p:txBody>
      </p:sp>
    </p:spTree>
    <p:extLst>
      <p:ext uri="{BB962C8B-B14F-4D97-AF65-F5344CB8AC3E}">
        <p14:creationId xmlns:p14="http://schemas.microsoft.com/office/powerpoint/2010/main" val="1395472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0E6785-8C9D-E657-DDF3-2C54320089E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1D22152-A0FE-58B7-987E-15562FBB22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D06C207-5E25-2551-8DEA-795B119A19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BAAF154-42B0-F34B-D482-7425C35BCDAB}"/>
              </a:ext>
            </a:extLst>
          </p:cNvPr>
          <p:cNvSpPr>
            <a:spLocks noGrp="1"/>
          </p:cNvSpPr>
          <p:nvPr>
            <p:ph type="dt" sz="half" idx="10"/>
          </p:nvPr>
        </p:nvSpPr>
        <p:spPr/>
        <p:txBody>
          <a:bodyPr/>
          <a:lstStyle/>
          <a:p>
            <a:fld id="{02EEE084-D807-0D4F-A38A-B04F1C6271D2}" type="datetimeFigureOut">
              <a:rPr kumimoji="1" lang="ja-JP" altLang="en-US" smtClean="0"/>
              <a:t>2024/12/16</a:t>
            </a:fld>
            <a:endParaRPr kumimoji="1" lang="ja-JP" altLang="en-US"/>
          </a:p>
        </p:txBody>
      </p:sp>
      <p:sp>
        <p:nvSpPr>
          <p:cNvPr id="6" name="フッター プレースホルダー 5">
            <a:extLst>
              <a:ext uri="{FF2B5EF4-FFF2-40B4-BE49-F238E27FC236}">
                <a16:creationId xmlns:a16="http://schemas.microsoft.com/office/drawing/2014/main" id="{DBAC68D0-C4DF-E16F-DE21-D0C9D12812E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5F5F77E-20A9-92E4-0650-2F67888750E1}"/>
              </a:ext>
            </a:extLst>
          </p:cNvPr>
          <p:cNvSpPr>
            <a:spLocks noGrp="1"/>
          </p:cNvSpPr>
          <p:nvPr>
            <p:ph type="sldNum" sz="quarter" idx="12"/>
          </p:nvPr>
        </p:nvSpPr>
        <p:spPr/>
        <p:txBody>
          <a:bodyPr/>
          <a:lstStyle/>
          <a:p>
            <a:fld id="{9B68058F-1DDF-1E40-B538-B4C129BB6063}" type="slidenum">
              <a:rPr kumimoji="1" lang="ja-JP" altLang="en-US" smtClean="0"/>
              <a:t>‹#›</a:t>
            </a:fld>
            <a:endParaRPr kumimoji="1" lang="ja-JP" altLang="en-US"/>
          </a:p>
        </p:txBody>
      </p:sp>
    </p:spTree>
    <p:extLst>
      <p:ext uri="{BB962C8B-B14F-4D97-AF65-F5344CB8AC3E}">
        <p14:creationId xmlns:p14="http://schemas.microsoft.com/office/powerpoint/2010/main" val="2106111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30BFE59-1A9B-23FC-9C17-65A001DA50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E88872A-2A02-3CF6-CABD-0AA09BD217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6CE656-819F-7205-83F6-D490E4CEBB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2EEE084-D807-0D4F-A38A-B04F1C6271D2}" type="datetimeFigureOut">
              <a:rPr kumimoji="1" lang="ja-JP" altLang="en-US" smtClean="0"/>
              <a:t>2024/12/16</a:t>
            </a:fld>
            <a:endParaRPr kumimoji="1" lang="ja-JP" altLang="en-US"/>
          </a:p>
        </p:txBody>
      </p:sp>
      <p:sp>
        <p:nvSpPr>
          <p:cNvPr id="5" name="フッター プレースホルダー 4">
            <a:extLst>
              <a:ext uri="{FF2B5EF4-FFF2-40B4-BE49-F238E27FC236}">
                <a16:creationId xmlns:a16="http://schemas.microsoft.com/office/drawing/2014/main" id="{AEF60B39-CAA8-A570-7556-122DD5F73E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04F1F34-9D3A-833D-A265-88916E8566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B68058F-1DDF-1E40-B538-B4C129BB6063}" type="slidenum">
              <a:rPr kumimoji="1" lang="ja-JP" altLang="en-US" smtClean="0"/>
              <a:t>‹#›</a:t>
            </a:fld>
            <a:endParaRPr kumimoji="1" lang="ja-JP" altLang="en-US"/>
          </a:p>
        </p:txBody>
      </p:sp>
    </p:spTree>
    <p:extLst>
      <p:ext uri="{BB962C8B-B14F-4D97-AF65-F5344CB8AC3E}">
        <p14:creationId xmlns:p14="http://schemas.microsoft.com/office/powerpoint/2010/main" val="493849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0CA4D6-B303-7161-7080-D620A7711E9B}"/>
              </a:ext>
            </a:extLst>
          </p:cNvPr>
          <p:cNvSpPr>
            <a:spLocks noGrp="1"/>
          </p:cNvSpPr>
          <p:nvPr>
            <p:ph type="ctrTitle"/>
          </p:nvPr>
        </p:nvSpPr>
        <p:spPr/>
        <p:txBody>
          <a:bodyPr>
            <a:normAutofit/>
          </a:bodyPr>
          <a:lstStyle/>
          <a:p>
            <a:br>
              <a:rPr kumimoji="1" lang="en-US" altLang="ja-JP" sz="4000"/>
            </a:br>
            <a:r>
              <a:rPr kumimoji="1" lang="ja-JP" altLang="en-US" sz="4000"/>
              <a:t>インターネット普及率</a:t>
            </a:r>
            <a:br>
              <a:rPr kumimoji="1" lang="en-US" altLang="ja-JP" sz="4000"/>
            </a:br>
            <a:r>
              <a:rPr kumimoji="1" lang="ja-JP" altLang="en-US" sz="4000"/>
              <a:t>とメンタルヘルスの関係の可視化</a:t>
            </a:r>
          </a:p>
        </p:txBody>
      </p:sp>
      <p:sp>
        <p:nvSpPr>
          <p:cNvPr id="3" name="字幕 2">
            <a:extLst>
              <a:ext uri="{FF2B5EF4-FFF2-40B4-BE49-F238E27FC236}">
                <a16:creationId xmlns:a16="http://schemas.microsoft.com/office/drawing/2014/main" id="{E47F512D-7FD4-6536-1900-576CDF0B0BAD}"/>
              </a:ext>
            </a:extLst>
          </p:cNvPr>
          <p:cNvSpPr>
            <a:spLocks noGrp="1"/>
          </p:cNvSpPr>
          <p:nvPr>
            <p:ph type="subTitle" idx="1"/>
          </p:nvPr>
        </p:nvSpPr>
        <p:spPr>
          <a:xfrm>
            <a:off x="1524000" y="3785476"/>
            <a:ext cx="9144000" cy="1655762"/>
          </a:xfrm>
        </p:spPr>
        <p:txBody>
          <a:bodyPr/>
          <a:lstStyle/>
          <a:p>
            <a:endParaRPr kumimoji="1" lang="en-US" altLang="ja-JP" sz="1600"/>
          </a:p>
          <a:p>
            <a:r>
              <a:rPr kumimoji="1" lang="ja-JP" altLang="en-US" sz="1600"/>
              <a:t>グループ７</a:t>
            </a:r>
            <a:r>
              <a:rPr kumimoji="1" lang="en-US" altLang="ja-JP" sz="1600"/>
              <a:t> </a:t>
            </a:r>
            <a:r>
              <a:rPr kumimoji="1" lang="ja-JP" altLang="en-US" sz="1600"/>
              <a:t>桑原、山下、三橋</a:t>
            </a:r>
            <a:endParaRPr kumimoji="1" lang="en-US" altLang="ja-JP"/>
          </a:p>
        </p:txBody>
      </p:sp>
      <p:sp>
        <p:nvSpPr>
          <p:cNvPr id="4" name="四角形吹き出し 3">
            <a:extLst>
              <a:ext uri="{FF2B5EF4-FFF2-40B4-BE49-F238E27FC236}">
                <a16:creationId xmlns:a16="http://schemas.microsoft.com/office/drawing/2014/main" id="{770C78E2-1ABE-41AC-B25A-2A80D0E45283}"/>
              </a:ext>
            </a:extLst>
          </p:cNvPr>
          <p:cNvSpPr/>
          <p:nvPr/>
        </p:nvSpPr>
        <p:spPr>
          <a:xfrm>
            <a:off x="8078529" y="1010333"/>
            <a:ext cx="2742485" cy="1212813"/>
          </a:xfrm>
          <a:prstGeom prst="wedgeEllipseCallout">
            <a:avLst/>
          </a:prstGeom>
          <a:no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kumimoji="1" lang="ja-JP" altLang="en-US" sz="2800">
                <a:ea typeface="游ゴシック"/>
              </a:rPr>
              <a:t>国別</a:t>
            </a:r>
            <a:r>
              <a:rPr kumimoji="1" lang="en-US" altLang="ja-JP" sz="2800">
                <a:ea typeface="游ゴシック"/>
              </a:rPr>
              <a:t>/</a:t>
            </a:r>
            <a:r>
              <a:rPr kumimoji="1" lang="ja-JP" altLang="en-US" sz="2800">
                <a:ea typeface="游ゴシック"/>
              </a:rPr>
              <a:t>年別で見る</a:t>
            </a:r>
          </a:p>
        </p:txBody>
      </p:sp>
    </p:spTree>
    <p:extLst>
      <p:ext uri="{BB962C8B-B14F-4D97-AF65-F5344CB8AC3E}">
        <p14:creationId xmlns:p14="http://schemas.microsoft.com/office/powerpoint/2010/main" val="2762585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6ED5A-5789-2637-239B-86CD1CD60154}"/>
              </a:ext>
            </a:extLst>
          </p:cNvPr>
          <p:cNvSpPr>
            <a:spLocks noGrp="1"/>
          </p:cNvSpPr>
          <p:nvPr>
            <p:ph type="title"/>
          </p:nvPr>
        </p:nvSpPr>
        <p:spPr/>
        <p:txBody>
          <a:bodyPr/>
          <a:lstStyle/>
          <a:p>
            <a:r>
              <a:rPr lang="ja-JP" altLang="en-US">
                <a:ea typeface="游ゴシック Light"/>
              </a:rPr>
              <a:t>達成できたこと/できなかったこと</a:t>
            </a:r>
            <a:endParaRPr kumimoji="1" lang="ja-JP" altLang="en-US"/>
          </a:p>
        </p:txBody>
      </p:sp>
      <p:sp>
        <p:nvSpPr>
          <p:cNvPr id="3" name="コンテンツ プレースホルダー 2">
            <a:extLst>
              <a:ext uri="{FF2B5EF4-FFF2-40B4-BE49-F238E27FC236}">
                <a16:creationId xmlns:a16="http://schemas.microsoft.com/office/drawing/2014/main" id="{357CD732-D829-6B2E-8DF8-A086A2C4A74B}"/>
              </a:ext>
            </a:extLst>
          </p:cNvPr>
          <p:cNvSpPr>
            <a:spLocks noGrp="1"/>
          </p:cNvSpPr>
          <p:nvPr>
            <p:ph idx="1"/>
          </p:nvPr>
        </p:nvSpPr>
        <p:spPr/>
        <p:txBody>
          <a:bodyPr vert="horz" lIns="91440" tIns="45720" rIns="91440" bIns="45720" rtlCol="0" anchor="t">
            <a:normAutofit/>
          </a:bodyPr>
          <a:lstStyle/>
          <a:p>
            <a:r>
              <a:rPr lang="ja-JP" altLang="en-US">
                <a:ea typeface="游ゴシック"/>
              </a:rPr>
              <a:t>達成できたこと</a:t>
            </a:r>
          </a:p>
          <a:p>
            <a:pPr lvl="1">
              <a:buFont typeface="Courier New" panose="020B0604020202020204" pitchFamily="34" charset="0"/>
              <a:buChar char="o"/>
            </a:pPr>
            <a:r>
              <a:rPr lang="ja-JP" altLang="en-US">
                <a:ea typeface="游ゴシック"/>
              </a:rPr>
              <a:t>３D地球儀による</a:t>
            </a:r>
            <a:r>
              <a:rPr lang="ja-JP" altLang="en-US" u="heavy">
                <a:uFill>
                  <a:solidFill>
                    <a:srgbClr val="FF0000"/>
                  </a:solidFill>
                </a:uFill>
                <a:ea typeface="游ゴシック"/>
              </a:rPr>
              <a:t>視覚的に楽しい</a:t>
            </a:r>
            <a:r>
              <a:rPr lang="ja-JP" altLang="en-US">
                <a:ea typeface="游ゴシック"/>
              </a:rPr>
              <a:t>ビジュアル</a:t>
            </a:r>
          </a:p>
          <a:p>
            <a:pPr lvl="1">
              <a:buFont typeface="Courier New" panose="020B0604020202020204" pitchFamily="34" charset="0"/>
              <a:buChar char="o"/>
            </a:pPr>
            <a:r>
              <a:rPr lang="ja-JP" altLang="en-US">
                <a:ea typeface="游ゴシック"/>
              </a:rPr>
              <a:t>２種データの関係性が</a:t>
            </a:r>
            <a:r>
              <a:rPr lang="ja-JP" altLang="en-US" u="heavy">
                <a:uFill>
                  <a:solidFill>
                    <a:srgbClr val="FF0000"/>
                  </a:solidFill>
                </a:uFill>
                <a:ea typeface="游ゴシック"/>
              </a:rPr>
              <a:t>一目でわかる</a:t>
            </a:r>
            <a:r>
              <a:rPr lang="ja-JP" altLang="en-US">
                <a:ea typeface="游ゴシック"/>
              </a:rPr>
              <a:t>表現形式</a:t>
            </a:r>
          </a:p>
          <a:p>
            <a:r>
              <a:rPr lang="ja-JP" altLang="en-US">
                <a:ea typeface="游ゴシック"/>
              </a:rPr>
              <a:t>達成できなかったこと</a:t>
            </a:r>
          </a:p>
          <a:p>
            <a:pPr lvl="1">
              <a:buFont typeface="Courier New" panose="020B0604020202020204" pitchFamily="34" charset="0"/>
              <a:buChar char="o"/>
            </a:pPr>
            <a:r>
              <a:rPr lang="ja-JP" altLang="en-US">
                <a:ea typeface="游ゴシック"/>
              </a:rPr>
              <a:t>Processing環境での実装</a:t>
            </a:r>
          </a:p>
          <a:p>
            <a:pPr lvl="1">
              <a:buFont typeface="Courier New" panose="020B0604020202020204" pitchFamily="34" charset="0"/>
              <a:buChar char="o"/>
            </a:pPr>
            <a:r>
              <a:rPr lang="ja-JP" altLang="en-US">
                <a:ea typeface="游ゴシック"/>
              </a:rPr>
              <a:t>分析対象の精神障害の切り替え</a:t>
            </a:r>
            <a:endParaRPr lang="ja-JP"/>
          </a:p>
          <a:p>
            <a:pPr lvl="1">
              <a:buFont typeface="Courier New" panose="020B0604020202020204" pitchFamily="34" charset="0"/>
              <a:buChar char="o"/>
            </a:pPr>
            <a:endParaRPr lang="ja-JP" altLang="en-US">
              <a:ea typeface="游ゴシック"/>
            </a:endParaRPr>
          </a:p>
        </p:txBody>
      </p:sp>
    </p:spTree>
    <p:extLst>
      <p:ext uri="{BB962C8B-B14F-4D97-AF65-F5344CB8AC3E}">
        <p14:creationId xmlns:p14="http://schemas.microsoft.com/office/powerpoint/2010/main" val="1716849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F6DF11-6941-C2DC-ED9F-58062932982F}"/>
              </a:ext>
            </a:extLst>
          </p:cNvPr>
          <p:cNvSpPr>
            <a:spLocks noGrp="1"/>
          </p:cNvSpPr>
          <p:nvPr>
            <p:ph type="title"/>
          </p:nvPr>
        </p:nvSpPr>
        <p:spPr/>
        <p:txBody>
          <a:bodyPr/>
          <a:lstStyle/>
          <a:p>
            <a:r>
              <a:rPr lang="ja-JP" altLang="en-US">
                <a:ea typeface="游ゴシック Light"/>
              </a:rPr>
              <a:t>ファイル構成</a:t>
            </a:r>
            <a:r>
              <a:rPr lang="ja-JP" altLang="en-US" sz="2400">
                <a:ea typeface="游ゴシック Light"/>
              </a:rPr>
              <a:t>(readme.txtに同様のことを記載)</a:t>
            </a:r>
          </a:p>
        </p:txBody>
      </p:sp>
      <p:sp>
        <p:nvSpPr>
          <p:cNvPr id="3" name="コンテンツ プレースホルダー 2">
            <a:extLst>
              <a:ext uri="{FF2B5EF4-FFF2-40B4-BE49-F238E27FC236}">
                <a16:creationId xmlns:a16="http://schemas.microsoft.com/office/drawing/2014/main" id="{2F225E34-550D-DD55-37C6-573040160C2A}"/>
              </a:ext>
            </a:extLst>
          </p:cNvPr>
          <p:cNvSpPr>
            <a:spLocks noGrp="1"/>
          </p:cNvSpPr>
          <p:nvPr>
            <p:ph idx="1"/>
          </p:nvPr>
        </p:nvSpPr>
        <p:spPr/>
        <p:txBody>
          <a:bodyPr vert="horz" lIns="91440" tIns="45720" rIns="91440" bIns="45720" rtlCol="0" anchor="t">
            <a:normAutofit fontScale="77500" lnSpcReduction="20000"/>
          </a:bodyPr>
          <a:lstStyle/>
          <a:p>
            <a:pPr>
              <a:buNone/>
            </a:pPr>
            <a:r>
              <a:rPr lang="ja-JP" b="1">
                <a:ea typeface="+mn-lt"/>
                <a:cs typeface="+mn-lt"/>
              </a:rPr>
              <a:t>data_visualization.ipynb</a:t>
            </a:r>
            <a:endParaRPr lang="ja-JP" b="1"/>
          </a:p>
          <a:p>
            <a:pPr>
              <a:buNone/>
            </a:pPr>
            <a:r>
              <a:rPr lang="ja-JP">
                <a:ea typeface="+mn-lt"/>
                <a:cs typeface="+mn-lt"/>
              </a:rPr>
              <a:t>最終作成物、GoogleColaboratory等ipynbが読み込める環境での実行</a:t>
            </a:r>
            <a:endParaRPr lang="ja-JP"/>
          </a:p>
          <a:p>
            <a:pPr>
              <a:buNone/>
            </a:pPr>
            <a:r>
              <a:rPr lang="ja-JP">
                <a:ea typeface="+mn-lt"/>
                <a:cs typeface="+mn-lt"/>
              </a:rPr>
              <a:t>また、data.csvを同階層に配置している想定のパス指定しています</a:t>
            </a:r>
            <a:endParaRPr lang="ja-JP"/>
          </a:p>
          <a:p>
            <a:pPr>
              <a:buNone/>
            </a:pPr>
            <a:endParaRPr lang="ja-JP"/>
          </a:p>
          <a:p>
            <a:pPr>
              <a:buNone/>
            </a:pPr>
            <a:r>
              <a:rPr lang="ja-JP" b="1">
                <a:ea typeface="+mn-lt"/>
                <a:cs typeface="+mn-lt"/>
              </a:rPr>
              <a:t>data.csv</a:t>
            </a:r>
            <a:endParaRPr lang="ja-JP" b="1"/>
          </a:p>
          <a:p>
            <a:pPr>
              <a:buNone/>
            </a:pPr>
            <a:r>
              <a:rPr lang="ja-JP">
                <a:ea typeface="+mn-lt"/>
                <a:cs typeface="+mn-lt"/>
              </a:rPr>
              <a:t>分析対象のデータを統合し１つにまとめたもの、上記ipynbはこちらを使用</a:t>
            </a:r>
            <a:endParaRPr lang="ja-JP"/>
          </a:p>
          <a:p>
            <a:pPr>
              <a:buNone/>
            </a:pPr>
            <a:endParaRPr lang="ja-JP"/>
          </a:p>
          <a:p>
            <a:pPr>
              <a:buNone/>
            </a:pPr>
            <a:r>
              <a:rPr lang="ja-JP" b="1">
                <a:ea typeface="+mn-lt"/>
                <a:cs typeface="+mn-lt"/>
              </a:rPr>
              <a:t>データ可視化試作.zip</a:t>
            </a:r>
            <a:endParaRPr lang="ja-JP" b="1"/>
          </a:p>
          <a:p>
            <a:pPr>
              <a:buNone/>
            </a:pPr>
            <a:r>
              <a:rPr lang="ja-JP">
                <a:ea typeface="+mn-lt"/>
                <a:cs typeface="+mn-lt"/>
              </a:rPr>
              <a:t>３D地球儀を作成するにあたって試行錯誤段階で作成したprocessingプ</a:t>
            </a:r>
            <a:endParaRPr lang="en-US" altLang="ja-JP">
              <a:ea typeface="+mn-lt"/>
              <a:cs typeface="+mn-lt"/>
            </a:endParaRPr>
          </a:p>
          <a:p>
            <a:pPr>
              <a:buNone/>
            </a:pPr>
            <a:r>
              <a:rPr lang="ja-JP">
                <a:ea typeface="+mn-lt"/>
                <a:cs typeface="+mn-lt"/>
              </a:rPr>
              <a:t>ロジェクトフォルダ</a:t>
            </a:r>
            <a:endParaRPr lang="ja-JP"/>
          </a:p>
          <a:p>
            <a:pPr>
              <a:buNone/>
            </a:pPr>
            <a:r>
              <a:rPr lang="ja-JP">
                <a:ea typeface="+mn-lt"/>
                <a:cs typeface="+mn-lt"/>
              </a:rPr>
              <a:t>こちらにもデータを同封しているので解凍後そのままprocessingで実行</a:t>
            </a:r>
            <a:r>
              <a:rPr lang="ja-JP" altLang="en-US">
                <a:ea typeface="+mn-lt"/>
                <a:cs typeface="+mn-lt"/>
              </a:rPr>
              <a:t>可能</a:t>
            </a:r>
            <a:endParaRPr lang="en-US" altLang="ja-JP">
              <a:ea typeface="游ゴシック"/>
            </a:endParaRPr>
          </a:p>
          <a:p>
            <a:pPr marL="0" indent="0">
              <a:buNone/>
            </a:pPr>
            <a:endParaRPr lang="ja-JP" altLang="en-US">
              <a:ea typeface="游ゴシック" panose="020B0400000000000000" pitchFamily="34" charset="-128"/>
            </a:endParaRPr>
          </a:p>
        </p:txBody>
      </p:sp>
    </p:spTree>
    <p:extLst>
      <p:ext uri="{BB962C8B-B14F-4D97-AF65-F5344CB8AC3E}">
        <p14:creationId xmlns:p14="http://schemas.microsoft.com/office/powerpoint/2010/main" val="163752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773484-8748-97CA-A329-F70E4EC5832E}"/>
              </a:ext>
            </a:extLst>
          </p:cNvPr>
          <p:cNvSpPr>
            <a:spLocks noGrp="1"/>
          </p:cNvSpPr>
          <p:nvPr>
            <p:ph type="title"/>
          </p:nvPr>
        </p:nvSpPr>
        <p:spPr/>
        <p:txBody>
          <a:bodyPr/>
          <a:lstStyle/>
          <a:p>
            <a:r>
              <a:rPr kumimoji="1" lang="ja-JP" altLang="en-US"/>
              <a:t>各メンバーの</a:t>
            </a:r>
            <a:r>
              <a:rPr lang="ja-JP" altLang="en-US"/>
              <a:t>役割</a:t>
            </a:r>
            <a:endParaRPr kumimoji="1" lang="ja-JP" altLang="en-US"/>
          </a:p>
        </p:txBody>
      </p:sp>
      <p:sp>
        <p:nvSpPr>
          <p:cNvPr id="3" name="コンテンツ プレースホルダー 2">
            <a:extLst>
              <a:ext uri="{FF2B5EF4-FFF2-40B4-BE49-F238E27FC236}">
                <a16:creationId xmlns:a16="http://schemas.microsoft.com/office/drawing/2014/main" id="{E3929479-37C3-B34F-4486-43EEB8BF70EA}"/>
              </a:ext>
            </a:extLst>
          </p:cNvPr>
          <p:cNvSpPr>
            <a:spLocks noGrp="1"/>
          </p:cNvSpPr>
          <p:nvPr>
            <p:ph idx="1"/>
          </p:nvPr>
        </p:nvSpPr>
        <p:spPr>
          <a:xfrm>
            <a:off x="838200" y="1690688"/>
            <a:ext cx="10515600" cy="4351338"/>
          </a:xfrm>
        </p:spPr>
        <p:txBody>
          <a:bodyPr vert="horz" lIns="91440" tIns="45720" rIns="91440" bIns="45720" rtlCol="0" anchor="t">
            <a:normAutofit fontScale="92500" lnSpcReduction="10000"/>
          </a:bodyPr>
          <a:lstStyle/>
          <a:p>
            <a:pPr marL="0" indent="0">
              <a:buNone/>
            </a:pPr>
            <a:r>
              <a:rPr kumimoji="1" lang="ja-JP" altLang="en-US" sz="2000" b="1">
                <a:ea typeface="游ゴシック"/>
              </a:rPr>
              <a:t>桑原</a:t>
            </a:r>
            <a:r>
              <a:rPr kumimoji="1" lang="en-US" altLang="ja-JP" sz="2000" b="1">
                <a:ea typeface="游ゴシック"/>
              </a:rPr>
              <a:t> </a:t>
            </a:r>
          </a:p>
          <a:p>
            <a:pPr marL="0" indent="0">
              <a:buNone/>
            </a:pPr>
            <a:r>
              <a:rPr lang="ja-JP" altLang="en-US" sz="2000">
                <a:ea typeface="游ゴシック"/>
              </a:rPr>
              <a:t>・テーマの選定</a:t>
            </a:r>
            <a:r>
              <a:rPr lang="en-US" altLang="ja-JP" sz="2000">
                <a:ea typeface="游ゴシック"/>
              </a:rPr>
              <a:t>/</a:t>
            </a:r>
            <a:r>
              <a:rPr lang="ja-JP" altLang="en-US" sz="2000">
                <a:ea typeface="游ゴシック"/>
              </a:rPr>
              <a:t>データの用意</a:t>
            </a:r>
            <a:endParaRPr kumimoji="1" lang="en-US" altLang="ja-JP" sz="2000">
              <a:ea typeface="游ゴシック"/>
            </a:endParaRPr>
          </a:p>
          <a:p>
            <a:pPr marL="0" indent="0">
              <a:buNone/>
            </a:pPr>
            <a:r>
              <a:rPr kumimoji="1" lang="ja-JP" altLang="en-US" sz="2000">
                <a:ea typeface="游ゴシック"/>
              </a:rPr>
              <a:t>・前処理後のデータの整形</a:t>
            </a:r>
            <a:r>
              <a:rPr kumimoji="1" lang="en-US" altLang="ja-JP" sz="2000">
                <a:ea typeface="游ゴシック"/>
              </a:rPr>
              <a:t>(</a:t>
            </a:r>
            <a:r>
              <a:rPr kumimoji="1" lang="ja-JP" altLang="en-US" sz="2000">
                <a:ea typeface="游ゴシック"/>
              </a:rPr>
              <a:t>マージ</a:t>
            </a:r>
            <a:r>
              <a:rPr kumimoji="1" lang="en-US" altLang="ja-JP" sz="2000">
                <a:ea typeface="游ゴシック"/>
              </a:rPr>
              <a:t>)</a:t>
            </a:r>
            <a:endParaRPr lang="en-US" altLang="ja-JP" sz="2000">
              <a:ea typeface="游ゴシック"/>
            </a:endParaRPr>
          </a:p>
          <a:p>
            <a:pPr marL="0" indent="0">
              <a:buNone/>
            </a:pPr>
            <a:r>
              <a:rPr kumimoji="1" lang="ja-JP" altLang="en-US" sz="2000">
                <a:ea typeface="游ゴシック"/>
              </a:rPr>
              <a:t>・</a:t>
            </a:r>
            <a:r>
              <a:rPr kumimoji="1" lang="en-US" altLang="ja-JP" sz="2000">
                <a:ea typeface="游ゴシック"/>
              </a:rPr>
              <a:t>processing</a:t>
            </a:r>
            <a:r>
              <a:rPr kumimoji="1" lang="ja-JP" altLang="en-US" sz="2000">
                <a:ea typeface="游ゴシック"/>
              </a:rPr>
              <a:t>上</a:t>
            </a:r>
            <a:r>
              <a:rPr kumimoji="1" lang="en-US" altLang="ja-JP" sz="2000">
                <a:ea typeface="游ゴシック"/>
              </a:rPr>
              <a:t>(</a:t>
            </a:r>
            <a:r>
              <a:rPr lang="en-US" altLang="ja-JP" sz="2000">
                <a:ea typeface="游ゴシック"/>
              </a:rPr>
              <a:t>java)</a:t>
            </a:r>
            <a:r>
              <a:rPr kumimoji="1" lang="ja-JP" altLang="en-US" sz="2000">
                <a:ea typeface="游ゴシック"/>
              </a:rPr>
              <a:t>での可視化の試行錯誤</a:t>
            </a:r>
            <a:r>
              <a:rPr kumimoji="1" lang="en-US" altLang="ja-JP" sz="2000">
                <a:ea typeface="游ゴシック"/>
              </a:rPr>
              <a:t> (</a:t>
            </a:r>
            <a:r>
              <a:rPr kumimoji="1" lang="ja-JP" altLang="en-US" sz="2000">
                <a:ea typeface="游ゴシック"/>
              </a:rPr>
              <a:t>地球</a:t>
            </a:r>
            <a:r>
              <a:rPr kumimoji="1" lang="en-US" altLang="ja-JP" sz="2000">
                <a:ea typeface="游ゴシック"/>
              </a:rPr>
              <a:t>/15</a:t>
            </a:r>
            <a:r>
              <a:rPr kumimoji="1" lang="ja-JP" altLang="en-US" sz="2000">
                <a:ea typeface="游ゴシック"/>
              </a:rPr>
              <a:t>度線</a:t>
            </a:r>
            <a:r>
              <a:rPr kumimoji="1" lang="en-US" altLang="ja-JP" sz="2000">
                <a:ea typeface="游ゴシック"/>
              </a:rPr>
              <a:t>/</a:t>
            </a:r>
            <a:r>
              <a:rPr kumimoji="1" lang="ja-JP" altLang="en-US" sz="2000">
                <a:ea typeface="游ゴシック"/>
              </a:rPr>
              <a:t>マウスによる回転まで</a:t>
            </a:r>
            <a:r>
              <a:rPr kumimoji="1" lang="en-US" altLang="ja-JP" sz="2000">
                <a:ea typeface="游ゴシック"/>
              </a:rPr>
              <a:t>)</a:t>
            </a:r>
            <a:endParaRPr lang="en-US" altLang="ja-JP" sz="2000">
              <a:ea typeface="游ゴシック"/>
            </a:endParaRPr>
          </a:p>
          <a:p>
            <a:pPr marL="0" indent="0">
              <a:buNone/>
            </a:pPr>
            <a:r>
              <a:rPr lang="ja-JP" altLang="en-US" sz="2000" b="1"/>
              <a:t>山下</a:t>
            </a:r>
            <a:endParaRPr lang="en-US" altLang="ja-JP" sz="2000" b="1"/>
          </a:p>
          <a:p>
            <a:pPr marL="0" indent="0">
              <a:buNone/>
            </a:pPr>
            <a:r>
              <a:rPr lang="ja-JP" altLang="en-US" sz="2000">
                <a:ea typeface="游ゴシック"/>
              </a:rPr>
              <a:t>・テーマ設定</a:t>
            </a:r>
            <a:endParaRPr lang="ja-JP" altLang="en-US" sz="2000">
              <a:highlight>
                <a:srgbClr val="FFFF00"/>
              </a:highlight>
              <a:ea typeface="游ゴシック"/>
            </a:endParaRPr>
          </a:p>
          <a:p>
            <a:pPr marL="0" indent="0">
              <a:buNone/>
            </a:pPr>
            <a:r>
              <a:rPr lang="ja-JP" altLang="en-US" sz="2000">
                <a:ea typeface="游ゴシック"/>
              </a:rPr>
              <a:t>・javaからpythonへの書き換え</a:t>
            </a:r>
            <a:endParaRPr lang="ja-JP" altLang="en-US" sz="2000">
              <a:highlight>
                <a:srgbClr val="FFFF00"/>
              </a:highlight>
              <a:ea typeface="游ゴシック"/>
            </a:endParaRPr>
          </a:p>
          <a:p>
            <a:pPr marL="0" indent="0">
              <a:buNone/>
            </a:pPr>
            <a:r>
              <a:rPr lang="ja-JP" altLang="en-US" sz="2000">
                <a:ea typeface="游ゴシック"/>
              </a:rPr>
              <a:t>・拡大縮小やカーソル機能などのインタラクティブを追加</a:t>
            </a:r>
          </a:p>
          <a:p>
            <a:pPr marL="0" indent="0">
              <a:buNone/>
            </a:pPr>
            <a:r>
              <a:rPr kumimoji="1" lang="ja-JP" altLang="en-US" sz="2000" b="1">
                <a:ea typeface="游ゴシック"/>
              </a:rPr>
              <a:t>三橋</a:t>
            </a:r>
            <a:r>
              <a:rPr kumimoji="1" lang="en-US" altLang="ja-JP" sz="2000" b="1">
                <a:ea typeface="游ゴシック"/>
              </a:rPr>
              <a:t> </a:t>
            </a:r>
            <a:endParaRPr lang="en-US" altLang="ja-JP" sz="2000" b="1">
              <a:ea typeface="游ゴシック"/>
            </a:endParaRPr>
          </a:p>
          <a:p>
            <a:pPr marL="0" indent="0">
              <a:buNone/>
            </a:pPr>
            <a:r>
              <a:rPr lang="ja-JP" altLang="en-US" sz="2000"/>
              <a:t>・</a:t>
            </a:r>
            <a:r>
              <a:rPr kumimoji="1" lang="ja-JP" altLang="en-US" sz="2000"/>
              <a:t>データの前処理</a:t>
            </a:r>
            <a:endParaRPr kumimoji="1" lang="en-US" altLang="ja-JP" sz="2000"/>
          </a:p>
          <a:p>
            <a:pPr marL="0" indent="0">
              <a:buNone/>
            </a:pPr>
            <a:r>
              <a:rPr kumimoji="1" lang="en-US" altLang="ja-JP" sz="2000">
                <a:ea typeface="游ゴシック"/>
              </a:rPr>
              <a:t>(csv</a:t>
            </a:r>
            <a:r>
              <a:rPr lang="ja-JP" altLang="en-US" sz="2000">
                <a:ea typeface="游ゴシック"/>
              </a:rPr>
              <a:t>ファイルとしてデータを保存する際の文字化けの解消</a:t>
            </a:r>
            <a:r>
              <a:rPr lang="en-US" altLang="ja-JP" sz="2000">
                <a:ea typeface="游ゴシック"/>
              </a:rPr>
              <a:t>)</a:t>
            </a:r>
          </a:p>
          <a:p>
            <a:pPr marL="0" indent="0">
              <a:buNone/>
            </a:pPr>
            <a:r>
              <a:rPr lang="ja-JP" altLang="en-US" sz="2000"/>
              <a:t>・先行研究の分析によるテーマ設定の妥当性の考察</a:t>
            </a:r>
            <a:endParaRPr kumimoji="1" lang="ja-JP" altLang="en-US" sz="2000"/>
          </a:p>
        </p:txBody>
      </p:sp>
    </p:spTree>
    <p:extLst>
      <p:ext uri="{BB962C8B-B14F-4D97-AF65-F5344CB8AC3E}">
        <p14:creationId xmlns:p14="http://schemas.microsoft.com/office/powerpoint/2010/main" val="3901606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6B8814-5861-55B3-0240-CE4729DB50ED}"/>
              </a:ext>
            </a:extLst>
          </p:cNvPr>
          <p:cNvSpPr>
            <a:spLocks noGrp="1"/>
          </p:cNvSpPr>
          <p:nvPr>
            <p:ph type="title"/>
          </p:nvPr>
        </p:nvSpPr>
        <p:spPr/>
        <p:txBody>
          <a:bodyPr/>
          <a:lstStyle/>
          <a:p>
            <a:r>
              <a:rPr kumimoji="1" lang="ja-JP" altLang="en-US"/>
              <a:t>テーマ設定の背景</a:t>
            </a:r>
          </a:p>
        </p:txBody>
      </p:sp>
      <p:sp>
        <p:nvSpPr>
          <p:cNvPr id="3" name="コンテンツ プレースホルダー 2">
            <a:extLst>
              <a:ext uri="{FF2B5EF4-FFF2-40B4-BE49-F238E27FC236}">
                <a16:creationId xmlns:a16="http://schemas.microsoft.com/office/drawing/2014/main" id="{B564E65D-7AC6-9773-1965-EA1CE46EB592}"/>
              </a:ext>
            </a:extLst>
          </p:cNvPr>
          <p:cNvSpPr>
            <a:spLocks noGrp="1"/>
          </p:cNvSpPr>
          <p:nvPr>
            <p:ph idx="1"/>
          </p:nvPr>
        </p:nvSpPr>
        <p:spPr>
          <a:xfrm>
            <a:off x="838200" y="1716978"/>
            <a:ext cx="10515600" cy="4775897"/>
          </a:xfrm>
        </p:spPr>
        <p:txBody>
          <a:bodyPr>
            <a:normAutofit fontScale="85000" lnSpcReduction="20000"/>
          </a:bodyPr>
          <a:lstStyle/>
          <a:p>
            <a:pPr marL="0" indent="0">
              <a:buNone/>
            </a:pPr>
            <a:r>
              <a:rPr lang="ja-JP" altLang="en-US"/>
              <a:t>インターネットの普及　　　　　　人々の生活に計り知れない影響</a:t>
            </a:r>
            <a:endParaRPr lang="en-US" altLang="ja-JP"/>
          </a:p>
          <a:p>
            <a:pPr marL="0" indent="0">
              <a:buNone/>
            </a:pPr>
            <a:endParaRPr lang="en-US" altLang="ja-JP"/>
          </a:p>
          <a:p>
            <a:endParaRPr lang="en-US" altLang="ja-JP"/>
          </a:p>
          <a:p>
            <a:endParaRPr lang="en-US" altLang="ja-JP"/>
          </a:p>
          <a:p>
            <a:pPr marL="0" indent="0">
              <a:buNone/>
            </a:pPr>
            <a:endParaRPr lang="en-US" altLang="ja-JP"/>
          </a:p>
          <a:p>
            <a:pPr marL="0" indent="0">
              <a:buNone/>
            </a:pPr>
            <a:endParaRPr lang="en-US" altLang="ja-JP"/>
          </a:p>
          <a:p>
            <a:pPr marL="0" indent="0">
              <a:buNone/>
            </a:pPr>
            <a:endParaRPr lang="en-US" altLang="ja-JP"/>
          </a:p>
          <a:p>
            <a:pPr marL="0" indent="0">
              <a:buNone/>
            </a:pPr>
            <a:endParaRPr lang="en-US" altLang="ja-JP"/>
          </a:p>
          <a:p>
            <a:pPr marL="0" indent="0">
              <a:buNone/>
            </a:pPr>
            <a:endParaRPr kumimoji="1" lang="en-US" altLang="ja-JP"/>
          </a:p>
          <a:p>
            <a:pPr marL="0" indent="0">
              <a:buNone/>
            </a:pPr>
            <a:endParaRPr kumimoji="1" lang="en-US" altLang="ja-JP"/>
          </a:p>
          <a:p>
            <a:pPr marL="0" indent="0">
              <a:buNone/>
            </a:pPr>
            <a:r>
              <a:rPr kumimoji="1" lang="ja-JP" altLang="en-US"/>
              <a:t>→メンタルヘルスへの影響を分析し、</a:t>
            </a:r>
            <a:r>
              <a:rPr kumimoji="1" lang="ja-JP" altLang="en-US" u="heavy">
                <a:uFill>
                  <a:solidFill>
                    <a:srgbClr val="FF0000"/>
                  </a:solidFill>
                </a:uFill>
              </a:rPr>
              <a:t>予防</a:t>
            </a:r>
            <a:r>
              <a:rPr kumimoji="1" lang="ja-JP" altLang="en-US"/>
              <a:t>に活かす可能性</a:t>
            </a:r>
            <a:endParaRPr kumimoji="1" lang="en-US" altLang="ja-JP"/>
          </a:p>
          <a:p>
            <a:pPr marL="0" indent="0">
              <a:buNone/>
            </a:pPr>
            <a:r>
              <a:rPr lang="ja-JP" altLang="en-US"/>
              <a:t>　</a:t>
            </a:r>
            <a:r>
              <a:rPr lang="en-US" altLang="ja-JP"/>
              <a:t>+</a:t>
            </a:r>
            <a:r>
              <a:rPr lang="ja-JP" altLang="en-US"/>
              <a:t> 人々にとって身近な問題に</a:t>
            </a:r>
            <a:r>
              <a:rPr lang="ja-JP" altLang="en-US" u="heavy">
                <a:uFill>
                  <a:solidFill>
                    <a:srgbClr val="FF0000"/>
                  </a:solidFill>
                </a:uFill>
              </a:rPr>
              <a:t>関心を持つきっかけ</a:t>
            </a:r>
            <a:r>
              <a:rPr lang="ja-JP" altLang="en-US"/>
              <a:t>作り</a:t>
            </a:r>
            <a:endParaRPr kumimoji="1" lang="en-US" altLang="ja-JP"/>
          </a:p>
          <a:p>
            <a:pPr marL="0" indent="0">
              <a:buNone/>
            </a:pPr>
            <a:endParaRPr kumimoji="1" lang="en-US" altLang="ja-JP"/>
          </a:p>
          <a:p>
            <a:pPr marL="0" indent="0">
              <a:buNone/>
            </a:pPr>
            <a:endParaRPr kumimoji="1" lang="ja-JP" altLang="en-US"/>
          </a:p>
        </p:txBody>
      </p:sp>
      <p:sp>
        <p:nvSpPr>
          <p:cNvPr id="4" name="左大かっこ 3">
            <a:extLst>
              <a:ext uri="{FF2B5EF4-FFF2-40B4-BE49-F238E27FC236}">
                <a16:creationId xmlns:a16="http://schemas.microsoft.com/office/drawing/2014/main" id="{26F6CFFD-F107-FE8C-38F5-2EBB191CA1C2}"/>
              </a:ext>
            </a:extLst>
          </p:cNvPr>
          <p:cNvSpPr/>
          <p:nvPr/>
        </p:nvSpPr>
        <p:spPr>
          <a:xfrm>
            <a:off x="1437597" y="3005571"/>
            <a:ext cx="252248" cy="2427889"/>
          </a:xfrm>
          <a:prstGeom prst="leftBracket">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6" name="左大かっこ 5">
            <a:extLst>
              <a:ext uri="{FF2B5EF4-FFF2-40B4-BE49-F238E27FC236}">
                <a16:creationId xmlns:a16="http://schemas.microsoft.com/office/drawing/2014/main" id="{36637403-1AAB-0ED2-B96D-4228808D8B99}"/>
              </a:ext>
            </a:extLst>
          </p:cNvPr>
          <p:cNvSpPr/>
          <p:nvPr/>
        </p:nvSpPr>
        <p:spPr>
          <a:xfrm rot="10800000">
            <a:off x="4689406" y="3005571"/>
            <a:ext cx="252248" cy="2427889"/>
          </a:xfrm>
          <a:prstGeom prst="leftBracket">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7" name="左大かっこ 6">
            <a:extLst>
              <a:ext uri="{FF2B5EF4-FFF2-40B4-BE49-F238E27FC236}">
                <a16:creationId xmlns:a16="http://schemas.microsoft.com/office/drawing/2014/main" id="{450189C5-884B-1C19-E931-5A526D2AE7F0}"/>
              </a:ext>
            </a:extLst>
          </p:cNvPr>
          <p:cNvSpPr/>
          <p:nvPr/>
        </p:nvSpPr>
        <p:spPr>
          <a:xfrm>
            <a:off x="6093341" y="3005571"/>
            <a:ext cx="252247" cy="2427889"/>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8" name="左大かっこ 7">
            <a:extLst>
              <a:ext uri="{FF2B5EF4-FFF2-40B4-BE49-F238E27FC236}">
                <a16:creationId xmlns:a16="http://schemas.microsoft.com/office/drawing/2014/main" id="{605704B1-DDA9-78B4-6E80-D6DC4F85741B}"/>
              </a:ext>
            </a:extLst>
          </p:cNvPr>
          <p:cNvSpPr/>
          <p:nvPr/>
        </p:nvSpPr>
        <p:spPr>
          <a:xfrm rot="10800000">
            <a:off x="9203825" y="3005570"/>
            <a:ext cx="252248" cy="2427889"/>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58F2E353-5201-A0FA-1111-7530E045B6D0}"/>
              </a:ext>
            </a:extLst>
          </p:cNvPr>
          <p:cNvSpPr txBox="1"/>
          <p:nvPr/>
        </p:nvSpPr>
        <p:spPr>
          <a:xfrm>
            <a:off x="2109945" y="2451573"/>
            <a:ext cx="2123090" cy="369332"/>
          </a:xfrm>
          <a:prstGeom prst="rect">
            <a:avLst/>
          </a:prstGeom>
          <a:noFill/>
        </p:spPr>
        <p:txBody>
          <a:bodyPr wrap="square" rtlCol="0">
            <a:spAutoFit/>
          </a:bodyPr>
          <a:lstStyle/>
          <a:p>
            <a:r>
              <a:rPr kumimoji="1" lang="ja-JP" altLang="en-US"/>
              <a:t>プラスの影響</a:t>
            </a:r>
          </a:p>
        </p:txBody>
      </p:sp>
      <p:sp>
        <p:nvSpPr>
          <p:cNvPr id="12" name="テキスト ボックス 11">
            <a:extLst>
              <a:ext uri="{FF2B5EF4-FFF2-40B4-BE49-F238E27FC236}">
                <a16:creationId xmlns:a16="http://schemas.microsoft.com/office/drawing/2014/main" id="{D04183FC-0C3F-0408-754D-7765D797FDC6}"/>
              </a:ext>
            </a:extLst>
          </p:cNvPr>
          <p:cNvSpPr txBox="1"/>
          <p:nvPr/>
        </p:nvSpPr>
        <p:spPr>
          <a:xfrm>
            <a:off x="6776224" y="2636239"/>
            <a:ext cx="2123090" cy="369332"/>
          </a:xfrm>
          <a:prstGeom prst="rect">
            <a:avLst/>
          </a:prstGeom>
          <a:noFill/>
        </p:spPr>
        <p:txBody>
          <a:bodyPr wrap="square" rtlCol="0">
            <a:spAutoFit/>
          </a:bodyPr>
          <a:lstStyle/>
          <a:p>
            <a:r>
              <a:rPr lang="ja-JP" altLang="en-US"/>
              <a:t>マイナス</a:t>
            </a:r>
            <a:r>
              <a:rPr kumimoji="1" lang="ja-JP" altLang="en-US"/>
              <a:t>の影響</a:t>
            </a:r>
          </a:p>
        </p:txBody>
      </p:sp>
      <p:sp>
        <p:nvSpPr>
          <p:cNvPr id="14" name="テキスト ボックス 13">
            <a:extLst>
              <a:ext uri="{FF2B5EF4-FFF2-40B4-BE49-F238E27FC236}">
                <a16:creationId xmlns:a16="http://schemas.microsoft.com/office/drawing/2014/main" id="{815CD277-7493-EA37-DDAD-AEF091F829DC}"/>
              </a:ext>
            </a:extLst>
          </p:cNvPr>
          <p:cNvSpPr txBox="1"/>
          <p:nvPr/>
        </p:nvSpPr>
        <p:spPr>
          <a:xfrm>
            <a:off x="1579875" y="3141563"/>
            <a:ext cx="3007299" cy="2031325"/>
          </a:xfrm>
          <a:prstGeom prst="rect">
            <a:avLst/>
          </a:prstGeom>
          <a:noFill/>
        </p:spPr>
        <p:txBody>
          <a:bodyPr wrap="square" rtlCol="0">
            <a:spAutoFit/>
          </a:bodyPr>
          <a:lstStyle/>
          <a:p>
            <a:r>
              <a:rPr kumimoji="1" lang="ja-JP" altLang="en-US"/>
              <a:t>・似た属性の人々との交流</a:t>
            </a:r>
            <a:endParaRPr kumimoji="1" lang="en-US" altLang="ja-JP"/>
          </a:p>
          <a:p>
            <a:r>
              <a:rPr lang="en-US" altLang="ja-JP"/>
              <a:t>    </a:t>
            </a:r>
            <a:r>
              <a:rPr lang="ja-JP" altLang="en-US"/>
              <a:t>→孤独感の軽減</a:t>
            </a:r>
            <a:endParaRPr lang="en-US" altLang="ja-JP"/>
          </a:p>
          <a:p>
            <a:endParaRPr lang="en-US" altLang="ja-JP"/>
          </a:p>
          <a:p>
            <a:r>
              <a:rPr lang="ja-JP" altLang="en-US"/>
              <a:t>・教育やカウンセリング等の充実</a:t>
            </a:r>
            <a:endParaRPr lang="en-US" altLang="ja-JP"/>
          </a:p>
          <a:p>
            <a:endParaRPr lang="en-US" altLang="ja-JP"/>
          </a:p>
          <a:p>
            <a:r>
              <a:rPr lang="ja-JP" altLang="en-US"/>
              <a:t>・娯楽の充実　　</a:t>
            </a:r>
            <a:r>
              <a:rPr lang="ja-JP" altLang="en-US" sz="1200"/>
              <a:t>などなど</a:t>
            </a:r>
            <a:endParaRPr kumimoji="1" lang="ja-JP" altLang="en-US" sz="1200"/>
          </a:p>
        </p:txBody>
      </p:sp>
      <p:sp>
        <p:nvSpPr>
          <p:cNvPr id="15" name="テキスト ボックス 14">
            <a:extLst>
              <a:ext uri="{FF2B5EF4-FFF2-40B4-BE49-F238E27FC236}">
                <a16:creationId xmlns:a16="http://schemas.microsoft.com/office/drawing/2014/main" id="{8961D0FA-56E6-B01C-0F10-6D1C65584498}"/>
              </a:ext>
            </a:extLst>
          </p:cNvPr>
          <p:cNvSpPr txBox="1"/>
          <p:nvPr/>
        </p:nvSpPr>
        <p:spPr>
          <a:xfrm>
            <a:off x="6167095" y="3141563"/>
            <a:ext cx="3288978" cy="2031325"/>
          </a:xfrm>
          <a:prstGeom prst="rect">
            <a:avLst/>
          </a:prstGeom>
          <a:noFill/>
        </p:spPr>
        <p:txBody>
          <a:bodyPr wrap="square" rtlCol="0">
            <a:spAutoFit/>
          </a:bodyPr>
          <a:lstStyle/>
          <a:p>
            <a:r>
              <a:rPr kumimoji="1" lang="ja-JP" altLang="en-US"/>
              <a:t>・</a:t>
            </a:r>
            <a:r>
              <a:rPr kumimoji="1" lang="en-US" altLang="ja-JP"/>
              <a:t>SNS</a:t>
            </a:r>
            <a:r>
              <a:rPr kumimoji="1" lang="ja-JP" altLang="en-US"/>
              <a:t>依存による生活リズムの悪化</a:t>
            </a:r>
            <a:endParaRPr kumimoji="1" lang="en-US" altLang="ja-JP"/>
          </a:p>
          <a:p>
            <a:endParaRPr lang="en-US" altLang="ja-JP"/>
          </a:p>
          <a:p>
            <a:r>
              <a:rPr lang="ja-JP" altLang="en-US"/>
              <a:t>・他者との比較</a:t>
            </a:r>
            <a:endParaRPr lang="en-US" altLang="ja-JP"/>
          </a:p>
          <a:p>
            <a:endParaRPr lang="en-US" altLang="ja-JP"/>
          </a:p>
          <a:p>
            <a:r>
              <a:rPr lang="ja-JP" altLang="en-US"/>
              <a:t>・情報過多による精神的疲労</a:t>
            </a:r>
            <a:endParaRPr lang="en-US" altLang="ja-JP"/>
          </a:p>
          <a:p>
            <a:r>
              <a:rPr lang="ja-JP" altLang="en-US"/>
              <a:t>　　　　　　　　　</a:t>
            </a:r>
            <a:r>
              <a:rPr lang="ja-JP" altLang="en-US" sz="1200"/>
              <a:t>などなど</a:t>
            </a:r>
            <a:endParaRPr kumimoji="1" lang="ja-JP" altLang="en-US" sz="1200"/>
          </a:p>
        </p:txBody>
      </p:sp>
      <p:pic>
        <p:nvPicPr>
          <p:cNvPr id="5" name="図 4" descr="挿絵 が含まれている画像&#10;&#10;自動的に生成された説明">
            <a:extLst>
              <a:ext uri="{FF2B5EF4-FFF2-40B4-BE49-F238E27FC236}">
                <a16:creationId xmlns:a16="http://schemas.microsoft.com/office/drawing/2014/main" id="{0C3BB6DD-CDD1-EDC6-54B7-7673A6D2F0C0}"/>
              </a:ext>
            </a:extLst>
          </p:cNvPr>
          <p:cNvPicPr>
            <a:picLocks noChangeAspect="1"/>
          </p:cNvPicPr>
          <p:nvPr/>
        </p:nvPicPr>
        <p:blipFill>
          <a:blip r:embed="rId2"/>
          <a:stretch>
            <a:fillRect/>
          </a:stretch>
        </p:blipFill>
        <p:spPr>
          <a:xfrm rot="10800000" flipH="1">
            <a:off x="4527328" y="1635518"/>
            <a:ext cx="828651" cy="469593"/>
          </a:xfrm>
          <a:prstGeom prst="rect">
            <a:avLst/>
          </a:prstGeom>
        </p:spPr>
      </p:pic>
    </p:spTree>
    <p:extLst>
      <p:ext uri="{BB962C8B-B14F-4D97-AF65-F5344CB8AC3E}">
        <p14:creationId xmlns:p14="http://schemas.microsoft.com/office/powerpoint/2010/main" val="56553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AA36FF-CF59-7ABD-A768-C0277124D48A}"/>
              </a:ext>
            </a:extLst>
          </p:cNvPr>
          <p:cNvSpPr>
            <a:spLocks noGrp="1"/>
          </p:cNvSpPr>
          <p:nvPr>
            <p:ph type="title"/>
          </p:nvPr>
        </p:nvSpPr>
        <p:spPr/>
        <p:txBody>
          <a:bodyPr/>
          <a:lstStyle/>
          <a:p>
            <a:r>
              <a:rPr lang="ja-JP" altLang="en-US"/>
              <a:t>元</a:t>
            </a:r>
            <a:r>
              <a:rPr kumimoji="1" lang="ja-JP" altLang="en-US"/>
              <a:t>データ</a:t>
            </a:r>
            <a:r>
              <a:rPr kumimoji="1" lang="en-US" altLang="ja-JP"/>
              <a:t>/</a:t>
            </a:r>
            <a:r>
              <a:rPr kumimoji="1" lang="ja-JP" altLang="en-US"/>
              <a:t>整形後データの紹介</a:t>
            </a:r>
          </a:p>
        </p:txBody>
      </p:sp>
      <p:sp>
        <p:nvSpPr>
          <p:cNvPr id="3" name="コンテンツ プレースホルダー 2">
            <a:extLst>
              <a:ext uri="{FF2B5EF4-FFF2-40B4-BE49-F238E27FC236}">
                <a16:creationId xmlns:a16="http://schemas.microsoft.com/office/drawing/2014/main" id="{4822EADC-CEB6-7FFB-B889-C9ECC724E9E3}"/>
              </a:ext>
            </a:extLst>
          </p:cNvPr>
          <p:cNvSpPr>
            <a:spLocks noGrp="1"/>
          </p:cNvSpPr>
          <p:nvPr>
            <p:ph idx="1"/>
          </p:nvPr>
        </p:nvSpPr>
        <p:spPr>
          <a:xfrm>
            <a:off x="838200" y="1835654"/>
            <a:ext cx="10937488" cy="4486275"/>
          </a:xfrm>
        </p:spPr>
        <p:txBody>
          <a:bodyPr vert="horz" lIns="91440" tIns="45720" rIns="91440" bIns="45720" rtlCol="0" anchor="t">
            <a:normAutofit fontScale="92500" lnSpcReduction="20000"/>
          </a:bodyPr>
          <a:lstStyle/>
          <a:p>
            <a:pPr marL="0" indent="0">
              <a:buNone/>
            </a:pPr>
            <a:r>
              <a:rPr kumimoji="1" lang="ja-JP" altLang="en-US" sz="2400"/>
              <a:t>用いるデータ</a:t>
            </a:r>
            <a:r>
              <a:rPr lang="ja-JP" altLang="en-US" sz="2400"/>
              <a:t>は、以下の３つ</a:t>
            </a:r>
            <a:endParaRPr lang="en-US" altLang="ja-JP" sz="2400"/>
          </a:p>
          <a:p>
            <a:pPr marL="0" indent="0">
              <a:buNone/>
            </a:pPr>
            <a:endParaRPr lang="en-US" altLang="ja-JP" sz="2400"/>
          </a:p>
          <a:p>
            <a:pPr marL="0" indent="0">
              <a:buNone/>
            </a:pPr>
            <a:r>
              <a:rPr lang="en-US" altLang="ja-JP" sz="2400">
                <a:ea typeface="游ゴシック"/>
              </a:rPr>
              <a:t>① </a:t>
            </a:r>
            <a:r>
              <a:rPr lang="ja-JP" altLang="en-US" sz="2400">
                <a:ea typeface="游ゴシック"/>
              </a:rPr>
              <a:t>国別</a:t>
            </a:r>
            <a:r>
              <a:rPr lang="ja-JP" altLang="en-US" sz="2400" u="heavy">
                <a:uFill>
                  <a:solidFill>
                    <a:srgbClr val="FF0000"/>
                  </a:solidFill>
                </a:uFill>
                <a:ea typeface="游ゴシック"/>
              </a:rPr>
              <a:t>インターネット普及率</a:t>
            </a:r>
            <a:r>
              <a:rPr lang="en-US" altLang="ja-JP" sz="2400" u="wavy">
                <a:uFill>
                  <a:solidFill>
                    <a:srgbClr val="FF0000"/>
                  </a:solidFill>
                </a:uFill>
                <a:ea typeface="游ゴシック"/>
              </a:rPr>
              <a:t> </a:t>
            </a:r>
            <a:r>
              <a:rPr lang="en-US" altLang="ja-JP" sz="2400">
                <a:ea typeface="游ゴシック"/>
              </a:rPr>
              <a:t>(number-of-internet-</a:t>
            </a:r>
            <a:r>
              <a:rPr lang="en-US" altLang="ja-JP" sz="2400" err="1">
                <a:ea typeface="游ゴシック"/>
              </a:rPr>
              <a:t>users.csv</a:t>
            </a:r>
            <a:r>
              <a:rPr lang="en-US" altLang="ja-JP" sz="2400">
                <a:ea typeface="游ゴシック"/>
              </a:rPr>
              <a:t>)</a:t>
            </a:r>
          </a:p>
          <a:p>
            <a:pPr marL="0" indent="0">
              <a:buNone/>
            </a:pPr>
            <a:r>
              <a:rPr kumimoji="1" lang="en-US" altLang="ja-JP"/>
              <a:t> </a:t>
            </a:r>
            <a:r>
              <a:rPr kumimoji="1" lang="en-US" altLang="ja-JP" sz="1800"/>
              <a:t>   Our World in Data </a:t>
            </a:r>
            <a:r>
              <a:rPr kumimoji="1" lang="ja-JP" altLang="en-US" sz="1800"/>
              <a:t>→</a:t>
            </a:r>
            <a:r>
              <a:rPr kumimoji="1" lang="en-US" altLang="ja-JP" sz="1800"/>
              <a:t> Browse by topic</a:t>
            </a:r>
            <a:r>
              <a:rPr lang="en-US" altLang="ja-JP" sz="1800"/>
              <a:t> </a:t>
            </a:r>
            <a:r>
              <a:rPr lang="ja-JP" altLang="en-US" sz="1800"/>
              <a:t>→</a:t>
            </a:r>
            <a:r>
              <a:rPr lang="en-US" altLang="ja-JP" sz="1800"/>
              <a:t> Innovation and  Technological Change </a:t>
            </a:r>
            <a:r>
              <a:rPr lang="ja-JP" altLang="en-US" sz="1800"/>
              <a:t>→</a:t>
            </a:r>
            <a:r>
              <a:rPr lang="en-US" altLang="ja-JP" sz="1800"/>
              <a:t> Internet </a:t>
            </a:r>
          </a:p>
          <a:p>
            <a:pPr marL="0" indent="0">
              <a:buNone/>
            </a:pPr>
            <a:r>
              <a:rPr lang="en-US" altLang="ja-JP" sz="1800"/>
              <a:t>     </a:t>
            </a:r>
            <a:r>
              <a:rPr lang="ja-JP" altLang="en-US" sz="1800"/>
              <a:t>→</a:t>
            </a:r>
            <a:r>
              <a:rPr lang="en-US" altLang="ja-JP" sz="1800"/>
              <a:t> </a:t>
            </a:r>
            <a:r>
              <a:rPr lang="en-US" altLang="ja-JP" sz="1800" b="1"/>
              <a:t>Number of people using the Internet </a:t>
            </a:r>
            <a:r>
              <a:rPr lang="ja-JP" altLang="en-US" sz="1800"/>
              <a:t>をそのまま保存</a:t>
            </a:r>
            <a:endParaRPr lang="en-US" altLang="ja-JP" sz="1800"/>
          </a:p>
          <a:p>
            <a:pPr marL="0" indent="0">
              <a:buNone/>
            </a:pPr>
            <a:endParaRPr lang="en-US" altLang="ja-JP" sz="1800"/>
          </a:p>
          <a:p>
            <a:pPr marL="0" indent="0">
              <a:buNone/>
            </a:pPr>
            <a:r>
              <a:rPr kumimoji="1" lang="en-US" altLang="ja-JP" sz="2400"/>
              <a:t>②</a:t>
            </a:r>
            <a:r>
              <a:rPr kumimoji="1" lang="ja-JP" altLang="en-US" sz="2400"/>
              <a:t> </a:t>
            </a:r>
            <a:r>
              <a:rPr lang="ja-JP" altLang="en-US" sz="2400" u="heavy">
                <a:uFill>
                  <a:solidFill>
                    <a:srgbClr val="FF0000"/>
                  </a:solidFill>
                </a:uFill>
              </a:rPr>
              <a:t>精神病の流行傾向</a:t>
            </a:r>
            <a:r>
              <a:rPr lang="en-US" altLang="ja-JP" sz="2400" u="heavy">
                <a:uFill>
                  <a:solidFill>
                    <a:srgbClr val="FF0000"/>
                  </a:solidFill>
                </a:uFill>
              </a:rPr>
              <a:t> </a:t>
            </a:r>
            <a:r>
              <a:rPr lang="en-US" altLang="ja-JP" sz="2400"/>
              <a:t>(2001.csv~2020.csv)</a:t>
            </a:r>
            <a:endParaRPr kumimoji="1" lang="en-US" altLang="ja-JP" sz="2400"/>
          </a:p>
          <a:p>
            <a:pPr marL="0" indent="0">
              <a:buNone/>
            </a:pPr>
            <a:r>
              <a:rPr kumimoji="1" lang="en-US" altLang="ja-JP" sz="1800"/>
              <a:t> Our World in Data </a:t>
            </a:r>
            <a:r>
              <a:rPr kumimoji="1" lang="ja-JP" altLang="en-US" sz="1800"/>
              <a:t>→</a:t>
            </a:r>
            <a:r>
              <a:rPr kumimoji="1" lang="en-US" altLang="ja-JP" sz="1800"/>
              <a:t> Browse by topic</a:t>
            </a:r>
            <a:r>
              <a:rPr lang="en-US" altLang="ja-JP" sz="1800"/>
              <a:t> </a:t>
            </a:r>
            <a:r>
              <a:rPr lang="ja-JP" altLang="en-US" sz="1800"/>
              <a:t>→</a:t>
            </a:r>
            <a:r>
              <a:rPr lang="en-US" altLang="ja-JP" sz="1800"/>
              <a:t> Health </a:t>
            </a:r>
            <a:r>
              <a:rPr lang="ja-JP" altLang="en-US" sz="1800"/>
              <a:t>→</a:t>
            </a:r>
            <a:r>
              <a:rPr lang="en-US" altLang="ja-JP" sz="1800"/>
              <a:t> Mental Health</a:t>
            </a:r>
          </a:p>
          <a:p>
            <a:pPr marL="0" indent="0">
              <a:buNone/>
            </a:pPr>
            <a:r>
              <a:rPr lang="en-US" altLang="ja-JP" sz="1800"/>
              <a:t>     </a:t>
            </a:r>
            <a:r>
              <a:rPr lang="ja-JP" altLang="en-US" sz="1800"/>
              <a:t>→</a:t>
            </a:r>
            <a:r>
              <a:rPr lang="en-US" altLang="ja-JP" sz="1800"/>
              <a:t> </a:t>
            </a:r>
            <a:r>
              <a:rPr lang="en-US" altLang="ja-JP" sz="1800" b="1"/>
              <a:t>Mental illnesses prevalence, 2021</a:t>
            </a:r>
            <a:r>
              <a:rPr lang="ja-JP" altLang="en-US" sz="1800"/>
              <a:t>を年ごとに保存してマージ</a:t>
            </a:r>
            <a:r>
              <a:rPr lang="en-US" altLang="ja-JP" sz="1800"/>
              <a:t> (2001~2020)</a:t>
            </a:r>
          </a:p>
          <a:p>
            <a:pPr marL="0" indent="0">
              <a:buNone/>
            </a:pPr>
            <a:endParaRPr kumimoji="1" lang="en-US" altLang="ja-JP" sz="1800"/>
          </a:p>
          <a:p>
            <a:pPr marL="0" indent="0">
              <a:buNone/>
            </a:pPr>
            <a:r>
              <a:rPr kumimoji="1" lang="en-US" altLang="ja-JP" sz="2400">
                <a:ea typeface="游ゴシック"/>
              </a:rPr>
              <a:t>③ </a:t>
            </a:r>
            <a:r>
              <a:rPr kumimoji="1" lang="en-US" altLang="ja-JP" sz="1800">
                <a:ea typeface="游ゴシック"/>
              </a:rPr>
              <a:t>(</a:t>
            </a:r>
            <a:r>
              <a:rPr kumimoji="1" lang="ja-JP" altLang="en-US" sz="1800">
                <a:ea typeface="游ゴシック"/>
              </a:rPr>
              <a:t>地球儀上の描画に向けて</a:t>
            </a:r>
            <a:r>
              <a:rPr kumimoji="1" lang="en-US" altLang="ja-JP" sz="1800">
                <a:ea typeface="游ゴシック"/>
              </a:rPr>
              <a:t>)</a:t>
            </a:r>
            <a:r>
              <a:rPr lang="en-US" altLang="ja-JP" sz="1800">
                <a:ea typeface="游ゴシック"/>
              </a:rPr>
              <a:t> </a:t>
            </a:r>
            <a:r>
              <a:rPr lang="ja-JP" altLang="en-US" sz="2400">
                <a:ea typeface="游ゴシック"/>
              </a:rPr>
              <a:t>国名</a:t>
            </a:r>
            <a:r>
              <a:rPr lang="en-US" altLang="ja-JP" sz="2400">
                <a:ea typeface="游ゴシック"/>
              </a:rPr>
              <a:t>/</a:t>
            </a:r>
            <a:r>
              <a:rPr lang="ja-JP" altLang="en-US" sz="2400">
                <a:ea typeface="游ゴシック"/>
              </a:rPr>
              <a:t>首都</a:t>
            </a:r>
            <a:r>
              <a:rPr lang="en-US" altLang="ja-JP" sz="2400">
                <a:ea typeface="游ゴシック"/>
              </a:rPr>
              <a:t>/</a:t>
            </a:r>
            <a:r>
              <a:rPr lang="ja-JP" altLang="en-US" sz="2400" u="heavy">
                <a:uFill>
                  <a:solidFill>
                    <a:srgbClr val="FF0000"/>
                  </a:solidFill>
                </a:uFill>
                <a:ea typeface="游ゴシック"/>
              </a:rPr>
              <a:t>緯度</a:t>
            </a:r>
            <a:r>
              <a:rPr lang="en-US" altLang="ja-JP" sz="2400" u="heavy">
                <a:uFill>
                  <a:solidFill>
                    <a:srgbClr val="FF0000"/>
                  </a:solidFill>
                </a:uFill>
                <a:ea typeface="游ゴシック"/>
              </a:rPr>
              <a:t>/</a:t>
            </a:r>
            <a:r>
              <a:rPr lang="ja-JP" altLang="en-US" sz="2400" u="heavy">
                <a:uFill>
                  <a:solidFill>
                    <a:srgbClr val="FF0000"/>
                  </a:solidFill>
                </a:uFill>
                <a:ea typeface="游ゴシック"/>
              </a:rPr>
              <a:t>経度</a:t>
            </a:r>
            <a:r>
              <a:rPr lang="ja-JP" altLang="en-US" sz="2400">
                <a:ea typeface="游ゴシック"/>
              </a:rPr>
              <a:t>のデータ</a:t>
            </a:r>
            <a:r>
              <a:rPr lang="en-US" altLang="ja-JP" sz="2400">
                <a:ea typeface="游ゴシック"/>
              </a:rPr>
              <a:t> (</a:t>
            </a:r>
            <a:r>
              <a:rPr lang="en-US" altLang="ja-JP" sz="2400" err="1">
                <a:ea typeface="游ゴシック"/>
              </a:rPr>
              <a:t>latitude_longitude.csv</a:t>
            </a:r>
            <a:r>
              <a:rPr lang="en-US" altLang="ja-JP" sz="2400">
                <a:ea typeface="游ゴシック"/>
              </a:rPr>
              <a:t>)</a:t>
            </a:r>
          </a:p>
          <a:p>
            <a:pPr marL="0" indent="0">
              <a:buNone/>
            </a:pPr>
            <a:endParaRPr kumimoji="1" lang="en-US" altLang="ja-JP" sz="2400"/>
          </a:p>
          <a:p>
            <a:pPr marL="0" indent="0">
              <a:buNone/>
            </a:pPr>
            <a:r>
              <a:rPr lang="ja-JP" altLang="en-US" sz="2400">
                <a:ea typeface="游ゴシック"/>
              </a:rPr>
              <a:t>これらを一つのファイルにまとめ、</a:t>
            </a:r>
            <a:r>
              <a:rPr lang="en-US" altLang="ja-JP" sz="2400" u="heavy" err="1">
                <a:uFill>
                  <a:solidFill>
                    <a:srgbClr val="FF0000"/>
                  </a:solidFill>
                </a:uFill>
                <a:ea typeface="游ゴシック"/>
              </a:rPr>
              <a:t>data.csv</a:t>
            </a:r>
            <a:r>
              <a:rPr lang="ja-JP" altLang="en-US" sz="2400" u="heavy">
                <a:uFill>
                  <a:solidFill>
                    <a:srgbClr val="FF0000"/>
                  </a:solidFill>
                </a:uFill>
                <a:ea typeface="游ゴシック"/>
              </a:rPr>
              <a:t>として保存</a:t>
            </a:r>
            <a:endParaRPr kumimoji="1" lang="en-US" altLang="ja-JP" sz="2400" u="heavy">
              <a:uFill>
                <a:solidFill>
                  <a:srgbClr val="FF0000"/>
                </a:solidFill>
              </a:uFill>
              <a:ea typeface="游ゴシック"/>
            </a:endParaRPr>
          </a:p>
        </p:txBody>
      </p:sp>
    </p:spTree>
    <p:extLst>
      <p:ext uri="{BB962C8B-B14F-4D97-AF65-F5344CB8AC3E}">
        <p14:creationId xmlns:p14="http://schemas.microsoft.com/office/powerpoint/2010/main" val="4050813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3B214D-8582-B9D8-8131-2441535B774F}"/>
              </a:ext>
            </a:extLst>
          </p:cNvPr>
          <p:cNvSpPr>
            <a:spLocks noGrp="1"/>
          </p:cNvSpPr>
          <p:nvPr>
            <p:ph type="title"/>
          </p:nvPr>
        </p:nvSpPr>
        <p:spPr/>
        <p:txBody>
          <a:bodyPr/>
          <a:lstStyle/>
          <a:p>
            <a:r>
              <a:rPr lang="ja-JP" altLang="en-US">
                <a:ea typeface="游ゴシック Light"/>
              </a:rPr>
              <a:t>データ詳細</a:t>
            </a:r>
            <a:r>
              <a:rPr lang="en-US" altLang="ja-JP">
                <a:ea typeface="游ゴシック Light"/>
              </a:rPr>
              <a:t> </a:t>
            </a:r>
            <a:r>
              <a:rPr lang="en-US" altLang="ja-JP" sz="2400">
                <a:ea typeface="游ゴシック Light"/>
              </a:rPr>
              <a:t>(</a:t>
            </a:r>
            <a:r>
              <a:rPr lang="en-US" altLang="ja-JP" sz="2400" err="1">
                <a:ea typeface="游ゴシック Light"/>
              </a:rPr>
              <a:t>data.csv</a:t>
            </a:r>
            <a:r>
              <a:rPr lang="en-US" altLang="ja-JP" sz="2400">
                <a:ea typeface="游ゴシック Light"/>
              </a:rPr>
              <a:t>)</a:t>
            </a:r>
            <a:endParaRPr lang="ja-JP" altLang="en-US" sz="2400">
              <a:ea typeface="游ゴシック Light"/>
            </a:endParaRPr>
          </a:p>
        </p:txBody>
      </p:sp>
      <p:sp>
        <p:nvSpPr>
          <p:cNvPr id="10" name="コンテンツ プレースホルダー 9">
            <a:extLst>
              <a:ext uri="{FF2B5EF4-FFF2-40B4-BE49-F238E27FC236}">
                <a16:creationId xmlns:a16="http://schemas.microsoft.com/office/drawing/2014/main" id="{9D393EF0-5DA1-48D8-8FA3-3C99651D8BD6}"/>
              </a:ext>
            </a:extLst>
          </p:cNvPr>
          <p:cNvSpPr>
            <a:spLocks noGrp="1"/>
          </p:cNvSpPr>
          <p:nvPr>
            <p:ph idx="1"/>
          </p:nvPr>
        </p:nvSpPr>
        <p:spPr>
          <a:xfrm>
            <a:off x="838200" y="2141537"/>
            <a:ext cx="10515600" cy="4351338"/>
          </a:xfrm>
        </p:spPr>
        <p:txBody>
          <a:bodyPr vert="horz" lIns="91440" tIns="45720" rIns="91440" bIns="45720" rtlCol="0" anchor="t">
            <a:normAutofit/>
          </a:bodyPr>
          <a:lstStyle/>
          <a:p>
            <a:r>
              <a:rPr lang="ja-JP" altLang="en-US">
                <a:ea typeface="游ゴシック"/>
              </a:rPr>
              <a:t>Entity : 国名</a:t>
            </a:r>
          </a:p>
          <a:p>
            <a:r>
              <a:rPr lang="ja-JP" altLang="en-US">
                <a:ea typeface="游ゴシック"/>
              </a:rPr>
              <a:t>Number of Internet users : インターネットユーザ数</a:t>
            </a:r>
          </a:p>
          <a:p>
            <a:r>
              <a:rPr lang="ja-JP" altLang="en-US">
                <a:ea typeface="游ゴシック"/>
              </a:rPr>
              <a:t>Schizophrenia : 統合失調症</a:t>
            </a:r>
            <a:r>
              <a:rPr lang="en-US" altLang="ja-JP">
                <a:ea typeface="游ゴシック"/>
              </a:rPr>
              <a:t> </a:t>
            </a:r>
          </a:p>
          <a:p>
            <a:r>
              <a:rPr lang="ja-JP" altLang="en-US">
                <a:ea typeface="游ゴシック"/>
              </a:rPr>
              <a:t>Depressive discorders : 鬱病</a:t>
            </a:r>
          </a:p>
          <a:p>
            <a:r>
              <a:rPr lang="ja-JP" altLang="en-US">
                <a:ea typeface="游ゴシック"/>
              </a:rPr>
              <a:t>Anxiety discorders : 不安障害</a:t>
            </a:r>
          </a:p>
          <a:p>
            <a:r>
              <a:rPr lang="ja-JP" altLang="en-US">
                <a:ea typeface="游ゴシック"/>
              </a:rPr>
              <a:t>Bipolar discorders : 双極性障害</a:t>
            </a:r>
          </a:p>
          <a:p>
            <a:r>
              <a:rPr lang="ja-JP" altLang="en-US">
                <a:ea typeface="游ゴシック"/>
              </a:rPr>
              <a:t>Eating discorders : 摂食障害</a:t>
            </a:r>
          </a:p>
        </p:txBody>
      </p:sp>
    </p:spTree>
    <p:extLst>
      <p:ext uri="{BB962C8B-B14F-4D97-AF65-F5344CB8AC3E}">
        <p14:creationId xmlns:p14="http://schemas.microsoft.com/office/powerpoint/2010/main" val="2832938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976A6E-4916-0300-F9DB-E15AFD4C13A6}"/>
              </a:ext>
            </a:extLst>
          </p:cNvPr>
          <p:cNvSpPr>
            <a:spLocks noGrp="1"/>
          </p:cNvSpPr>
          <p:nvPr>
            <p:ph type="title"/>
          </p:nvPr>
        </p:nvSpPr>
        <p:spPr/>
        <p:txBody>
          <a:bodyPr/>
          <a:lstStyle/>
          <a:p>
            <a:r>
              <a:rPr kumimoji="1" lang="ja-JP" altLang="en-US">
                <a:ea typeface="游ゴシック Light"/>
              </a:rPr>
              <a:t>表現形式</a:t>
            </a:r>
            <a:r>
              <a:rPr lang="en-US" altLang="ja-JP">
                <a:ea typeface="游ゴシック Light"/>
              </a:rPr>
              <a:t> </a:t>
            </a:r>
            <a:r>
              <a:rPr lang="ja-JP" altLang="en-US">
                <a:ea typeface="游ゴシック Light"/>
              </a:rPr>
              <a:t>　</a:t>
            </a:r>
            <a:endParaRPr lang="en-US" altLang="ja-JP">
              <a:ea typeface="游ゴシック Light"/>
            </a:endParaRPr>
          </a:p>
        </p:txBody>
      </p:sp>
      <p:sp>
        <p:nvSpPr>
          <p:cNvPr id="3" name="コンテンツ プレースホルダー 2">
            <a:extLst>
              <a:ext uri="{FF2B5EF4-FFF2-40B4-BE49-F238E27FC236}">
                <a16:creationId xmlns:a16="http://schemas.microsoft.com/office/drawing/2014/main" id="{85531BD6-B010-6E10-586B-8FA2FE9177E5}"/>
              </a:ext>
            </a:extLst>
          </p:cNvPr>
          <p:cNvSpPr>
            <a:spLocks noGrp="1"/>
          </p:cNvSpPr>
          <p:nvPr>
            <p:ph idx="1"/>
          </p:nvPr>
        </p:nvSpPr>
        <p:spPr>
          <a:xfrm>
            <a:off x="838200" y="1591449"/>
            <a:ext cx="10515600" cy="4351338"/>
          </a:xfrm>
        </p:spPr>
        <p:txBody>
          <a:bodyPr vert="horz" lIns="91440" tIns="45720" rIns="91440" bIns="45720" rtlCol="0" anchor="t">
            <a:normAutofit/>
          </a:bodyPr>
          <a:lstStyle/>
          <a:p>
            <a:pPr marL="0" indent="0">
              <a:buNone/>
            </a:pPr>
            <a:r>
              <a:rPr lang="ja-JP" altLang="en-US" u="heavy">
                <a:uFill>
                  <a:solidFill>
                    <a:srgbClr val="FF0000"/>
                  </a:solidFill>
                </a:uFill>
                <a:ea typeface="游ゴシック"/>
              </a:rPr>
              <a:t>３D地球儀</a:t>
            </a:r>
            <a:r>
              <a:rPr lang="ja-JP" altLang="en-US">
                <a:ea typeface="游ゴシック"/>
              </a:rPr>
              <a:t>上でデータをマッピング (plotlyライブラリを使用)</a:t>
            </a:r>
          </a:p>
          <a:p>
            <a:r>
              <a:rPr lang="ja-JP" altLang="en-US">
                <a:ea typeface="游ゴシック"/>
              </a:rPr>
              <a:t>インターネットユーザ数を</a:t>
            </a:r>
            <a:r>
              <a:rPr lang="ja-JP" altLang="en-US" u="heavy">
                <a:uFill>
                  <a:solidFill>
                    <a:srgbClr val="FF0000"/>
                  </a:solidFill>
                </a:uFill>
                <a:ea typeface="游ゴシック"/>
              </a:rPr>
              <a:t>円の大きさ</a:t>
            </a:r>
            <a:r>
              <a:rPr lang="ja-JP" altLang="en-US">
                <a:ea typeface="游ゴシック"/>
              </a:rPr>
              <a:t>で表現</a:t>
            </a:r>
          </a:p>
          <a:p>
            <a:r>
              <a:rPr lang="ja-JP" altLang="en-US">
                <a:ea typeface="游ゴシック"/>
              </a:rPr>
              <a:t>精神障害者の割合を</a:t>
            </a:r>
            <a:r>
              <a:rPr lang="ja-JP" altLang="en-US" u="heavy">
                <a:uFill>
                  <a:solidFill>
                    <a:srgbClr val="FF0000"/>
                  </a:solidFill>
                </a:uFill>
                <a:ea typeface="游ゴシック"/>
              </a:rPr>
              <a:t>色調</a:t>
            </a:r>
            <a:r>
              <a:rPr lang="ja-JP" altLang="en-US">
                <a:ea typeface="游ゴシック"/>
              </a:rPr>
              <a:t>で表現</a:t>
            </a:r>
            <a:endParaRPr lang="en-US" altLang="ja-JP">
              <a:ea typeface="游ゴシック"/>
            </a:endParaRPr>
          </a:p>
          <a:p>
            <a:pPr marL="0" indent="0">
              <a:buNone/>
            </a:pPr>
            <a:endParaRPr lang="ja-JP" altLang="en-US">
              <a:ea typeface="游ゴシック"/>
            </a:endParaRPr>
          </a:p>
          <a:p>
            <a:pPr lvl="1">
              <a:buFont typeface="Courier New" panose="020B0604020202020204" pitchFamily="34" charset="0"/>
              <a:buChar char="o"/>
            </a:pPr>
            <a:r>
              <a:rPr lang="ja-JP" altLang="en-US">
                <a:ea typeface="+mn-lt"/>
              </a:rPr>
              <a:t>利点 </a:t>
            </a:r>
          </a:p>
          <a:p>
            <a:pPr lvl="2">
              <a:buFont typeface="Wingdings" panose="020B0604020202020204" pitchFamily="34" charset="0"/>
              <a:buChar char="§"/>
            </a:pPr>
            <a:r>
              <a:rPr lang="ja-JP" altLang="en-US" u="heavy">
                <a:uFill>
                  <a:solidFill>
                    <a:srgbClr val="FF0000"/>
                  </a:solidFill>
                </a:uFill>
                <a:ea typeface="+mn-lt"/>
              </a:rPr>
              <a:t>地域ごと</a:t>
            </a:r>
            <a:r>
              <a:rPr lang="ja-JP" altLang="en-US">
                <a:ea typeface="+mn-lt"/>
              </a:rPr>
              <a:t>の傾向がわかりやすい</a:t>
            </a:r>
          </a:p>
          <a:p>
            <a:pPr lvl="2">
              <a:buFont typeface="Wingdings" panose="020B0604020202020204" pitchFamily="34" charset="0"/>
              <a:buChar char="§"/>
            </a:pPr>
            <a:r>
              <a:rPr lang="ja-JP" altLang="en-US">
                <a:ea typeface="+mn-lt"/>
              </a:rPr>
              <a:t>国の位置関係の</a:t>
            </a:r>
            <a:r>
              <a:rPr lang="ja-JP" altLang="en-US" u="heavy">
                <a:uFill>
                  <a:solidFill>
                    <a:srgbClr val="FF0000"/>
                  </a:solidFill>
                </a:uFill>
                <a:ea typeface="+mn-lt"/>
              </a:rPr>
              <a:t>ゆがみが少ない</a:t>
            </a:r>
          </a:p>
          <a:p>
            <a:pPr lvl="1">
              <a:buFont typeface="Courier New" panose="020B0604020202020204" pitchFamily="34" charset="0"/>
              <a:buChar char="o"/>
            </a:pPr>
            <a:r>
              <a:rPr lang="ja-JP" altLang="en-US">
                <a:ea typeface="+mn-lt"/>
              </a:rPr>
              <a:t>欠点</a:t>
            </a:r>
          </a:p>
          <a:p>
            <a:pPr lvl="2">
              <a:buFont typeface="Wingdings" panose="020B0604020202020204" pitchFamily="34" charset="0"/>
              <a:buChar char="§"/>
            </a:pPr>
            <a:r>
              <a:rPr lang="ja-JP" altLang="en-US">
                <a:ea typeface="+mn-lt"/>
              </a:rPr>
              <a:t>地球の</a:t>
            </a:r>
            <a:r>
              <a:rPr lang="ja-JP" altLang="en-US" u="heavy">
                <a:uFill>
                  <a:solidFill>
                    <a:srgbClr val="FF0000"/>
                  </a:solidFill>
                </a:uFill>
                <a:ea typeface="+mn-lt"/>
              </a:rPr>
              <a:t>裏側が見えない</a:t>
            </a:r>
            <a:r>
              <a:rPr lang="ja-JP" altLang="en-US">
                <a:ea typeface="+mn-lt"/>
              </a:rPr>
              <a:t>ため全体を同時に把握できない</a:t>
            </a:r>
          </a:p>
        </p:txBody>
      </p:sp>
    </p:spTree>
    <p:extLst>
      <p:ext uri="{BB962C8B-B14F-4D97-AF65-F5344CB8AC3E}">
        <p14:creationId xmlns:p14="http://schemas.microsoft.com/office/powerpoint/2010/main" val="2509501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828ABA-E547-3CCE-A3F3-F5A651884F48}"/>
              </a:ext>
            </a:extLst>
          </p:cNvPr>
          <p:cNvSpPr>
            <a:spLocks noGrp="1"/>
          </p:cNvSpPr>
          <p:nvPr>
            <p:ph type="title"/>
          </p:nvPr>
        </p:nvSpPr>
        <p:spPr/>
        <p:txBody>
          <a:bodyPr/>
          <a:lstStyle/>
          <a:p>
            <a:r>
              <a:rPr kumimoji="1" lang="ja-JP" altLang="en-US"/>
              <a:t>工夫した点</a:t>
            </a:r>
            <a:r>
              <a:rPr kumimoji="1" lang="en-US" altLang="ja-JP"/>
              <a:t>(</a:t>
            </a:r>
            <a:r>
              <a:rPr kumimoji="1" lang="ja-JP" altLang="en-US"/>
              <a:t>インタラクション</a:t>
            </a:r>
            <a:r>
              <a:rPr lang="en-US" altLang="ja-JP"/>
              <a:t>)</a:t>
            </a:r>
            <a:endParaRPr kumimoji="1" lang="ja-JP" altLang="en-US"/>
          </a:p>
        </p:txBody>
      </p:sp>
      <p:sp>
        <p:nvSpPr>
          <p:cNvPr id="3" name="コンテンツ プレースホルダー 2">
            <a:extLst>
              <a:ext uri="{FF2B5EF4-FFF2-40B4-BE49-F238E27FC236}">
                <a16:creationId xmlns:a16="http://schemas.microsoft.com/office/drawing/2014/main" id="{73F9312A-CC0C-9A09-EC86-4E7003D2A2AE}"/>
              </a:ext>
            </a:extLst>
          </p:cNvPr>
          <p:cNvSpPr>
            <a:spLocks noGrp="1"/>
          </p:cNvSpPr>
          <p:nvPr>
            <p:ph idx="1"/>
          </p:nvPr>
        </p:nvSpPr>
        <p:spPr>
          <a:xfrm>
            <a:off x="838200" y="1825625"/>
            <a:ext cx="10757452" cy="4351338"/>
          </a:xfrm>
        </p:spPr>
        <p:txBody>
          <a:bodyPr vert="horz" lIns="91440" tIns="45720" rIns="91440" bIns="45720" rtlCol="0" anchor="t">
            <a:normAutofit lnSpcReduction="10000"/>
          </a:bodyPr>
          <a:lstStyle/>
          <a:p>
            <a:pPr marL="0" indent="0">
              <a:buNone/>
            </a:pPr>
            <a:r>
              <a:rPr lang="ja-JP" altLang="en-US">
                <a:ea typeface="游ゴシック"/>
              </a:rPr>
              <a:t>✔️回転可能な３D地球儀</a:t>
            </a:r>
          </a:p>
          <a:p>
            <a:pPr marL="0" indent="0">
              <a:buNone/>
            </a:pPr>
            <a:r>
              <a:rPr lang="ja-JP" altLang="en-US">
                <a:ea typeface="游ゴシック"/>
              </a:rPr>
              <a:t>✔️拡大縮小</a:t>
            </a:r>
          </a:p>
          <a:p>
            <a:pPr marL="0" indent="0">
              <a:buNone/>
            </a:pPr>
            <a:r>
              <a:rPr lang="ja-JP" altLang="en-US">
                <a:ea typeface="游ゴシック"/>
              </a:rPr>
              <a:t>✔️年度スライダー</a:t>
            </a:r>
          </a:p>
          <a:p>
            <a:pPr marL="0" indent="0">
              <a:buNone/>
            </a:pPr>
            <a:r>
              <a:rPr lang="ja-JP" altLang="en-US">
                <a:ea typeface="游ゴシック"/>
              </a:rPr>
              <a:t>✔️カーソルポップアップ</a:t>
            </a:r>
          </a:p>
          <a:p>
            <a:pPr marL="0" indent="0">
              <a:buNone/>
            </a:pPr>
            <a:r>
              <a:rPr lang="ja-JP" altLang="en-US">
                <a:ea typeface="游ゴシック"/>
              </a:rPr>
              <a:t>✔️色調グラフ</a:t>
            </a:r>
            <a:endParaRPr lang="en-US" altLang="ja-JP">
              <a:ea typeface="游ゴシック"/>
            </a:endParaRPr>
          </a:p>
          <a:p>
            <a:pPr marL="0" indent="0">
              <a:buNone/>
            </a:pPr>
            <a:r>
              <a:rPr lang="ja-JP" altLang="en-US">
                <a:ea typeface="游ゴシック"/>
              </a:rPr>
              <a:t>✔️画像保存</a:t>
            </a:r>
            <a:endParaRPr lang="en-US" altLang="ja-JP">
              <a:ea typeface="游ゴシック"/>
            </a:endParaRPr>
          </a:p>
          <a:p>
            <a:pPr marL="0" indent="0">
              <a:buNone/>
            </a:pPr>
            <a:endParaRPr lang="en-US" altLang="ja-JP">
              <a:ea typeface="游ゴシック"/>
            </a:endParaRPr>
          </a:p>
          <a:p>
            <a:pPr marL="0" indent="0">
              <a:buNone/>
            </a:pPr>
            <a:r>
              <a:rPr lang="ja-JP" altLang="en-US">
                <a:ea typeface="游ゴシック"/>
              </a:rPr>
              <a:t>→ユーザ自ら</a:t>
            </a:r>
            <a:r>
              <a:rPr lang="ja-JP" altLang="en-US" u="heavy">
                <a:uFill>
                  <a:solidFill>
                    <a:srgbClr val="FF0000"/>
                  </a:solidFill>
                </a:uFill>
                <a:ea typeface="游ゴシック"/>
              </a:rPr>
              <a:t>積極的に</a:t>
            </a:r>
            <a:r>
              <a:rPr lang="ja-JP" altLang="en-US">
                <a:ea typeface="游ゴシック"/>
              </a:rPr>
              <a:t>データにアプローチし、主体的に</a:t>
            </a:r>
            <a:endParaRPr lang="en-US" altLang="ja-JP">
              <a:ea typeface="游ゴシック"/>
            </a:endParaRPr>
          </a:p>
          <a:p>
            <a:pPr marL="0" indent="0">
              <a:buNone/>
            </a:pPr>
            <a:r>
              <a:rPr lang="ja-JP" altLang="en-US" u="heavy">
                <a:uFill>
                  <a:solidFill>
                    <a:srgbClr val="FF0000"/>
                  </a:solidFill>
                </a:uFill>
                <a:ea typeface="游ゴシック"/>
              </a:rPr>
              <a:t>新たな発見</a:t>
            </a:r>
            <a:r>
              <a:rPr lang="ja-JP" altLang="en-US">
                <a:ea typeface="游ゴシック"/>
              </a:rPr>
              <a:t>を得る手助けとなる</a:t>
            </a:r>
            <a:endParaRPr lang="ja-JP" altLang="en-US" u="sng">
              <a:uFill>
                <a:solidFill>
                  <a:srgbClr val="FF0000"/>
                </a:solidFill>
              </a:uFill>
              <a:ea typeface="游ゴシック"/>
            </a:endParaRPr>
          </a:p>
          <a:p>
            <a:pPr marL="0" indent="0">
              <a:buNone/>
            </a:pPr>
            <a:endParaRPr lang="ja-JP" altLang="en-US">
              <a:ea typeface="游ゴシック"/>
            </a:endParaRPr>
          </a:p>
        </p:txBody>
      </p:sp>
      <p:pic>
        <p:nvPicPr>
          <p:cNvPr id="5" name="図 4">
            <a:extLst>
              <a:ext uri="{FF2B5EF4-FFF2-40B4-BE49-F238E27FC236}">
                <a16:creationId xmlns:a16="http://schemas.microsoft.com/office/drawing/2014/main" id="{50E7EBA6-2A89-36EF-4132-042A784C1512}"/>
              </a:ext>
            </a:extLst>
          </p:cNvPr>
          <p:cNvPicPr>
            <a:picLocks noChangeAspect="1"/>
          </p:cNvPicPr>
          <p:nvPr/>
        </p:nvPicPr>
        <p:blipFill>
          <a:blip r:embed="rId2"/>
          <a:stretch>
            <a:fillRect/>
          </a:stretch>
        </p:blipFill>
        <p:spPr>
          <a:xfrm>
            <a:off x="5131896" y="1424985"/>
            <a:ext cx="5980254" cy="3066327"/>
          </a:xfrm>
          <a:prstGeom prst="rect">
            <a:avLst/>
          </a:prstGeom>
        </p:spPr>
      </p:pic>
    </p:spTree>
    <p:extLst>
      <p:ext uri="{BB962C8B-B14F-4D97-AF65-F5344CB8AC3E}">
        <p14:creationId xmlns:p14="http://schemas.microsoft.com/office/powerpoint/2010/main" val="1654991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1E7D7A-D4C9-3B86-7A1C-34D917E4E0A7}"/>
              </a:ext>
            </a:extLst>
          </p:cNvPr>
          <p:cNvSpPr>
            <a:spLocks noGrp="1"/>
          </p:cNvSpPr>
          <p:nvPr>
            <p:ph type="title"/>
          </p:nvPr>
        </p:nvSpPr>
        <p:spPr/>
        <p:txBody>
          <a:bodyPr/>
          <a:lstStyle/>
          <a:p>
            <a:r>
              <a:rPr kumimoji="1" lang="ja-JP" altLang="en-US"/>
              <a:t>苦労</a:t>
            </a:r>
            <a:r>
              <a:rPr kumimoji="1" lang="en-US" altLang="ja-JP"/>
              <a:t>/</a:t>
            </a:r>
            <a:r>
              <a:rPr kumimoji="1" lang="ja-JP" altLang="en-US"/>
              <a:t>試行錯誤した点</a:t>
            </a:r>
            <a:r>
              <a:rPr kumimoji="1" lang="ja-JP" altLang="en-US" sz="2000"/>
              <a:t>その１</a:t>
            </a:r>
          </a:p>
        </p:txBody>
      </p:sp>
      <p:sp>
        <p:nvSpPr>
          <p:cNvPr id="3" name="コンテンツ プレースホルダー 2">
            <a:extLst>
              <a:ext uri="{FF2B5EF4-FFF2-40B4-BE49-F238E27FC236}">
                <a16:creationId xmlns:a16="http://schemas.microsoft.com/office/drawing/2014/main" id="{2ACFAB8D-FDAA-5398-ACA4-85B43E6FFF18}"/>
              </a:ext>
            </a:extLst>
          </p:cNvPr>
          <p:cNvSpPr>
            <a:spLocks noGrp="1"/>
          </p:cNvSpPr>
          <p:nvPr>
            <p:ph idx="1"/>
          </p:nvPr>
        </p:nvSpPr>
        <p:spPr>
          <a:xfrm>
            <a:off x="838200" y="1690688"/>
            <a:ext cx="10515600" cy="4351338"/>
          </a:xfrm>
        </p:spPr>
        <p:txBody>
          <a:bodyPr vert="horz" lIns="91440" tIns="45720" rIns="91440" bIns="45720" rtlCol="0" anchor="t">
            <a:normAutofit/>
          </a:bodyPr>
          <a:lstStyle/>
          <a:p>
            <a:r>
              <a:rPr lang="en-US" altLang="ja-JP">
                <a:ea typeface="游ゴシック"/>
              </a:rPr>
              <a:t>p</a:t>
            </a:r>
            <a:r>
              <a:rPr kumimoji="1" lang="en-US" altLang="ja-JP">
                <a:ea typeface="游ゴシック"/>
              </a:rPr>
              <a:t>rocessing</a:t>
            </a:r>
            <a:r>
              <a:rPr lang="ja-JP" altLang="en-US">
                <a:ea typeface="游ゴシック"/>
              </a:rPr>
              <a:t>により</a:t>
            </a:r>
            <a:r>
              <a:rPr kumimoji="1" lang="ja-JP" altLang="en-US">
                <a:ea typeface="游ゴシック"/>
              </a:rPr>
              <a:t>地球儀上に座標設定するため、１度ごとの緯線と経線を導入する</a:t>
            </a:r>
            <a:r>
              <a:rPr lang="ja-JP" altLang="en-US">
                <a:ea typeface="游ゴシック"/>
              </a:rPr>
              <a:t>方法で躓き断念した。</a:t>
            </a:r>
            <a:endParaRPr lang="en-US" altLang="ja-JP">
              <a:ea typeface="游ゴシック"/>
            </a:endParaRPr>
          </a:p>
          <a:p>
            <a:pPr marL="0" indent="0">
              <a:buNone/>
            </a:pPr>
            <a:endParaRPr kumimoji="1" lang="ja-JP" altLang="en-US">
              <a:highlight>
                <a:srgbClr val="FFFF00"/>
              </a:highlight>
            </a:endParaRPr>
          </a:p>
        </p:txBody>
      </p:sp>
      <p:sp>
        <p:nvSpPr>
          <p:cNvPr id="6" name="テキスト ボックス 5">
            <a:extLst>
              <a:ext uri="{FF2B5EF4-FFF2-40B4-BE49-F238E27FC236}">
                <a16:creationId xmlns:a16="http://schemas.microsoft.com/office/drawing/2014/main" id="{161D19A0-E3C0-6F79-FE5D-CF3EC8533F18}"/>
              </a:ext>
            </a:extLst>
          </p:cNvPr>
          <p:cNvSpPr txBox="1"/>
          <p:nvPr/>
        </p:nvSpPr>
        <p:spPr>
          <a:xfrm>
            <a:off x="5264728" y="3023178"/>
            <a:ext cx="4294909" cy="1292662"/>
          </a:xfrm>
          <a:prstGeom prst="rect">
            <a:avLst/>
          </a:prstGeom>
          <a:noFill/>
        </p:spPr>
        <p:txBody>
          <a:bodyPr wrap="square" rtlCol="0">
            <a:spAutoFit/>
          </a:bodyPr>
          <a:lstStyle/>
          <a:p>
            <a:r>
              <a:rPr kumimoji="1" lang="en-US" altLang="ja-JP" sz="2000"/>
              <a:t>15</a:t>
            </a:r>
            <a:r>
              <a:rPr kumimoji="1" lang="ja-JP" altLang="en-US" sz="2000"/>
              <a:t>度ごとの緯線</a:t>
            </a:r>
            <a:r>
              <a:rPr kumimoji="1" lang="en-US" altLang="ja-JP" sz="2000"/>
              <a:t>&amp;</a:t>
            </a:r>
            <a:r>
              <a:rPr kumimoji="1" lang="ja-JP" altLang="en-US" sz="2000"/>
              <a:t>経線、マウスの操作で回転できる地球を作ることができたが、上述の理由により断念</a:t>
            </a:r>
            <a:endParaRPr kumimoji="1" lang="en-US" altLang="ja-JP" sz="2000"/>
          </a:p>
          <a:p>
            <a:endParaRPr kumimoji="1" lang="ja-JP" altLang="en-US"/>
          </a:p>
        </p:txBody>
      </p:sp>
      <p:pic>
        <p:nvPicPr>
          <p:cNvPr id="4" name="図 3" descr="挿絵 が含まれている画像&#10;&#10;自動的に生成された説明">
            <a:extLst>
              <a:ext uri="{FF2B5EF4-FFF2-40B4-BE49-F238E27FC236}">
                <a16:creationId xmlns:a16="http://schemas.microsoft.com/office/drawing/2014/main" id="{1323E624-2095-7A08-3308-5D39859C9458}"/>
              </a:ext>
            </a:extLst>
          </p:cNvPr>
          <p:cNvPicPr>
            <a:picLocks noChangeAspect="1"/>
          </p:cNvPicPr>
          <p:nvPr/>
        </p:nvPicPr>
        <p:blipFill>
          <a:blip r:embed="rId2"/>
          <a:stretch>
            <a:fillRect/>
          </a:stretch>
        </p:blipFill>
        <p:spPr>
          <a:xfrm rot="16200000" flipH="1">
            <a:off x="6982378" y="4195345"/>
            <a:ext cx="828651" cy="469593"/>
          </a:xfrm>
          <a:prstGeom prst="rect">
            <a:avLst/>
          </a:prstGeom>
        </p:spPr>
      </p:pic>
      <p:sp>
        <p:nvSpPr>
          <p:cNvPr id="7" name="テキスト ボックス 6">
            <a:extLst>
              <a:ext uri="{FF2B5EF4-FFF2-40B4-BE49-F238E27FC236}">
                <a16:creationId xmlns:a16="http://schemas.microsoft.com/office/drawing/2014/main" id="{75C948A2-0DCE-451C-8437-352E6DB6EDDE}"/>
              </a:ext>
            </a:extLst>
          </p:cNvPr>
          <p:cNvSpPr txBox="1"/>
          <p:nvPr/>
        </p:nvSpPr>
        <p:spPr>
          <a:xfrm>
            <a:off x="5370654" y="4844089"/>
            <a:ext cx="4184073" cy="1477328"/>
          </a:xfrm>
          <a:prstGeom prst="rect">
            <a:avLst/>
          </a:prstGeom>
          <a:noFill/>
        </p:spPr>
        <p:txBody>
          <a:bodyPr wrap="square" lIns="91440" tIns="45720" rIns="91440" bIns="45720" rtlCol="0" anchor="t">
            <a:spAutoFit/>
          </a:bodyPr>
          <a:lstStyle/>
          <a:p>
            <a:r>
              <a:rPr lang="en-US" altLang="ja-JP" u="heavy" err="1">
                <a:uFill>
                  <a:solidFill>
                    <a:srgbClr val="FF0000"/>
                  </a:solidFill>
                </a:uFill>
                <a:ea typeface="游ゴシック"/>
              </a:rPr>
              <a:t>Pythonのライブラリで代用</a:t>
            </a:r>
            <a:endParaRPr lang="en-US" altLang="ja-JP" u="heavy">
              <a:uFill>
                <a:solidFill>
                  <a:srgbClr val="FF0000"/>
                </a:solidFill>
              </a:uFill>
              <a:ea typeface="游ゴシック"/>
            </a:endParaRPr>
          </a:p>
          <a:p>
            <a:r>
              <a:rPr lang="en-US" altLang="ja-JP" err="1">
                <a:ea typeface="游ゴシック"/>
              </a:rPr>
              <a:t>Processingの言語設定をPythonにして実行することも可能ではあるが、環境構築が煩雑であるためGoogle</a:t>
            </a:r>
            <a:r>
              <a:rPr lang="en-US" altLang="ja-JP">
                <a:ea typeface="游ゴシック"/>
              </a:rPr>
              <a:t> </a:t>
            </a:r>
            <a:r>
              <a:rPr lang="en-US" altLang="ja-JP" err="1">
                <a:ea typeface="游ゴシック"/>
              </a:rPr>
              <a:t>Colaboratory上で実行</a:t>
            </a:r>
            <a:endParaRPr lang="en-US" altLang="ja-JP">
              <a:ea typeface="游ゴシック"/>
            </a:endParaRPr>
          </a:p>
        </p:txBody>
      </p:sp>
      <p:pic>
        <p:nvPicPr>
          <p:cNvPr id="13" name="図 12" descr="建物, 座る, 暗い, オレンジ が含まれている画像&#10;&#10;自動的に生成された説明">
            <a:extLst>
              <a:ext uri="{FF2B5EF4-FFF2-40B4-BE49-F238E27FC236}">
                <a16:creationId xmlns:a16="http://schemas.microsoft.com/office/drawing/2014/main" id="{015295E0-156F-E765-0D8B-D90B58CBBDCB}"/>
              </a:ext>
            </a:extLst>
          </p:cNvPr>
          <p:cNvPicPr>
            <a:picLocks noChangeAspect="1"/>
          </p:cNvPicPr>
          <p:nvPr/>
        </p:nvPicPr>
        <p:blipFill>
          <a:blip r:embed="rId3"/>
          <a:stretch>
            <a:fillRect/>
          </a:stretch>
        </p:blipFill>
        <p:spPr>
          <a:xfrm>
            <a:off x="1260910" y="2743200"/>
            <a:ext cx="3578217" cy="3578217"/>
          </a:xfrm>
          <a:prstGeom prst="rect">
            <a:avLst/>
          </a:prstGeom>
        </p:spPr>
      </p:pic>
    </p:spTree>
    <p:extLst>
      <p:ext uri="{BB962C8B-B14F-4D97-AF65-F5344CB8AC3E}">
        <p14:creationId xmlns:p14="http://schemas.microsoft.com/office/powerpoint/2010/main" val="142505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4D03B0-36FB-74BD-559A-7077D5AE2DBA}"/>
              </a:ext>
            </a:extLst>
          </p:cNvPr>
          <p:cNvSpPr>
            <a:spLocks noGrp="1"/>
          </p:cNvSpPr>
          <p:nvPr>
            <p:ph type="title"/>
          </p:nvPr>
        </p:nvSpPr>
        <p:spPr/>
        <p:txBody>
          <a:bodyPr/>
          <a:lstStyle/>
          <a:p>
            <a:r>
              <a:rPr lang="ja-JP" altLang="en-US">
                <a:ea typeface="游ゴシック Light"/>
              </a:rPr>
              <a:t>苦労/試行錯誤した点</a:t>
            </a:r>
            <a:r>
              <a:rPr lang="ja-JP" altLang="en-US" sz="2000">
                <a:ea typeface="游ゴシック Light"/>
              </a:rPr>
              <a:t>その２</a:t>
            </a:r>
            <a:endParaRPr kumimoji="1" lang="ja-JP" altLang="en-US" sz="2000"/>
          </a:p>
        </p:txBody>
      </p:sp>
      <p:sp>
        <p:nvSpPr>
          <p:cNvPr id="3" name="コンテンツ プレースホルダー 2">
            <a:extLst>
              <a:ext uri="{FF2B5EF4-FFF2-40B4-BE49-F238E27FC236}">
                <a16:creationId xmlns:a16="http://schemas.microsoft.com/office/drawing/2014/main" id="{75F46E62-2178-F520-6F00-F7A8BDC3A7C9}"/>
              </a:ext>
            </a:extLst>
          </p:cNvPr>
          <p:cNvSpPr>
            <a:spLocks noGrp="1"/>
          </p:cNvSpPr>
          <p:nvPr>
            <p:ph idx="1"/>
          </p:nvPr>
        </p:nvSpPr>
        <p:spPr/>
        <p:txBody>
          <a:bodyPr vert="horz" lIns="91440" tIns="45720" rIns="91440" bIns="45720" rtlCol="0" anchor="t">
            <a:normAutofit/>
          </a:bodyPr>
          <a:lstStyle/>
          <a:p>
            <a:r>
              <a:rPr lang="ja-JP" altLang="en-US">
                <a:ea typeface="游ゴシック"/>
              </a:rPr>
              <a:t>精神障害５種とインターネットユーザ数を同時に可視化する手法の実装</a:t>
            </a:r>
            <a:endParaRPr lang="en-US" altLang="ja-JP">
              <a:ea typeface="游ゴシック"/>
            </a:endParaRPr>
          </a:p>
          <a:p>
            <a:pPr marL="0" indent="0">
              <a:buNone/>
            </a:pPr>
            <a:endParaRPr lang="ja-JP" altLang="en-US">
              <a:ea typeface="游ゴシック"/>
            </a:endParaRPr>
          </a:p>
          <a:p>
            <a:pPr lvl="1">
              <a:buFont typeface="Courier New" panose="020B0604020202020204" pitchFamily="34" charset="0"/>
              <a:buChar char="o"/>
            </a:pPr>
            <a:r>
              <a:rPr lang="ja-JP" altLang="en-US">
                <a:ea typeface="游ゴシック"/>
              </a:rPr>
              <a:t>精神障害５種でレーダーチャートを作成し、インターネットユーザ数に応じて大きさを変更するプロセスを試みる</a:t>
            </a:r>
          </a:p>
          <a:p>
            <a:pPr marL="457200" lvl="1" indent="0">
              <a:buNone/>
            </a:pPr>
            <a:r>
              <a:rPr lang="ja-JP" altLang="en-US">
                <a:ea typeface="游ゴシック"/>
              </a:rPr>
              <a:t>　→使用したライブラリの関係で処理時間が大幅に伸びてしまい利便性に欠けるので断念</a:t>
            </a:r>
          </a:p>
          <a:p>
            <a:pPr marL="457200" lvl="1" indent="0">
              <a:buNone/>
            </a:pPr>
            <a:r>
              <a:rPr lang="ja-JP" altLang="en-US">
                <a:ea typeface="游ゴシック"/>
              </a:rPr>
              <a:t>　→各精神障害およびそれらの平均の６種とインターネットユーザ数の関係を</a:t>
            </a:r>
            <a:r>
              <a:rPr lang="ja-JP" altLang="en-US" u="heavy">
                <a:uFill>
                  <a:solidFill>
                    <a:srgbClr val="FF0000"/>
                  </a:solidFill>
                </a:uFill>
                <a:ea typeface="游ゴシック"/>
              </a:rPr>
              <a:t>別々に</a:t>
            </a:r>
            <a:r>
              <a:rPr lang="ja-JP" altLang="en-US">
                <a:ea typeface="游ゴシック"/>
              </a:rPr>
              <a:t>作成</a:t>
            </a:r>
          </a:p>
        </p:txBody>
      </p:sp>
    </p:spTree>
    <p:extLst>
      <p:ext uri="{BB962C8B-B14F-4D97-AF65-F5344CB8AC3E}">
        <p14:creationId xmlns:p14="http://schemas.microsoft.com/office/powerpoint/2010/main" val="2152122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C4B41C-F369-0F7F-A611-6A1E2A8BB459}"/>
              </a:ext>
            </a:extLst>
          </p:cNvPr>
          <p:cNvSpPr>
            <a:spLocks noGrp="1"/>
          </p:cNvSpPr>
          <p:nvPr>
            <p:ph type="title"/>
          </p:nvPr>
        </p:nvSpPr>
        <p:spPr/>
        <p:txBody>
          <a:bodyPr/>
          <a:lstStyle/>
          <a:p>
            <a:r>
              <a:rPr kumimoji="1" lang="ja-JP" altLang="en-US"/>
              <a:t>発見</a:t>
            </a:r>
            <a:r>
              <a:rPr kumimoji="1" lang="en-US" altLang="ja-JP"/>
              <a:t>&amp;</a:t>
            </a:r>
            <a:r>
              <a:rPr kumimoji="1" lang="ja-JP" altLang="en-US"/>
              <a:t>考察</a:t>
            </a:r>
          </a:p>
        </p:txBody>
      </p:sp>
      <p:sp>
        <p:nvSpPr>
          <p:cNvPr id="3" name="コンテンツ プレースホルダー 2">
            <a:extLst>
              <a:ext uri="{FF2B5EF4-FFF2-40B4-BE49-F238E27FC236}">
                <a16:creationId xmlns:a16="http://schemas.microsoft.com/office/drawing/2014/main" id="{5259068C-EE13-572E-6EEB-CC420EA79476}"/>
              </a:ext>
            </a:extLst>
          </p:cNvPr>
          <p:cNvSpPr>
            <a:spLocks noGrp="1"/>
          </p:cNvSpPr>
          <p:nvPr>
            <p:ph idx="1"/>
          </p:nvPr>
        </p:nvSpPr>
        <p:spPr/>
        <p:txBody>
          <a:bodyPr vert="horz" lIns="91440" tIns="45720" rIns="91440" bIns="45720" rtlCol="0" anchor="t">
            <a:normAutofit fontScale="85000" lnSpcReduction="20000"/>
          </a:bodyPr>
          <a:lstStyle/>
          <a:p>
            <a:r>
              <a:rPr lang="ja-JP" altLang="en-US">
                <a:ea typeface="游ゴシック"/>
              </a:rPr>
              <a:t>平均的にインターネットユーザ数に対して精神障害者割合がアジアや東ヨーロッパは低く、西ヨーロッパが高い</a:t>
            </a:r>
          </a:p>
          <a:p>
            <a:r>
              <a:rPr lang="ja-JP" altLang="en-US">
                <a:ea typeface="游ゴシック"/>
              </a:rPr>
              <a:t>西ヨーロッパは５種とも高く、アジアは統合失調症だけ高い</a:t>
            </a:r>
          </a:p>
          <a:p>
            <a:r>
              <a:rPr lang="ja-JP" altLang="en-US">
                <a:ea typeface="游ゴシック"/>
              </a:rPr>
              <a:t>インターネットユーザ数の少ないアフリカでは精神障害者はあまり見られない</a:t>
            </a:r>
          </a:p>
          <a:p>
            <a:r>
              <a:rPr lang="ja-JP" altLang="en-US">
                <a:ea typeface="游ゴシック"/>
              </a:rPr>
              <a:t>ただ、今回用いた指標はインターネットユーザ数であるためインターネットと精神障害の相関を調べるには普及率や使用時間などのデータも統合していく必要がある</a:t>
            </a:r>
            <a:endParaRPr lang="en-US" altLang="ja-JP">
              <a:ea typeface="游ゴシック"/>
            </a:endParaRPr>
          </a:p>
          <a:p>
            <a:pPr marL="0" indent="0">
              <a:buNone/>
            </a:pPr>
            <a:endParaRPr lang="en-US" altLang="ja-JP">
              <a:ea typeface="游ゴシック"/>
            </a:endParaRPr>
          </a:p>
          <a:p>
            <a:pPr marL="0" indent="0">
              <a:buNone/>
            </a:pPr>
            <a:r>
              <a:rPr lang="ja-JP" altLang="en-US">
                <a:ea typeface="游ゴシック"/>
              </a:rPr>
              <a:t>→ インターネット普及率や精神疾患割合はどちらも第</a:t>
            </a:r>
            <a:r>
              <a:rPr lang="en-US" altLang="ja-JP">
                <a:ea typeface="游ゴシック"/>
              </a:rPr>
              <a:t>3</a:t>
            </a:r>
            <a:r>
              <a:rPr lang="ja-JP" altLang="en-US">
                <a:ea typeface="游ゴシック"/>
              </a:rPr>
              <a:t>の変数「国の発展</a:t>
            </a:r>
            <a:endParaRPr lang="en-US" altLang="ja-JP">
              <a:ea typeface="游ゴシック"/>
            </a:endParaRPr>
          </a:p>
          <a:p>
            <a:pPr marL="0" indent="0">
              <a:buNone/>
            </a:pPr>
            <a:r>
              <a:rPr lang="ja-JP" altLang="en-US">
                <a:ea typeface="游ゴシック"/>
              </a:rPr>
              <a:t>　　度」等の影響を受けうる</a:t>
            </a:r>
            <a:endParaRPr lang="en-US" altLang="ja-JP">
              <a:ea typeface="游ゴシック"/>
            </a:endParaRPr>
          </a:p>
          <a:p>
            <a:pPr marL="0" indent="0">
              <a:buNone/>
            </a:pPr>
            <a:r>
              <a:rPr lang="ja-JP" altLang="en-US">
                <a:ea typeface="游ゴシック"/>
              </a:rPr>
              <a:t>→</a:t>
            </a:r>
            <a:r>
              <a:rPr lang="en-US" altLang="ja-JP">
                <a:ea typeface="游ゴシック"/>
              </a:rPr>
              <a:t>  </a:t>
            </a:r>
            <a:r>
              <a:rPr lang="ja-JP" altLang="en-US">
                <a:ea typeface="游ゴシック"/>
              </a:rPr>
              <a:t>今回のデータでは、</a:t>
            </a:r>
            <a:r>
              <a:rPr lang="ja-JP" altLang="en-US" u="heavy">
                <a:uFill>
                  <a:solidFill>
                    <a:srgbClr val="FF0000"/>
                  </a:solidFill>
                </a:uFill>
                <a:ea typeface="游ゴシック"/>
              </a:rPr>
              <a:t>因果関係の分析は困難</a:t>
            </a:r>
          </a:p>
          <a:p>
            <a:endParaRPr lang="ja-JP" altLang="en-US">
              <a:ea typeface="游ゴシック"/>
            </a:endParaRPr>
          </a:p>
        </p:txBody>
      </p:sp>
    </p:spTree>
    <p:extLst>
      <p:ext uri="{BB962C8B-B14F-4D97-AF65-F5344CB8AC3E}">
        <p14:creationId xmlns:p14="http://schemas.microsoft.com/office/powerpoint/2010/main" val="55341661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908</Words>
  <Application>Microsoft Macintosh PowerPoint</Application>
  <PresentationFormat>ワイド画面</PresentationFormat>
  <Paragraphs>125</Paragraphs>
  <Slides>12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游ゴシック</vt:lpstr>
      <vt:lpstr>游ゴシック Light</vt:lpstr>
      <vt:lpstr>Arial</vt:lpstr>
      <vt:lpstr>Courier New</vt:lpstr>
      <vt:lpstr>Wingdings</vt:lpstr>
      <vt:lpstr>Office テーマ</vt:lpstr>
      <vt:lpstr> インターネット普及率 とメンタルヘルスの関係の可視化</vt:lpstr>
      <vt:lpstr>テーマ設定の背景</vt:lpstr>
      <vt:lpstr>元データ/整形後データの紹介</vt:lpstr>
      <vt:lpstr>データ詳細 (data.csv)</vt:lpstr>
      <vt:lpstr>表現形式 　</vt:lpstr>
      <vt:lpstr>工夫した点(インタラクション)</vt:lpstr>
      <vt:lpstr>苦労/試行錯誤した点その１</vt:lpstr>
      <vt:lpstr>苦労/試行錯誤した点その２</vt:lpstr>
      <vt:lpstr>発見&amp;考察</vt:lpstr>
      <vt:lpstr>達成できたこと/できなかったこと</vt:lpstr>
      <vt:lpstr>ファイル構成(readme.txtに同様のことを記載)</vt:lpstr>
      <vt:lpstr>各メンバーの役割</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あ</dc:title>
  <dc:creator>桑原周平</dc:creator>
  <cp:lastModifiedBy>桑原周平</cp:lastModifiedBy>
  <cp:revision>2</cp:revision>
  <dcterms:created xsi:type="dcterms:W3CDTF">2024-12-15T11:52:06Z</dcterms:created>
  <dcterms:modified xsi:type="dcterms:W3CDTF">2024-12-16T06:12:48Z</dcterms:modified>
</cp:coreProperties>
</file>