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23" r:id="rId6"/>
    <p:sldId id="324" r:id="rId7"/>
    <p:sldId id="325" r:id="rId8"/>
    <p:sldId id="326" r:id="rId9"/>
    <p:sldId id="327" r:id="rId10"/>
    <p:sldId id="332" r:id="rId11"/>
    <p:sldId id="328" r:id="rId12"/>
    <p:sldId id="333" r:id="rId13"/>
    <p:sldId id="329" r:id="rId14"/>
    <p:sldId id="334" r:id="rId15"/>
    <p:sldId id="330" r:id="rId16"/>
    <p:sldId id="335" r:id="rId17"/>
    <p:sldId id="331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80997-536C-550F-5C1D-516734D1FC3C}" v="139" dt="2025-05-21T17:13:19.324"/>
    <p1510:client id="{115DDCEC-FD52-CBB7-169C-26D29B54497D}" v="171" dt="2025-05-21T18:33:17.578"/>
    <p1510:client id="{B456F707-7C0E-1684-C13C-430CA65C4DAA}" v="42" dt="2025-05-21T15:46:37.143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 autoAdjust="0"/>
    <p:restoredTop sz="95388" autoAdjust="0"/>
  </p:normalViewPr>
  <p:slideViewPr>
    <p:cSldViewPr snapToGrid="0" snapToObjects="1">
      <p:cViewPr>
        <p:scale>
          <a:sx n="100" d="100"/>
          <a:sy n="100" d="100"/>
        </p:scale>
        <p:origin x="-706" y="-53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b="0" dirty="0">
                <a:ea typeface="+mj-lt"/>
                <a:cs typeface="+mj-lt"/>
              </a:rPr>
              <a:t>Rasterizer</a:t>
            </a:r>
            <a:br>
              <a:rPr lang="en-US" dirty="0"/>
            </a:br>
            <a:r>
              <a:rPr lang="en-US" b="0" dirty="0" err="1"/>
              <a:t>rendu</a:t>
            </a:r>
            <a:r>
              <a:rPr lang="en-US" b="0" dirty="0"/>
              <a:t> temps </a:t>
            </a:r>
            <a:r>
              <a:rPr lang="en-US" b="0" dirty="0" err="1"/>
              <a:t>réel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6727A-0539-F787-D2C9-A7DF53E2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8003-9B28-3FE7-5B1E-E702A0DA1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err="1">
                <a:ea typeface="+mj-lt"/>
                <a:cs typeface="+mj-lt"/>
              </a:rPr>
              <a:t>Coordonnées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Barycentriques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E035A-84A0-CDC3-CDFB-3FAD2D5FFAF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0" rIns="91440" bIns="0" rtlCol="0" anchor="t">
            <a:normAutofit/>
          </a:bodyPr>
          <a:lstStyle/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900" dirty="0" err="1">
                <a:ea typeface="+mn-lt"/>
                <a:cs typeface="+mn-lt"/>
              </a:rPr>
              <a:t>Déterminer</a:t>
            </a:r>
            <a:r>
              <a:rPr lang="en-US" sz="1900" dirty="0">
                <a:ea typeface="+mn-lt"/>
                <a:cs typeface="+mn-lt"/>
              </a:rPr>
              <a:t> </a:t>
            </a:r>
            <a:r>
              <a:rPr lang="en-US" sz="1900" dirty="0" err="1">
                <a:ea typeface="+mn-lt"/>
                <a:cs typeface="+mn-lt"/>
              </a:rPr>
              <a:t>facilement</a:t>
            </a:r>
            <a:r>
              <a:rPr lang="en-US" sz="1900" dirty="0">
                <a:ea typeface="+mn-lt"/>
                <a:cs typeface="+mn-lt"/>
              </a:rPr>
              <a:t> </a:t>
            </a:r>
            <a:r>
              <a:rPr lang="en-US" sz="1900" dirty="0" err="1">
                <a:ea typeface="+mn-lt"/>
                <a:cs typeface="+mn-lt"/>
              </a:rPr>
              <a:t>si</a:t>
            </a:r>
            <a:r>
              <a:rPr lang="en-US" sz="1900" dirty="0">
                <a:ea typeface="+mn-lt"/>
                <a:cs typeface="+mn-lt"/>
              </a:rPr>
              <a:t> un point est dans un triangle.</a:t>
            </a:r>
          </a:p>
          <a:p>
            <a:pPr marL="285750" indent="-285750">
              <a:lnSpc>
                <a:spcPct val="140000"/>
              </a:lnSpc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Formule :</a:t>
            </a:r>
            <a:endParaRPr lang="en-US" sz="1900">
              <a:cs typeface="Sabon Next LT"/>
            </a:endParaRPr>
          </a:p>
          <a:p>
            <a:pPr marL="633095" lvl="1" indent="-347345">
              <a:lnSpc>
                <a:spcPct val="140000"/>
              </a:lnSpc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P = αA + βB + γC</a:t>
            </a:r>
            <a:endParaRPr lang="en-US" sz="1900" dirty="0">
              <a:cs typeface="Sabon Next LT"/>
            </a:endParaRPr>
          </a:p>
          <a:p>
            <a:pPr marL="633095" lvl="1" indent="-347345">
              <a:lnSpc>
                <a:spcPct val="140000"/>
              </a:lnSpc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α + β + γ = 1</a:t>
            </a:r>
            <a:endParaRPr lang="en-US" sz="1900" dirty="0">
              <a:cs typeface="Sabon Next LT"/>
            </a:endParaRPr>
          </a:p>
          <a:p>
            <a:pPr marL="633095" lvl="1" indent="-347345">
              <a:lnSpc>
                <a:spcPct val="140000"/>
              </a:lnSpc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Si α, β, γ ≥ 0 → le point est dans le triangle.</a:t>
            </a:r>
            <a:endParaRPr lang="en-US" sz="1900" dirty="0">
              <a:cs typeface="Sabon Next LT"/>
            </a:endParaRPr>
          </a:p>
          <a:p>
            <a:pPr marL="285750" indent="-285750">
              <a:buFont typeface="Arial"/>
              <a:buChar char="•"/>
            </a:pPr>
            <a:endParaRPr lang="en-US" sz="1900" dirty="0">
              <a:cs typeface="Sabon Next 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767CC-B188-C05D-8B30-9872E7BD9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Content Placeholder 4" descr="CS184/284A: Lecture Slides">
            <a:extLst>
              <a:ext uri="{FF2B5EF4-FFF2-40B4-BE49-F238E27FC236}">
                <a16:creationId xmlns:a16="http://schemas.microsoft.com/office/drawing/2014/main" id="{6FA8245D-49E6-6BA0-69A3-77F5860949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461" t="36154" r="12115" b="14872"/>
          <a:stretch/>
        </p:blipFill>
        <p:spPr>
          <a:xfrm>
            <a:off x="8120240" y="2316091"/>
            <a:ext cx="2885023" cy="2692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751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70482-55D0-89F0-E2B5-D4FA55940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9007-7926-C1B7-DCAB-EEAC1E71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416353"/>
          </a:xfrm>
        </p:spPr>
        <p:txBody>
          <a:bodyPr anchor="b">
            <a:normAutofit/>
          </a:bodyPr>
          <a:lstStyle/>
          <a:p>
            <a:r>
              <a:rPr lang="en-US" b="0"/>
              <a:t>Les étapes du Rasterizer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6B610-CAAC-2699-442E-C28569A28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88413"/>
            <a:ext cx="5259554" cy="3153570"/>
          </a:xfrm>
        </p:spPr>
        <p:txBody>
          <a:bodyPr vert="horz" lIns="91440" tIns="0" rIns="91440" bIns="0" rtlCol="0" anchor="t">
            <a:normAutofit lnSpcReduction="10000"/>
          </a:bodyPr>
          <a:lstStyle/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r>
              <a:rPr lang="en-US" sz="1900" dirty="0"/>
              <a:t>Projection des </a:t>
            </a:r>
            <a:r>
              <a:rPr lang="en-US" sz="1900" dirty="0" err="1"/>
              <a:t>sommets</a:t>
            </a:r>
            <a:r>
              <a:rPr lang="en-US" sz="1900" dirty="0"/>
              <a:t> 3D </a:t>
            </a:r>
            <a:r>
              <a:rPr lang="en-US" sz="1900" dirty="0" err="1"/>
              <a:t>en</a:t>
            </a:r>
            <a:r>
              <a:rPr lang="en-US" sz="1900" dirty="0"/>
              <a:t> 2D</a:t>
            </a:r>
            <a:endParaRPr lang="en-US">
              <a:cs typeface="Sabon Next LT"/>
            </a:endParaRP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r>
              <a:rPr lang="en-US" sz="1900" dirty="0" err="1"/>
              <a:t>Détermination</a:t>
            </a:r>
            <a:r>
              <a:rPr lang="en-US" sz="1900" dirty="0"/>
              <a:t> de la bounding box du triangle</a:t>
            </a:r>
            <a:endParaRPr lang="en-US" sz="1900">
              <a:cs typeface="Sabon Next LT"/>
            </a:endParaRP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r>
              <a:rPr lang="en-US" sz="1900" dirty="0"/>
              <a:t>Test </a:t>
            </a:r>
            <a:r>
              <a:rPr lang="en-US" sz="1900" dirty="0" err="1"/>
              <a:t>d’appartenance</a:t>
            </a:r>
            <a:r>
              <a:rPr lang="en-US" sz="1900" dirty="0"/>
              <a:t> des pixels au triangle (</a:t>
            </a:r>
            <a:r>
              <a:rPr lang="en-US" sz="1900" dirty="0" err="1"/>
              <a:t>méthode</a:t>
            </a:r>
            <a:r>
              <a:rPr lang="en-US" sz="1900" dirty="0"/>
              <a:t> des </a:t>
            </a:r>
            <a:r>
              <a:rPr lang="en-US" sz="1900" dirty="0" err="1"/>
              <a:t>barycentres</a:t>
            </a:r>
            <a:r>
              <a:rPr lang="en-US" sz="1900" dirty="0"/>
              <a:t>)</a:t>
            </a:r>
            <a:endParaRPr lang="en-US" sz="1900">
              <a:cs typeface="Sabon Next LT"/>
            </a:endParaRP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r>
              <a:rPr lang="en-US" sz="1900" dirty="0"/>
              <a:t>Interpolation des </a:t>
            </a:r>
            <a:r>
              <a:rPr lang="en-US" sz="1900" err="1"/>
              <a:t>valeurs</a:t>
            </a:r>
            <a:r>
              <a:rPr lang="en-US" sz="1900" dirty="0"/>
              <a:t> (z, couleurs, textures…)</a:t>
            </a:r>
          </a:p>
          <a:p>
            <a:pPr>
              <a:lnSpc>
                <a:spcPct val="170000"/>
              </a:lnSpc>
              <a:spcAft>
                <a:spcPts val="600"/>
              </a:spcAft>
            </a:pPr>
            <a:endParaRPr lang="en-US" sz="1900" dirty="0">
              <a:cs typeface="Sabon Next LT"/>
            </a:endParaRPr>
          </a:p>
        </p:txBody>
      </p:sp>
      <p:pic>
        <p:nvPicPr>
          <p:cNvPr id="7" name="Content Placeholder 6" descr="Rasterization">
            <a:extLst>
              <a:ext uri="{FF2B5EF4-FFF2-40B4-BE49-F238E27FC236}">
                <a16:creationId xmlns:a16="http://schemas.microsoft.com/office/drawing/2014/main" id="{45E41F1C-CFA9-26F5-52D0-EDA543D1730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/>
        </p:blipFill>
        <p:spPr>
          <a:xfrm>
            <a:off x="6503753" y="728434"/>
            <a:ext cx="5027526" cy="5643679"/>
          </a:xfr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ADFC34E2-F00E-DB10-8E1A-334ADB872B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300"/>
          </a:p>
        </p:txBody>
      </p:sp>
    </p:spTree>
    <p:extLst>
      <p:ext uri="{BB962C8B-B14F-4D97-AF65-F5344CB8AC3E}">
        <p14:creationId xmlns:p14="http://schemas.microsoft.com/office/powerpoint/2010/main" val="113645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40400-440B-ADFA-F8B3-8ECB480D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0E34-6010-7108-F1D0-6C0FC0A44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 anchor="b">
            <a:normAutofit/>
          </a:bodyPr>
          <a:lstStyle/>
          <a:p>
            <a:r>
              <a:rPr lang="en-US" b="0"/>
              <a:t>Interpolation et Z-Buffer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51AE-87C1-C92B-260E-885375504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 vert="horz" lIns="91440" tIns="0" rIns="91440" bIns="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Interpolation des </a:t>
            </a:r>
            <a:r>
              <a:rPr lang="en-US" dirty="0" err="1"/>
              <a:t>valeurs</a:t>
            </a:r>
            <a:r>
              <a:rPr lang="en-US" dirty="0"/>
              <a:t> (z, couleur, normal, </a:t>
            </a:r>
            <a:r>
              <a:rPr lang="en-US" dirty="0" err="1"/>
              <a:t>uv</a:t>
            </a:r>
            <a:r>
              <a:rPr lang="en-US" dirty="0"/>
              <a:t>…) par les </a:t>
            </a:r>
            <a:r>
              <a:rPr lang="en-US" dirty="0" err="1"/>
              <a:t>coordonnées</a:t>
            </a:r>
            <a:r>
              <a:rPr lang="en-US" dirty="0"/>
              <a:t> </a:t>
            </a:r>
            <a:r>
              <a:rPr lang="en-US" dirty="0" err="1"/>
              <a:t>barycentriques</a:t>
            </a:r>
            <a:r>
              <a:rPr lang="en-US"/>
              <a:t> (</a:t>
            </a:r>
            <a:r>
              <a:rPr lang="en-US" sz="1900"/>
              <a:t>α. β, γ)</a:t>
            </a:r>
            <a:endParaRPr lang="en-US" dirty="0">
              <a:cs typeface="Sabon Next 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Z-buffer : pour </a:t>
            </a:r>
            <a:r>
              <a:rPr lang="en-US" dirty="0" err="1"/>
              <a:t>chaque</a:t>
            </a:r>
            <a:r>
              <a:rPr lang="en-US" dirty="0"/>
              <a:t> pixel, on </a:t>
            </a:r>
            <a:r>
              <a:rPr lang="en-US" dirty="0" err="1"/>
              <a:t>garde</a:t>
            </a:r>
            <a:r>
              <a:rPr lang="en-US" dirty="0"/>
              <a:t> le fragment le plus </a:t>
            </a:r>
            <a:r>
              <a:rPr lang="en-US" dirty="0" err="1"/>
              <a:t>proche</a:t>
            </a:r>
            <a:r>
              <a:rPr lang="en-US" dirty="0"/>
              <a:t> de la </a:t>
            </a:r>
            <a:r>
              <a:rPr lang="en-US" dirty="0" err="1"/>
              <a:t>caméra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Si un fragment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devant</a:t>
            </a:r>
            <a:r>
              <a:rPr lang="en-US" dirty="0"/>
              <a:t> </a:t>
            </a:r>
            <a:r>
              <a:rPr lang="en-US" dirty="0" err="1"/>
              <a:t>celui</a:t>
            </a:r>
            <a:r>
              <a:rPr lang="en-US" dirty="0"/>
              <a:t> déjà </a:t>
            </a:r>
            <a:r>
              <a:rPr lang="en-US" dirty="0" err="1"/>
              <a:t>enregistré</a:t>
            </a:r>
            <a:r>
              <a:rPr lang="en-US" dirty="0"/>
              <a:t> → il </a:t>
            </a:r>
            <a:r>
              <a:rPr lang="en-US" dirty="0" err="1"/>
              <a:t>remplace</a:t>
            </a:r>
            <a:r>
              <a:rPr lang="en-US" dirty="0"/>
              <a:t> </a:t>
            </a:r>
            <a:r>
              <a:rPr lang="en-US" dirty="0" err="1"/>
              <a:t>l’ancien</a:t>
            </a:r>
            <a:r>
              <a:rPr lang="en-US" dirty="0"/>
              <a:t>.</a:t>
            </a:r>
            <a:endParaRPr lang="en-US" dirty="0">
              <a:cs typeface="Sabon Next LT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5" name="Content Placeholder 4" descr="Rasterization">
            <a:extLst>
              <a:ext uri="{FF2B5EF4-FFF2-40B4-BE49-F238E27FC236}">
                <a16:creationId xmlns:a16="http://schemas.microsoft.com/office/drawing/2014/main" id="{72D567D2-11CF-BD4D-BF6F-D25F3C8307E2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2"/>
          <a:stretch>
            <a:fillRect/>
          </a:stretch>
        </p:blipFill>
        <p:spPr>
          <a:xfrm>
            <a:off x="8424224" y="2303463"/>
            <a:ext cx="2517465" cy="39608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9250D-E9A2-5CFB-7807-272069F371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2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DD53E-427B-10DE-58CE-CF2765EE4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2518-6E33-10E8-C76F-3774C028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416353"/>
          </a:xfrm>
        </p:spPr>
        <p:txBody>
          <a:bodyPr anchor="b">
            <a:normAutofit/>
          </a:bodyPr>
          <a:lstStyle/>
          <a:p>
            <a:r>
              <a:rPr lang="en-US" b="0"/>
              <a:t>Les étapes du Rasterizer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34811-8FC1-89F5-1002-64F1222A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88413"/>
            <a:ext cx="5259554" cy="3153570"/>
          </a:xfrm>
        </p:spPr>
        <p:txBody>
          <a:bodyPr vert="horz" lIns="91440" tIns="0" rIns="91440" bIns="0" rtlCol="0" anchor="t">
            <a:normAutofit fontScale="92500" lnSpcReduction="10000"/>
          </a:bodyPr>
          <a:lstStyle/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r>
              <a:rPr lang="en-US" sz="1900" dirty="0"/>
              <a:t>Projection des </a:t>
            </a:r>
            <a:r>
              <a:rPr lang="en-US" sz="1900" dirty="0" err="1"/>
              <a:t>sommets</a:t>
            </a:r>
            <a:r>
              <a:rPr lang="en-US" sz="1900" dirty="0"/>
              <a:t> 3D </a:t>
            </a:r>
            <a:r>
              <a:rPr lang="en-US" sz="1900" dirty="0" err="1"/>
              <a:t>en</a:t>
            </a:r>
            <a:r>
              <a:rPr lang="en-US" sz="1900" dirty="0"/>
              <a:t> 2D</a:t>
            </a:r>
            <a:endParaRPr lang="en-US">
              <a:cs typeface="Sabon Next LT"/>
            </a:endParaRP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r>
              <a:rPr lang="en-US" sz="1900" dirty="0" err="1"/>
              <a:t>Détermination</a:t>
            </a:r>
            <a:r>
              <a:rPr lang="en-US" sz="1900" dirty="0"/>
              <a:t> de la bounding box du triangle</a:t>
            </a:r>
            <a:endParaRPr lang="en-US" sz="1900">
              <a:cs typeface="Sabon Next LT"/>
            </a:endParaRP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r>
              <a:rPr lang="en-US" sz="1900" dirty="0"/>
              <a:t>Test </a:t>
            </a:r>
            <a:r>
              <a:rPr lang="en-US" sz="1900" dirty="0" err="1"/>
              <a:t>d’appartenance</a:t>
            </a:r>
            <a:r>
              <a:rPr lang="en-US" sz="1900" dirty="0"/>
              <a:t> des pixels au triangle (</a:t>
            </a:r>
            <a:r>
              <a:rPr lang="en-US" sz="1900" dirty="0" err="1"/>
              <a:t>méthode</a:t>
            </a:r>
            <a:r>
              <a:rPr lang="en-US" sz="1900" dirty="0"/>
              <a:t> des </a:t>
            </a:r>
            <a:r>
              <a:rPr lang="en-US" sz="1900" dirty="0" err="1"/>
              <a:t>barycentres</a:t>
            </a:r>
            <a:r>
              <a:rPr lang="en-US" sz="1900" dirty="0"/>
              <a:t>)</a:t>
            </a:r>
            <a:endParaRPr lang="en-US" sz="1900">
              <a:cs typeface="Sabon Next LT"/>
            </a:endParaRP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r>
              <a:rPr lang="en-US" sz="1900"/>
              <a:t>Interpolation des </a:t>
            </a:r>
            <a:r>
              <a:rPr lang="en-US" sz="1900" dirty="0" err="1"/>
              <a:t>valeurs</a:t>
            </a:r>
            <a:r>
              <a:rPr lang="en-US" sz="1900"/>
              <a:t> (z, couleurs, textures…)</a:t>
            </a: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r>
              <a:rPr lang="en-US" sz="1900" dirty="0" err="1">
                <a:cs typeface="Sabon Next LT"/>
              </a:rPr>
              <a:t>Écriture</a:t>
            </a:r>
            <a:r>
              <a:rPr lang="en-US" sz="1900">
                <a:cs typeface="Sabon Next LT"/>
              </a:rPr>
              <a:t> dans le Z-buffer et frame buffer</a:t>
            </a: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endParaRPr lang="en-US" sz="1900" dirty="0">
              <a:cs typeface="Sabon Next LT"/>
            </a:endParaRPr>
          </a:p>
        </p:txBody>
      </p:sp>
      <p:pic>
        <p:nvPicPr>
          <p:cNvPr id="7" name="Content Placeholder 6" descr="Rasterization">
            <a:extLst>
              <a:ext uri="{FF2B5EF4-FFF2-40B4-BE49-F238E27FC236}">
                <a16:creationId xmlns:a16="http://schemas.microsoft.com/office/drawing/2014/main" id="{CC53B91B-3364-345D-0D66-972DCB8A8F4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/>
        </p:blipFill>
        <p:spPr>
          <a:xfrm>
            <a:off x="6503753" y="728434"/>
            <a:ext cx="5027526" cy="5643679"/>
          </a:xfr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A90C5FD5-A413-3218-3F7D-F0EF7366B0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sz="300"/>
          </a:p>
        </p:txBody>
      </p:sp>
    </p:spTree>
    <p:extLst>
      <p:ext uri="{BB962C8B-B14F-4D97-AF65-F5344CB8AC3E}">
        <p14:creationId xmlns:p14="http://schemas.microsoft.com/office/powerpoint/2010/main" val="781784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3D6D6-A8BE-18A0-5A5D-DF983EB22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781C-6736-1F06-9C61-BA713AF2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928625"/>
            <a:ext cx="9875463" cy="782032"/>
          </a:xfrm>
        </p:spPr>
        <p:txBody>
          <a:bodyPr anchor="b">
            <a:normAutofit/>
          </a:bodyPr>
          <a:lstStyle/>
          <a:p>
            <a:pPr algn="ctr"/>
            <a:r>
              <a:rPr lang="en-US" b="0" err="1"/>
              <a:t>Schéma</a:t>
            </a:r>
            <a:r>
              <a:rPr lang="en-US" b="0"/>
              <a:t> Résumé</a:t>
            </a:r>
            <a:endParaRPr lang="en-US" dirty="0"/>
          </a:p>
        </p:txBody>
      </p:sp>
      <p:pic>
        <p:nvPicPr>
          <p:cNvPr id="5" name="Content Placeholder 4" descr="CS184/284A: Lecture Slides">
            <a:extLst>
              <a:ext uri="{FF2B5EF4-FFF2-40B4-BE49-F238E27FC236}">
                <a16:creationId xmlns:a16="http://schemas.microsoft.com/office/drawing/2014/main" id="{F02F3C85-01EB-2FE1-7E89-45748E9C55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42880" y="2194171"/>
            <a:ext cx="5282124" cy="3961593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CF27A-506B-5E93-CA85-D5125BBC6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C299-FB4C-D3DF-D450-AD30FF518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latin typeface="Arial Black"/>
                <a:cs typeface="Sabon Next LT"/>
              </a:rPr>
              <a:t>Qu’est-ce</a:t>
            </a:r>
            <a:r>
              <a:rPr lang="en-US" sz="3200" dirty="0">
                <a:latin typeface="Arial Black"/>
                <a:cs typeface="Sabon Next LT"/>
              </a:rPr>
              <a:t> </a:t>
            </a:r>
            <a:r>
              <a:rPr lang="en-US" sz="3200" dirty="0" err="1">
                <a:latin typeface="Arial Black"/>
                <a:cs typeface="Sabon Next LT"/>
              </a:rPr>
              <a:t>qu’un</a:t>
            </a:r>
            <a:r>
              <a:rPr lang="en-US" sz="3200" dirty="0">
                <a:latin typeface="Arial Black"/>
                <a:cs typeface="Sabon Next LT"/>
              </a:rPr>
              <a:t> Rasterizer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1624-A5A2-B2B2-E7F0-3A28BFEBB1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 vert="horz" lIns="91440" tIns="0" rIns="91440" bIns="0" rtlCol="0" anchor="t">
            <a:norm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 err="1">
                <a:ea typeface="+mn-lt"/>
                <a:cs typeface="+mn-lt"/>
              </a:rPr>
              <a:t>C'est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composant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clé</a:t>
            </a:r>
            <a:r>
              <a:rPr lang="en-US" dirty="0">
                <a:ea typeface="+mn-lt"/>
                <a:cs typeface="+mn-lt"/>
              </a:rPr>
              <a:t> du pipeline </a:t>
            </a:r>
            <a:r>
              <a:rPr lang="en-US" dirty="0" err="1">
                <a:ea typeface="+mn-lt"/>
                <a:cs typeface="+mn-lt"/>
              </a:rPr>
              <a:t>graphique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Sabon Next LT"/>
            </a:endParaRPr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Son </a:t>
            </a:r>
            <a:r>
              <a:rPr lang="en-US" dirty="0" err="1">
                <a:ea typeface="+mn-lt"/>
                <a:cs typeface="+mn-lt"/>
              </a:rPr>
              <a:t>rôle</a:t>
            </a:r>
            <a:r>
              <a:rPr lang="en-US" dirty="0">
                <a:ea typeface="+mn-lt"/>
                <a:cs typeface="+mn-lt"/>
              </a:rPr>
              <a:t> : </a:t>
            </a:r>
            <a:r>
              <a:rPr lang="en-US" dirty="0" err="1">
                <a:ea typeface="+mn-lt"/>
                <a:cs typeface="+mn-lt"/>
              </a:rPr>
              <a:t>convertir</a:t>
            </a:r>
            <a:r>
              <a:rPr lang="en-US" dirty="0">
                <a:ea typeface="+mn-lt"/>
                <a:cs typeface="+mn-lt"/>
              </a:rPr>
              <a:t> des </a:t>
            </a:r>
            <a:r>
              <a:rPr lang="en-US" dirty="0" err="1">
                <a:ea typeface="+mn-lt"/>
                <a:cs typeface="+mn-lt"/>
              </a:rPr>
              <a:t>objets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géométriques</a:t>
            </a:r>
            <a:r>
              <a:rPr lang="en-US" dirty="0">
                <a:ea typeface="+mn-lt"/>
                <a:cs typeface="+mn-lt"/>
              </a:rPr>
              <a:t> (triangles)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pixels à </a:t>
            </a:r>
            <a:r>
              <a:rPr lang="en-US" dirty="0" err="1">
                <a:ea typeface="+mn-lt"/>
                <a:cs typeface="+mn-lt"/>
              </a:rPr>
              <a:t>afficher</a:t>
            </a:r>
            <a:r>
              <a:rPr lang="en-US" dirty="0">
                <a:ea typeface="+mn-lt"/>
                <a:cs typeface="+mn-lt"/>
              </a:rPr>
              <a:t> à </a:t>
            </a:r>
            <a:r>
              <a:rPr lang="en-US" dirty="0" err="1">
                <a:ea typeface="+mn-lt"/>
                <a:cs typeface="+mn-lt"/>
              </a:rPr>
              <a:t>l’écran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marL="342900" indent="-342900"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Étape indispensable dans le </a:t>
            </a:r>
            <a:r>
              <a:rPr lang="en-US" dirty="0" err="1">
                <a:ea typeface="+mn-lt"/>
                <a:cs typeface="+mn-lt"/>
              </a:rPr>
              <a:t>rendu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d’images</a:t>
            </a:r>
            <a:r>
              <a:rPr lang="en-US" dirty="0">
                <a:ea typeface="+mn-lt"/>
                <a:cs typeface="+mn-lt"/>
              </a:rPr>
              <a:t> 3D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2D.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4C5FFD-29EF-68C6-1E0C-B1053610CA4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prstGeom prst="rect">
            <a:avLst/>
          </a:prstGeom>
        </p:spPr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5B0AB-CF8A-64F2-7DA7-29C3190B7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8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FB8E-4558-3F46-B1CF-EFB21FBB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/>
              <a:t>Les </a:t>
            </a:r>
            <a:r>
              <a:rPr lang="en-US" b="0" err="1"/>
              <a:t>grandes</a:t>
            </a:r>
            <a:r>
              <a:rPr lang="en-US" b="0"/>
              <a:t> étapes d’un pipeline </a:t>
            </a:r>
            <a:r>
              <a:rPr lang="en-US" b="0" err="1"/>
              <a:t>graphique</a:t>
            </a:r>
            <a:endParaRPr lang="en-US" err="1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3FDADD2-D041-DD52-D4C1-AB686D34C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 vert="horz" lIns="91440" tIns="0" rIns="91440" bIns="0" rtlCol="0" anchor="t">
            <a:normAutofit/>
          </a:bodyPr>
          <a:lstStyle/>
          <a:p>
            <a:pPr marL="347345" indent="-347345"/>
            <a:r>
              <a:rPr lang="en-US" dirty="0" err="1">
                <a:ea typeface="+mn-lt"/>
                <a:cs typeface="+mn-lt"/>
              </a:rPr>
              <a:t>Chargement</a:t>
            </a:r>
            <a:r>
              <a:rPr lang="en-US" dirty="0">
                <a:ea typeface="+mn-lt"/>
                <a:cs typeface="+mn-lt"/>
              </a:rPr>
              <a:t> du </a:t>
            </a:r>
            <a:r>
              <a:rPr lang="en-US" dirty="0" err="1">
                <a:ea typeface="+mn-lt"/>
                <a:cs typeface="+mn-lt"/>
              </a:rPr>
              <a:t>modèle</a:t>
            </a:r>
            <a:r>
              <a:rPr lang="en-US" dirty="0">
                <a:ea typeface="+mn-lt"/>
                <a:cs typeface="+mn-lt"/>
              </a:rPr>
              <a:t> 3D</a:t>
            </a:r>
            <a:endParaRPr lang="en-US" dirty="0">
              <a:cs typeface="Sabon Next LT"/>
            </a:endParaRPr>
          </a:p>
          <a:p>
            <a:pPr marL="347345" indent="-347345"/>
            <a:r>
              <a:rPr lang="en-US" dirty="0">
                <a:ea typeface="+mn-lt"/>
                <a:cs typeface="+mn-lt"/>
              </a:rPr>
              <a:t>Rasterization</a:t>
            </a:r>
          </a:p>
          <a:p>
            <a:pPr marL="347345" indent="-347345"/>
            <a:r>
              <a:rPr lang="en-US" dirty="0">
                <a:ea typeface="+mn-lt"/>
                <a:cs typeface="+mn-lt"/>
              </a:rPr>
              <a:t>Shading</a:t>
            </a:r>
            <a:endParaRPr lang="en-US">
              <a:ea typeface="+mn-lt"/>
              <a:cs typeface="+mn-lt"/>
            </a:endParaRPr>
          </a:p>
          <a:p>
            <a:pPr marL="347345" indent="-347345"/>
            <a:r>
              <a:rPr lang="en-US" dirty="0" err="1">
                <a:ea typeface="+mn-lt"/>
                <a:cs typeface="+mn-lt"/>
              </a:rPr>
              <a:t>Affichage</a:t>
            </a:r>
            <a:endParaRPr lang="en-US" dirty="0" err="1">
              <a:cs typeface="Sabon Next 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911B06-CB00-4D5E-4B90-B4639A619C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3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484E-B0C6-4274-39B7-2620AD0D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74097" cy="1107977"/>
          </a:xfrm>
        </p:spPr>
        <p:txBody>
          <a:bodyPr anchor="b">
            <a:normAutofit/>
          </a:bodyPr>
          <a:lstStyle/>
          <a:p>
            <a:r>
              <a:rPr lang="en-US" err="1"/>
              <a:t>Qu’est-ce</a:t>
            </a:r>
            <a:r>
              <a:rPr lang="en-US"/>
              <a:t> que la Rasterization 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ABBE7-1231-A4D8-558A-1F92F9D9FF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9F9EB-CD9F-EFB8-BA40-4E235186B83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691150"/>
            <a:ext cx="7074098" cy="3350833"/>
          </a:xfrm>
        </p:spPr>
        <p:txBody>
          <a:bodyPr vert="horz" lIns="91440" tIns="0" rIns="91440" bIns="0" rtlCol="0" anchor="t"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b="1" dirty="0"/>
              <a:t>Rasterization</a:t>
            </a:r>
            <a:r>
              <a:rPr lang="en-US" dirty="0"/>
              <a:t> : processus qui </a:t>
            </a:r>
            <a:r>
              <a:rPr lang="en-US" dirty="0" err="1"/>
              <a:t>transforme</a:t>
            </a:r>
            <a:r>
              <a:rPr lang="en-US" dirty="0"/>
              <a:t> des primitives (triangles) </a:t>
            </a:r>
            <a:r>
              <a:rPr lang="en-US" dirty="0" err="1"/>
              <a:t>en</a:t>
            </a:r>
            <a:r>
              <a:rPr lang="en-US" dirty="0"/>
              <a:t> fragments de pixels.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dirty="0"/>
              <a:t>Pour </a:t>
            </a:r>
            <a:r>
              <a:rPr lang="en-US" dirty="0" err="1"/>
              <a:t>chaque</a:t>
            </a:r>
            <a:r>
              <a:rPr lang="en-US" dirty="0"/>
              <a:t> triangle : </a:t>
            </a:r>
            <a:r>
              <a:rPr lang="en-US" dirty="0" err="1"/>
              <a:t>déterminer</a:t>
            </a:r>
            <a:r>
              <a:rPr lang="en-US" dirty="0"/>
              <a:t> </a:t>
            </a:r>
            <a:r>
              <a:rPr lang="en-US" dirty="0" err="1"/>
              <a:t>quels</a:t>
            </a:r>
            <a:r>
              <a:rPr lang="en-US" dirty="0"/>
              <a:t> pixels de </a:t>
            </a:r>
            <a:r>
              <a:rPr lang="en-US" dirty="0" err="1"/>
              <a:t>l’écran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couverts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dirty="0" err="1"/>
              <a:t>Calculer</a:t>
            </a:r>
            <a:r>
              <a:rPr lang="en-US" dirty="0"/>
              <a:t> des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d’attributs</a:t>
            </a:r>
            <a:r>
              <a:rPr lang="en-US" dirty="0"/>
              <a:t> pour </a:t>
            </a:r>
            <a:r>
              <a:rPr lang="en-US" dirty="0" err="1"/>
              <a:t>ces</a:t>
            </a:r>
            <a:r>
              <a:rPr lang="en-US" dirty="0"/>
              <a:t> pixels (</a:t>
            </a:r>
            <a:r>
              <a:rPr lang="en-US" dirty="0" err="1"/>
              <a:t>profondeur</a:t>
            </a:r>
            <a:r>
              <a:rPr lang="en-US" dirty="0"/>
              <a:t>, couleur)</a:t>
            </a:r>
            <a:endParaRPr lang="en-US" dirty="0">
              <a:cs typeface="Sabon Next LT"/>
            </a:endParaRPr>
          </a:p>
          <a:p>
            <a:pPr marL="347345" indent="-347345">
              <a:lnSpc>
                <a:spcPct val="90000"/>
              </a:lnSpc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89CE-4BA9-D989-A7D5-ACB561AE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416353"/>
          </a:xfrm>
        </p:spPr>
        <p:txBody>
          <a:bodyPr anchor="b">
            <a:normAutofit/>
          </a:bodyPr>
          <a:lstStyle/>
          <a:p>
            <a:r>
              <a:rPr lang="en-US" b="0"/>
              <a:t>Les étapes du Rasterizer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FA956-201E-12A4-5913-C56B992F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88413"/>
            <a:ext cx="5259554" cy="3153570"/>
          </a:xfrm>
        </p:spPr>
        <p:txBody>
          <a:bodyPr vert="horz" lIns="91440" tIns="0" rIns="91440" bIns="0" rtlCol="0" anchor="t">
            <a:normAutofit/>
          </a:bodyPr>
          <a:lstStyle/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r>
              <a:rPr lang="en-US" sz="1900" dirty="0"/>
              <a:t>Projection des </a:t>
            </a:r>
            <a:r>
              <a:rPr lang="en-US" sz="1900" dirty="0" err="1"/>
              <a:t>sommets</a:t>
            </a:r>
            <a:r>
              <a:rPr lang="en-US" sz="1900" dirty="0"/>
              <a:t> 3D </a:t>
            </a:r>
            <a:r>
              <a:rPr lang="en-US" sz="1900" dirty="0" err="1"/>
              <a:t>en</a:t>
            </a:r>
            <a:r>
              <a:rPr lang="en-US" sz="1900" dirty="0"/>
              <a:t> 2D</a:t>
            </a:r>
            <a:endParaRPr lang="en-US" dirty="0">
              <a:cs typeface="Sabon Next LT"/>
            </a:endParaRP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endParaRPr lang="en-US" sz="1900">
              <a:cs typeface="Sabon Next LT"/>
            </a:endParaRPr>
          </a:p>
        </p:txBody>
      </p:sp>
      <p:pic>
        <p:nvPicPr>
          <p:cNvPr id="7" name="Content Placeholder 6" descr="Rasterization">
            <a:extLst>
              <a:ext uri="{FF2B5EF4-FFF2-40B4-BE49-F238E27FC236}">
                <a16:creationId xmlns:a16="http://schemas.microsoft.com/office/drawing/2014/main" id="{0B43870A-7B65-721A-5ADC-42DC1EC05BB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/>
        </p:blipFill>
        <p:spPr>
          <a:xfrm>
            <a:off x="6503753" y="728434"/>
            <a:ext cx="5027526" cy="5643679"/>
          </a:xfr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FA8743B-A670-6833-957F-6E16ACFFD0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300"/>
          </a:p>
        </p:txBody>
      </p:sp>
    </p:spTree>
    <p:extLst>
      <p:ext uri="{BB962C8B-B14F-4D97-AF65-F5344CB8AC3E}">
        <p14:creationId xmlns:p14="http://schemas.microsoft.com/office/powerpoint/2010/main" val="90269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ECFC1-E40B-E337-50E0-617EED12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anchor="b">
            <a:normAutofit/>
          </a:bodyPr>
          <a:lstStyle/>
          <a:p>
            <a:r>
              <a:rPr lang="en-US" b="0"/>
              <a:t>Projection et Transformation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026F2B2-834D-FFA4-526D-1F0AA08BB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653659" cy="3207344"/>
          </a:xfrm>
        </p:spPr>
        <p:txBody>
          <a:bodyPr vert="horz" lIns="91440" tIns="0" rIns="91440" bIns="0" rtlCol="0" anchor="t">
            <a:norm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 err="1"/>
              <a:t>Modèle</a:t>
            </a:r>
            <a:r>
              <a:rPr lang="en-US" dirty="0"/>
              <a:t> → Monde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/>
              <a:t>Monde → Vue (</a:t>
            </a:r>
            <a:r>
              <a:rPr lang="en-US" dirty="0" err="1"/>
              <a:t>caméra</a:t>
            </a:r>
            <a:r>
              <a:rPr lang="en-US" dirty="0"/>
              <a:t>)</a:t>
            </a:r>
            <a:endParaRPr lang="en-US" dirty="0">
              <a:cs typeface="Sabon Next 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/>
              <a:t>Vue → Projection (</a:t>
            </a:r>
            <a:r>
              <a:rPr lang="en-US" dirty="0" err="1"/>
              <a:t>normalisées</a:t>
            </a:r>
            <a:r>
              <a:rPr lang="en-US" dirty="0"/>
              <a:t>)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dirty="0"/>
              <a:t>Projection → Viewport (</a:t>
            </a:r>
            <a:r>
              <a:rPr lang="en-US" dirty="0" err="1"/>
              <a:t>coordonnées</a:t>
            </a:r>
            <a:r>
              <a:rPr lang="en-US" dirty="0"/>
              <a:t> </a:t>
            </a:r>
            <a:r>
              <a:rPr lang="en-US" dirty="0" err="1"/>
              <a:t>écran</a:t>
            </a:r>
            <a:r>
              <a:rPr lang="en-US" dirty="0"/>
              <a:t>)</a:t>
            </a:r>
            <a:endParaRPr lang="en-US" dirty="0">
              <a:cs typeface="Sabon Next LT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D543-9D77-D938-EC76-F7CCE117C8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8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5D3CB-401A-BE21-A727-5AE119E23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4100-6E13-A5C3-4476-50136709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416353"/>
          </a:xfrm>
        </p:spPr>
        <p:txBody>
          <a:bodyPr anchor="b">
            <a:normAutofit/>
          </a:bodyPr>
          <a:lstStyle/>
          <a:p>
            <a:r>
              <a:rPr lang="en-US" b="0"/>
              <a:t>Les étapes du Rasterizer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65BC8-FA4B-EE5B-262C-14F7EB371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88413"/>
            <a:ext cx="5259554" cy="3153570"/>
          </a:xfrm>
        </p:spPr>
        <p:txBody>
          <a:bodyPr vert="horz" lIns="91440" tIns="0" rIns="91440" bIns="0" rtlCol="0" anchor="t">
            <a:normAutofit/>
          </a:bodyPr>
          <a:lstStyle/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r>
              <a:rPr lang="en-US" sz="1900" dirty="0"/>
              <a:t>Projection des </a:t>
            </a:r>
            <a:r>
              <a:rPr lang="en-US" sz="1900" dirty="0" err="1"/>
              <a:t>sommets</a:t>
            </a:r>
            <a:r>
              <a:rPr lang="en-US" sz="1900" dirty="0"/>
              <a:t> 3D </a:t>
            </a:r>
            <a:r>
              <a:rPr lang="en-US" sz="1900" dirty="0" err="1"/>
              <a:t>en</a:t>
            </a:r>
            <a:r>
              <a:rPr lang="en-US" sz="1900" dirty="0"/>
              <a:t> 2D</a:t>
            </a:r>
            <a:endParaRPr lang="en-US" dirty="0">
              <a:cs typeface="Sabon Next LT"/>
            </a:endParaRP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r>
              <a:rPr lang="en-US" sz="1900" dirty="0" err="1"/>
              <a:t>Détermination</a:t>
            </a:r>
            <a:r>
              <a:rPr lang="en-US" sz="1900" dirty="0"/>
              <a:t> de la bounding box du triangle</a:t>
            </a:r>
            <a:endParaRPr lang="en-US" sz="1900" dirty="0">
              <a:cs typeface="Sabon Next LT"/>
            </a:endParaRP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endParaRPr lang="en-US" sz="1900">
              <a:cs typeface="Sabon Next LT"/>
            </a:endParaRPr>
          </a:p>
        </p:txBody>
      </p:sp>
      <p:pic>
        <p:nvPicPr>
          <p:cNvPr id="7" name="Content Placeholder 6" descr="Rasterization">
            <a:extLst>
              <a:ext uri="{FF2B5EF4-FFF2-40B4-BE49-F238E27FC236}">
                <a16:creationId xmlns:a16="http://schemas.microsoft.com/office/drawing/2014/main" id="{157F8DA8-9781-032F-2045-40798710CE5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/>
        </p:blipFill>
        <p:spPr>
          <a:xfrm>
            <a:off x="6503753" y="728434"/>
            <a:ext cx="5027526" cy="5643679"/>
          </a:xfr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A0C3435C-20C5-1E77-669E-7C43B1C57C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sz="300"/>
          </a:p>
        </p:txBody>
      </p:sp>
    </p:spTree>
    <p:extLst>
      <p:ext uri="{BB962C8B-B14F-4D97-AF65-F5344CB8AC3E}">
        <p14:creationId xmlns:p14="http://schemas.microsoft.com/office/powerpoint/2010/main" val="234007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ABCC-0DC2-3A11-954E-C16C1D73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 anchor="b">
            <a:normAutofit/>
          </a:bodyPr>
          <a:lstStyle/>
          <a:p>
            <a:r>
              <a:rPr lang="en-US" sz="3300" err="1"/>
              <a:t>Détermination</a:t>
            </a:r>
            <a:r>
              <a:rPr lang="en-US" sz="3300"/>
              <a:t> des pixels </a:t>
            </a:r>
            <a:r>
              <a:rPr lang="en-US" sz="3300" err="1"/>
              <a:t>couverts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B9B0-D56B-9D10-6F21-D78206A71B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 vert="horz" lIns="91440" tIns="0" rIns="91440" bIns="0" rtlCol="0" anchor="t">
            <a:normAutofit/>
          </a:bodyPr>
          <a:lstStyle/>
          <a:p>
            <a:r>
              <a:rPr lang="en-US" dirty="0"/>
              <a:t>On </a:t>
            </a:r>
            <a:r>
              <a:rPr lang="en-US" dirty="0" err="1"/>
              <a:t>calcule</a:t>
            </a:r>
            <a:r>
              <a:rPr lang="en-US" dirty="0"/>
              <a:t> la </a:t>
            </a:r>
            <a:r>
              <a:rPr lang="en-US" b="1" dirty="0"/>
              <a:t>bounding box</a:t>
            </a:r>
            <a:r>
              <a:rPr lang="en-US" dirty="0"/>
              <a:t> 2D du triangle.</a:t>
            </a:r>
          </a:p>
          <a:p>
            <a:r>
              <a:rPr lang="en-US" dirty="0" err="1">
                <a:ea typeface="+mn-lt"/>
                <a:cs typeface="+mn-lt"/>
              </a:rPr>
              <a:t>C’est</a:t>
            </a:r>
            <a:r>
              <a:rPr lang="en-US" dirty="0">
                <a:ea typeface="+mn-lt"/>
                <a:cs typeface="+mn-lt"/>
              </a:rPr>
              <a:t> le plus petit rectangle qui </a:t>
            </a:r>
            <a:r>
              <a:rPr lang="en-US" dirty="0" err="1">
                <a:ea typeface="+mn-lt"/>
                <a:cs typeface="+mn-lt"/>
              </a:rPr>
              <a:t>contient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complètement</a:t>
            </a:r>
            <a:r>
              <a:rPr lang="en-US" dirty="0">
                <a:ea typeface="+mn-lt"/>
                <a:cs typeface="+mn-lt"/>
              </a:rPr>
              <a:t> le triangle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2D.</a:t>
            </a:r>
            <a:endParaRPr lang="en-US" dirty="0"/>
          </a:p>
          <a:p>
            <a:pPr marL="347345" lvl="1" indent="-283210"/>
            <a:endParaRPr lang="en-US">
              <a:cs typeface="Sabon Next LT"/>
            </a:endParaRPr>
          </a:p>
          <a:p>
            <a:endParaRPr lang="en-US">
              <a:cs typeface="Sabon Next LT"/>
            </a:endParaRPr>
          </a:p>
        </p:txBody>
      </p:sp>
      <p:pic>
        <p:nvPicPr>
          <p:cNvPr id="5" name="Picture 4" descr="Rasterization">
            <a:extLst>
              <a:ext uri="{FF2B5EF4-FFF2-40B4-BE49-F238E27FC236}">
                <a16:creationId xmlns:a16="http://schemas.microsoft.com/office/drawing/2014/main" id="{EB4DD6F3-253B-02AF-6482-66F5765A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321" y="2331791"/>
            <a:ext cx="4771559" cy="3721817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0723A-B048-2E13-8CA0-D1E6F70A5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1C64E-A2CB-9871-1F45-F0B8FAFD1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62A0-2D4F-2CC6-6CE7-1CE5113E5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1416353"/>
          </a:xfrm>
        </p:spPr>
        <p:txBody>
          <a:bodyPr anchor="b">
            <a:normAutofit/>
          </a:bodyPr>
          <a:lstStyle/>
          <a:p>
            <a:r>
              <a:rPr lang="en-US" b="0"/>
              <a:t>Les étapes du Rasterizer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F2035-B25E-6420-2796-C2E3C55A3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88413"/>
            <a:ext cx="5259554" cy="3153570"/>
          </a:xfrm>
        </p:spPr>
        <p:txBody>
          <a:bodyPr vert="horz" lIns="91440" tIns="0" rIns="91440" bIns="0" rtlCol="0" anchor="t">
            <a:normAutofit/>
          </a:bodyPr>
          <a:lstStyle/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r>
              <a:rPr lang="en-US" sz="1900" dirty="0"/>
              <a:t>Projection des </a:t>
            </a:r>
            <a:r>
              <a:rPr lang="en-US" sz="1900" dirty="0" err="1"/>
              <a:t>sommets</a:t>
            </a:r>
            <a:r>
              <a:rPr lang="en-US" sz="1900" dirty="0"/>
              <a:t> 3D </a:t>
            </a:r>
            <a:r>
              <a:rPr lang="en-US" sz="1900" dirty="0" err="1"/>
              <a:t>en</a:t>
            </a:r>
            <a:r>
              <a:rPr lang="en-US" sz="1900" dirty="0"/>
              <a:t> 2D</a:t>
            </a:r>
            <a:endParaRPr lang="en-US" dirty="0">
              <a:cs typeface="Sabon Next LT"/>
            </a:endParaRP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r>
              <a:rPr lang="en-US" sz="1900" dirty="0" err="1"/>
              <a:t>Détermination</a:t>
            </a:r>
            <a:r>
              <a:rPr lang="en-US" sz="1900" dirty="0"/>
              <a:t> de la bounding box du triangle</a:t>
            </a:r>
            <a:endParaRPr lang="en-US" sz="1900" dirty="0">
              <a:cs typeface="Sabon Next LT"/>
            </a:endParaRP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r>
              <a:rPr lang="en-US" sz="1900" dirty="0"/>
              <a:t>Test </a:t>
            </a:r>
            <a:r>
              <a:rPr lang="en-US" sz="1900" dirty="0" err="1"/>
              <a:t>d’appartenance</a:t>
            </a:r>
            <a:r>
              <a:rPr lang="en-US" sz="1900" dirty="0"/>
              <a:t> des pixels au triangle (</a:t>
            </a:r>
            <a:r>
              <a:rPr lang="en-US" sz="1900" dirty="0" err="1"/>
              <a:t>méthode</a:t>
            </a:r>
            <a:r>
              <a:rPr lang="en-US" sz="1900" dirty="0"/>
              <a:t> des </a:t>
            </a:r>
            <a:r>
              <a:rPr lang="en-US" sz="1900" dirty="0" err="1"/>
              <a:t>barycentres</a:t>
            </a:r>
            <a:r>
              <a:rPr lang="en-US" sz="1900" dirty="0"/>
              <a:t>)</a:t>
            </a:r>
            <a:endParaRPr lang="en-US" sz="1900" dirty="0">
              <a:cs typeface="Sabon Next LT"/>
            </a:endParaRPr>
          </a:p>
          <a:p>
            <a:pPr marL="342900" indent="-342900">
              <a:lnSpc>
                <a:spcPct val="170000"/>
              </a:lnSpc>
              <a:spcAft>
                <a:spcPts val="600"/>
              </a:spcAft>
              <a:buChar char="•"/>
            </a:pPr>
            <a:endParaRPr lang="en-US" sz="1900">
              <a:cs typeface="Sabon Next LT"/>
            </a:endParaRPr>
          </a:p>
        </p:txBody>
      </p:sp>
      <p:pic>
        <p:nvPicPr>
          <p:cNvPr id="7" name="Content Placeholder 6" descr="Rasterization">
            <a:extLst>
              <a:ext uri="{FF2B5EF4-FFF2-40B4-BE49-F238E27FC236}">
                <a16:creationId xmlns:a16="http://schemas.microsoft.com/office/drawing/2014/main" id="{E5D5B833-20AD-D0D0-FE9A-F1C752A2D1E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tretch/>
        </p:blipFill>
        <p:spPr>
          <a:xfrm>
            <a:off x="6503753" y="728434"/>
            <a:ext cx="5027526" cy="5643679"/>
          </a:xfr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9F999AA4-4BF5-8EE3-EC31-B01E70967E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8F63A3B-78C7-47BE-AE5E-E10140E04643}" type="slidenum">
              <a:rPr lang="en-US" sz="3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300"/>
          </a:p>
        </p:txBody>
      </p:sp>
    </p:spTree>
    <p:extLst>
      <p:ext uri="{BB962C8B-B14F-4D97-AF65-F5344CB8AC3E}">
        <p14:creationId xmlns:p14="http://schemas.microsoft.com/office/powerpoint/2010/main" val="29364927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D7B7F6F-2C08-4296-B7AB-C2C3F4219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FA76D1-3C6D-40BC-A42D-496B6EDE8B8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422</Words>
  <Application>Microsoft Office PowerPoint</Application>
  <PresentationFormat>Widescreen</PresentationFormat>
  <Paragraphs>120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</vt:lpstr>
      <vt:lpstr>Rasterizer rendu temps réel</vt:lpstr>
      <vt:lpstr>Qu’est-ce qu’un Rasterizer ?</vt:lpstr>
      <vt:lpstr>Les grandes étapes d’un pipeline graphique</vt:lpstr>
      <vt:lpstr>Qu’est-ce que la Rasterization ?</vt:lpstr>
      <vt:lpstr>Les étapes du Rasterizer</vt:lpstr>
      <vt:lpstr>Projection et Transformation</vt:lpstr>
      <vt:lpstr>Les étapes du Rasterizer</vt:lpstr>
      <vt:lpstr>Détermination des pixels couverts</vt:lpstr>
      <vt:lpstr>Les étapes du Rasterizer</vt:lpstr>
      <vt:lpstr>Coordonnées Barycentriques</vt:lpstr>
      <vt:lpstr>Les étapes du Rasterizer</vt:lpstr>
      <vt:lpstr>Interpolation et Z-Buffer</vt:lpstr>
      <vt:lpstr>Les étapes du Rasterizer</vt:lpstr>
      <vt:lpstr>Schéma Résumé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179</cp:revision>
  <dcterms:created xsi:type="dcterms:W3CDTF">2025-05-21T15:41:53Z</dcterms:created>
  <dcterms:modified xsi:type="dcterms:W3CDTF">2025-05-21T20:22:05Z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