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  <p:sldMasterId id="2147483762" r:id="rId2"/>
  </p:sldMasterIdLst>
  <p:sldIdLst>
    <p:sldId id="256" r:id="rId3"/>
    <p:sldId id="271" r:id="rId4"/>
    <p:sldId id="277" r:id="rId5"/>
    <p:sldId id="257" r:id="rId6"/>
    <p:sldId id="274" r:id="rId7"/>
    <p:sldId id="273" r:id="rId8"/>
    <p:sldId id="275" r:id="rId9"/>
    <p:sldId id="276" r:id="rId10"/>
    <p:sldId id="278" r:id="rId11"/>
    <p:sldId id="279" r:id="rId12"/>
    <p:sldId id="272" r:id="rId13"/>
    <p:sldId id="260" r:id="rId14"/>
    <p:sldId id="258" r:id="rId15"/>
    <p:sldId id="259" r:id="rId16"/>
    <p:sldId id="261" r:id="rId17"/>
    <p:sldId id="262" r:id="rId18"/>
    <p:sldId id="263" r:id="rId19"/>
    <p:sldId id="264" r:id="rId20"/>
    <p:sldId id="265" r:id="rId21"/>
    <p:sldId id="266" r:id="rId22"/>
    <p:sldId id="267" r:id="rId23"/>
    <p:sldId id="270" r:id="rId24"/>
    <p:sldId id="268" r:id="rId25"/>
    <p:sldId id="269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83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4E74D77-6F1C-41A4-85B7-CB7FA6D0C27E}" type="doc">
      <dgm:prSet loTypeId="urn:microsoft.com/office/officeart/2005/8/layout/hierarchy2" loCatId="hierarchy" qsTypeId="urn:microsoft.com/office/officeart/2005/8/quickstyle/simple3" qsCatId="simple" csTypeId="urn:microsoft.com/office/officeart/2005/8/colors/accent3_2" csCatId="accent3" phldr="1"/>
      <dgm:spPr/>
      <dgm:t>
        <a:bodyPr/>
        <a:lstStyle/>
        <a:p>
          <a:endParaRPr lang="zh-CN" altLang="en-US"/>
        </a:p>
      </dgm:t>
    </dgm:pt>
    <dgm:pt modelId="{EAF9E723-3E1B-4213-A960-345D434A5301}">
      <dgm:prSet phldrT="[文本]" custT="1"/>
      <dgm:spPr/>
      <dgm:t>
        <a:bodyPr/>
        <a:lstStyle/>
        <a:p>
          <a:r>
            <a:rPr lang="en-US" altLang="zh-CN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CacheCntlr</a:t>
          </a:r>
          <a:r>
            <a: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类</a:t>
          </a:r>
          <a:endParaRPr lang="en-US" altLang="zh-CN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r>
            <a:rPr lang="en-US" altLang="zh-CN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accessCache</a:t>
          </a:r>
          <a:r>
            <a: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()</a:t>
          </a:r>
          <a:endParaRPr lang="zh-CN" altLang="en-US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E1570C9-B4BF-40F8-8F3C-B67D2D19A7F5}" type="parTrans" cxnId="{9E9D5CFE-ABAA-442D-A7C4-9238A1053B8F}">
      <dgm:prSet/>
      <dgm:spPr/>
      <dgm:t>
        <a:bodyPr/>
        <a:lstStyle/>
        <a:p>
          <a:endParaRPr lang="zh-CN" alt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06E347D-A4F8-4666-82F1-7346EF477160}" type="sibTrans" cxnId="{9E9D5CFE-ABAA-442D-A7C4-9238A1053B8F}">
      <dgm:prSet/>
      <dgm:spPr/>
      <dgm:t>
        <a:bodyPr/>
        <a:lstStyle/>
        <a:p>
          <a:endParaRPr lang="zh-CN" alt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B795331-7C73-4EFC-849E-E6ADE6EFE0F0}">
      <dgm:prSet phldrT="[文本]" custT="1"/>
      <dgm:spPr/>
      <dgm:t>
        <a:bodyPr/>
        <a:lstStyle/>
        <a:p>
          <a:r>
            <a: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Cache</a:t>
          </a:r>
          <a:r>
            <a: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类</a:t>
          </a:r>
          <a:endParaRPr lang="en-US" altLang="zh-CN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r>
            <a:rPr lang="en-US" altLang="zh-CN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accessSingleLine</a:t>
          </a:r>
          <a:endParaRPr lang="zh-CN" altLang="en-US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3AA73BC-543E-46C1-99EA-5B16564D1E51}" type="parTrans" cxnId="{6E77360A-4FDD-48B5-9625-FEBF8B9C507A}">
      <dgm:prSet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dgm:style>
      </dgm:prSet>
      <dgm:spPr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arrow" w="med" len="med"/>
        </a:ln>
      </dgm:spPr>
      <dgm:t>
        <a:bodyPr/>
        <a:lstStyle/>
        <a:p>
          <a:endParaRPr lang="zh-CN" alt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EF82EBD-22D5-4991-90CB-E104E0C0B88F}" type="sibTrans" cxnId="{6E77360A-4FDD-48B5-9625-FEBF8B9C507A}">
      <dgm:prSet/>
      <dgm:spPr/>
      <dgm:t>
        <a:bodyPr/>
        <a:lstStyle/>
        <a:p>
          <a:endParaRPr lang="zh-CN" alt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542E882-62C8-43E2-A23A-76EC0B919034}">
      <dgm:prSet phldrT="[文本]" custT="1"/>
      <dgm:spPr/>
      <dgm:t>
        <a:bodyPr/>
        <a:lstStyle/>
        <a:p>
          <a:r>
            <a:rPr lang="en-US" altLang="zh-CN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CacheSet</a:t>
          </a:r>
          <a:r>
            <a: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()</a:t>
          </a:r>
          <a:r>
            <a: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类</a:t>
          </a:r>
          <a:endParaRPr lang="en-US" altLang="zh-CN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r>
            <a:rPr lang="en-US" altLang="zh-CN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Read_line</a:t>
          </a:r>
          <a:r>
            <a: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-&gt;</a:t>
          </a:r>
          <a:r>
            <a:rPr lang="en-US" altLang="zh-CN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updateReplacementIndex</a:t>
          </a:r>
          <a:endParaRPr lang="zh-CN" altLang="en-US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9A70E78-E84D-4BCF-8FC7-EAB366D1DA7C}" type="parTrans" cxnId="{86AC64BA-CABB-443E-B1B9-E35CAABCD397}">
      <dgm:prSet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dgm:style>
      </dgm:prSet>
      <dgm:spPr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arrow" w="med" len="med"/>
        </a:ln>
      </dgm:spPr>
      <dgm:t>
        <a:bodyPr/>
        <a:lstStyle/>
        <a:p>
          <a:endParaRPr lang="zh-CN" alt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C82D989-21DF-4F8C-8BEC-BAD1A972B253}" type="sibTrans" cxnId="{86AC64BA-CABB-443E-B1B9-E35CAABCD397}">
      <dgm:prSet/>
      <dgm:spPr/>
      <dgm:t>
        <a:bodyPr/>
        <a:lstStyle/>
        <a:p>
          <a:endParaRPr lang="zh-CN" alt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7C827E8-AC8A-44B3-BD06-A32A2FECCE4A}">
      <dgm:prSet phldrT="[文本]" custT="1"/>
      <dgm:spPr/>
      <dgm:t>
        <a:bodyPr/>
        <a:lstStyle/>
        <a:p>
          <a:r>
            <a:rPr lang="en-US" altLang="zh-CN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CacheSet</a:t>
          </a:r>
          <a:r>
            <a: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()</a:t>
          </a:r>
          <a:r>
            <a: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类</a:t>
          </a:r>
          <a:endParaRPr lang="en-US" altLang="zh-CN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r>
            <a:rPr lang="en-US" altLang="zh-CN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Write_line</a:t>
          </a:r>
          <a:r>
            <a: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-&gt;</a:t>
          </a:r>
          <a:r>
            <a:rPr lang="en-US" altLang="zh-CN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updateReplacementIndex</a:t>
          </a:r>
          <a:endParaRPr lang="zh-CN" altLang="en-US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6D4D4E2-47F1-4784-87B4-49AF775FD919}" type="parTrans" cxnId="{986C7746-F891-4996-85F8-79BE260D3B1A}">
      <dgm:prSet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dgm:style>
      </dgm:prSet>
      <dgm:spPr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arrow" w="med" len="med"/>
        </a:ln>
      </dgm:spPr>
      <dgm:t>
        <a:bodyPr/>
        <a:lstStyle/>
        <a:p>
          <a:endParaRPr lang="zh-CN" alt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3C2FF65-633D-40D0-8D76-DC5A182491AF}" type="sibTrans" cxnId="{986C7746-F891-4996-85F8-79BE260D3B1A}">
      <dgm:prSet/>
      <dgm:spPr/>
      <dgm:t>
        <a:bodyPr/>
        <a:lstStyle/>
        <a:p>
          <a:endParaRPr lang="zh-CN" alt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869CD76-96DC-49B9-B4DD-264AE4CB4285}">
      <dgm:prSet phldrT="[文本]" custT="1"/>
      <dgm:spPr/>
      <dgm:t>
        <a:bodyPr/>
        <a:lstStyle/>
        <a:p>
          <a:r>
            <a: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Cache</a:t>
          </a:r>
          <a:r>
            <a: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类</a:t>
          </a:r>
          <a:endParaRPr lang="en-US" altLang="zh-CN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r>
            <a:rPr lang="en-US" altLang="zh-CN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insertSingleLine</a:t>
          </a:r>
          <a:endParaRPr lang="zh-CN" altLang="en-US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8DED9E6-6684-4221-B46A-F30D7347D0E8}" type="parTrans" cxnId="{D1B3DF27-3D9D-4130-A0AB-97966EC5A6A3}">
      <dgm:prSet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dgm:style>
      </dgm:prSet>
      <dgm:spPr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arrow" w="med" len="med"/>
        </a:ln>
      </dgm:spPr>
      <dgm:t>
        <a:bodyPr/>
        <a:lstStyle/>
        <a:p>
          <a:endParaRPr lang="zh-CN" altLang="en-US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9C389B6-1011-4E2D-A11E-2639A2F93625}" type="sibTrans" cxnId="{D1B3DF27-3D9D-4130-A0AB-97966EC5A6A3}">
      <dgm:prSet/>
      <dgm:spPr/>
      <dgm:t>
        <a:bodyPr/>
        <a:lstStyle/>
        <a:p>
          <a:endParaRPr lang="zh-CN" alt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F71A044-9674-4FDA-993C-FA8B4A59FC94}">
      <dgm:prSet phldrT="[文本]" custT="1"/>
      <dgm:spPr/>
      <dgm:t>
        <a:bodyPr/>
        <a:lstStyle/>
        <a:p>
          <a:r>
            <a:rPr lang="en-US" altLang="zh-CN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CacheSet</a:t>
          </a:r>
          <a:r>
            <a: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()</a:t>
          </a:r>
          <a:r>
            <a: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类</a:t>
          </a:r>
          <a:endParaRPr lang="en-US" altLang="zh-CN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r>
            <a: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Insert-&gt;</a:t>
          </a:r>
          <a:r>
            <a:rPr lang="en-US" altLang="zh-CN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getReplacementIndex</a:t>
          </a:r>
          <a:endParaRPr lang="zh-CN" altLang="en-US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02DF5D9-2B9E-42B8-AAC1-D0CF889AEF21}" type="parTrans" cxnId="{46CB8FE4-B284-444B-BC29-EE6A755057C3}">
      <dgm:prSet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dgm:style>
      </dgm:prSet>
      <dgm:spPr>
        <a:ln w="9525" cap="flat" cmpd="sng" algn="ctr">
          <a:solidFill>
            <a:schemeClr val="dk1"/>
          </a:solidFill>
          <a:prstDash val="solid"/>
          <a:round/>
          <a:headEnd type="none" w="med" len="med"/>
          <a:tailEnd type="arrow" w="med" len="med"/>
        </a:ln>
      </dgm:spPr>
      <dgm:t>
        <a:bodyPr/>
        <a:lstStyle/>
        <a:p>
          <a:endParaRPr lang="zh-CN" alt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E0D401E-FBA7-47A2-9141-A107506484C9}" type="sibTrans" cxnId="{46CB8FE4-B284-444B-BC29-EE6A755057C3}">
      <dgm:prSet/>
      <dgm:spPr/>
      <dgm:t>
        <a:bodyPr/>
        <a:lstStyle/>
        <a:p>
          <a:endParaRPr lang="zh-CN" alt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86FEC92-2BE6-4F9E-B139-40CA8806948A}" type="pres">
      <dgm:prSet presAssocID="{A4E74D77-6F1C-41A4-85B7-CB7FA6D0C27E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31031867-A306-4B11-AE0C-9F3E81C27981}" type="pres">
      <dgm:prSet presAssocID="{EAF9E723-3E1B-4213-A960-345D434A5301}" presName="root1" presStyleCnt="0"/>
      <dgm:spPr/>
    </dgm:pt>
    <dgm:pt modelId="{FCD6A6D2-38AE-42A6-8C1C-81183C18B04B}" type="pres">
      <dgm:prSet presAssocID="{EAF9E723-3E1B-4213-A960-345D434A5301}" presName="LevelOneTextNode" presStyleLbl="node0" presStyleIdx="0" presStyleCnt="1" custLinFactNeighborX="-31241">
        <dgm:presLayoutVars>
          <dgm:chPref val="3"/>
        </dgm:presLayoutVars>
      </dgm:prSet>
      <dgm:spPr/>
    </dgm:pt>
    <dgm:pt modelId="{54CE3487-422E-4D9A-B9E0-268A45963E00}" type="pres">
      <dgm:prSet presAssocID="{EAF9E723-3E1B-4213-A960-345D434A5301}" presName="level2hierChild" presStyleCnt="0"/>
      <dgm:spPr/>
    </dgm:pt>
    <dgm:pt modelId="{44EE48D1-94F2-4B63-B026-C2E3A7B40A6B}" type="pres">
      <dgm:prSet presAssocID="{93AA73BC-543E-46C1-99EA-5B16564D1E51}" presName="conn2-1" presStyleLbl="parChTrans1D2" presStyleIdx="0" presStyleCnt="2"/>
      <dgm:spPr/>
    </dgm:pt>
    <dgm:pt modelId="{1AAD62A7-EDA5-4EE0-A7FA-0D64BEA7C24C}" type="pres">
      <dgm:prSet presAssocID="{93AA73BC-543E-46C1-99EA-5B16564D1E51}" presName="connTx" presStyleLbl="parChTrans1D2" presStyleIdx="0" presStyleCnt="2"/>
      <dgm:spPr/>
    </dgm:pt>
    <dgm:pt modelId="{A7300895-F951-48AD-99A6-DAB984D89E06}" type="pres">
      <dgm:prSet presAssocID="{AB795331-7C73-4EFC-849E-E6ADE6EFE0F0}" presName="root2" presStyleCnt="0"/>
      <dgm:spPr/>
    </dgm:pt>
    <dgm:pt modelId="{6A22CC7F-E10A-4915-AE5C-933DEF29D226}" type="pres">
      <dgm:prSet presAssocID="{AB795331-7C73-4EFC-849E-E6ADE6EFE0F0}" presName="LevelTwoTextNode" presStyleLbl="node2" presStyleIdx="0" presStyleCnt="2" custScaleX="120744">
        <dgm:presLayoutVars>
          <dgm:chPref val="3"/>
        </dgm:presLayoutVars>
      </dgm:prSet>
      <dgm:spPr/>
    </dgm:pt>
    <dgm:pt modelId="{223A5227-5B33-4B91-AD9D-1BBE59A3C648}" type="pres">
      <dgm:prSet presAssocID="{AB795331-7C73-4EFC-849E-E6ADE6EFE0F0}" presName="level3hierChild" presStyleCnt="0"/>
      <dgm:spPr/>
    </dgm:pt>
    <dgm:pt modelId="{DBE25164-5202-4EE5-B30D-F24F788CE1AA}" type="pres">
      <dgm:prSet presAssocID="{69A70E78-E84D-4BCF-8FC7-EAB366D1DA7C}" presName="conn2-1" presStyleLbl="parChTrans1D3" presStyleIdx="0" presStyleCnt="3"/>
      <dgm:spPr/>
    </dgm:pt>
    <dgm:pt modelId="{3CF8049F-D824-4006-AEC8-736D8E353D21}" type="pres">
      <dgm:prSet presAssocID="{69A70E78-E84D-4BCF-8FC7-EAB366D1DA7C}" presName="connTx" presStyleLbl="parChTrans1D3" presStyleIdx="0" presStyleCnt="3"/>
      <dgm:spPr/>
    </dgm:pt>
    <dgm:pt modelId="{94B8A75D-37BB-473C-AE65-235BD2DD5187}" type="pres">
      <dgm:prSet presAssocID="{6542E882-62C8-43E2-A23A-76EC0B919034}" presName="root2" presStyleCnt="0"/>
      <dgm:spPr/>
    </dgm:pt>
    <dgm:pt modelId="{9EED8827-C6AB-4843-BEC7-1F93701E6A66}" type="pres">
      <dgm:prSet presAssocID="{6542E882-62C8-43E2-A23A-76EC0B919034}" presName="LevelTwoTextNode" presStyleLbl="node3" presStyleIdx="0" presStyleCnt="3" custScaleX="248721">
        <dgm:presLayoutVars>
          <dgm:chPref val="3"/>
        </dgm:presLayoutVars>
      </dgm:prSet>
      <dgm:spPr/>
    </dgm:pt>
    <dgm:pt modelId="{40C2EB6E-7075-4B2C-B74F-D0206BEA255E}" type="pres">
      <dgm:prSet presAssocID="{6542E882-62C8-43E2-A23A-76EC0B919034}" presName="level3hierChild" presStyleCnt="0"/>
      <dgm:spPr/>
    </dgm:pt>
    <dgm:pt modelId="{AF0F0A48-CD81-4647-83E0-F829F4636FC0}" type="pres">
      <dgm:prSet presAssocID="{76D4D4E2-47F1-4784-87B4-49AF775FD919}" presName="conn2-1" presStyleLbl="parChTrans1D3" presStyleIdx="1" presStyleCnt="3"/>
      <dgm:spPr/>
    </dgm:pt>
    <dgm:pt modelId="{196FC877-A1A8-4EB2-A6E0-340B341300B7}" type="pres">
      <dgm:prSet presAssocID="{76D4D4E2-47F1-4784-87B4-49AF775FD919}" presName="connTx" presStyleLbl="parChTrans1D3" presStyleIdx="1" presStyleCnt="3"/>
      <dgm:spPr/>
    </dgm:pt>
    <dgm:pt modelId="{FD5FE291-0ABB-4870-BC82-9AED163CC4A8}" type="pres">
      <dgm:prSet presAssocID="{87C827E8-AC8A-44B3-BD06-A32A2FECCE4A}" presName="root2" presStyleCnt="0"/>
      <dgm:spPr/>
    </dgm:pt>
    <dgm:pt modelId="{FA8E951C-1625-487C-A98E-3447B0B0917C}" type="pres">
      <dgm:prSet presAssocID="{87C827E8-AC8A-44B3-BD06-A32A2FECCE4A}" presName="LevelTwoTextNode" presStyleLbl="node3" presStyleIdx="1" presStyleCnt="3" custScaleX="248892">
        <dgm:presLayoutVars>
          <dgm:chPref val="3"/>
        </dgm:presLayoutVars>
      </dgm:prSet>
      <dgm:spPr/>
    </dgm:pt>
    <dgm:pt modelId="{7D7485D5-CB4C-4189-826B-E7CAFD9BF5BC}" type="pres">
      <dgm:prSet presAssocID="{87C827E8-AC8A-44B3-BD06-A32A2FECCE4A}" presName="level3hierChild" presStyleCnt="0"/>
      <dgm:spPr/>
    </dgm:pt>
    <dgm:pt modelId="{27983E1C-1194-401A-BD3E-F906AC26E5FB}" type="pres">
      <dgm:prSet presAssocID="{98DED9E6-6684-4221-B46A-F30D7347D0E8}" presName="conn2-1" presStyleLbl="parChTrans1D2" presStyleIdx="1" presStyleCnt="2"/>
      <dgm:spPr/>
    </dgm:pt>
    <dgm:pt modelId="{3279C3D7-CE80-466D-A61D-BD5842FDC7E8}" type="pres">
      <dgm:prSet presAssocID="{98DED9E6-6684-4221-B46A-F30D7347D0E8}" presName="connTx" presStyleLbl="parChTrans1D2" presStyleIdx="1" presStyleCnt="2"/>
      <dgm:spPr/>
    </dgm:pt>
    <dgm:pt modelId="{1D762CE5-522A-4F0A-A1A6-9F18BEEF70F9}" type="pres">
      <dgm:prSet presAssocID="{7869CD76-96DC-49B9-B4DD-264AE4CB4285}" presName="root2" presStyleCnt="0"/>
      <dgm:spPr/>
    </dgm:pt>
    <dgm:pt modelId="{686814FE-3EB6-4B61-ABD1-C98C57E017F7}" type="pres">
      <dgm:prSet presAssocID="{7869CD76-96DC-49B9-B4DD-264AE4CB4285}" presName="LevelTwoTextNode" presStyleLbl="node2" presStyleIdx="1" presStyleCnt="2" custScaleX="122481">
        <dgm:presLayoutVars>
          <dgm:chPref val="3"/>
        </dgm:presLayoutVars>
      </dgm:prSet>
      <dgm:spPr/>
    </dgm:pt>
    <dgm:pt modelId="{7B4820C7-546A-4D78-937A-3B4D230CA271}" type="pres">
      <dgm:prSet presAssocID="{7869CD76-96DC-49B9-B4DD-264AE4CB4285}" presName="level3hierChild" presStyleCnt="0"/>
      <dgm:spPr/>
    </dgm:pt>
    <dgm:pt modelId="{2B08E791-7B6F-4FBD-8773-93F91F366C47}" type="pres">
      <dgm:prSet presAssocID="{302DF5D9-2B9E-42B8-AAC1-D0CF889AEF21}" presName="conn2-1" presStyleLbl="parChTrans1D3" presStyleIdx="2" presStyleCnt="3"/>
      <dgm:spPr/>
    </dgm:pt>
    <dgm:pt modelId="{34BAADCE-7DE5-44EB-A4C5-127EF56A4F3D}" type="pres">
      <dgm:prSet presAssocID="{302DF5D9-2B9E-42B8-AAC1-D0CF889AEF21}" presName="connTx" presStyleLbl="parChTrans1D3" presStyleIdx="2" presStyleCnt="3"/>
      <dgm:spPr/>
    </dgm:pt>
    <dgm:pt modelId="{16D19957-5812-4F07-A50E-295E37B140C3}" type="pres">
      <dgm:prSet presAssocID="{4F71A044-9674-4FDA-993C-FA8B4A59FC94}" presName="root2" presStyleCnt="0"/>
      <dgm:spPr/>
    </dgm:pt>
    <dgm:pt modelId="{86418872-D78B-4C2B-AFAF-EE641B403805}" type="pres">
      <dgm:prSet presAssocID="{4F71A044-9674-4FDA-993C-FA8B4A59FC94}" presName="LevelTwoTextNode" presStyleLbl="node3" presStyleIdx="2" presStyleCnt="3" custScaleX="245441">
        <dgm:presLayoutVars>
          <dgm:chPref val="3"/>
        </dgm:presLayoutVars>
      </dgm:prSet>
      <dgm:spPr/>
    </dgm:pt>
    <dgm:pt modelId="{31A0E86B-9A68-4ABD-8E95-DEF3CE02F257}" type="pres">
      <dgm:prSet presAssocID="{4F71A044-9674-4FDA-993C-FA8B4A59FC94}" presName="level3hierChild" presStyleCnt="0"/>
      <dgm:spPr/>
    </dgm:pt>
  </dgm:ptLst>
  <dgm:cxnLst>
    <dgm:cxn modelId="{6E77360A-4FDD-48B5-9625-FEBF8B9C507A}" srcId="{EAF9E723-3E1B-4213-A960-345D434A5301}" destId="{AB795331-7C73-4EFC-849E-E6ADE6EFE0F0}" srcOrd="0" destOrd="0" parTransId="{93AA73BC-543E-46C1-99EA-5B16564D1E51}" sibTransId="{CEF82EBD-22D5-4991-90CB-E104E0C0B88F}"/>
    <dgm:cxn modelId="{6F9B961C-8E34-4A4D-A56C-AF9DF1ED3FA8}" type="presOf" srcId="{69A70E78-E84D-4BCF-8FC7-EAB366D1DA7C}" destId="{DBE25164-5202-4EE5-B30D-F24F788CE1AA}" srcOrd="0" destOrd="0" presId="urn:microsoft.com/office/officeart/2005/8/layout/hierarchy2"/>
    <dgm:cxn modelId="{36C7A823-738D-47DF-BC01-5627F57733A4}" type="presOf" srcId="{69A70E78-E84D-4BCF-8FC7-EAB366D1DA7C}" destId="{3CF8049F-D824-4006-AEC8-736D8E353D21}" srcOrd="1" destOrd="0" presId="urn:microsoft.com/office/officeart/2005/8/layout/hierarchy2"/>
    <dgm:cxn modelId="{05C52D24-5290-4969-9B1A-1903496235F7}" type="presOf" srcId="{98DED9E6-6684-4221-B46A-F30D7347D0E8}" destId="{3279C3D7-CE80-466D-A61D-BD5842FDC7E8}" srcOrd="1" destOrd="0" presId="urn:microsoft.com/office/officeart/2005/8/layout/hierarchy2"/>
    <dgm:cxn modelId="{D1B3DF27-3D9D-4130-A0AB-97966EC5A6A3}" srcId="{EAF9E723-3E1B-4213-A960-345D434A5301}" destId="{7869CD76-96DC-49B9-B4DD-264AE4CB4285}" srcOrd="1" destOrd="0" parTransId="{98DED9E6-6684-4221-B46A-F30D7347D0E8}" sibTransId="{19C389B6-1011-4E2D-A11E-2639A2F93625}"/>
    <dgm:cxn modelId="{44EFC22C-02AE-453E-B821-68141FD6795F}" type="presOf" srcId="{93AA73BC-543E-46C1-99EA-5B16564D1E51}" destId="{44EE48D1-94F2-4B63-B026-C2E3A7B40A6B}" srcOrd="0" destOrd="0" presId="urn:microsoft.com/office/officeart/2005/8/layout/hierarchy2"/>
    <dgm:cxn modelId="{DA481F36-7169-453D-988C-71AB6F34ED17}" type="presOf" srcId="{93AA73BC-543E-46C1-99EA-5B16564D1E51}" destId="{1AAD62A7-EDA5-4EE0-A7FA-0D64BEA7C24C}" srcOrd="1" destOrd="0" presId="urn:microsoft.com/office/officeart/2005/8/layout/hierarchy2"/>
    <dgm:cxn modelId="{E75E155D-65E4-4EAF-91F6-AE22E98EE049}" type="presOf" srcId="{6542E882-62C8-43E2-A23A-76EC0B919034}" destId="{9EED8827-C6AB-4843-BEC7-1F93701E6A66}" srcOrd="0" destOrd="0" presId="urn:microsoft.com/office/officeart/2005/8/layout/hierarchy2"/>
    <dgm:cxn modelId="{FC94E863-822A-4D69-A26B-0C5C456E989E}" type="presOf" srcId="{302DF5D9-2B9E-42B8-AAC1-D0CF889AEF21}" destId="{34BAADCE-7DE5-44EB-A4C5-127EF56A4F3D}" srcOrd="1" destOrd="0" presId="urn:microsoft.com/office/officeart/2005/8/layout/hierarchy2"/>
    <dgm:cxn modelId="{986C7746-F891-4996-85F8-79BE260D3B1A}" srcId="{AB795331-7C73-4EFC-849E-E6ADE6EFE0F0}" destId="{87C827E8-AC8A-44B3-BD06-A32A2FECCE4A}" srcOrd="1" destOrd="0" parTransId="{76D4D4E2-47F1-4784-87B4-49AF775FD919}" sibTransId="{13C2FF65-633D-40D0-8D76-DC5A182491AF}"/>
    <dgm:cxn modelId="{8CE99179-6A8C-40FC-B53D-E5DF6477A346}" type="presOf" srcId="{EAF9E723-3E1B-4213-A960-345D434A5301}" destId="{FCD6A6D2-38AE-42A6-8C1C-81183C18B04B}" srcOrd="0" destOrd="0" presId="urn:microsoft.com/office/officeart/2005/8/layout/hierarchy2"/>
    <dgm:cxn modelId="{9A50BA7A-0820-4799-B287-B3D3DC726EA2}" type="presOf" srcId="{7869CD76-96DC-49B9-B4DD-264AE4CB4285}" destId="{686814FE-3EB6-4B61-ABD1-C98C57E017F7}" srcOrd="0" destOrd="0" presId="urn:microsoft.com/office/officeart/2005/8/layout/hierarchy2"/>
    <dgm:cxn modelId="{A699AC8A-15E9-431B-B9D8-B26F857F2E08}" type="presOf" srcId="{76D4D4E2-47F1-4784-87B4-49AF775FD919}" destId="{AF0F0A48-CD81-4647-83E0-F829F4636FC0}" srcOrd="0" destOrd="0" presId="urn:microsoft.com/office/officeart/2005/8/layout/hierarchy2"/>
    <dgm:cxn modelId="{77DFE093-3F17-4786-98ED-AA7284E56BBE}" type="presOf" srcId="{76D4D4E2-47F1-4784-87B4-49AF775FD919}" destId="{196FC877-A1A8-4EB2-A6E0-340B341300B7}" srcOrd="1" destOrd="0" presId="urn:microsoft.com/office/officeart/2005/8/layout/hierarchy2"/>
    <dgm:cxn modelId="{2F643ABA-D360-42A8-B59F-935BF7E9CDE1}" type="presOf" srcId="{4F71A044-9674-4FDA-993C-FA8B4A59FC94}" destId="{86418872-D78B-4C2B-AFAF-EE641B403805}" srcOrd="0" destOrd="0" presId="urn:microsoft.com/office/officeart/2005/8/layout/hierarchy2"/>
    <dgm:cxn modelId="{86AC64BA-CABB-443E-B1B9-E35CAABCD397}" srcId="{AB795331-7C73-4EFC-849E-E6ADE6EFE0F0}" destId="{6542E882-62C8-43E2-A23A-76EC0B919034}" srcOrd="0" destOrd="0" parTransId="{69A70E78-E84D-4BCF-8FC7-EAB366D1DA7C}" sibTransId="{7C82D989-21DF-4F8C-8BEC-BAD1A972B253}"/>
    <dgm:cxn modelId="{08E0B9CB-9CBB-4C75-96B1-4107E9D61D03}" type="presOf" srcId="{A4E74D77-6F1C-41A4-85B7-CB7FA6D0C27E}" destId="{986FEC92-2BE6-4F9E-B139-40CA8806948A}" srcOrd="0" destOrd="0" presId="urn:microsoft.com/office/officeart/2005/8/layout/hierarchy2"/>
    <dgm:cxn modelId="{402496D1-EA32-4A18-9243-3ADE065AF085}" type="presOf" srcId="{87C827E8-AC8A-44B3-BD06-A32A2FECCE4A}" destId="{FA8E951C-1625-487C-A98E-3447B0B0917C}" srcOrd="0" destOrd="0" presId="urn:microsoft.com/office/officeart/2005/8/layout/hierarchy2"/>
    <dgm:cxn modelId="{977CDBD4-02B7-4973-9DED-A6FC987074BB}" type="presOf" srcId="{302DF5D9-2B9E-42B8-AAC1-D0CF889AEF21}" destId="{2B08E791-7B6F-4FBD-8773-93F91F366C47}" srcOrd="0" destOrd="0" presId="urn:microsoft.com/office/officeart/2005/8/layout/hierarchy2"/>
    <dgm:cxn modelId="{3EE4AFE1-4764-4765-9BA9-B085572BA688}" type="presOf" srcId="{AB795331-7C73-4EFC-849E-E6ADE6EFE0F0}" destId="{6A22CC7F-E10A-4915-AE5C-933DEF29D226}" srcOrd="0" destOrd="0" presId="urn:microsoft.com/office/officeart/2005/8/layout/hierarchy2"/>
    <dgm:cxn modelId="{46CB8FE4-B284-444B-BC29-EE6A755057C3}" srcId="{7869CD76-96DC-49B9-B4DD-264AE4CB4285}" destId="{4F71A044-9674-4FDA-993C-FA8B4A59FC94}" srcOrd="0" destOrd="0" parTransId="{302DF5D9-2B9E-42B8-AAC1-D0CF889AEF21}" sibTransId="{BE0D401E-FBA7-47A2-9141-A107506484C9}"/>
    <dgm:cxn modelId="{200975FD-AF4C-4B80-80B1-A93100504097}" type="presOf" srcId="{98DED9E6-6684-4221-B46A-F30D7347D0E8}" destId="{27983E1C-1194-401A-BD3E-F906AC26E5FB}" srcOrd="0" destOrd="0" presId="urn:microsoft.com/office/officeart/2005/8/layout/hierarchy2"/>
    <dgm:cxn modelId="{9E9D5CFE-ABAA-442D-A7C4-9238A1053B8F}" srcId="{A4E74D77-6F1C-41A4-85B7-CB7FA6D0C27E}" destId="{EAF9E723-3E1B-4213-A960-345D434A5301}" srcOrd="0" destOrd="0" parTransId="{EE1570C9-B4BF-40F8-8F3C-B67D2D19A7F5}" sibTransId="{606E347D-A4F8-4666-82F1-7346EF477160}"/>
    <dgm:cxn modelId="{EB311977-5E6A-4F1D-9F0A-C71218EDCA53}" type="presParOf" srcId="{986FEC92-2BE6-4F9E-B139-40CA8806948A}" destId="{31031867-A306-4B11-AE0C-9F3E81C27981}" srcOrd="0" destOrd="0" presId="urn:microsoft.com/office/officeart/2005/8/layout/hierarchy2"/>
    <dgm:cxn modelId="{FAD5736D-2800-4FE9-AC7B-23D135BF7E25}" type="presParOf" srcId="{31031867-A306-4B11-AE0C-9F3E81C27981}" destId="{FCD6A6D2-38AE-42A6-8C1C-81183C18B04B}" srcOrd="0" destOrd="0" presId="urn:microsoft.com/office/officeart/2005/8/layout/hierarchy2"/>
    <dgm:cxn modelId="{C51D848D-7C9B-45D2-962D-69812CD186B4}" type="presParOf" srcId="{31031867-A306-4B11-AE0C-9F3E81C27981}" destId="{54CE3487-422E-4D9A-B9E0-268A45963E00}" srcOrd="1" destOrd="0" presId="urn:microsoft.com/office/officeart/2005/8/layout/hierarchy2"/>
    <dgm:cxn modelId="{4F6B48BA-6BD0-4AAE-8908-D5BE2C7A4CA2}" type="presParOf" srcId="{54CE3487-422E-4D9A-B9E0-268A45963E00}" destId="{44EE48D1-94F2-4B63-B026-C2E3A7B40A6B}" srcOrd="0" destOrd="0" presId="urn:microsoft.com/office/officeart/2005/8/layout/hierarchy2"/>
    <dgm:cxn modelId="{A1044065-BD8D-4A7A-9050-7C503266D386}" type="presParOf" srcId="{44EE48D1-94F2-4B63-B026-C2E3A7B40A6B}" destId="{1AAD62A7-EDA5-4EE0-A7FA-0D64BEA7C24C}" srcOrd="0" destOrd="0" presId="urn:microsoft.com/office/officeart/2005/8/layout/hierarchy2"/>
    <dgm:cxn modelId="{4001B9BC-F860-407A-9F0A-D6C6A60DA8D3}" type="presParOf" srcId="{54CE3487-422E-4D9A-B9E0-268A45963E00}" destId="{A7300895-F951-48AD-99A6-DAB984D89E06}" srcOrd="1" destOrd="0" presId="urn:microsoft.com/office/officeart/2005/8/layout/hierarchy2"/>
    <dgm:cxn modelId="{6098C236-3DCF-47BF-81D7-724CE46C7357}" type="presParOf" srcId="{A7300895-F951-48AD-99A6-DAB984D89E06}" destId="{6A22CC7F-E10A-4915-AE5C-933DEF29D226}" srcOrd="0" destOrd="0" presId="urn:microsoft.com/office/officeart/2005/8/layout/hierarchy2"/>
    <dgm:cxn modelId="{8E4C1338-991E-45C0-9C42-931C6CC195F2}" type="presParOf" srcId="{A7300895-F951-48AD-99A6-DAB984D89E06}" destId="{223A5227-5B33-4B91-AD9D-1BBE59A3C648}" srcOrd="1" destOrd="0" presId="urn:microsoft.com/office/officeart/2005/8/layout/hierarchy2"/>
    <dgm:cxn modelId="{02A25550-8E2B-45A8-92F6-1418AD45AFA2}" type="presParOf" srcId="{223A5227-5B33-4B91-AD9D-1BBE59A3C648}" destId="{DBE25164-5202-4EE5-B30D-F24F788CE1AA}" srcOrd="0" destOrd="0" presId="urn:microsoft.com/office/officeart/2005/8/layout/hierarchy2"/>
    <dgm:cxn modelId="{F243E6B7-FA20-4FDB-994E-93ED19247552}" type="presParOf" srcId="{DBE25164-5202-4EE5-B30D-F24F788CE1AA}" destId="{3CF8049F-D824-4006-AEC8-736D8E353D21}" srcOrd="0" destOrd="0" presId="urn:microsoft.com/office/officeart/2005/8/layout/hierarchy2"/>
    <dgm:cxn modelId="{1DE86179-9438-4AC7-B114-E1C745237EDB}" type="presParOf" srcId="{223A5227-5B33-4B91-AD9D-1BBE59A3C648}" destId="{94B8A75D-37BB-473C-AE65-235BD2DD5187}" srcOrd="1" destOrd="0" presId="urn:microsoft.com/office/officeart/2005/8/layout/hierarchy2"/>
    <dgm:cxn modelId="{A9A3B37B-8810-49FA-82DC-27AE2EAEEE7A}" type="presParOf" srcId="{94B8A75D-37BB-473C-AE65-235BD2DD5187}" destId="{9EED8827-C6AB-4843-BEC7-1F93701E6A66}" srcOrd="0" destOrd="0" presId="urn:microsoft.com/office/officeart/2005/8/layout/hierarchy2"/>
    <dgm:cxn modelId="{10CC6311-3FE5-4E24-A0B2-FCFCE3AF9D39}" type="presParOf" srcId="{94B8A75D-37BB-473C-AE65-235BD2DD5187}" destId="{40C2EB6E-7075-4B2C-B74F-D0206BEA255E}" srcOrd="1" destOrd="0" presId="urn:microsoft.com/office/officeart/2005/8/layout/hierarchy2"/>
    <dgm:cxn modelId="{C0D1B1B4-D5E0-4C62-9DC1-403EEE17C4AF}" type="presParOf" srcId="{223A5227-5B33-4B91-AD9D-1BBE59A3C648}" destId="{AF0F0A48-CD81-4647-83E0-F829F4636FC0}" srcOrd="2" destOrd="0" presId="urn:microsoft.com/office/officeart/2005/8/layout/hierarchy2"/>
    <dgm:cxn modelId="{D34A5C63-8839-4247-BBD9-FA66880D3972}" type="presParOf" srcId="{AF0F0A48-CD81-4647-83E0-F829F4636FC0}" destId="{196FC877-A1A8-4EB2-A6E0-340B341300B7}" srcOrd="0" destOrd="0" presId="urn:microsoft.com/office/officeart/2005/8/layout/hierarchy2"/>
    <dgm:cxn modelId="{EB213166-7384-4053-A523-8EB85867DDDA}" type="presParOf" srcId="{223A5227-5B33-4B91-AD9D-1BBE59A3C648}" destId="{FD5FE291-0ABB-4870-BC82-9AED163CC4A8}" srcOrd="3" destOrd="0" presId="urn:microsoft.com/office/officeart/2005/8/layout/hierarchy2"/>
    <dgm:cxn modelId="{9DF97063-E214-4E13-8005-931A30158099}" type="presParOf" srcId="{FD5FE291-0ABB-4870-BC82-9AED163CC4A8}" destId="{FA8E951C-1625-487C-A98E-3447B0B0917C}" srcOrd="0" destOrd="0" presId="urn:microsoft.com/office/officeart/2005/8/layout/hierarchy2"/>
    <dgm:cxn modelId="{7ADA8844-9C68-4420-8FF1-66F21FDCFF0D}" type="presParOf" srcId="{FD5FE291-0ABB-4870-BC82-9AED163CC4A8}" destId="{7D7485D5-CB4C-4189-826B-E7CAFD9BF5BC}" srcOrd="1" destOrd="0" presId="urn:microsoft.com/office/officeart/2005/8/layout/hierarchy2"/>
    <dgm:cxn modelId="{E03D05EA-931E-4F4E-950F-4C305A57E01B}" type="presParOf" srcId="{54CE3487-422E-4D9A-B9E0-268A45963E00}" destId="{27983E1C-1194-401A-BD3E-F906AC26E5FB}" srcOrd="2" destOrd="0" presId="urn:microsoft.com/office/officeart/2005/8/layout/hierarchy2"/>
    <dgm:cxn modelId="{174E73CC-186B-481D-BAF1-BE38AD06AE77}" type="presParOf" srcId="{27983E1C-1194-401A-BD3E-F906AC26E5FB}" destId="{3279C3D7-CE80-466D-A61D-BD5842FDC7E8}" srcOrd="0" destOrd="0" presId="urn:microsoft.com/office/officeart/2005/8/layout/hierarchy2"/>
    <dgm:cxn modelId="{93F05811-F6C7-4936-8003-E429484B663B}" type="presParOf" srcId="{54CE3487-422E-4D9A-B9E0-268A45963E00}" destId="{1D762CE5-522A-4F0A-A1A6-9F18BEEF70F9}" srcOrd="3" destOrd="0" presId="urn:microsoft.com/office/officeart/2005/8/layout/hierarchy2"/>
    <dgm:cxn modelId="{16BAC25B-1F8C-455E-A2BC-2600778CD296}" type="presParOf" srcId="{1D762CE5-522A-4F0A-A1A6-9F18BEEF70F9}" destId="{686814FE-3EB6-4B61-ABD1-C98C57E017F7}" srcOrd="0" destOrd="0" presId="urn:microsoft.com/office/officeart/2005/8/layout/hierarchy2"/>
    <dgm:cxn modelId="{94C5FB92-30D4-4660-95C3-67CCA6166447}" type="presParOf" srcId="{1D762CE5-522A-4F0A-A1A6-9F18BEEF70F9}" destId="{7B4820C7-546A-4D78-937A-3B4D230CA271}" srcOrd="1" destOrd="0" presId="urn:microsoft.com/office/officeart/2005/8/layout/hierarchy2"/>
    <dgm:cxn modelId="{26B8184F-A4CA-43A3-99E5-50C20CBFC8AA}" type="presParOf" srcId="{7B4820C7-546A-4D78-937A-3B4D230CA271}" destId="{2B08E791-7B6F-4FBD-8773-93F91F366C47}" srcOrd="0" destOrd="0" presId="urn:microsoft.com/office/officeart/2005/8/layout/hierarchy2"/>
    <dgm:cxn modelId="{AC0B739F-4874-41EF-8395-F261D0965D67}" type="presParOf" srcId="{2B08E791-7B6F-4FBD-8773-93F91F366C47}" destId="{34BAADCE-7DE5-44EB-A4C5-127EF56A4F3D}" srcOrd="0" destOrd="0" presId="urn:microsoft.com/office/officeart/2005/8/layout/hierarchy2"/>
    <dgm:cxn modelId="{07881E8B-EF90-4C4A-B89D-976B6EBC97AF}" type="presParOf" srcId="{7B4820C7-546A-4D78-937A-3B4D230CA271}" destId="{16D19957-5812-4F07-A50E-295E37B140C3}" srcOrd="1" destOrd="0" presId="urn:microsoft.com/office/officeart/2005/8/layout/hierarchy2"/>
    <dgm:cxn modelId="{C925A03A-8645-4290-9868-EEEE71728161}" type="presParOf" srcId="{16D19957-5812-4F07-A50E-295E37B140C3}" destId="{86418872-D78B-4C2B-AFAF-EE641B403805}" srcOrd="0" destOrd="0" presId="urn:microsoft.com/office/officeart/2005/8/layout/hierarchy2"/>
    <dgm:cxn modelId="{70B77783-4104-451B-87CF-782C7D907F8B}" type="presParOf" srcId="{16D19957-5812-4F07-A50E-295E37B140C3}" destId="{31A0E86B-9A68-4ABD-8E95-DEF3CE02F257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D6A6D2-38AE-42A6-8C1C-81183C18B04B}">
      <dsp:nvSpPr>
        <dsp:cNvPr id="0" name=""/>
        <dsp:cNvSpPr/>
      </dsp:nvSpPr>
      <dsp:spPr>
        <a:xfrm>
          <a:off x="0" y="1188499"/>
          <a:ext cx="1610286" cy="80514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62000"/>
                <a:hueMod val="94000"/>
                <a:satMod val="140000"/>
                <a:lumMod val="11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84000"/>
                <a:satMod val="16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CacheCntlr</a:t>
          </a:r>
          <a:r>
            <a:rPr lang="zh-CN" alt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类</a:t>
          </a:r>
          <a:endParaRPr lang="en-US" altLang="zh-CN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accessCache</a:t>
          </a:r>
          <a:r>
            <a:rPr lang="en-US" altLang="zh-CN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()</a:t>
          </a:r>
          <a:endParaRPr lang="zh-CN" alt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3582" y="1212081"/>
        <a:ext cx="1563122" cy="757979"/>
      </dsp:txXfrm>
    </dsp:sp>
    <dsp:sp modelId="{44EE48D1-94F2-4B63-B026-C2E3A7B40A6B}">
      <dsp:nvSpPr>
        <dsp:cNvPr id="0" name=""/>
        <dsp:cNvSpPr/>
      </dsp:nvSpPr>
      <dsp:spPr>
        <a:xfrm rot="18799632">
          <a:off x="1460489" y="1217204"/>
          <a:ext cx="954620" cy="53297"/>
        </a:xfrm>
        <a:custGeom>
          <a:avLst/>
          <a:gdLst/>
          <a:ahLst/>
          <a:cxnLst/>
          <a:rect l="0" t="0" r="0" b="0"/>
          <a:pathLst>
            <a:path>
              <a:moveTo>
                <a:pt x="0" y="26648"/>
              </a:moveTo>
              <a:lnTo>
                <a:pt x="954620" y="26648"/>
              </a:lnTo>
            </a:path>
          </a:pathLst>
        </a:custGeom>
        <a:noFill/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arrow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0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913934" y="1219987"/>
        <a:ext cx="47731" cy="47731"/>
      </dsp:txXfrm>
    </dsp:sp>
    <dsp:sp modelId="{6A22CC7F-E10A-4915-AE5C-933DEF29D226}">
      <dsp:nvSpPr>
        <dsp:cNvPr id="0" name=""/>
        <dsp:cNvSpPr/>
      </dsp:nvSpPr>
      <dsp:spPr>
        <a:xfrm>
          <a:off x="2265312" y="494063"/>
          <a:ext cx="1944324" cy="80514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62000"/>
                <a:hueMod val="94000"/>
                <a:satMod val="140000"/>
                <a:lumMod val="11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84000"/>
                <a:satMod val="16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Cache</a:t>
          </a:r>
          <a:r>
            <a:rPr lang="zh-CN" alt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类</a:t>
          </a:r>
          <a:endParaRPr lang="en-US" altLang="zh-CN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accessSingleLine</a:t>
          </a:r>
          <a:endParaRPr lang="zh-CN" alt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288894" y="517645"/>
        <a:ext cx="1897160" cy="757979"/>
      </dsp:txXfrm>
    </dsp:sp>
    <dsp:sp modelId="{DBE25164-5202-4EE5-B30D-F24F788CE1AA}">
      <dsp:nvSpPr>
        <dsp:cNvPr id="0" name=""/>
        <dsp:cNvSpPr/>
      </dsp:nvSpPr>
      <dsp:spPr>
        <a:xfrm rot="19457599">
          <a:off x="4135079" y="638507"/>
          <a:ext cx="793229" cy="53297"/>
        </a:xfrm>
        <a:custGeom>
          <a:avLst/>
          <a:gdLst/>
          <a:ahLst/>
          <a:cxnLst/>
          <a:rect l="0" t="0" r="0" b="0"/>
          <a:pathLst>
            <a:path>
              <a:moveTo>
                <a:pt x="0" y="26648"/>
              </a:moveTo>
              <a:lnTo>
                <a:pt x="793229" y="26648"/>
              </a:lnTo>
            </a:path>
          </a:pathLst>
        </a:custGeom>
        <a:noFill/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arrow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0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511863" y="645325"/>
        <a:ext cx="39661" cy="39661"/>
      </dsp:txXfrm>
    </dsp:sp>
    <dsp:sp modelId="{9EED8827-C6AB-4843-BEC7-1F93701E6A66}">
      <dsp:nvSpPr>
        <dsp:cNvPr id="0" name=""/>
        <dsp:cNvSpPr/>
      </dsp:nvSpPr>
      <dsp:spPr>
        <a:xfrm>
          <a:off x="4853751" y="31106"/>
          <a:ext cx="4005120" cy="80514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62000"/>
                <a:hueMod val="94000"/>
                <a:satMod val="140000"/>
                <a:lumMod val="11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84000"/>
                <a:satMod val="16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CacheSet</a:t>
          </a:r>
          <a:r>
            <a:rPr lang="en-US" altLang="zh-CN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()</a:t>
          </a:r>
          <a:r>
            <a:rPr lang="zh-CN" alt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类</a:t>
          </a:r>
          <a:endParaRPr lang="en-US" altLang="zh-CN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Read_line</a:t>
          </a:r>
          <a:r>
            <a:rPr lang="en-US" altLang="zh-CN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-&gt;</a:t>
          </a:r>
          <a:r>
            <a:rPr lang="en-US" altLang="zh-CN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updateReplacementIndex</a:t>
          </a:r>
          <a:endParaRPr lang="zh-CN" alt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877333" y="54688"/>
        <a:ext cx="3957956" cy="757979"/>
      </dsp:txXfrm>
    </dsp:sp>
    <dsp:sp modelId="{AF0F0A48-CD81-4647-83E0-F829F4636FC0}">
      <dsp:nvSpPr>
        <dsp:cNvPr id="0" name=""/>
        <dsp:cNvSpPr/>
      </dsp:nvSpPr>
      <dsp:spPr>
        <a:xfrm rot="2142401">
          <a:off x="4135079" y="1101465"/>
          <a:ext cx="793229" cy="53297"/>
        </a:xfrm>
        <a:custGeom>
          <a:avLst/>
          <a:gdLst/>
          <a:ahLst/>
          <a:cxnLst/>
          <a:rect l="0" t="0" r="0" b="0"/>
          <a:pathLst>
            <a:path>
              <a:moveTo>
                <a:pt x="0" y="26648"/>
              </a:moveTo>
              <a:lnTo>
                <a:pt x="793229" y="26648"/>
              </a:lnTo>
            </a:path>
          </a:pathLst>
        </a:custGeom>
        <a:noFill/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arrow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0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511863" y="1108283"/>
        <a:ext cx="39661" cy="39661"/>
      </dsp:txXfrm>
    </dsp:sp>
    <dsp:sp modelId="{FA8E951C-1625-487C-A98E-3447B0B0917C}">
      <dsp:nvSpPr>
        <dsp:cNvPr id="0" name=""/>
        <dsp:cNvSpPr/>
      </dsp:nvSpPr>
      <dsp:spPr>
        <a:xfrm>
          <a:off x="4853751" y="957020"/>
          <a:ext cx="4007874" cy="80514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62000"/>
                <a:hueMod val="94000"/>
                <a:satMod val="140000"/>
                <a:lumMod val="11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84000"/>
                <a:satMod val="16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CacheSet</a:t>
          </a:r>
          <a:r>
            <a:rPr lang="en-US" altLang="zh-CN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()</a:t>
          </a:r>
          <a:r>
            <a:rPr lang="zh-CN" alt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类</a:t>
          </a:r>
          <a:endParaRPr lang="en-US" altLang="zh-CN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Write_line</a:t>
          </a:r>
          <a:r>
            <a:rPr lang="en-US" altLang="zh-CN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-&gt;</a:t>
          </a:r>
          <a:r>
            <a:rPr lang="en-US" altLang="zh-CN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updateReplacementIndex</a:t>
          </a:r>
          <a:endParaRPr lang="zh-CN" alt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877333" y="980602"/>
        <a:ext cx="3960710" cy="757979"/>
      </dsp:txXfrm>
    </dsp:sp>
    <dsp:sp modelId="{27983E1C-1194-401A-BD3E-F906AC26E5FB}">
      <dsp:nvSpPr>
        <dsp:cNvPr id="0" name=""/>
        <dsp:cNvSpPr/>
      </dsp:nvSpPr>
      <dsp:spPr>
        <a:xfrm rot="2800368">
          <a:off x="1460489" y="1911640"/>
          <a:ext cx="954620" cy="53297"/>
        </a:xfrm>
        <a:custGeom>
          <a:avLst/>
          <a:gdLst/>
          <a:ahLst/>
          <a:cxnLst/>
          <a:rect l="0" t="0" r="0" b="0"/>
          <a:pathLst>
            <a:path>
              <a:moveTo>
                <a:pt x="0" y="26648"/>
              </a:moveTo>
              <a:lnTo>
                <a:pt x="954620" y="26648"/>
              </a:lnTo>
            </a:path>
          </a:pathLst>
        </a:custGeom>
        <a:noFill/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arrow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913934" y="1914423"/>
        <a:ext cx="47731" cy="47731"/>
      </dsp:txXfrm>
    </dsp:sp>
    <dsp:sp modelId="{686814FE-3EB6-4B61-ABD1-C98C57E017F7}">
      <dsp:nvSpPr>
        <dsp:cNvPr id="0" name=""/>
        <dsp:cNvSpPr/>
      </dsp:nvSpPr>
      <dsp:spPr>
        <a:xfrm>
          <a:off x="2265312" y="1882935"/>
          <a:ext cx="1972295" cy="80514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62000"/>
                <a:hueMod val="94000"/>
                <a:satMod val="140000"/>
                <a:lumMod val="11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84000"/>
                <a:satMod val="16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Cache</a:t>
          </a:r>
          <a:r>
            <a:rPr lang="zh-CN" alt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类</a:t>
          </a:r>
          <a:endParaRPr lang="en-US" altLang="zh-CN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insertSingleLine</a:t>
          </a:r>
          <a:endParaRPr lang="zh-CN" alt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288894" y="1906517"/>
        <a:ext cx="1925131" cy="757979"/>
      </dsp:txXfrm>
    </dsp:sp>
    <dsp:sp modelId="{2B08E791-7B6F-4FBD-8773-93F91F366C47}">
      <dsp:nvSpPr>
        <dsp:cNvPr id="0" name=""/>
        <dsp:cNvSpPr/>
      </dsp:nvSpPr>
      <dsp:spPr>
        <a:xfrm>
          <a:off x="4237607" y="2258858"/>
          <a:ext cx="644114" cy="53297"/>
        </a:xfrm>
        <a:custGeom>
          <a:avLst/>
          <a:gdLst/>
          <a:ahLst/>
          <a:cxnLst/>
          <a:rect l="0" t="0" r="0" b="0"/>
          <a:pathLst>
            <a:path>
              <a:moveTo>
                <a:pt x="0" y="26648"/>
              </a:moveTo>
              <a:lnTo>
                <a:pt x="644114" y="26648"/>
              </a:lnTo>
            </a:path>
          </a:pathLst>
        </a:custGeom>
        <a:noFill/>
        <a:ln w="9525" cap="flat" cmpd="sng" algn="ctr">
          <a:solidFill>
            <a:schemeClr val="dk1"/>
          </a:solidFill>
          <a:prstDash val="solid"/>
          <a:round/>
          <a:headEnd type="none" w="med" len="med"/>
          <a:tailEnd type="arrow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0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543562" y="2269404"/>
        <a:ext cx="32205" cy="32205"/>
      </dsp:txXfrm>
    </dsp:sp>
    <dsp:sp modelId="{86418872-D78B-4C2B-AFAF-EE641B403805}">
      <dsp:nvSpPr>
        <dsp:cNvPr id="0" name=""/>
        <dsp:cNvSpPr/>
      </dsp:nvSpPr>
      <dsp:spPr>
        <a:xfrm>
          <a:off x="4881722" y="1882935"/>
          <a:ext cx="3952303" cy="80514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62000"/>
                <a:hueMod val="94000"/>
                <a:satMod val="140000"/>
                <a:lumMod val="11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84000"/>
                <a:satMod val="16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CacheSet</a:t>
          </a:r>
          <a:r>
            <a:rPr lang="en-US" altLang="zh-CN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()</a:t>
          </a:r>
          <a:r>
            <a:rPr lang="zh-CN" alt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类</a:t>
          </a:r>
          <a:endParaRPr lang="en-US" altLang="zh-CN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Insert-&gt;</a:t>
          </a:r>
          <a:r>
            <a:rPr lang="en-US" altLang="zh-CN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getReplacementIndex</a:t>
          </a:r>
          <a:endParaRPr lang="zh-CN" alt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905304" y="1906517"/>
        <a:ext cx="3905139" cy="75797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280B7-235D-45F2-9CF3-3416BE769AEF}" type="datetimeFigureOut">
              <a:rPr lang="zh-CN" altLang="en-US" smtClean="0"/>
              <a:t>2018/1/22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060C7-76E1-4818-9550-86B99F877800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9709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280B7-235D-45F2-9CF3-3416BE769AEF}" type="datetimeFigureOut">
              <a:rPr lang="zh-CN" altLang="en-US" smtClean="0"/>
              <a:t>2018/1/22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060C7-76E1-4818-9550-86B99F8778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2275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280B7-235D-45F2-9CF3-3416BE769AEF}" type="datetimeFigureOut">
              <a:rPr lang="zh-CN" altLang="en-US" smtClean="0"/>
              <a:t>2018/1/22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060C7-76E1-4818-9550-86B99F8778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90779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280B7-235D-45F2-9CF3-3416BE769AEF}" type="datetimeFigureOut">
              <a:rPr lang="zh-CN" altLang="en-US" smtClean="0"/>
              <a:t>2018/1/22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060C7-76E1-4818-9550-86B99F87780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523477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280B7-235D-45F2-9CF3-3416BE769AEF}" type="datetimeFigureOut">
              <a:rPr lang="zh-CN" altLang="en-US" smtClean="0"/>
              <a:t>2018/1/22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060C7-76E1-4818-9550-86B99F8778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74320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280B7-235D-45F2-9CF3-3416BE769AEF}" type="datetimeFigureOut">
              <a:rPr lang="zh-CN" altLang="en-US" smtClean="0"/>
              <a:t>2018/1/22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060C7-76E1-4818-9550-86B99F87780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717670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280B7-235D-45F2-9CF3-3416BE769AEF}" type="datetimeFigureOut">
              <a:rPr lang="zh-CN" altLang="en-US" smtClean="0"/>
              <a:t>2018/1/22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060C7-76E1-4818-9550-86B99F8778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60769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280B7-235D-45F2-9CF3-3416BE769AEF}" type="datetimeFigureOut">
              <a:rPr lang="zh-CN" altLang="en-US" smtClean="0"/>
              <a:t>2018/1/22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060C7-76E1-4818-9550-86B99F8778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81555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280B7-235D-45F2-9CF3-3416BE769AEF}" type="datetimeFigureOut">
              <a:rPr lang="zh-CN" altLang="en-US" smtClean="0"/>
              <a:t>2018/1/22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060C7-76E1-4818-9550-86B99F8778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66098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280B7-235D-45F2-9CF3-3416BE769AEF}" type="datetimeFigureOut">
              <a:rPr lang="zh-CN" altLang="en-US" smtClean="0"/>
              <a:t>2018/1/22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060C7-76E1-4818-9550-86B99F8778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77434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280B7-235D-45F2-9CF3-3416BE769AEF}" type="datetimeFigureOut">
              <a:rPr lang="zh-CN" altLang="en-US" smtClean="0"/>
              <a:t>2018/1/22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060C7-76E1-4818-9550-86B99F8778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7464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280B7-235D-45F2-9CF3-3416BE769AEF}" type="datetimeFigureOut">
              <a:rPr lang="zh-CN" altLang="en-US" smtClean="0"/>
              <a:t>2018/1/22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060C7-76E1-4818-9550-86B99F8778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248523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F6280B7-235D-45F2-9CF3-3416BE769AEF}" type="datetimeFigureOut">
              <a:rPr lang="zh-CN" altLang="en-US" smtClean="0"/>
              <a:t>2018/1/22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47060C7-76E1-4818-9550-86B99F8778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6033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280B7-235D-45F2-9CF3-3416BE769AEF}" type="datetimeFigureOut">
              <a:rPr lang="zh-CN" altLang="en-US" smtClean="0"/>
              <a:t>2018/1/22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060C7-76E1-4818-9550-86B99F8778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04938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280B7-235D-45F2-9CF3-3416BE769AEF}" type="datetimeFigureOut">
              <a:rPr lang="zh-CN" altLang="en-US" smtClean="0"/>
              <a:t>2018/1/22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060C7-76E1-4818-9550-86B99F8778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068000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280B7-235D-45F2-9CF3-3416BE769AEF}" type="datetimeFigureOut">
              <a:rPr lang="zh-CN" altLang="en-US" smtClean="0"/>
              <a:t>2018/1/22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060C7-76E1-4818-9550-86B99F8778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154880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280B7-235D-45F2-9CF3-3416BE769AEF}" type="datetimeFigureOut">
              <a:rPr lang="zh-CN" altLang="en-US" smtClean="0"/>
              <a:t>2018/1/22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060C7-76E1-4818-9550-86B99F8778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240942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280B7-235D-45F2-9CF3-3416BE769AEF}" type="datetimeFigureOut">
              <a:rPr lang="zh-CN" altLang="en-US" smtClean="0"/>
              <a:t>2018/1/22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060C7-76E1-4818-9550-86B99F8778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276446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280B7-235D-45F2-9CF3-3416BE769AEF}" type="datetimeFigureOut">
              <a:rPr lang="zh-CN" altLang="en-US" smtClean="0"/>
              <a:t>2018/1/22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060C7-76E1-4818-9550-86B99F8778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111811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280B7-235D-45F2-9CF3-3416BE769AEF}" type="datetimeFigureOut">
              <a:rPr lang="zh-CN" altLang="en-US" smtClean="0"/>
              <a:t>2018/1/22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060C7-76E1-4818-9550-86B99F8778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387556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FF6280B7-235D-45F2-9CF3-3416BE769AEF}" type="datetimeFigureOut">
              <a:rPr lang="zh-CN" altLang="en-US" smtClean="0"/>
              <a:t>2018/1/22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547060C7-76E1-4818-9550-86B99F8778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8557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280B7-235D-45F2-9CF3-3416BE769AEF}" type="datetimeFigureOut">
              <a:rPr lang="zh-CN" altLang="en-US" smtClean="0"/>
              <a:t>2018/1/22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060C7-76E1-4818-9550-86B99F8778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0153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280B7-235D-45F2-9CF3-3416BE769AEF}" type="datetimeFigureOut">
              <a:rPr lang="zh-CN" altLang="en-US" smtClean="0"/>
              <a:t>2018/1/22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060C7-76E1-4818-9550-86B99F8778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6025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280B7-235D-45F2-9CF3-3416BE769AEF}" type="datetimeFigureOut">
              <a:rPr lang="zh-CN" altLang="en-US" smtClean="0"/>
              <a:t>2018/1/22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060C7-76E1-4818-9550-86B99F8778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1964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280B7-235D-45F2-9CF3-3416BE769AEF}" type="datetimeFigureOut">
              <a:rPr lang="zh-CN" altLang="en-US" smtClean="0"/>
              <a:t>2018/1/22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060C7-76E1-4818-9550-86B99F8778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5952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280B7-235D-45F2-9CF3-3416BE769AEF}" type="datetimeFigureOut">
              <a:rPr lang="zh-CN" altLang="en-US" smtClean="0"/>
              <a:t>2018/1/22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060C7-76E1-4818-9550-86B99F8778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8828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280B7-235D-45F2-9CF3-3416BE769AEF}" type="datetimeFigureOut">
              <a:rPr lang="zh-CN" altLang="en-US" smtClean="0"/>
              <a:t>2018/1/22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060C7-76E1-4818-9550-86B99F8778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2018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280B7-235D-45F2-9CF3-3416BE769AEF}" type="datetimeFigureOut">
              <a:rPr lang="zh-CN" altLang="en-US" smtClean="0"/>
              <a:t>2018/1/22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060C7-76E1-4818-9550-86B99F8778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5363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FF6280B7-235D-45F2-9CF3-3416BE769AEF}" type="datetimeFigureOut">
              <a:rPr lang="zh-CN" altLang="en-US" smtClean="0"/>
              <a:t>2018/1/22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547060C7-76E1-4818-9550-86B99F8778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04477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FF6280B7-235D-45F2-9CF3-3416BE769AEF}" type="datetimeFigureOut">
              <a:rPr lang="zh-CN" altLang="en-US" smtClean="0"/>
              <a:t>2018/1/22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547060C7-76E1-4818-9550-86B99F8778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8073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64000">
              <a:srgbClr val="52C7EB"/>
            </a:gs>
            <a:gs pos="12000">
              <a:schemeClr val="bg2">
                <a:tint val="97000"/>
                <a:hueMod val="92000"/>
                <a:satMod val="169000"/>
                <a:lumMod val="164000"/>
                <a:alpha val="96000"/>
              </a:schemeClr>
            </a:gs>
            <a:gs pos="87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16314946-1DF5-44AA-973C-E97209C4A9ED}"/>
              </a:ext>
            </a:extLst>
          </p:cNvPr>
          <p:cNvSpPr txBox="1"/>
          <p:nvPr/>
        </p:nvSpPr>
        <p:spPr>
          <a:xfrm>
            <a:off x="3298031" y="1948399"/>
            <a:ext cx="559593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200" i="1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Sniper + SHiP</a:t>
            </a:r>
          </a:p>
          <a:p>
            <a:pPr algn="ctr"/>
            <a:r>
              <a:rPr lang="zh-CN" altLang="en-US" sz="5400" dirty="0">
                <a:solidFill>
                  <a:schemeClr val="bg2">
                    <a:lumMod val="75000"/>
                  </a:schemeClr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实验汇报</a:t>
            </a:r>
          </a:p>
        </p:txBody>
      </p:sp>
    </p:spTree>
    <p:extLst>
      <p:ext uri="{BB962C8B-B14F-4D97-AF65-F5344CB8AC3E}">
        <p14:creationId xmlns:p14="http://schemas.microsoft.com/office/powerpoint/2010/main" val="12733534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8FACC27-1426-4816-BB95-54BE9CDF762A}"/>
              </a:ext>
            </a:extLst>
          </p:cNvPr>
          <p:cNvSpPr txBox="1"/>
          <p:nvPr/>
        </p:nvSpPr>
        <p:spPr>
          <a:xfrm>
            <a:off x="0" y="114301"/>
            <a:ext cx="23002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i="1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Sniper</a:t>
            </a:r>
            <a:r>
              <a:rPr lang="zh-CN" altLang="en-US" sz="2000" b="1" i="1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具体实现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FF999C7-A1B1-4940-AAFA-789D7007B660}"/>
              </a:ext>
            </a:extLst>
          </p:cNvPr>
          <p:cNvSpPr txBox="1"/>
          <p:nvPr/>
        </p:nvSpPr>
        <p:spPr>
          <a:xfrm>
            <a:off x="571506" y="588871"/>
            <a:ext cx="10615613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Shct_lru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：更改</a:t>
            </a:r>
            <a:r>
              <a:rPr lang="en-US" altLang="zh-CN" sz="2400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lru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替换算法</a:t>
            </a:r>
            <a:endParaRPr lang="en-US" altLang="zh-CN" sz="24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800100" lvl="1" indent="-342900">
              <a:buFont typeface="Wingdings" panose="05000000000000000000" pitchFamily="2" charset="2"/>
              <a:buChar char="l"/>
            </a:pP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根据将要插入的数据对应的</a:t>
            </a:r>
            <a:r>
              <a:rPr lang="en-US" altLang="zh-CN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signature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，查找</a:t>
            </a:r>
            <a:r>
              <a:rPr lang="en-US" altLang="zh-CN" sz="2400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shct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表，确定</a:t>
            </a:r>
            <a:r>
              <a:rPr lang="en-US" altLang="zh-CN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counter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的值</a:t>
            </a:r>
            <a:endParaRPr lang="en-US" altLang="zh-CN" sz="24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800100" lvl="1" indent="-342900">
              <a:buFont typeface="Wingdings" panose="05000000000000000000" pitchFamily="2" charset="2"/>
              <a:buChar char="l"/>
            </a:pP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在</a:t>
            </a:r>
            <a:r>
              <a:rPr lang="en-US" altLang="zh-CN" sz="2400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cacheline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中寻找对应的</a:t>
            </a:r>
            <a:r>
              <a:rPr lang="en-US" altLang="zh-CN" sz="2400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shct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表中的值不大于</a:t>
            </a:r>
            <a:r>
              <a:rPr lang="en-US" altLang="zh-CN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counter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lang="en-US" altLang="zh-CN" sz="2400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cacheline</a:t>
            </a:r>
            <a:endParaRPr lang="en-US" altLang="zh-CN" sz="24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800100" lvl="1" indent="-342900">
              <a:buFont typeface="Wingdings" panose="05000000000000000000" pitchFamily="2" charset="2"/>
              <a:buChar char="l"/>
            </a:pP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在找到的</a:t>
            </a:r>
            <a:r>
              <a:rPr lang="en-US" altLang="zh-CN" sz="2400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cacheline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中使用</a:t>
            </a:r>
            <a:r>
              <a:rPr lang="en-US" altLang="zh-CN" sz="2400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lru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替换算法</a:t>
            </a:r>
            <a:endParaRPr lang="en-US" altLang="zh-CN" sz="24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800100" lvl="1" indent="-342900">
              <a:buFont typeface="Wingdings" panose="05000000000000000000" pitchFamily="2" charset="2"/>
              <a:buChar char="l"/>
            </a:pP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如果找不到满足要求的</a:t>
            </a:r>
            <a:r>
              <a:rPr lang="en-US" altLang="zh-CN" sz="2400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cacheline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，使用</a:t>
            </a:r>
            <a:r>
              <a:rPr lang="en-US" altLang="zh-CN" sz="2400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lru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替换算法</a:t>
            </a:r>
            <a:endParaRPr lang="en-US" altLang="zh-CN" sz="24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6E95EC9-8761-44E6-9221-883A241E04AE}"/>
              </a:ext>
            </a:extLst>
          </p:cNvPr>
          <p:cNvSpPr txBox="1"/>
          <p:nvPr/>
        </p:nvSpPr>
        <p:spPr>
          <a:xfrm>
            <a:off x="571505" y="2932021"/>
            <a:ext cx="10615613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Shct_srrip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：更改</a:t>
            </a:r>
            <a:r>
              <a:rPr lang="en-US" altLang="zh-CN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sniper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自带的</a:t>
            </a:r>
            <a:r>
              <a:rPr lang="en-US" altLang="zh-CN" sz="2400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srrip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算法</a:t>
            </a:r>
            <a:endParaRPr lang="en-US" altLang="zh-CN" sz="24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800100" lvl="1" indent="-342900">
              <a:buFont typeface="Wingdings" panose="05000000000000000000" pitchFamily="2" charset="2"/>
              <a:buChar char="l"/>
            </a:pP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对于要插入的数据，</a:t>
            </a:r>
            <a:r>
              <a:rPr lang="en-US" altLang="zh-CN" sz="2400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srrip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会将该数据插入到的</a:t>
            </a:r>
            <a:r>
              <a:rPr lang="en-US" altLang="zh-CN" sz="2400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cacheline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对应的</a:t>
            </a:r>
            <a:r>
              <a:rPr lang="en-US" altLang="zh-CN" sz="2400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rrip_bits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设置为</a:t>
            </a:r>
            <a:r>
              <a:rPr lang="en-US" altLang="zh-CN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</a:p>
          <a:p>
            <a:pPr marL="800100" lvl="1" indent="-342900">
              <a:buFont typeface="Wingdings" panose="05000000000000000000" pitchFamily="2" charset="2"/>
              <a:buChar char="l"/>
            </a:pPr>
            <a:r>
              <a:rPr lang="en-US" altLang="zh-CN" sz="2400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shct_srrip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对于要插入的数据，首先判断该数据的</a:t>
            </a:r>
            <a:r>
              <a:rPr lang="en-US" altLang="zh-CN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signature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对应于</a:t>
            </a:r>
            <a:r>
              <a:rPr lang="en-US" altLang="zh-CN" sz="2400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shct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表中的</a:t>
            </a:r>
            <a:r>
              <a:rPr lang="en-US" altLang="zh-CN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counter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的值是否为</a:t>
            </a:r>
            <a:r>
              <a:rPr lang="en-US" altLang="zh-CN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。如果为</a:t>
            </a:r>
            <a:r>
              <a:rPr lang="en-US" altLang="zh-CN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，表示很长时间都不会重引用，则将</a:t>
            </a:r>
            <a:r>
              <a:rPr lang="en-US" altLang="zh-CN" sz="2400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rrip_bits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设置为</a:t>
            </a:r>
            <a:r>
              <a:rPr lang="en-US" altLang="zh-CN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rrip_max-1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；除此之外设置为</a:t>
            </a:r>
            <a:r>
              <a:rPr lang="en-US" altLang="zh-CN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9174723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07BF9353-E355-43DA-AB97-D588558CD620}"/>
              </a:ext>
            </a:extLst>
          </p:cNvPr>
          <p:cNvSpPr/>
          <p:nvPr/>
        </p:nvSpPr>
        <p:spPr>
          <a:xfrm>
            <a:off x="3879689" y="2210097"/>
            <a:ext cx="4432624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66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结果及分析</a:t>
            </a:r>
            <a:endParaRPr lang="zh-CN" altLang="en-US" sz="6600" b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017587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1D5D4C4-7593-4FA1-B061-BB31447EBC3D}"/>
              </a:ext>
            </a:extLst>
          </p:cNvPr>
          <p:cNvSpPr txBox="1"/>
          <p:nvPr/>
        </p:nvSpPr>
        <p:spPr>
          <a:xfrm>
            <a:off x="0" y="114301"/>
            <a:ext cx="23002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i="1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模拟结果及分析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FE6A393-B289-4E25-8207-87923DA3FE41}"/>
              </a:ext>
            </a:extLst>
          </p:cNvPr>
          <p:cNvSpPr txBox="1"/>
          <p:nvPr/>
        </p:nvSpPr>
        <p:spPr>
          <a:xfrm>
            <a:off x="1150143" y="728784"/>
            <a:ext cx="39433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i="1" dirty="0">
                <a:solidFill>
                  <a:schemeClr val="bg1"/>
                </a:solidFill>
              </a:rPr>
              <a:t>1. </a:t>
            </a:r>
            <a:r>
              <a:rPr lang="zh-CN" altLang="en-US" sz="2800" b="1" i="1" dirty="0">
                <a:solidFill>
                  <a:schemeClr val="bg1"/>
                </a:solidFill>
              </a:rPr>
              <a:t>测试程序  </a:t>
            </a:r>
            <a:r>
              <a:rPr lang="en-US" altLang="zh-CN" sz="2800" b="1" i="1" dirty="0">
                <a:solidFill>
                  <a:schemeClr val="bg1"/>
                </a:solidFill>
              </a:rPr>
              <a:t>splash2</a:t>
            </a:r>
            <a:endParaRPr lang="zh-CN" altLang="en-US" sz="2800" b="1" i="1" dirty="0">
              <a:solidFill>
                <a:schemeClr val="bg1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6CD21E1-7742-48B7-A398-4BBA00D2FD32}"/>
              </a:ext>
            </a:extLst>
          </p:cNvPr>
          <p:cNvSpPr txBox="1"/>
          <p:nvPr/>
        </p:nvSpPr>
        <p:spPr>
          <a:xfrm>
            <a:off x="1028699" y="1614487"/>
            <a:ext cx="58435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en-US" altLang="zh-CN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FFT: 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快速傅里叶变换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312299A-3A30-4603-8DD0-475B73C745AC}"/>
              </a:ext>
            </a:extLst>
          </p:cNvPr>
          <p:cNvSpPr txBox="1"/>
          <p:nvPr/>
        </p:nvSpPr>
        <p:spPr>
          <a:xfrm>
            <a:off x="1028697" y="2121247"/>
            <a:ext cx="112871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en-US" altLang="zh-CN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FMM: 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一种数值技术，用于加速</a:t>
            </a:r>
            <a:r>
              <a:rPr lang="en-US" altLang="zh-CN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体问题中远程力的计算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2ACB565-E2BA-4E06-B85F-6F5145BC579B}"/>
              </a:ext>
            </a:extLst>
          </p:cNvPr>
          <p:cNvSpPr txBox="1"/>
          <p:nvPr/>
        </p:nvSpPr>
        <p:spPr>
          <a:xfrm>
            <a:off x="1028697" y="2678248"/>
            <a:ext cx="80867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en-US" altLang="zh-CN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BARNES: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用于模拟一个三维多体系统（例如星系）</a:t>
            </a:r>
            <a:r>
              <a:rPr lang="en-US" altLang="zh-CN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endParaRPr lang="zh-CN" altLang="en-US" sz="24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0C6DBA7-714B-4A67-8EDC-3D06DE6731E4}"/>
              </a:ext>
            </a:extLst>
          </p:cNvPr>
          <p:cNvSpPr txBox="1"/>
          <p:nvPr/>
        </p:nvSpPr>
        <p:spPr>
          <a:xfrm>
            <a:off x="1028697" y="3235249"/>
            <a:ext cx="105441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en-US" altLang="zh-CN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OCEAN Contiguous partition allocation: 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用于通过海洋的边缘的海</a:t>
            </a:r>
            <a:endParaRPr lang="en-US" altLang="zh-CN" sz="24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流模拟整个海洋的运动。在程序实现过程中使得数据的分配尽可能连续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F8328DB-4D9B-4CEF-A7A4-0B8F10D56340}"/>
              </a:ext>
            </a:extLst>
          </p:cNvPr>
          <p:cNvSpPr txBox="1"/>
          <p:nvPr/>
        </p:nvSpPr>
        <p:spPr>
          <a:xfrm>
            <a:off x="1028697" y="4138876"/>
            <a:ext cx="92725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en-US" altLang="zh-CN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OCEAN Non-contiguous partition allocation: 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在程序实现</a:t>
            </a:r>
            <a:endParaRPr lang="en-US" altLang="zh-CN" sz="24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过程中会尽可能防止数据的分配连续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3B01AD1-B1CB-476D-B2F5-8A077E712CC8}"/>
              </a:ext>
            </a:extLst>
          </p:cNvPr>
          <p:cNvSpPr txBox="1"/>
          <p:nvPr/>
        </p:nvSpPr>
        <p:spPr>
          <a:xfrm>
            <a:off x="1028697" y="5042503"/>
            <a:ext cx="92725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6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en-US" altLang="zh-CN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RADIX: 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整数的基数排序</a:t>
            </a:r>
          </a:p>
        </p:txBody>
      </p:sp>
    </p:spTree>
    <p:extLst>
      <p:ext uri="{BB962C8B-B14F-4D97-AF65-F5344CB8AC3E}">
        <p14:creationId xmlns:p14="http://schemas.microsoft.com/office/powerpoint/2010/main" val="16882538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069B6075-6288-4B0E-994C-62B4FD01E187}"/>
              </a:ext>
            </a:extLst>
          </p:cNvPr>
          <p:cNvSpPr txBox="1"/>
          <p:nvPr/>
        </p:nvSpPr>
        <p:spPr>
          <a:xfrm>
            <a:off x="10029824" y="114301"/>
            <a:ext cx="23002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i="1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模拟结果及分析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E0CADBE-46E3-45A1-BBCF-034A317AD010}"/>
              </a:ext>
            </a:extLst>
          </p:cNvPr>
          <p:cNvSpPr txBox="1"/>
          <p:nvPr/>
        </p:nvSpPr>
        <p:spPr>
          <a:xfrm>
            <a:off x="285750" y="314356"/>
            <a:ext cx="5143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i="1" dirty="0">
                <a:solidFill>
                  <a:schemeClr val="bg1"/>
                </a:solidFill>
              </a:rPr>
              <a:t>1. </a:t>
            </a:r>
            <a:r>
              <a:rPr lang="zh-CN" altLang="en-US" sz="2800" b="1" i="1" dirty="0">
                <a:solidFill>
                  <a:schemeClr val="bg1"/>
                </a:solidFill>
              </a:rPr>
              <a:t>程序运行时间和 </a:t>
            </a:r>
            <a:r>
              <a:rPr lang="en-US" altLang="zh-CN" sz="28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IPC</a:t>
            </a:r>
            <a:r>
              <a:rPr lang="zh-CN" altLang="en-US" sz="2800" b="1" i="1" dirty="0">
                <a:solidFill>
                  <a:schemeClr val="bg1"/>
                </a:solidFill>
              </a:rPr>
              <a:t>的对比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A8333DD6-AF36-42BE-B1F1-237C0C77AA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805" y="3503803"/>
            <a:ext cx="9103208" cy="3071931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A26A971B-4892-4E3A-ABA6-2EDA6C250C0D}"/>
              </a:ext>
            </a:extLst>
          </p:cNvPr>
          <p:cNvSpPr txBox="1"/>
          <p:nvPr/>
        </p:nvSpPr>
        <p:spPr>
          <a:xfrm>
            <a:off x="619742" y="2892533"/>
            <a:ext cx="66668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）模拟结果中程序运行时间和</a:t>
            </a:r>
            <a:r>
              <a:rPr lang="en-US" altLang="zh-CN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IPC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的记录结果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C6A8486-9EA2-4192-8B4E-4BDCEAA1C36E}"/>
              </a:ext>
            </a:extLst>
          </p:cNvPr>
          <p:cNvSpPr txBox="1"/>
          <p:nvPr/>
        </p:nvSpPr>
        <p:spPr>
          <a:xfrm>
            <a:off x="619742" y="924354"/>
            <a:ext cx="66668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）性能评价方法</a:t>
            </a: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EAFD98BE-E215-48D0-B854-37A0188C6804}"/>
              </a:ext>
            </a:extLst>
          </p:cNvPr>
          <p:cNvGrpSpPr/>
          <p:nvPr/>
        </p:nvGrpSpPr>
        <p:grpSpPr>
          <a:xfrm>
            <a:off x="1096432" y="1377355"/>
            <a:ext cx="8061855" cy="1631216"/>
            <a:chOff x="1110720" y="1477666"/>
            <a:chExt cx="8061855" cy="1631216"/>
          </a:xfrm>
        </p:grpSpPr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E433C3E9-F526-4CA0-B9E5-9464DDB009D7}"/>
                </a:ext>
              </a:extLst>
            </p:cNvPr>
            <p:cNvSpPr txBox="1"/>
            <p:nvPr/>
          </p:nvSpPr>
          <p:spPr>
            <a:xfrm>
              <a:off x="1110720" y="1477666"/>
              <a:ext cx="6666877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Wingdings" panose="05000000000000000000" pitchFamily="2" charset="2"/>
                <a:buChar char="l"/>
              </a:pPr>
              <a:r>
                <a:rPr lang="zh-CN" altLang="en-US" sz="2000" dirty="0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程序运行周期数</a:t>
              </a:r>
              <a:endParaRPr lang="en-US" altLang="zh-CN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r>
                <a:rPr lang="en-US" altLang="zh-CN" sz="2000" dirty="0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  shct_lru</a:t>
              </a:r>
              <a:r>
                <a:rPr lang="zh-CN" altLang="en-US" sz="2000" dirty="0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和</a:t>
              </a:r>
              <a:r>
                <a:rPr lang="en-US" altLang="zh-CN" sz="2000" dirty="0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lru</a:t>
              </a:r>
              <a:r>
                <a:rPr lang="zh-CN" altLang="en-US" sz="2000" dirty="0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算法的比较</a:t>
              </a:r>
              <a:r>
                <a:rPr lang="zh-CN" altLang="en-US" sz="2000" dirty="0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Wingdings" panose="05000000000000000000" pitchFamily="2" charset="2"/>
                </a:rPr>
                <a:t>：</a:t>
              </a:r>
              <a:endParaRPr lang="en-US" altLang="zh-CN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marL="342900" indent="-342900">
                <a:buFont typeface="Wingdings" panose="05000000000000000000" pitchFamily="2" charset="2"/>
                <a:buChar char="l"/>
              </a:pPr>
              <a:r>
                <a:rPr lang="zh-CN" altLang="en-US" sz="2000" dirty="0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程序运行的</a:t>
              </a:r>
              <a:r>
                <a:rPr lang="en-US" altLang="zh-CN" sz="2000" dirty="0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IPC</a:t>
              </a:r>
            </a:p>
            <a:p>
              <a:r>
                <a:rPr lang="en-US" altLang="zh-CN" sz="2000" dirty="0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  shct_lru</a:t>
              </a:r>
              <a:r>
                <a:rPr lang="zh-CN" altLang="en-US" sz="2000" dirty="0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和</a:t>
              </a:r>
              <a:r>
                <a:rPr lang="en-US" altLang="zh-CN" sz="2000" dirty="0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lru</a:t>
              </a:r>
              <a:r>
                <a:rPr lang="zh-CN" altLang="en-US" sz="2000" dirty="0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算法的比较</a:t>
              </a:r>
              <a:r>
                <a:rPr lang="zh-CN" altLang="en-US" sz="2000" dirty="0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Wingdings" panose="05000000000000000000" pitchFamily="2" charset="2"/>
                </a:rPr>
                <a:t>：</a:t>
              </a:r>
              <a:endParaRPr lang="en-US" altLang="zh-CN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endParaRPr lang="zh-CN" altLang="en-US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pic>
          <p:nvPicPr>
            <p:cNvPr id="20" name="图片 19">
              <a:extLst>
                <a:ext uri="{FF2B5EF4-FFF2-40B4-BE49-F238E27FC236}">
                  <a16:creationId xmlns:a16="http://schemas.microsoft.com/office/drawing/2014/main" id="{3429BB6D-E22B-4F2B-A133-877A487D131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16963" y="1805094"/>
              <a:ext cx="4355612" cy="510323"/>
            </a:xfrm>
            <a:prstGeom prst="rect">
              <a:avLst/>
            </a:prstGeom>
          </p:spPr>
        </p:pic>
        <p:pic>
          <p:nvPicPr>
            <p:cNvPr id="21" name="图片 20">
              <a:extLst>
                <a:ext uri="{FF2B5EF4-FFF2-40B4-BE49-F238E27FC236}">
                  <a16:creationId xmlns:a16="http://schemas.microsoft.com/office/drawing/2014/main" id="{885AE187-CA9C-443B-808E-0C65B7F5B50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16962" y="2450039"/>
              <a:ext cx="3451613" cy="51032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217045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51B3FD6-E4BD-4932-ABAD-F97AF08C81DD}"/>
              </a:ext>
            </a:extLst>
          </p:cNvPr>
          <p:cNvSpPr txBox="1"/>
          <p:nvPr/>
        </p:nvSpPr>
        <p:spPr>
          <a:xfrm>
            <a:off x="0" y="114301"/>
            <a:ext cx="23002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i="1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模拟结果及分析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99D26B4-42D9-4E11-95EF-EDA4EB380E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349" y="3700921"/>
            <a:ext cx="5220137" cy="2943915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ED477125-039F-462C-9CF7-721E5D3D27D0}"/>
              </a:ext>
            </a:extLst>
          </p:cNvPr>
          <p:cNvSpPr txBox="1"/>
          <p:nvPr/>
        </p:nvSpPr>
        <p:spPr>
          <a:xfrm>
            <a:off x="6255542" y="3794521"/>
            <a:ext cx="50631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分析结果：</a:t>
            </a:r>
            <a:r>
              <a:rPr lang="en-US" altLang="zh-CN" sz="24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signature</a:t>
            </a:r>
            <a:r>
              <a:rPr lang="zh-CN" altLang="en-US" sz="24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之间的不同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F72F731-A392-48CB-90B7-AAAD402712F1}"/>
              </a:ext>
            </a:extLst>
          </p:cNvPr>
          <p:cNvSpPr txBox="1"/>
          <p:nvPr/>
        </p:nvSpPr>
        <p:spPr>
          <a:xfrm>
            <a:off x="6337491" y="4332489"/>
            <a:ext cx="560685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在运行时间方面，</a:t>
            </a:r>
            <a:r>
              <a:rPr lang="en-US" altLang="zh-CN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MEM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PC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表现出的效果较为稳定，</a:t>
            </a:r>
            <a:r>
              <a:rPr lang="en-US" altLang="zh-CN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INST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波动较大</a:t>
            </a:r>
            <a:endParaRPr lang="en-US" altLang="zh-CN" sz="24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整体效果表现出</a:t>
            </a:r>
            <a:r>
              <a:rPr lang="en-US" altLang="zh-CN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MEM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的效果较好</a:t>
            </a:r>
            <a:endParaRPr lang="en-US" altLang="zh-CN" sz="24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Ocean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测试程序的连续分区和非连续分区效果差距较大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8B6EF84-3C31-4ADE-A184-3A1CD5BBAD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349" y="558253"/>
            <a:ext cx="5220138" cy="29736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6D604097-3980-4310-A0DA-CA471B51F5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8434" y="558253"/>
            <a:ext cx="5080217" cy="297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686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79EC5DF-8F41-4ACF-AE7A-BBD9FB019200}"/>
              </a:ext>
            </a:extLst>
          </p:cNvPr>
          <p:cNvSpPr txBox="1"/>
          <p:nvPr/>
        </p:nvSpPr>
        <p:spPr>
          <a:xfrm>
            <a:off x="0" y="114301"/>
            <a:ext cx="23002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i="1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模拟结果及分析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8284847-1729-449C-A5D2-0CC173905E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5170" y="3784387"/>
            <a:ext cx="5167933" cy="289648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DE31299-77C8-4E94-AAA6-12C00E51F4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5170" y="514411"/>
            <a:ext cx="5188313" cy="29736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62E7E0A-ECCD-4474-9AD6-0047E4A561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517" y="514411"/>
            <a:ext cx="5220320" cy="297360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3D13B3FF-0AEE-44EA-BEFA-ABDEF7502962}"/>
              </a:ext>
            </a:extLst>
          </p:cNvPr>
          <p:cNvSpPr txBox="1"/>
          <p:nvPr/>
        </p:nvSpPr>
        <p:spPr>
          <a:xfrm>
            <a:off x="525247" y="3663255"/>
            <a:ext cx="5018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分析结果：替换算法之间的不同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4D28D24-1374-46AF-9355-E5CA905B1CC2}"/>
              </a:ext>
            </a:extLst>
          </p:cNvPr>
          <p:cNvSpPr txBox="1"/>
          <p:nvPr/>
        </p:nvSpPr>
        <p:spPr>
          <a:xfrm>
            <a:off x="525247" y="4124920"/>
            <a:ext cx="560685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Shct_lru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相对于</a:t>
            </a:r>
            <a:r>
              <a:rPr lang="en-US" altLang="zh-CN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lru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而言，在</a:t>
            </a:r>
            <a:r>
              <a:rPr lang="en-US" altLang="zh-CN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cycles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IPC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方面，略有提升，但是幅度不大</a:t>
            </a:r>
            <a:endParaRPr lang="en-US" altLang="zh-CN" sz="24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400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Shct_srrip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相对于</a:t>
            </a:r>
            <a:r>
              <a:rPr lang="en-US" altLang="zh-CN" sz="2400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srrip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而言，在</a:t>
            </a:r>
            <a:r>
              <a:rPr lang="en-US" altLang="zh-CN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sig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为</a:t>
            </a:r>
            <a:r>
              <a:rPr lang="en-US" altLang="zh-CN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MEM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时，提升最大，且幅度也大</a:t>
            </a:r>
            <a:endParaRPr lang="en-US" altLang="zh-CN" sz="24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400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Shct_srrip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相对于</a:t>
            </a:r>
            <a:r>
              <a:rPr lang="en-US" altLang="zh-CN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lru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而言，提升效果与</a:t>
            </a:r>
            <a:r>
              <a:rPr lang="en-US" altLang="zh-CN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shct_lru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相对于</a:t>
            </a:r>
            <a:r>
              <a:rPr lang="en-US" altLang="zh-CN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lru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较为相似，尤其是在</a:t>
            </a:r>
            <a:r>
              <a:rPr lang="en-US" altLang="zh-CN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sig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为</a:t>
            </a:r>
            <a:r>
              <a:rPr lang="en-US" altLang="zh-CN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PC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时</a:t>
            </a:r>
          </a:p>
        </p:txBody>
      </p:sp>
    </p:spTree>
    <p:extLst>
      <p:ext uri="{BB962C8B-B14F-4D97-AF65-F5344CB8AC3E}">
        <p14:creationId xmlns:p14="http://schemas.microsoft.com/office/powerpoint/2010/main" val="9750578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AEB2935-1D88-4016-9154-C8485214061C}"/>
              </a:ext>
            </a:extLst>
          </p:cNvPr>
          <p:cNvSpPr txBox="1"/>
          <p:nvPr/>
        </p:nvSpPr>
        <p:spPr>
          <a:xfrm>
            <a:off x="10029824" y="114301"/>
            <a:ext cx="23002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i="1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模拟结果及分析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5354BD0-02D7-478F-9D33-34AAEA198E52}"/>
              </a:ext>
            </a:extLst>
          </p:cNvPr>
          <p:cNvSpPr txBox="1"/>
          <p:nvPr/>
        </p:nvSpPr>
        <p:spPr>
          <a:xfrm>
            <a:off x="285750" y="314356"/>
            <a:ext cx="5143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Cache</a:t>
            </a:r>
            <a:r>
              <a:rPr lang="zh-CN" altLang="en-US" sz="28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缺失率的比较分析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A5632A8-9BFD-4821-B574-AAF6AD45F3AA}"/>
              </a:ext>
            </a:extLst>
          </p:cNvPr>
          <p:cNvSpPr txBox="1"/>
          <p:nvPr/>
        </p:nvSpPr>
        <p:spPr>
          <a:xfrm>
            <a:off x="619742" y="924354"/>
            <a:ext cx="66668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en-US" altLang="zh-CN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cache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参数设置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682D0A5-67C0-40CB-964A-EBF0DA0AF366}"/>
              </a:ext>
            </a:extLst>
          </p:cNvPr>
          <p:cNvSpPr txBox="1"/>
          <p:nvPr/>
        </p:nvSpPr>
        <p:spPr>
          <a:xfrm>
            <a:off x="1096432" y="1377355"/>
            <a:ext cx="9103208" cy="3886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前提：</a:t>
            </a:r>
            <a:r>
              <a:rPr lang="en-US" altLang="zh-CN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L1 cache</a:t>
            </a:r>
            <a:r>
              <a:rPr lang="zh-CN" altLang="en-US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的替换算法始终为</a:t>
            </a:r>
            <a:r>
              <a:rPr lang="en-US" altLang="zh-CN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lru</a:t>
            </a:r>
            <a:r>
              <a:rPr lang="zh-CN" altLang="en-US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L2</a:t>
            </a:r>
            <a:r>
              <a:rPr lang="zh-CN" altLang="en-US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L3 cache</a:t>
            </a:r>
            <a:r>
              <a:rPr lang="zh-CN" altLang="en-US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的替换策略一致，根据需要进行更改；</a:t>
            </a:r>
            <a:endParaRPr lang="en-US" altLang="zh-CN" sz="20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数据处理：针对于多核情况下，每一级</a:t>
            </a:r>
            <a:r>
              <a:rPr lang="en-US" altLang="zh-CN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cache</a:t>
            </a:r>
            <a:r>
              <a:rPr lang="zh-CN" altLang="en-US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的缺失率为该级所有</a:t>
            </a:r>
            <a:r>
              <a:rPr lang="en-US" altLang="zh-CN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cache</a:t>
            </a:r>
            <a:r>
              <a:rPr lang="zh-CN" altLang="en-US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的总的缺失数</a:t>
            </a:r>
            <a:r>
              <a:rPr lang="en-US" altLang="zh-CN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zh-CN" altLang="en-US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该级所有</a:t>
            </a:r>
            <a:r>
              <a:rPr lang="en-US" altLang="zh-CN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cache</a:t>
            </a:r>
            <a:r>
              <a:rPr lang="zh-CN" altLang="en-US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的访问次数；</a:t>
            </a:r>
            <a:endParaRPr lang="en-US" altLang="zh-CN" sz="20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ts val="3000"/>
              </a:lnSpc>
            </a:pPr>
            <a:endParaRPr lang="en-US" altLang="zh-CN" sz="20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Cache</a:t>
            </a:r>
            <a:r>
              <a:rPr lang="zh-CN" altLang="en-US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的配置情况</a:t>
            </a:r>
            <a:endParaRPr lang="en-US" altLang="zh-CN" sz="20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ts val="3000"/>
              </a:lnSpc>
            </a:pPr>
            <a:endParaRPr lang="en-US" altLang="zh-CN" sz="20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ts val="3000"/>
              </a:lnSpc>
            </a:pPr>
            <a:endParaRPr lang="en-US" altLang="zh-CN" sz="20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ts val="3000"/>
              </a:lnSpc>
            </a:pPr>
            <a:endParaRPr lang="zh-CN" altLang="en-US" sz="20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5EB65D5E-F07F-4A53-B248-F927AAA8D3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9152" y="2910561"/>
            <a:ext cx="4577768" cy="518439"/>
          </a:xfrm>
          <a:prstGeom prst="rect">
            <a:avLst/>
          </a:prstGeom>
        </p:spPr>
      </p:pic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150065D1-B5B6-4A3A-99AC-9A09EF6A20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1204701"/>
              </p:ext>
            </p:extLst>
          </p:nvPr>
        </p:nvGraphicFramePr>
        <p:xfrm>
          <a:off x="457199" y="4132037"/>
          <a:ext cx="11277601" cy="15849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519239">
                  <a:extLst>
                    <a:ext uri="{9D8B030D-6E8A-4147-A177-3AD203B41FA5}">
                      <a16:colId xmlns:a16="http://schemas.microsoft.com/office/drawing/2014/main" val="474076166"/>
                    </a:ext>
                  </a:extLst>
                </a:gridCol>
                <a:gridCol w="9758362">
                  <a:extLst>
                    <a:ext uri="{9D8B030D-6E8A-4147-A177-3AD203B41FA5}">
                      <a16:colId xmlns:a16="http://schemas.microsoft.com/office/drawing/2014/main" val="40795106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L1 </a:t>
                      </a:r>
                      <a:r>
                        <a:rPr lang="en-US" altLang="zh-CN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dcache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32KB, 8-way  set-associative, 64B blocks, 4-clocks latency, lru replacement policy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0767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L1 </a:t>
                      </a:r>
                      <a:r>
                        <a:rPr lang="en-US" altLang="zh-CN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icache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32KB, 4-way  set-associative, 64B blocks, 4-clocks latency, lru replacement policy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0603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L2 cache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256KB, 8-way  set-associative, 64B blocks, 8-clocks latency, 3-clocks tags access time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9788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L3 cache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8MB, 16-way  set-associative, 64B blocks, 30-clocks latency, 10-clocks tags access time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08601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50483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1DDF5C5-F5D2-487D-ABE8-FDE634F3551D}"/>
              </a:ext>
            </a:extLst>
          </p:cNvPr>
          <p:cNvSpPr txBox="1"/>
          <p:nvPr/>
        </p:nvSpPr>
        <p:spPr>
          <a:xfrm>
            <a:off x="619741" y="2422992"/>
            <a:ext cx="66668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）模拟结果中</a:t>
            </a:r>
            <a:r>
              <a:rPr lang="en-US" altLang="zh-CN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cache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的缺失率的数据统计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1465744-1494-4B89-BB7F-0C9762518F20}"/>
              </a:ext>
            </a:extLst>
          </p:cNvPr>
          <p:cNvSpPr txBox="1"/>
          <p:nvPr/>
        </p:nvSpPr>
        <p:spPr>
          <a:xfrm>
            <a:off x="10029824" y="114301"/>
            <a:ext cx="23002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i="1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模拟结果及分析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CCD085D-BDD7-46FF-B065-1FAE82ADF790}"/>
              </a:ext>
            </a:extLst>
          </p:cNvPr>
          <p:cNvSpPr txBox="1"/>
          <p:nvPr/>
        </p:nvSpPr>
        <p:spPr>
          <a:xfrm>
            <a:off x="285750" y="314356"/>
            <a:ext cx="5143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Cache</a:t>
            </a:r>
            <a:r>
              <a:rPr lang="zh-CN" altLang="en-US" sz="28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缺失率的比较分析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B2775CE-8359-42DD-BF50-6A9228424DA7}"/>
              </a:ext>
            </a:extLst>
          </p:cNvPr>
          <p:cNvSpPr txBox="1"/>
          <p:nvPr/>
        </p:nvSpPr>
        <p:spPr>
          <a:xfrm>
            <a:off x="619742" y="924354"/>
            <a:ext cx="66668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）性能评价方法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221D0FE-52E2-4756-817A-53224EB5BE2C}"/>
              </a:ext>
            </a:extLst>
          </p:cNvPr>
          <p:cNvSpPr txBox="1"/>
          <p:nvPr/>
        </p:nvSpPr>
        <p:spPr>
          <a:xfrm>
            <a:off x="1096432" y="1377355"/>
            <a:ext cx="66668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例如：</a:t>
            </a:r>
            <a:r>
              <a:rPr lang="en-US" altLang="zh-CN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shct_lru</a:t>
            </a:r>
            <a:r>
              <a:rPr lang="zh-CN" altLang="en-US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lru</a:t>
            </a:r>
            <a:r>
              <a:rPr lang="zh-CN" altLang="en-US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算法的比较</a:t>
            </a:r>
            <a:endParaRPr lang="en-US" altLang="zh-CN" sz="20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C276A53-B3E3-47FA-8974-D48A6E338A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4423" y="1916066"/>
            <a:ext cx="5338886" cy="50692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C59BA5B-07D0-469A-8859-19610969F5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1243" y="2967905"/>
            <a:ext cx="7529513" cy="3675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5315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51B3FD6-E4BD-4932-ABAD-F97AF08C81DD}"/>
              </a:ext>
            </a:extLst>
          </p:cNvPr>
          <p:cNvSpPr txBox="1"/>
          <p:nvPr/>
        </p:nvSpPr>
        <p:spPr>
          <a:xfrm>
            <a:off x="0" y="114301"/>
            <a:ext cx="23002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i="1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模拟结果及分析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A4DE34E2-93C3-4BA6-B6EB-4940A8303C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290" y="514411"/>
            <a:ext cx="5124450" cy="306705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069157F-DB5A-48B6-8289-BBA703F8CE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815" y="3695699"/>
            <a:ext cx="5114925" cy="30480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B5A56565-BD79-4F7D-BE20-86592601CC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2183" y="514410"/>
            <a:ext cx="5264945" cy="3069599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F2A84E9F-21E9-43C9-8A13-5539FF1BD9E2}"/>
              </a:ext>
            </a:extLst>
          </p:cNvPr>
          <p:cNvSpPr txBox="1"/>
          <p:nvPr/>
        </p:nvSpPr>
        <p:spPr>
          <a:xfrm>
            <a:off x="6255542" y="3794521"/>
            <a:ext cx="50631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分析结果：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FAA8FDC-1EEB-4464-9F5C-320EF4A5EBFE}"/>
              </a:ext>
            </a:extLst>
          </p:cNvPr>
          <p:cNvSpPr txBox="1"/>
          <p:nvPr/>
        </p:nvSpPr>
        <p:spPr>
          <a:xfrm>
            <a:off x="6337491" y="4332489"/>
            <a:ext cx="560685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整体可以看出三种</a:t>
            </a:r>
            <a:r>
              <a:rPr lang="en-US" altLang="zh-CN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sig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中，</a:t>
            </a:r>
            <a:r>
              <a:rPr lang="en-US" altLang="zh-CN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PC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INST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更加稳定，但是改进后的替换策略效果提升较差</a:t>
            </a:r>
            <a:endParaRPr lang="en-US" altLang="zh-CN" sz="24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比较三种情况，</a:t>
            </a:r>
            <a:r>
              <a:rPr lang="en-US" altLang="zh-CN" sz="2400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shct_lru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的针对于</a:t>
            </a:r>
            <a:r>
              <a:rPr lang="en-US" altLang="zh-CN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l1-dcache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的效果最好，并且当</a:t>
            </a:r>
            <a:r>
              <a:rPr lang="en-US" altLang="zh-CN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sig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为</a:t>
            </a:r>
            <a:r>
              <a:rPr lang="en-US" altLang="zh-CN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MEM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时改进效果整体较高</a:t>
            </a:r>
            <a:endParaRPr lang="en-US" altLang="zh-CN" sz="24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642226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51B3FD6-E4BD-4932-ABAD-F97AF08C81DD}"/>
              </a:ext>
            </a:extLst>
          </p:cNvPr>
          <p:cNvSpPr txBox="1"/>
          <p:nvPr/>
        </p:nvSpPr>
        <p:spPr>
          <a:xfrm>
            <a:off x="0" y="114301"/>
            <a:ext cx="23002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i="1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模拟结果及分析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BC7AFB55-D346-47E5-BFD6-69B0615684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051" y="3717090"/>
            <a:ext cx="5248063" cy="3026609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248BFBB3-D49A-4000-A7CF-15D555B58BB1}"/>
              </a:ext>
            </a:extLst>
          </p:cNvPr>
          <p:cNvSpPr txBox="1"/>
          <p:nvPr/>
        </p:nvSpPr>
        <p:spPr>
          <a:xfrm>
            <a:off x="6264706" y="3726141"/>
            <a:ext cx="50631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分析结果：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C5268A5-8F26-4A5F-9C3C-DF9F08A5BD81}"/>
              </a:ext>
            </a:extLst>
          </p:cNvPr>
          <p:cNvSpPr txBox="1"/>
          <p:nvPr/>
        </p:nvSpPr>
        <p:spPr>
          <a:xfrm>
            <a:off x="6264706" y="4151768"/>
            <a:ext cx="560685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整体可以观察到三种</a:t>
            </a:r>
            <a:r>
              <a:rPr lang="en-US" altLang="zh-CN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sig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情况下，改进的两种替换算法</a:t>
            </a:r>
            <a:r>
              <a:rPr lang="en-US" altLang="zh-CN" sz="2400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shct_lru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sz="2400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shct</a:t>
            </a:r>
            <a:r>
              <a:rPr lang="en-US" altLang="zh-CN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 </a:t>
            </a:r>
            <a:r>
              <a:rPr lang="en-US" altLang="zh-CN" sz="2400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srrip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对于</a:t>
            </a:r>
            <a:r>
              <a:rPr lang="en-US" altLang="zh-CN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l1-Dcache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基本没有提升</a:t>
            </a:r>
            <a:endParaRPr lang="en-US" altLang="zh-CN" sz="24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在结果的情况下，可以看出</a:t>
            </a:r>
            <a:r>
              <a:rPr lang="en-US" altLang="zh-CN" sz="2400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shct_lru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在大多数测试样例情况下比</a:t>
            </a:r>
            <a:r>
              <a:rPr lang="en-US" altLang="zh-CN" sz="2400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shct</a:t>
            </a:r>
            <a:r>
              <a:rPr lang="en-US" altLang="zh-CN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 </a:t>
            </a:r>
            <a:r>
              <a:rPr lang="en-US" altLang="zh-CN" sz="2400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srrip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效果更好，某些情况下也会提升</a:t>
            </a:r>
            <a:r>
              <a:rPr lang="en-US" altLang="zh-CN" sz="2400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lru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性能</a:t>
            </a:r>
            <a:endParaRPr lang="en-US" altLang="zh-CN" sz="24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2CDB60A7-C5DE-4F94-9F9C-38ED81F1D3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0591" y="514409"/>
            <a:ext cx="5147224" cy="3067049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EB721763-514D-4A34-89C7-66180F8939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385" y="514409"/>
            <a:ext cx="5293394" cy="30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778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07BF9353-E355-43DA-AB97-D588558CD620}"/>
              </a:ext>
            </a:extLst>
          </p:cNvPr>
          <p:cNvSpPr/>
          <p:nvPr/>
        </p:nvSpPr>
        <p:spPr>
          <a:xfrm>
            <a:off x="2603214" y="973808"/>
            <a:ext cx="7440898" cy="491038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857250" indent="-8572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5400" b="1" i="1" dirty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ger Expert" panose="02070300020205020404" pitchFamily="18" charset="0"/>
              </a:rPr>
              <a:t> SHiP</a:t>
            </a:r>
            <a:r>
              <a:rPr lang="zh-CN" altLang="en-US" sz="5400" b="1" i="1" dirty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设计思想</a:t>
            </a:r>
            <a:endParaRPr lang="en-US" altLang="zh-CN" sz="5400" b="1" i="1" dirty="0">
              <a:ln w="0"/>
              <a:solidFill>
                <a:schemeClr val="bg2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857250" indent="-8572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5400" b="1" i="1" dirty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ger Expert" panose="02070300020205020404" pitchFamily="18" charset="0"/>
              </a:rPr>
              <a:t> Sniper</a:t>
            </a:r>
            <a:r>
              <a:rPr lang="zh-CN" altLang="en-US" sz="5400" b="1" i="1" dirty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ger Expert" panose="02070300020205020404" pitchFamily="18" charset="0"/>
              </a:rPr>
              <a:t>具体实现</a:t>
            </a:r>
            <a:endParaRPr lang="en-US" altLang="zh-CN" sz="5400" b="1" i="1" dirty="0">
              <a:ln w="0"/>
              <a:solidFill>
                <a:schemeClr val="bg2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ger Expert" panose="02070300020205020404" pitchFamily="18" charset="0"/>
            </a:endParaRPr>
          </a:p>
          <a:p>
            <a:pPr marL="857250" indent="-8572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5400" b="1" i="1" dirty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结果及分析</a:t>
            </a:r>
            <a:endParaRPr lang="en-US" altLang="zh-CN" sz="5400" b="1" i="1" dirty="0">
              <a:ln w="0"/>
              <a:solidFill>
                <a:schemeClr val="bg2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857250" indent="-8572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5400" b="1" i="1" dirty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实 验 总 结</a:t>
            </a:r>
          </a:p>
        </p:txBody>
      </p:sp>
    </p:spTree>
    <p:extLst>
      <p:ext uri="{BB962C8B-B14F-4D97-AF65-F5344CB8AC3E}">
        <p14:creationId xmlns:p14="http://schemas.microsoft.com/office/powerpoint/2010/main" val="32281236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51B3FD6-E4BD-4932-ABAD-F97AF08C81DD}"/>
              </a:ext>
            </a:extLst>
          </p:cNvPr>
          <p:cNvSpPr txBox="1"/>
          <p:nvPr/>
        </p:nvSpPr>
        <p:spPr>
          <a:xfrm>
            <a:off x="0" y="114301"/>
            <a:ext cx="23002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i="1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模拟结果及分析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8EB4A2F-5D76-4D39-9446-EBC68A0CBF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1739" y="590611"/>
            <a:ext cx="4962525" cy="2990477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563B13AD-22C3-4F9F-8B55-6510E98BCA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8702" y="590611"/>
            <a:ext cx="5143500" cy="3000375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33628DB4-916D-4942-80A2-317D43C1EF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8702" y="3695699"/>
            <a:ext cx="5153025" cy="3048000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CE5493BA-18E8-4562-A4A8-F615563CB4D8}"/>
              </a:ext>
            </a:extLst>
          </p:cNvPr>
          <p:cNvSpPr txBox="1"/>
          <p:nvPr/>
        </p:nvSpPr>
        <p:spPr>
          <a:xfrm>
            <a:off x="6255542" y="3794521"/>
            <a:ext cx="50631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分析结果：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037AD368-9372-43F1-811B-095A5BE90E16}"/>
              </a:ext>
            </a:extLst>
          </p:cNvPr>
          <p:cNvSpPr txBox="1"/>
          <p:nvPr/>
        </p:nvSpPr>
        <p:spPr>
          <a:xfrm>
            <a:off x="6337491" y="4332489"/>
            <a:ext cx="560685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整体来看，三种</a:t>
            </a:r>
            <a:r>
              <a:rPr lang="en-US" altLang="zh-CN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sig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下，</a:t>
            </a:r>
            <a:r>
              <a:rPr lang="en-US" altLang="zh-CN" sz="2400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shct_lru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sz="2400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shct_srrip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的性能提升比较相似，尤其是</a:t>
            </a:r>
            <a:r>
              <a:rPr lang="en-US" altLang="zh-CN" sz="2400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shct_srrip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sz="2400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srrip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几乎一致</a:t>
            </a:r>
            <a:endParaRPr lang="en-US" altLang="zh-CN" sz="24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在替换算法方面，性能均低于</a:t>
            </a:r>
            <a:r>
              <a:rPr lang="en-US" altLang="zh-CN" sz="2400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lru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算法，但是相对来说</a:t>
            </a:r>
            <a:r>
              <a:rPr lang="en-US" altLang="zh-CN" sz="2400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shct_lru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更为稳定，缺失率上升更低，部分情况还会下降</a:t>
            </a:r>
            <a:endParaRPr lang="en-US" altLang="zh-CN" sz="24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730410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51B3FD6-E4BD-4932-ABAD-F97AF08C81DD}"/>
              </a:ext>
            </a:extLst>
          </p:cNvPr>
          <p:cNvSpPr txBox="1"/>
          <p:nvPr/>
        </p:nvSpPr>
        <p:spPr>
          <a:xfrm>
            <a:off x="0" y="114301"/>
            <a:ext cx="23002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i="1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模拟结果及分析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0856CF3-40BD-458D-9E70-2C99BA039D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1009" y="561975"/>
            <a:ext cx="5076106" cy="3000375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2C91F20B-CF10-429A-BB9B-1413F2121C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114" y="561975"/>
            <a:ext cx="5153025" cy="3000375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2685E0FD-3D3E-43A5-9535-2D128CA320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0114" y="3690935"/>
            <a:ext cx="5172075" cy="300990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0C50CA95-A350-4CCD-B401-814EF535A1C6}"/>
              </a:ext>
            </a:extLst>
          </p:cNvPr>
          <p:cNvSpPr txBox="1"/>
          <p:nvPr/>
        </p:nvSpPr>
        <p:spPr>
          <a:xfrm>
            <a:off x="6255542" y="3794521"/>
            <a:ext cx="50631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分析结果：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D092ABE-0112-4E9A-A20C-C9397B18F869}"/>
              </a:ext>
            </a:extLst>
          </p:cNvPr>
          <p:cNvSpPr txBox="1"/>
          <p:nvPr/>
        </p:nvSpPr>
        <p:spPr>
          <a:xfrm>
            <a:off x="6337491" y="4332489"/>
            <a:ext cx="560685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在</a:t>
            </a:r>
            <a:r>
              <a:rPr lang="en-US" altLang="zh-CN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L3 cache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上，大多数的测试样例三种</a:t>
            </a:r>
            <a:r>
              <a:rPr lang="en-US" altLang="zh-CN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sig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条件下的替换策略几乎都有一定程度的性能提升，尤其是</a:t>
            </a:r>
            <a:r>
              <a:rPr lang="en-US" altLang="zh-CN" sz="2400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shct_srrip</a:t>
            </a:r>
            <a:endParaRPr lang="en-US" altLang="zh-CN" sz="24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在三种</a:t>
            </a:r>
            <a:r>
              <a:rPr lang="en-US" altLang="zh-CN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sig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中，</a:t>
            </a:r>
            <a:r>
              <a:rPr lang="en-US" altLang="zh-CN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MEM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的表现最好，两种替换策略的性能提升都较高，且波动也较小</a:t>
            </a:r>
          </a:p>
        </p:txBody>
      </p:sp>
    </p:spTree>
    <p:extLst>
      <p:ext uri="{BB962C8B-B14F-4D97-AF65-F5344CB8AC3E}">
        <p14:creationId xmlns:p14="http://schemas.microsoft.com/office/powerpoint/2010/main" val="42660212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07BF9353-E355-43DA-AB97-D588558CD620}"/>
              </a:ext>
            </a:extLst>
          </p:cNvPr>
          <p:cNvSpPr/>
          <p:nvPr/>
        </p:nvSpPr>
        <p:spPr>
          <a:xfrm>
            <a:off x="3948617" y="2210097"/>
            <a:ext cx="4294766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6600" b="1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实 验 总 结</a:t>
            </a:r>
          </a:p>
        </p:txBody>
      </p:sp>
    </p:spTree>
    <p:extLst>
      <p:ext uri="{BB962C8B-B14F-4D97-AF65-F5344CB8AC3E}">
        <p14:creationId xmlns:p14="http://schemas.microsoft.com/office/powerpoint/2010/main" val="7230303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5DF127AA-DA37-4ABC-A962-C3FB1FE2F204}"/>
              </a:ext>
            </a:extLst>
          </p:cNvPr>
          <p:cNvSpPr txBox="1"/>
          <p:nvPr/>
        </p:nvSpPr>
        <p:spPr>
          <a:xfrm>
            <a:off x="300038" y="142876"/>
            <a:ext cx="23002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i="1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总结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3AB2326-1C98-4409-83B5-127BB0ED66DF}"/>
              </a:ext>
            </a:extLst>
          </p:cNvPr>
          <p:cNvSpPr txBox="1"/>
          <p:nvPr/>
        </p:nvSpPr>
        <p:spPr>
          <a:xfrm>
            <a:off x="931068" y="595179"/>
            <a:ext cx="10329863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从</a:t>
            </a:r>
            <a:r>
              <a:rPr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IPC</a:t>
            </a:r>
            <a:r>
              <a:rPr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和运行时间来看</a:t>
            </a:r>
            <a:r>
              <a:rPr lang="en-US" altLang="zh-CN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shct</a:t>
            </a:r>
            <a:r>
              <a:rPr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配合</a:t>
            </a:r>
            <a:r>
              <a:rPr lang="en-US" altLang="zh-CN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lru</a:t>
            </a:r>
            <a:r>
              <a:rPr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，并且使用</a:t>
            </a:r>
            <a:r>
              <a:rPr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PC</a:t>
            </a:r>
            <a:r>
              <a:rPr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作为</a:t>
            </a:r>
            <a:r>
              <a:rPr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signature</a:t>
            </a:r>
            <a:r>
              <a:rPr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的性能提升较好，在大多数的测试样例中能够有保证性能不低于</a:t>
            </a:r>
            <a:r>
              <a:rPr lang="en-US" altLang="zh-CN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lru</a:t>
            </a:r>
            <a:r>
              <a:rPr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，在某些测试情况下能够达到</a:t>
            </a:r>
            <a:r>
              <a:rPr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5%</a:t>
            </a:r>
            <a:r>
              <a:rPr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以上的性能提升</a:t>
            </a:r>
            <a:endParaRPr lang="en-US" altLang="zh-CN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从</a:t>
            </a:r>
            <a:r>
              <a:rPr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IPC</a:t>
            </a:r>
            <a:r>
              <a:rPr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和运行时间来看，使用</a:t>
            </a:r>
            <a:r>
              <a:rPr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</a:t>
            </a:r>
            <a:r>
              <a:rPr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作为</a:t>
            </a:r>
            <a:r>
              <a:rPr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signature</a:t>
            </a:r>
            <a:r>
              <a:rPr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并不是一个好的选择，性能的波动非常的大，并且性能提升几乎没有，下降也很多</a:t>
            </a:r>
            <a:endParaRPr lang="en-US" altLang="zh-CN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从</a:t>
            </a:r>
            <a:r>
              <a:rPr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IPC</a:t>
            </a:r>
            <a:r>
              <a:rPr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和运行时间来看，</a:t>
            </a:r>
            <a:r>
              <a:rPr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signature</a:t>
            </a:r>
            <a:r>
              <a:rPr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的排名：</a:t>
            </a:r>
            <a:r>
              <a:rPr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PC&gt;MEM&gt;INST</a:t>
            </a:r>
            <a:r>
              <a:rPr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。替换算法的排名：</a:t>
            </a:r>
            <a:r>
              <a:rPr lang="en-US" altLang="zh-CN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shct_lru</a:t>
            </a:r>
            <a:r>
              <a:rPr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altLang="zh-CN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lru</a:t>
            </a:r>
            <a:r>
              <a:rPr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shct_srrip</a:t>
            </a:r>
            <a:r>
              <a:rPr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srrip</a:t>
            </a:r>
            <a:endParaRPr lang="en-US" altLang="zh-CN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从</a:t>
            </a:r>
            <a:r>
              <a:rPr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cache</a:t>
            </a:r>
            <a:r>
              <a:rPr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的缺失率的降低水平来看，</a:t>
            </a:r>
            <a:r>
              <a:rPr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</a:t>
            </a:r>
            <a:r>
              <a:rPr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作为</a:t>
            </a:r>
            <a:r>
              <a:rPr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signature</a:t>
            </a:r>
            <a:r>
              <a:rPr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的效果最好，</a:t>
            </a:r>
            <a:r>
              <a:rPr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</a:t>
            </a:r>
            <a:r>
              <a:rPr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其次，</a:t>
            </a:r>
            <a:r>
              <a:rPr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PC</a:t>
            </a:r>
            <a:r>
              <a:rPr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最差。替换策略方面</a:t>
            </a:r>
            <a:r>
              <a:rPr lang="en-US" altLang="zh-CN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shct</a:t>
            </a:r>
            <a:r>
              <a:rPr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配合</a:t>
            </a:r>
            <a:r>
              <a:rPr lang="en-US" altLang="zh-CN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lru</a:t>
            </a:r>
            <a:r>
              <a:rPr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效果最好，其次是</a:t>
            </a:r>
            <a:r>
              <a:rPr lang="en-US" altLang="zh-CN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shct</a:t>
            </a:r>
            <a:r>
              <a:rPr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srrip</a:t>
            </a:r>
            <a:endParaRPr lang="en-US" altLang="zh-CN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shct+srrip</a:t>
            </a:r>
            <a:r>
              <a:rPr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相对于</a:t>
            </a:r>
            <a:r>
              <a:rPr lang="en-US" altLang="zh-CN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srrip</a:t>
            </a:r>
            <a:r>
              <a:rPr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只有在</a:t>
            </a:r>
            <a:r>
              <a:rPr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signature</a:t>
            </a:r>
            <a:r>
              <a:rPr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</a:t>
            </a:r>
            <a:r>
              <a:rPr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时性能得到了提升，其余情况下，性能相对于</a:t>
            </a:r>
            <a:r>
              <a:rPr lang="en-US" altLang="zh-CN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srrip</a:t>
            </a:r>
            <a:r>
              <a:rPr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会下降一些</a:t>
            </a:r>
            <a:endParaRPr lang="en-US" altLang="zh-CN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endParaRPr lang="en-US" altLang="zh-CN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53064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5DF127AA-DA37-4ABC-A962-C3FB1FE2F204}"/>
              </a:ext>
            </a:extLst>
          </p:cNvPr>
          <p:cNvSpPr txBox="1"/>
          <p:nvPr/>
        </p:nvSpPr>
        <p:spPr>
          <a:xfrm>
            <a:off x="300038" y="142876"/>
            <a:ext cx="23002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i="1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总结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253EC07-617E-4E4D-BFAC-810ED2001034}"/>
              </a:ext>
            </a:extLst>
          </p:cNvPr>
          <p:cNvSpPr/>
          <p:nvPr/>
        </p:nvSpPr>
        <p:spPr>
          <a:xfrm>
            <a:off x="3183326" y="2105561"/>
            <a:ext cx="5139548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8000" b="1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谢 谢 大 家</a:t>
            </a:r>
            <a:endParaRPr lang="zh-CN" altLang="en-US" sz="8000" b="1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17733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07BF9353-E355-43DA-AB97-D588558CD620}"/>
              </a:ext>
            </a:extLst>
          </p:cNvPr>
          <p:cNvSpPr/>
          <p:nvPr/>
        </p:nvSpPr>
        <p:spPr>
          <a:xfrm>
            <a:off x="3381158" y="2210097"/>
            <a:ext cx="5429692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72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ger Expert" panose="02070300020205020404" pitchFamily="18" charset="0"/>
              </a:rPr>
              <a:t>SHiP</a:t>
            </a:r>
            <a:r>
              <a:rPr lang="zh-CN" altLang="en-US" sz="66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设计思想</a:t>
            </a:r>
            <a:endParaRPr lang="zh-CN" altLang="en-US" sz="6600" b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56238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8FACC27-1426-4816-BB95-54BE9CDF762A}"/>
              </a:ext>
            </a:extLst>
          </p:cNvPr>
          <p:cNvSpPr txBox="1"/>
          <p:nvPr/>
        </p:nvSpPr>
        <p:spPr>
          <a:xfrm>
            <a:off x="0" y="114301"/>
            <a:ext cx="23002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i="1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SHiP</a:t>
            </a:r>
            <a:r>
              <a:rPr lang="zh-CN" altLang="en-US" sz="2000" b="1" i="1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设计思想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47C18FD-264B-4D2A-B0CB-EA7008386AF6}"/>
              </a:ext>
            </a:extLst>
          </p:cNvPr>
          <p:cNvSpPr txBox="1"/>
          <p:nvPr/>
        </p:nvSpPr>
        <p:spPr>
          <a:xfrm>
            <a:off x="500063" y="689789"/>
            <a:ext cx="10972800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主要思想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endParaRPr lang="en-US" altLang="zh-CN" sz="24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使用历史记录表记录每个</a:t>
            </a:r>
            <a:r>
              <a:rPr lang="en-US" altLang="zh-CN" sz="2400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cacheline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中的数据被重新命中的记录。重复命中的次数越多，表中记录的值应该越大</a:t>
            </a:r>
            <a:endParaRPr lang="en-US" altLang="zh-CN" sz="24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使用表中记录的值来反映数据的重引用间隔，在进行</a:t>
            </a:r>
            <a:r>
              <a:rPr lang="en-US" altLang="zh-CN" sz="2400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cacheline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替换时，辅助替换策略选择合适的</a:t>
            </a:r>
            <a:r>
              <a:rPr lang="en-US" altLang="zh-CN" sz="2400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cacheline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进行替换</a:t>
            </a:r>
            <a:endParaRPr lang="en-US" altLang="zh-CN" sz="24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通过三种方式来唯一标注数据，通过这三种标注方式也称为签名来索引签名历史记录表</a:t>
            </a:r>
            <a:r>
              <a:rPr lang="en-US" altLang="zh-CN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SHCT</a:t>
            </a:r>
            <a:endParaRPr lang="zh-CN" altLang="en-US" sz="24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8239C03-B24F-4419-8311-04B478026EEA}"/>
              </a:ext>
            </a:extLst>
          </p:cNvPr>
          <p:cNvSpPr txBox="1"/>
          <p:nvPr/>
        </p:nvSpPr>
        <p:spPr>
          <a:xfrm>
            <a:off x="500063" y="3605864"/>
            <a:ext cx="10972800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三种签名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endParaRPr lang="en-US" altLang="zh-CN" sz="24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SHiP-Mem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：指明内存每个地方的数据可能被重复引用间隔。实现：内存访问地址的高</a:t>
            </a:r>
            <a:r>
              <a:rPr lang="en-US" altLang="zh-CN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14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位作为签名，索引</a:t>
            </a:r>
            <a:r>
              <a:rPr lang="en-US" altLang="zh-CN" sz="2400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shct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表</a:t>
            </a:r>
            <a:endParaRPr lang="en-US" altLang="zh-CN" sz="24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SHiP-PC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：使用访存指令的</a:t>
            </a:r>
            <a:r>
              <a:rPr lang="en-US" altLang="zh-CN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PC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来设计签名。实现：</a:t>
            </a:r>
            <a:r>
              <a:rPr lang="en-US" altLang="zh-CN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PC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值使用</a:t>
            </a:r>
            <a:r>
              <a:rPr lang="en-US" altLang="zh-CN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hash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函数映射为</a:t>
            </a:r>
            <a:r>
              <a:rPr lang="en-US" altLang="zh-CN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14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位签名</a:t>
            </a:r>
            <a:endParaRPr lang="en-US" altLang="zh-CN" sz="24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SHiP-Inst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：设定访存指令为</a:t>
            </a:r>
            <a:r>
              <a:rPr lang="en-US" altLang="zh-CN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，其余为</a:t>
            </a:r>
            <a:r>
              <a:rPr lang="en-US" altLang="zh-CN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，利用指令序列的访存历史记录，通过</a:t>
            </a:r>
            <a:r>
              <a:rPr lang="en-US" altLang="zh-CN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hash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函数来映射得到签名</a:t>
            </a:r>
          </a:p>
        </p:txBody>
      </p:sp>
    </p:spTree>
    <p:extLst>
      <p:ext uri="{BB962C8B-B14F-4D97-AF65-F5344CB8AC3E}">
        <p14:creationId xmlns:p14="http://schemas.microsoft.com/office/powerpoint/2010/main" val="1914648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8FACC27-1426-4816-BB95-54BE9CDF762A}"/>
              </a:ext>
            </a:extLst>
          </p:cNvPr>
          <p:cNvSpPr txBox="1"/>
          <p:nvPr/>
        </p:nvSpPr>
        <p:spPr>
          <a:xfrm>
            <a:off x="0" y="114301"/>
            <a:ext cx="23002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i="1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SHiP</a:t>
            </a:r>
            <a:r>
              <a:rPr lang="zh-CN" altLang="en-US" sz="2000" b="1" i="1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设计思想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93CD9CB-DDA8-4411-A318-A9010CBFC5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3275" y="2127531"/>
            <a:ext cx="4795964" cy="2602938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35C765B1-2B53-4F51-814A-046F247F4A95}"/>
              </a:ext>
            </a:extLst>
          </p:cNvPr>
          <p:cNvSpPr txBox="1"/>
          <p:nvPr/>
        </p:nvSpPr>
        <p:spPr>
          <a:xfrm>
            <a:off x="328613" y="708455"/>
            <a:ext cx="6824662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基本实现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endParaRPr lang="en-US" altLang="zh-CN" sz="24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每个</a:t>
            </a:r>
            <a:r>
              <a:rPr lang="en-US" altLang="zh-CN" sz="2400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cacheline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增加</a:t>
            </a:r>
            <a:r>
              <a:rPr lang="en-US" altLang="zh-CN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14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位的签名区域和</a:t>
            </a:r>
            <a:r>
              <a:rPr lang="en-US" altLang="zh-CN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位的重引用标志位</a:t>
            </a:r>
            <a:endParaRPr lang="en-US" altLang="zh-CN" sz="24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Hash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函数使用</a:t>
            </a:r>
            <a:r>
              <a:rPr lang="en-US" altLang="zh-CN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random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函数来实现</a:t>
            </a:r>
            <a:endParaRPr lang="en-US" altLang="zh-CN" sz="24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基本算法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EE7F30E-CC7B-47B4-A894-4686D793F6E9}"/>
              </a:ext>
            </a:extLst>
          </p:cNvPr>
          <p:cNvSpPr/>
          <p:nvPr/>
        </p:nvSpPr>
        <p:spPr>
          <a:xfrm>
            <a:off x="790574" y="2854562"/>
            <a:ext cx="6467475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LLC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命中 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</a:p>
          <a:p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cache_line.outcome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true;</a:t>
            </a:r>
          </a:p>
          <a:p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SHCT[</a:t>
            </a:r>
            <a:r>
              <a:rPr lang="en-US" altLang="zh-CN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signature_m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]++;</a:t>
            </a:r>
          </a:p>
          <a:p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</a:p>
          <a:p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if 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被剔除缓存行的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outcome!=true</a:t>
            </a:r>
          </a:p>
          <a:p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SHCT[</a:t>
            </a:r>
            <a:r>
              <a:rPr lang="en-US" altLang="zh-CN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signature_m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]--;</a:t>
            </a:r>
          </a:p>
          <a:p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cache_line.outcome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false;</a:t>
            </a:r>
          </a:p>
          <a:p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cache_line.signature_m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signature;</a:t>
            </a:r>
          </a:p>
          <a:p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if SHCT[signature] == 0</a:t>
            </a:r>
          </a:p>
          <a:p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该要被插入的缓存行被预测为 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distant re-reference;</a:t>
            </a:r>
          </a:p>
          <a:p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else</a:t>
            </a:r>
          </a:p>
          <a:p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该要被插入的缓存行被预测为 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intermediate re-reference;</a:t>
            </a:r>
          </a:p>
          <a:p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 if</a:t>
            </a:r>
            <a:endParaRPr lang="en-US" altLang="zh-CN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6899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07BF9353-E355-43DA-AB97-D588558CD620}"/>
              </a:ext>
            </a:extLst>
          </p:cNvPr>
          <p:cNvSpPr/>
          <p:nvPr/>
        </p:nvSpPr>
        <p:spPr>
          <a:xfrm>
            <a:off x="3034910" y="2210097"/>
            <a:ext cx="6122189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66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ger Expert" panose="02070300020205020404" pitchFamily="18" charset="0"/>
              </a:rPr>
              <a:t>S</a:t>
            </a:r>
            <a:r>
              <a:rPr lang="en-US" altLang="zh-CN" sz="6600" b="1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ger Expert" panose="02070300020205020404" pitchFamily="18" charset="0"/>
              </a:rPr>
              <a:t>niper</a:t>
            </a:r>
            <a:r>
              <a:rPr lang="zh-CN" altLang="en-US" sz="6600" b="1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ger Expert" panose="02070300020205020404" pitchFamily="18" charset="0"/>
              </a:rPr>
              <a:t>具体实现</a:t>
            </a:r>
            <a:endParaRPr lang="zh-CN" altLang="en-US" sz="6000" b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597237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8FACC27-1426-4816-BB95-54BE9CDF762A}"/>
              </a:ext>
            </a:extLst>
          </p:cNvPr>
          <p:cNvSpPr txBox="1"/>
          <p:nvPr/>
        </p:nvSpPr>
        <p:spPr>
          <a:xfrm>
            <a:off x="0" y="114301"/>
            <a:ext cx="23002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i="1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Sniper</a:t>
            </a:r>
            <a:r>
              <a:rPr lang="zh-CN" altLang="en-US" sz="2000" b="1" i="1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具体实现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7E11258-3777-4B2C-AC48-EB68B1967209}"/>
              </a:ext>
            </a:extLst>
          </p:cNvPr>
          <p:cNvSpPr txBox="1"/>
          <p:nvPr/>
        </p:nvSpPr>
        <p:spPr>
          <a:xfrm>
            <a:off x="528637" y="708455"/>
            <a:ext cx="1092993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Sniper</a:t>
            </a:r>
            <a:r>
              <a:rPr lang="zh-CN" altLang="en-US" sz="28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</a:t>
            </a:r>
            <a:r>
              <a:rPr lang="en-US" altLang="zh-CN" sz="28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cache</a:t>
            </a:r>
            <a:r>
              <a:rPr lang="zh-CN" altLang="en-US" sz="28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的组织形式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endParaRPr lang="en-US" altLang="zh-CN" sz="24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每一个实际</a:t>
            </a:r>
            <a:r>
              <a:rPr lang="en-US" altLang="zh-CN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cache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会被创建为一个</a:t>
            </a:r>
            <a:r>
              <a:rPr lang="en-US" altLang="zh-CN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Cache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类的对象</a:t>
            </a:r>
            <a:endParaRPr lang="en-US" altLang="zh-CN" sz="24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每一个</a:t>
            </a:r>
            <a:r>
              <a:rPr lang="en-US" altLang="zh-CN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Cache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类的对象会包含多个</a:t>
            </a:r>
            <a:r>
              <a:rPr lang="en-US" altLang="zh-CN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cache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组，每一个组中有若干</a:t>
            </a:r>
            <a:r>
              <a:rPr lang="en-US" altLang="zh-CN" sz="2400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cacheline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，具体的</a:t>
            </a:r>
            <a:r>
              <a:rPr lang="en-US" altLang="zh-CN" sz="2400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cacheline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的个数与相连度有关。</a:t>
            </a:r>
            <a:r>
              <a:rPr lang="en-US" altLang="zh-CN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cache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组会被创建为</a:t>
            </a:r>
            <a:r>
              <a:rPr lang="en-US" altLang="zh-CN" sz="2400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CacheSet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的对象</a:t>
            </a:r>
            <a:endParaRPr lang="en-US" altLang="zh-CN" sz="24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示例：</a:t>
            </a:r>
            <a:r>
              <a:rPr lang="en-US" altLang="zh-CN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32KB, 8-way  set-associative, 64B blocks</a:t>
            </a:r>
          </a:p>
          <a:p>
            <a:r>
              <a:rPr lang="en-US" altLang="zh-CN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1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个</a:t>
            </a:r>
            <a:r>
              <a:rPr lang="en-US" altLang="zh-CN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Cache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对象包含</a:t>
            </a:r>
            <a:r>
              <a:rPr lang="en-US" altLang="zh-CN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(32KB/(8*64B))=64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个</a:t>
            </a:r>
            <a:r>
              <a:rPr lang="en-US" altLang="zh-CN" sz="2400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CacheSet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对象，每个</a:t>
            </a:r>
            <a:r>
              <a:rPr lang="en-US" altLang="zh-CN" sz="2400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CacheSet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对象</a:t>
            </a:r>
            <a:endParaRPr lang="en-US" altLang="zh-CN" sz="24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包含</a:t>
            </a:r>
            <a:r>
              <a:rPr lang="en-US" altLang="zh-CN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8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个</a:t>
            </a:r>
            <a:r>
              <a:rPr lang="en-US" altLang="zh-CN" sz="2400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cacheline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，每个</a:t>
            </a:r>
            <a:r>
              <a:rPr lang="en-US" altLang="zh-CN" sz="2400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cacheline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都有一个</a:t>
            </a:r>
            <a:r>
              <a:rPr lang="en-US" altLang="zh-CN" sz="2400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CacheBlockInfo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类保存额外信息</a:t>
            </a:r>
            <a:endParaRPr lang="en-US" altLang="zh-CN" sz="24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sz="24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4D980B3-88D9-43E8-9D3C-5176C756CA3F}"/>
              </a:ext>
            </a:extLst>
          </p:cNvPr>
          <p:cNvSpPr txBox="1"/>
          <p:nvPr/>
        </p:nvSpPr>
        <p:spPr>
          <a:xfrm>
            <a:off x="528636" y="3502109"/>
            <a:ext cx="106156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Sniper</a:t>
            </a:r>
            <a:r>
              <a:rPr lang="zh-CN" altLang="en-US" sz="28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</a:t>
            </a:r>
            <a:r>
              <a:rPr lang="en-US" altLang="zh-CN" sz="2800" b="1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cacheline</a:t>
            </a:r>
            <a:r>
              <a:rPr lang="zh-CN" altLang="en-US" sz="28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的访问和插入的实现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endParaRPr lang="en-US" altLang="zh-CN" sz="24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6" name="图示 5">
            <a:extLst>
              <a:ext uri="{FF2B5EF4-FFF2-40B4-BE49-F238E27FC236}">
                <a16:creationId xmlns:a16="http://schemas.microsoft.com/office/drawing/2014/main" id="{79FD7D87-47F9-4970-ADA6-88DB7CDBC25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35001915"/>
              </p:ext>
            </p:extLst>
          </p:nvPr>
        </p:nvGraphicFramePr>
        <p:xfrm>
          <a:off x="1371600" y="3993008"/>
          <a:ext cx="8872538" cy="27191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59377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8FACC27-1426-4816-BB95-54BE9CDF762A}"/>
              </a:ext>
            </a:extLst>
          </p:cNvPr>
          <p:cNvSpPr txBox="1"/>
          <p:nvPr/>
        </p:nvSpPr>
        <p:spPr>
          <a:xfrm>
            <a:off x="0" y="114301"/>
            <a:ext cx="23002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i="1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Sniper</a:t>
            </a:r>
            <a:r>
              <a:rPr lang="zh-CN" altLang="en-US" sz="2000" b="1" i="1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具体实现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EBB9033-4161-4193-8628-CF388F02CFCF}"/>
              </a:ext>
            </a:extLst>
          </p:cNvPr>
          <p:cNvSpPr txBox="1"/>
          <p:nvPr/>
        </p:nvSpPr>
        <p:spPr>
          <a:xfrm>
            <a:off x="571506" y="588871"/>
            <a:ext cx="106156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SHCT</a:t>
            </a:r>
            <a:r>
              <a:rPr lang="zh-CN" altLang="en-US" sz="28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的实现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endParaRPr lang="en-US" altLang="zh-CN" sz="24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C84A06F-999D-48A0-B9B0-DFFCCE908E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3027" y="1112091"/>
            <a:ext cx="6796089" cy="3783712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5ACDD852-F402-4DEB-B733-0753D6865C38}"/>
              </a:ext>
            </a:extLst>
          </p:cNvPr>
          <p:cNvSpPr txBox="1"/>
          <p:nvPr/>
        </p:nvSpPr>
        <p:spPr>
          <a:xfrm>
            <a:off x="571506" y="5113727"/>
            <a:ext cx="438625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获取</a:t>
            </a:r>
            <a:r>
              <a:rPr lang="en-US" altLang="zh-CN" sz="28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PC, Inst_hist, </a:t>
            </a:r>
            <a:r>
              <a:rPr lang="en-US" altLang="zh-CN" sz="2800" b="1" dirty="0" err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Maddr</a:t>
            </a:r>
            <a:r>
              <a:rPr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extern UInt64 PC;</a:t>
            </a:r>
          </a:p>
          <a:p>
            <a:r>
              <a:rPr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extern UInt64 inst_hist1;</a:t>
            </a:r>
          </a:p>
          <a:p>
            <a:r>
              <a:rPr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extern UInt64 </a:t>
            </a:r>
            <a:r>
              <a:rPr lang="en-US" altLang="zh-CN" sz="2400" dirty="0" err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maddr</a:t>
            </a:r>
            <a:r>
              <a:rPr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4DB7B4A-4954-4B3D-AE69-C069861216D5}"/>
              </a:ext>
            </a:extLst>
          </p:cNvPr>
          <p:cNvSpPr txBox="1"/>
          <p:nvPr/>
        </p:nvSpPr>
        <p:spPr>
          <a:xfrm>
            <a:off x="5915022" y="5114967"/>
            <a:ext cx="4548188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err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CacheBlockInfo</a:t>
            </a:r>
            <a:r>
              <a:rPr lang="zh-CN" altLang="en-US" sz="28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增加信息</a:t>
            </a:r>
            <a:endParaRPr lang="en-US" altLang="zh-CN" sz="2800" b="1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unsigned </a:t>
            </a:r>
            <a:r>
              <a:rPr lang="en-US" altLang="zh-CN" sz="2400" dirty="0" err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signature;       </a:t>
            </a:r>
          </a:p>
          <a:p>
            <a:r>
              <a:rPr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	bool reused;</a:t>
            </a:r>
          </a:p>
        </p:txBody>
      </p:sp>
    </p:spTree>
    <p:extLst>
      <p:ext uri="{BB962C8B-B14F-4D97-AF65-F5344CB8AC3E}">
        <p14:creationId xmlns:p14="http://schemas.microsoft.com/office/powerpoint/2010/main" val="33178565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8FACC27-1426-4816-BB95-54BE9CDF762A}"/>
              </a:ext>
            </a:extLst>
          </p:cNvPr>
          <p:cNvSpPr txBox="1"/>
          <p:nvPr/>
        </p:nvSpPr>
        <p:spPr>
          <a:xfrm>
            <a:off x="0" y="114301"/>
            <a:ext cx="23002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i="1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Sniper</a:t>
            </a:r>
            <a:r>
              <a:rPr lang="zh-CN" altLang="en-US" sz="2000" b="1" i="1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具体实现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EBB9033-4161-4193-8628-CF388F02CFCF}"/>
              </a:ext>
            </a:extLst>
          </p:cNvPr>
          <p:cNvSpPr txBox="1"/>
          <p:nvPr/>
        </p:nvSpPr>
        <p:spPr>
          <a:xfrm>
            <a:off x="885832" y="606122"/>
            <a:ext cx="10944218" cy="56582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SHCT</a:t>
            </a:r>
            <a:r>
              <a:rPr lang="zh-CN" altLang="en-US" sz="28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的操作的实现</a:t>
            </a:r>
            <a:r>
              <a:rPr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endParaRPr lang="en-US" altLang="zh-CN" sz="240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Cache </a:t>
            </a:r>
            <a:r>
              <a:rPr lang="en-US" altLang="zh-CN" sz="2400" dirty="0" err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hit:write_line</a:t>
            </a:r>
            <a:r>
              <a:rPr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  <a:r>
              <a:rPr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read_line</a:t>
            </a:r>
            <a:r>
              <a:rPr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err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m_cache_block_info_array</a:t>
            </a:r>
            <a:r>
              <a:rPr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2400" dirty="0" err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line_index</a:t>
            </a:r>
            <a:r>
              <a:rPr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]-&gt;</a:t>
            </a:r>
            <a:r>
              <a:rPr lang="en-US" altLang="zh-CN" sz="2400" dirty="0" err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set_reused</a:t>
            </a:r>
            <a:r>
              <a:rPr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(true);   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err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Shct</a:t>
            </a:r>
            <a:r>
              <a:rPr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-&gt;</a:t>
            </a:r>
            <a:r>
              <a:rPr lang="en-US" altLang="zh-CN" sz="2400" dirty="0" err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increment_signature</a:t>
            </a:r>
            <a:r>
              <a:rPr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dirty="0" err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m_cache_block_info_array</a:t>
            </a:r>
            <a:r>
              <a:rPr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2400" dirty="0" err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line_index</a:t>
            </a:r>
            <a:r>
              <a:rPr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]-&gt;</a:t>
            </a:r>
            <a:r>
              <a:rPr lang="en-US" altLang="zh-CN" sz="2400" dirty="0" err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get_signature</a:t>
            </a:r>
            <a:r>
              <a:rPr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());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Cache replace: insert()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if(!</a:t>
            </a:r>
            <a:r>
              <a:rPr lang="en-US" altLang="zh-CN" sz="2400" dirty="0" err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evict_block_info</a:t>
            </a:r>
            <a:r>
              <a:rPr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-&gt;</a:t>
            </a:r>
            <a:r>
              <a:rPr lang="en-US" altLang="zh-CN" sz="2400" dirty="0" err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get_reused</a:t>
            </a:r>
            <a:r>
              <a:rPr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())            </a:t>
            </a:r>
          </a:p>
          <a:p>
            <a:pPr lvl="1"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400" dirty="0" err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shct</a:t>
            </a:r>
            <a:r>
              <a:rPr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-&gt;</a:t>
            </a:r>
            <a:r>
              <a:rPr lang="en-US" altLang="zh-CN" sz="2400" dirty="0" err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decrement_signature</a:t>
            </a:r>
            <a:r>
              <a:rPr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dirty="0" err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evict_block_info</a:t>
            </a:r>
            <a:r>
              <a:rPr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-&gt;</a:t>
            </a:r>
            <a:r>
              <a:rPr lang="en-US" altLang="zh-CN" sz="2400" dirty="0" err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get_signature</a:t>
            </a:r>
            <a:r>
              <a:rPr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());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err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m_cache_block_info_array</a:t>
            </a:r>
            <a:r>
              <a:rPr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[index]-&gt;</a:t>
            </a:r>
            <a:r>
              <a:rPr lang="en-US" altLang="zh-CN" sz="2400" dirty="0" err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set_reused</a:t>
            </a:r>
            <a:r>
              <a:rPr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(false);            </a:t>
            </a:r>
            <a:r>
              <a:rPr lang="en-US" altLang="zh-CN" sz="2400" dirty="0" err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m_cache_block_info_array</a:t>
            </a:r>
            <a:r>
              <a:rPr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[index]-&gt;</a:t>
            </a:r>
            <a:r>
              <a:rPr lang="en-US" altLang="zh-CN" sz="2400" dirty="0" err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set_signature_choice</a:t>
            </a:r>
            <a:r>
              <a:rPr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dirty="0" err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sig_choice</a:t>
            </a:r>
            <a:r>
              <a:rPr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337125546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切片">
  <a:themeElements>
    <a:clrScheme name="切片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切片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切片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带状">
  <a:themeElements>
    <a:clrScheme name="带状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带状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带状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312</TotalTime>
  <Words>1578</Words>
  <Application>Microsoft Office PowerPoint</Application>
  <PresentationFormat>宽屏</PresentationFormat>
  <Paragraphs>157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24</vt:i4>
      </vt:variant>
    </vt:vector>
  </HeadingPairs>
  <TitlesOfParts>
    <vt:vector size="36" baseType="lpstr">
      <vt:lpstr>华文宋体</vt:lpstr>
      <vt:lpstr>宋体</vt:lpstr>
      <vt:lpstr>幼圆</vt:lpstr>
      <vt:lpstr>Arial</vt:lpstr>
      <vt:lpstr>Century Gothic</vt:lpstr>
      <vt:lpstr>Corbel</vt:lpstr>
      <vt:lpstr>Tiger Expert</vt:lpstr>
      <vt:lpstr>Times New Roman</vt:lpstr>
      <vt:lpstr>Wingdings</vt:lpstr>
      <vt:lpstr>Wingdings 3</vt:lpstr>
      <vt:lpstr>切片</vt:lpstr>
      <vt:lpstr>带状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水柳生</dc:creator>
  <cp:lastModifiedBy>水柳生</cp:lastModifiedBy>
  <cp:revision>41</cp:revision>
  <dcterms:created xsi:type="dcterms:W3CDTF">2018-01-16T12:46:00Z</dcterms:created>
  <dcterms:modified xsi:type="dcterms:W3CDTF">2018-01-22T07:16:32Z</dcterms:modified>
</cp:coreProperties>
</file>