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71" r:id="rId5"/>
    <p:sldId id="262" r:id="rId6"/>
    <p:sldId id="317" r:id="rId7"/>
    <p:sldId id="324" r:id="rId8"/>
    <p:sldId id="272" r:id="rId9"/>
    <p:sldId id="322" r:id="rId10"/>
    <p:sldId id="27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15" r:id="rId20"/>
    <p:sldId id="316" r:id="rId21"/>
    <p:sldId id="318" r:id="rId22"/>
    <p:sldId id="321" r:id="rId23"/>
    <p:sldId id="319" r:id="rId24"/>
    <p:sldId id="325" r:id="rId25"/>
    <p:sldId id="323" r:id="rId26"/>
    <p:sldId id="261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710" autoAdjust="0"/>
  </p:normalViewPr>
  <p:slideViewPr>
    <p:cSldViewPr snapToGrid="0">
      <p:cViewPr varScale="1">
        <p:scale>
          <a:sx n="103" d="100"/>
          <a:sy n="103" d="100"/>
        </p:scale>
        <p:origin x="128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58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11.xml"/><Relationship Id="rId4" Type="http://schemas.openxmlformats.org/officeDocument/2006/relationships/image" Target="../media/image15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tags" Target="../tags/tag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tags" Target="../tags/tag1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23.xml"/><Relationship Id="rId4" Type="http://schemas.openxmlformats.org/officeDocument/2006/relationships/image" Target="../media/image20.pn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tags" Target="../tags/tag2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31.xml"/><Relationship Id="rId4" Type="http://schemas.openxmlformats.org/officeDocument/2006/relationships/image" Target="../media/image23.png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tags" Target="../tags/tag3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39.xml"/><Relationship Id="rId4" Type="http://schemas.openxmlformats.org/officeDocument/2006/relationships/image" Target="../media/image26.png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43.xml"/><Relationship Id="rId4" Type="http://schemas.openxmlformats.org/officeDocument/2006/relationships/image" Target="../media/image25.png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image" Target="../media/image27.png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51.xml"/><Relationship Id="rId4" Type="http://schemas.openxmlformats.org/officeDocument/2006/relationships/image" Target="../media/image28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tags" Target="../tags/tag55.xml"/><Relationship Id="rId5" Type="http://schemas.openxmlformats.org/officeDocument/2006/relationships/image" Target="../media/image14.png"/><Relationship Id="rId4" Type="http://schemas.openxmlformats.org/officeDocument/2006/relationships/image" Target="../media/image27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6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sxt.cn/Java_jQuery_in_action/History_Direction.html" TargetMode="External"/><Relationship Id="rId2" Type="http://schemas.openxmlformats.org/officeDocument/2006/relationships/hyperlink" Target="https://www.bilibili.com/video/BV1ct411n7oG" TargetMode="External"/><Relationship Id="rId1" Type="http://schemas.openxmlformats.org/officeDocument/2006/relationships/hyperlink" Target="https://how2j.c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hemeOverride" Target="../theme/themeOverride2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14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9778" y="1734820"/>
            <a:ext cx="742124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6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Flappy Bird</a:t>
            </a:r>
            <a:r>
              <a:rPr lang="en-US" altLang="en-US" sz="7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en-US" sz="7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81340" y="2752090"/>
            <a:ext cx="1706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自制版</a:t>
            </a:r>
            <a:endParaRPr lang="zh-CN" altLang="en-US" sz="40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81340" y="5120640"/>
            <a:ext cx="3546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—— ——</a:t>
            </a:r>
            <a:r>
              <a:rPr lang="zh-CN" altLang="en-US"/>
              <a:t>《面向对象的程序设计》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41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 flipH="1">
            <a:off x="0" y="0"/>
            <a:ext cx="12192000" cy="2218095"/>
          </a:xfrm>
          <a:custGeom>
            <a:avLst/>
            <a:gdLst>
              <a:gd name="connsiteX0" fmla="*/ 12192000 w 12192000"/>
              <a:gd name="connsiteY0" fmla="*/ 0 h 2218095"/>
              <a:gd name="connsiteX1" fmla="*/ 0 w 12192000"/>
              <a:gd name="connsiteY1" fmla="*/ 0 h 2218095"/>
              <a:gd name="connsiteX2" fmla="*/ 0 w 12192000"/>
              <a:gd name="connsiteY2" fmla="*/ 2027342 h 2218095"/>
              <a:gd name="connsiteX3" fmla="*/ 12192000 w 12192000"/>
              <a:gd name="connsiteY3" fmla="*/ 1555710 h 22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8095">
                <a:moveTo>
                  <a:pt x="12192000" y="0"/>
                </a:moveTo>
                <a:lnTo>
                  <a:pt x="0" y="0"/>
                </a:lnTo>
                <a:lnTo>
                  <a:pt x="0" y="2027342"/>
                </a:lnTo>
                <a:cubicBezTo>
                  <a:pt x="6096000" y="2647910"/>
                  <a:pt x="6096000" y="1555710"/>
                  <a:pt x="12192000" y="155571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 flipH="1">
            <a:off x="0" y="1712726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53982" y="439894"/>
            <a:ext cx="6648402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pPr fontAlgn="auto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用户登录注册</a:t>
            </a:r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 descr="屏幕截图 2022-05-31 0015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265" y="1176655"/>
            <a:ext cx="6351270" cy="548957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5849620" y="2898775"/>
            <a:ext cx="3007995" cy="11633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991600" y="2578100"/>
            <a:ext cx="2049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登陆已有帐号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18575" y="3954780"/>
            <a:ext cx="22980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系统会通过查找文件内保存的用户信息来验证账号</a:t>
            </a:r>
            <a:r>
              <a:rPr lang="zh-CN" altLang="en-US"/>
              <a:t>密码是否正确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 flipH="1">
            <a:off x="0" y="0"/>
            <a:ext cx="12192000" cy="2218095"/>
          </a:xfrm>
          <a:custGeom>
            <a:avLst/>
            <a:gdLst>
              <a:gd name="connsiteX0" fmla="*/ 12192000 w 12192000"/>
              <a:gd name="connsiteY0" fmla="*/ 0 h 2218095"/>
              <a:gd name="connsiteX1" fmla="*/ 0 w 12192000"/>
              <a:gd name="connsiteY1" fmla="*/ 0 h 2218095"/>
              <a:gd name="connsiteX2" fmla="*/ 0 w 12192000"/>
              <a:gd name="connsiteY2" fmla="*/ 2027342 h 2218095"/>
              <a:gd name="connsiteX3" fmla="*/ 12192000 w 12192000"/>
              <a:gd name="connsiteY3" fmla="*/ 1555710 h 22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8095">
                <a:moveTo>
                  <a:pt x="12192000" y="0"/>
                </a:moveTo>
                <a:lnTo>
                  <a:pt x="0" y="0"/>
                </a:lnTo>
                <a:lnTo>
                  <a:pt x="0" y="2027342"/>
                </a:lnTo>
                <a:cubicBezTo>
                  <a:pt x="6096000" y="2647910"/>
                  <a:pt x="6096000" y="1555710"/>
                  <a:pt x="12192000" y="155571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 flipH="1">
            <a:off x="0" y="1712726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25102" y="219549"/>
            <a:ext cx="6648402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pPr fontAlgn="auto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用户登录演示</a:t>
            </a:r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/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 descr="屏幕截图 2022-05-31 0015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" y="1036955"/>
            <a:ext cx="5273675" cy="4544060"/>
          </a:xfrm>
          <a:prstGeom prst="rect">
            <a:avLst/>
          </a:prstGeom>
        </p:spPr>
      </p:pic>
      <p:pic>
        <p:nvPicPr>
          <p:cNvPr id="4" name="图片 3" descr="屏幕截图 2022-05-31 0036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660" y="1036955"/>
            <a:ext cx="5263515" cy="4543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5760" y="5747385"/>
            <a:ext cx="4803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用户名密码一致，</a:t>
            </a:r>
            <a:r>
              <a:rPr lang="zh-CN" altLang="en-US"/>
              <a:t>登陆成功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91630" y="5751195"/>
            <a:ext cx="4472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密码错误，登录</a:t>
            </a:r>
            <a:r>
              <a:rPr lang="zh-CN" altLang="en-US"/>
              <a:t>失败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 flipH="1">
            <a:off x="0" y="0"/>
            <a:ext cx="12192000" cy="2218095"/>
          </a:xfrm>
          <a:custGeom>
            <a:avLst/>
            <a:gdLst>
              <a:gd name="connsiteX0" fmla="*/ 12192000 w 12192000"/>
              <a:gd name="connsiteY0" fmla="*/ 0 h 2218095"/>
              <a:gd name="connsiteX1" fmla="*/ 0 w 12192000"/>
              <a:gd name="connsiteY1" fmla="*/ 0 h 2218095"/>
              <a:gd name="connsiteX2" fmla="*/ 0 w 12192000"/>
              <a:gd name="connsiteY2" fmla="*/ 2027342 h 2218095"/>
              <a:gd name="connsiteX3" fmla="*/ 12192000 w 12192000"/>
              <a:gd name="connsiteY3" fmla="*/ 1555710 h 22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8095">
                <a:moveTo>
                  <a:pt x="12192000" y="0"/>
                </a:moveTo>
                <a:lnTo>
                  <a:pt x="0" y="0"/>
                </a:lnTo>
                <a:lnTo>
                  <a:pt x="0" y="2027342"/>
                </a:lnTo>
                <a:cubicBezTo>
                  <a:pt x="6096000" y="2647910"/>
                  <a:pt x="6096000" y="1555710"/>
                  <a:pt x="12192000" y="155571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 flipH="1">
            <a:off x="0" y="1712726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27007" y="217009"/>
            <a:ext cx="6648402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pPr fontAlgn="auto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用户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注册演示</a:t>
            </a:r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/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 descr="屏幕截图 2022-05-31 0016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25" y="1146175"/>
            <a:ext cx="5292090" cy="4556760"/>
          </a:xfrm>
          <a:prstGeom prst="rect">
            <a:avLst/>
          </a:prstGeom>
        </p:spPr>
      </p:pic>
      <p:pic>
        <p:nvPicPr>
          <p:cNvPr id="4" name="图片 3" descr="屏幕截图 2022-05-31 0016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315" y="1150620"/>
            <a:ext cx="5282565" cy="455231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2216150" y="4178935"/>
            <a:ext cx="1679575" cy="183959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405255" y="6029960"/>
            <a:ext cx="2282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点击“提交”将注册的信息写入文件中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9180830" y="4178935"/>
            <a:ext cx="754380" cy="169989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141335" y="6005830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注册成功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 flipH="1">
            <a:off x="0" y="0"/>
            <a:ext cx="12192000" cy="2218095"/>
          </a:xfrm>
          <a:custGeom>
            <a:avLst/>
            <a:gdLst>
              <a:gd name="connsiteX0" fmla="*/ 12192000 w 12192000"/>
              <a:gd name="connsiteY0" fmla="*/ 0 h 2218095"/>
              <a:gd name="connsiteX1" fmla="*/ 0 w 12192000"/>
              <a:gd name="connsiteY1" fmla="*/ 0 h 2218095"/>
              <a:gd name="connsiteX2" fmla="*/ 0 w 12192000"/>
              <a:gd name="connsiteY2" fmla="*/ 2027342 h 2218095"/>
              <a:gd name="connsiteX3" fmla="*/ 12192000 w 12192000"/>
              <a:gd name="connsiteY3" fmla="*/ 1555710 h 22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8095">
                <a:moveTo>
                  <a:pt x="12192000" y="0"/>
                </a:moveTo>
                <a:lnTo>
                  <a:pt x="0" y="0"/>
                </a:lnTo>
                <a:lnTo>
                  <a:pt x="0" y="2027342"/>
                </a:lnTo>
                <a:cubicBezTo>
                  <a:pt x="6096000" y="2647910"/>
                  <a:pt x="6096000" y="1555710"/>
                  <a:pt x="12192000" y="155571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 flipH="1">
            <a:off x="0" y="1712726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94927" y="192879"/>
            <a:ext cx="6648402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pPr fontAlgn="auto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用户注册演示</a:t>
            </a:r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/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 descr="屏幕截图 2022-05-31 0017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50" y="783590"/>
            <a:ext cx="6751955" cy="578485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5700395" y="2430145"/>
            <a:ext cx="4272280" cy="15436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044430" y="1934845"/>
            <a:ext cx="1630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通过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方法检查注册信息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 flipH="1">
            <a:off x="0" y="0"/>
            <a:ext cx="12192000" cy="2218095"/>
          </a:xfrm>
          <a:custGeom>
            <a:avLst/>
            <a:gdLst>
              <a:gd name="connsiteX0" fmla="*/ 12192000 w 12192000"/>
              <a:gd name="connsiteY0" fmla="*/ 0 h 2218095"/>
              <a:gd name="connsiteX1" fmla="*/ 0 w 12192000"/>
              <a:gd name="connsiteY1" fmla="*/ 0 h 2218095"/>
              <a:gd name="connsiteX2" fmla="*/ 0 w 12192000"/>
              <a:gd name="connsiteY2" fmla="*/ 2027342 h 2218095"/>
              <a:gd name="connsiteX3" fmla="*/ 12192000 w 12192000"/>
              <a:gd name="connsiteY3" fmla="*/ 1555710 h 22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8095">
                <a:moveTo>
                  <a:pt x="12192000" y="0"/>
                </a:moveTo>
                <a:lnTo>
                  <a:pt x="0" y="0"/>
                </a:lnTo>
                <a:lnTo>
                  <a:pt x="0" y="2027342"/>
                </a:lnTo>
                <a:cubicBezTo>
                  <a:pt x="6096000" y="2647910"/>
                  <a:pt x="6096000" y="1555710"/>
                  <a:pt x="12192000" y="155571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 flipH="1">
            <a:off x="0" y="1712726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81592" y="169384"/>
            <a:ext cx="6648402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pPr fontAlgn="auto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用户注册演示</a:t>
            </a:r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/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 descr="屏幕截图 2022-05-31 0017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" y="1760855"/>
            <a:ext cx="5594350" cy="480822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2577465" y="1403350"/>
            <a:ext cx="1924050" cy="26066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01515" y="710565"/>
            <a:ext cx="2994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提示注册失败原因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图片 8" descr="屏幕截图 2022-05-31 0018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055" y="1760220"/>
            <a:ext cx="5579110" cy="480885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6390005" y="1303020"/>
            <a:ext cx="1787525" cy="27216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 flipH="1">
            <a:off x="0" y="0"/>
            <a:ext cx="12192000" cy="2218095"/>
          </a:xfrm>
          <a:custGeom>
            <a:avLst/>
            <a:gdLst>
              <a:gd name="connsiteX0" fmla="*/ 12192000 w 12192000"/>
              <a:gd name="connsiteY0" fmla="*/ 0 h 2218095"/>
              <a:gd name="connsiteX1" fmla="*/ 0 w 12192000"/>
              <a:gd name="connsiteY1" fmla="*/ 0 h 2218095"/>
              <a:gd name="connsiteX2" fmla="*/ 0 w 12192000"/>
              <a:gd name="connsiteY2" fmla="*/ 2027342 h 2218095"/>
              <a:gd name="connsiteX3" fmla="*/ 12192000 w 12192000"/>
              <a:gd name="connsiteY3" fmla="*/ 1555710 h 22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8095">
                <a:moveTo>
                  <a:pt x="12192000" y="0"/>
                </a:moveTo>
                <a:lnTo>
                  <a:pt x="0" y="0"/>
                </a:lnTo>
                <a:lnTo>
                  <a:pt x="0" y="2027342"/>
                </a:lnTo>
                <a:cubicBezTo>
                  <a:pt x="6096000" y="2647910"/>
                  <a:pt x="6096000" y="1555710"/>
                  <a:pt x="12192000" y="155571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 flipH="1">
            <a:off x="0" y="1712726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96875" y="320675"/>
            <a:ext cx="4694555" cy="5175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70000"/>
          </a:bodyPr>
          <a:lstStyle/>
          <a:p>
            <a:pPr fontAlgn="auto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排行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榜演示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 descr="屏幕截图 2022-05-31 0021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450" y="920115"/>
            <a:ext cx="6457950" cy="560705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6705600" y="2028190"/>
            <a:ext cx="3253105" cy="11849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094595" y="1518285"/>
            <a:ext cx="16446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排行榜相关方法会取用户最高得分记录，并做出前八名的排行，并即时更新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 flipH="1">
            <a:off x="0" y="0"/>
            <a:ext cx="12192000" cy="2218095"/>
          </a:xfrm>
          <a:custGeom>
            <a:avLst/>
            <a:gdLst>
              <a:gd name="connsiteX0" fmla="*/ 12192000 w 12192000"/>
              <a:gd name="connsiteY0" fmla="*/ 0 h 2218095"/>
              <a:gd name="connsiteX1" fmla="*/ 0 w 12192000"/>
              <a:gd name="connsiteY1" fmla="*/ 0 h 2218095"/>
              <a:gd name="connsiteX2" fmla="*/ 0 w 12192000"/>
              <a:gd name="connsiteY2" fmla="*/ 2027342 h 2218095"/>
              <a:gd name="connsiteX3" fmla="*/ 12192000 w 12192000"/>
              <a:gd name="connsiteY3" fmla="*/ 1555710 h 22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8095">
                <a:moveTo>
                  <a:pt x="12192000" y="0"/>
                </a:moveTo>
                <a:lnTo>
                  <a:pt x="0" y="0"/>
                </a:lnTo>
                <a:lnTo>
                  <a:pt x="0" y="2027342"/>
                </a:lnTo>
                <a:cubicBezTo>
                  <a:pt x="6096000" y="2647910"/>
                  <a:pt x="6096000" y="1555710"/>
                  <a:pt x="12192000" y="155571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 flipH="1">
            <a:off x="0" y="1712726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90202" y="305909"/>
            <a:ext cx="6648402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pPr fontAlgn="auto"/>
            <a:r>
              <a:rPr lang="zh-CN" altLang="en-US" sz="36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charset="-122"/>
              </a:rPr>
              <a:t>游戏内容演示</a:t>
            </a:r>
            <a:endParaRPr lang="zh-CN" altLang="en-US" sz="3600" b="1" spc="3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 descr="屏幕截图 2022-05-31 1622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65" y="1375410"/>
            <a:ext cx="5498465" cy="4995545"/>
          </a:xfrm>
          <a:prstGeom prst="rect">
            <a:avLst/>
          </a:prstGeom>
        </p:spPr>
      </p:pic>
      <p:pic>
        <p:nvPicPr>
          <p:cNvPr id="5" name="图片 4" descr="屏幕截图 2022-05-31 1627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340" y="1375410"/>
            <a:ext cx="5524500" cy="494157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7149465" y="952500"/>
            <a:ext cx="878205" cy="33902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61910" y="493395"/>
            <a:ext cx="326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下一秒就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无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 flipH="1">
            <a:off x="-8890" y="0"/>
            <a:ext cx="12192000" cy="2218095"/>
          </a:xfrm>
          <a:custGeom>
            <a:avLst/>
            <a:gdLst>
              <a:gd name="connsiteX0" fmla="*/ 12192000 w 12192000"/>
              <a:gd name="connsiteY0" fmla="*/ 0 h 2218095"/>
              <a:gd name="connsiteX1" fmla="*/ 0 w 12192000"/>
              <a:gd name="connsiteY1" fmla="*/ 0 h 2218095"/>
              <a:gd name="connsiteX2" fmla="*/ 0 w 12192000"/>
              <a:gd name="connsiteY2" fmla="*/ 2027342 h 2218095"/>
              <a:gd name="connsiteX3" fmla="*/ 12192000 w 12192000"/>
              <a:gd name="connsiteY3" fmla="*/ 1555710 h 22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8095">
                <a:moveTo>
                  <a:pt x="12192000" y="0"/>
                </a:moveTo>
                <a:lnTo>
                  <a:pt x="0" y="0"/>
                </a:lnTo>
                <a:lnTo>
                  <a:pt x="0" y="2027342"/>
                </a:lnTo>
                <a:cubicBezTo>
                  <a:pt x="6096000" y="2647910"/>
                  <a:pt x="6096000" y="1555710"/>
                  <a:pt x="12192000" y="155571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 flipH="1">
            <a:off x="0" y="1712726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17152" y="205579"/>
            <a:ext cx="6648402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pPr fontAlgn="auto"/>
            <a:r>
              <a:rPr lang="zh-CN" altLang="en-US" sz="36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游戏内容演示</a:t>
            </a:r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 descr="屏幕截图 2022-05-31 1624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1011555"/>
            <a:ext cx="6212205" cy="558990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H="1" flipV="1">
            <a:off x="2200275" y="2842895"/>
            <a:ext cx="4845050" cy="7829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05435" y="2272030"/>
            <a:ext cx="16827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每累计获得十分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BOSS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就会出现，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BOSS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会发射弹幕，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注意躲避！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56750" y="3054985"/>
            <a:ext cx="16319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BOSS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关，子弹和小鸟的速度很快，难度更高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 flipH="1">
            <a:off x="0" y="0"/>
            <a:ext cx="12192000" cy="2218095"/>
          </a:xfrm>
          <a:custGeom>
            <a:avLst/>
            <a:gdLst>
              <a:gd name="connsiteX0" fmla="*/ 12192000 w 12192000"/>
              <a:gd name="connsiteY0" fmla="*/ 0 h 2218095"/>
              <a:gd name="connsiteX1" fmla="*/ 0 w 12192000"/>
              <a:gd name="connsiteY1" fmla="*/ 0 h 2218095"/>
              <a:gd name="connsiteX2" fmla="*/ 0 w 12192000"/>
              <a:gd name="connsiteY2" fmla="*/ 2027342 h 2218095"/>
              <a:gd name="connsiteX3" fmla="*/ 12192000 w 12192000"/>
              <a:gd name="connsiteY3" fmla="*/ 1555710 h 22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8095">
                <a:moveTo>
                  <a:pt x="12192000" y="0"/>
                </a:moveTo>
                <a:lnTo>
                  <a:pt x="0" y="0"/>
                </a:lnTo>
                <a:lnTo>
                  <a:pt x="0" y="2027342"/>
                </a:lnTo>
                <a:cubicBezTo>
                  <a:pt x="6096000" y="2647910"/>
                  <a:pt x="6096000" y="1555710"/>
                  <a:pt x="12192000" y="155571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 flipH="1">
            <a:off x="0" y="1712726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90177" y="183354"/>
            <a:ext cx="6648402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pPr fontAlgn="auto"/>
            <a:r>
              <a:rPr lang="zh-CN" altLang="en-US" sz="36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游戏内容演示</a:t>
            </a:r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/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 descr="屏幕截图 2022-05-31 1627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545" y="915670"/>
            <a:ext cx="6438900" cy="575945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2590165" y="1898650"/>
            <a:ext cx="1507490" cy="16319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84835" y="3120390"/>
            <a:ext cx="1910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随着分数增加，柱子移速也会加快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任意多边形: 形状 11"/>
          <p:cNvSpPr/>
          <p:nvPr>
            <p:custDataLst>
              <p:tags r:id="rId1"/>
            </p:custDataLst>
          </p:nvPr>
        </p:nvSpPr>
        <p:spPr>
          <a:xfrm flipH="1">
            <a:off x="0" y="1675896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>
            <p:custDataLst>
              <p:tags r:id="rId2"/>
            </p:custDataLst>
          </p:nvPr>
        </p:nvSpPr>
        <p:spPr>
          <a:xfrm flipH="1">
            <a:off x="0" y="0"/>
            <a:ext cx="12192000" cy="2218095"/>
          </a:xfrm>
          <a:custGeom>
            <a:avLst/>
            <a:gdLst>
              <a:gd name="connsiteX0" fmla="*/ 12192000 w 12192000"/>
              <a:gd name="connsiteY0" fmla="*/ 0 h 2218095"/>
              <a:gd name="connsiteX1" fmla="*/ 0 w 12192000"/>
              <a:gd name="connsiteY1" fmla="*/ 0 h 2218095"/>
              <a:gd name="connsiteX2" fmla="*/ 0 w 12192000"/>
              <a:gd name="connsiteY2" fmla="*/ 2027342 h 2218095"/>
              <a:gd name="connsiteX3" fmla="*/ 12192000 w 12192000"/>
              <a:gd name="connsiteY3" fmla="*/ 1555710 h 22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8095">
                <a:moveTo>
                  <a:pt x="12192000" y="0"/>
                </a:moveTo>
                <a:lnTo>
                  <a:pt x="0" y="0"/>
                </a:lnTo>
                <a:lnTo>
                  <a:pt x="0" y="2027342"/>
                </a:lnTo>
                <a:cubicBezTo>
                  <a:pt x="6096000" y="2647910"/>
                  <a:pt x="6096000" y="1555710"/>
                  <a:pt x="12192000" y="155571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pic>
        <p:nvPicPr>
          <p:cNvPr id="18" name="图片 17" descr="屏幕截图 2022-05-31 1730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975" y="1020445"/>
            <a:ext cx="6496050" cy="57912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97797" y="168749"/>
            <a:ext cx="6648402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pPr fontAlgn="auto"/>
            <a:r>
              <a:rPr lang="zh-CN" altLang="en-US" sz="36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charset="-122"/>
              </a:rPr>
              <a:t>结束界面演示</a:t>
            </a:r>
            <a:endParaRPr lang="zh-CN" altLang="en-US" sz="3600" b="1" spc="3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2165350" y="2205990"/>
            <a:ext cx="3088640" cy="6438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7039610" y="1898650"/>
            <a:ext cx="3117215" cy="9290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7149465" y="3076575"/>
            <a:ext cx="2824480" cy="2273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1711960" y="4218305"/>
            <a:ext cx="3834765" cy="4025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570980" y="3779520"/>
            <a:ext cx="3886200" cy="4387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5125" y="1675765"/>
            <a:ext cx="1463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显示用户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46970" y="1510665"/>
            <a:ext cx="1683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显示本局游戏分数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046970" y="2898775"/>
            <a:ext cx="1924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显示最高分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544810" y="4109085"/>
            <a:ext cx="1647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进入开始界面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6060" y="3895725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查看排行榜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69925" y="2047240"/>
            <a:ext cx="10708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项目简介：用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实现游戏飞翔的小鸟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2.0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 descr="bird1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645" y="3058160"/>
            <a:ext cx="1920240" cy="1920240"/>
          </a:xfrm>
          <a:prstGeom prst="rect">
            <a:avLst/>
          </a:prstGeom>
        </p:spPr>
      </p:pic>
      <p:pic>
        <p:nvPicPr>
          <p:cNvPr id="6" name="图片 5" descr="tit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30" y="4978400"/>
            <a:ext cx="3277870" cy="883920"/>
          </a:xfrm>
          <a:prstGeom prst="rect">
            <a:avLst/>
          </a:prstGeom>
        </p:spPr>
      </p:pic>
      <p:pic>
        <p:nvPicPr>
          <p:cNvPr id="7" name="图片 6" descr="tutori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160" y="3515360"/>
            <a:ext cx="2730500" cy="2346960"/>
          </a:xfrm>
          <a:prstGeom prst="rect">
            <a:avLst/>
          </a:prstGeom>
        </p:spPr>
      </p:pic>
      <p:pic>
        <p:nvPicPr>
          <p:cNvPr id="8" name="图片 7" descr="pipe_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920" y="10160"/>
            <a:ext cx="495300" cy="3505200"/>
          </a:xfrm>
          <a:prstGeom prst="rect">
            <a:avLst/>
          </a:prstGeom>
        </p:spPr>
      </p:pic>
      <p:pic>
        <p:nvPicPr>
          <p:cNvPr id="9" name="图片 8" descr="pipe_u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9920" y="4612640"/>
            <a:ext cx="495300" cy="22453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9925" y="1318260"/>
            <a:ext cx="6132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项目成员：孙苏、余一路</a:t>
            </a:r>
            <a:endParaRPr lang="zh-CN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6"/>
    </p:custDataLst>
  </p:cSld>
  <p:clrMapOvr>
    <a:masterClrMapping/>
  </p:clrMapOvr>
  <p:transition advTm="20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 flipH="1">
            <a:off x="0" y="0"/>
            <a:ext cx="12192000" cy="2218095"/>
          </a:xfrm>
          <a:custGeom>
            <a:avLst/>
            <a:gdLst>
              <a:gd name="connsiteX0" fmla="*/ 12192000 w 12192000"/>
              <a:gd name="connsiteY0" fmla="*/ 0 h 2218095"/>
              <a:gd name="connsiteX1" fmla="*/ 0 w 12192000"/>
              <a:gd name="connsiteY1" fmla="*/ 0 h 2218095"/>
              <a:gd name="connsiteX2" fmla="*/ 0 w 12192000"/>
              <a:gd name="connsiteY2" fmla="*/ 2027342 h 2218095"/>
              <a:gd name="connsiteX3" fmla="*/ 12192000 w 12192000"/>
              <a:gd name="connsiteY3" fmla="*/ 1555710 h 22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8095">
                <a:moveTo>
                  <a:pt x="12192000" y="0"/>
                </a:moveTo>
                <a:lnTo>
                  <a:pt x="0" y="0"/>
                </a:lnTo>
                <a:lnTo>
                  <a:pt x="0" y="2027342"/>
                </a:lnTo>
                <a:cubicBezTo>
                  <a:pt x="6096000" y="2647910"/>
                  <a:pt x="6096000" y="1555710"/>
                  <a:pt x="12192000" y="155571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 flipH="1">
            <a:off x="0" y="1712726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31757" y="147159"/>
            <a:ext cx="6648402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pPr fontAlgn="auto"/>
            <a:r>
              <a:rPr lang="zh-CN" altLang="en-US" sz="36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结束界面演示</a:t>
            </a:r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 descr="屏幕截图 2022-05-31 1730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870" y="793750"/>
            <a:ext cx="7569200" cy="579120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H="1" flipV="1">
            <a:off x="1858010" y="2718435"/>
            <a:ext cx="3768725" cy="10172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31165" y="2218055"/>
            <a:ext cx="1353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游戏结束也可查看排行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 flipH="1">
            <a:off x="0" y="0"/>
            <a:ext cx="12192000" cy="2218095"/>
          </a:xfrm>
          <a:custGeom>
            <a:avLst/>
            <a:gdLst>
              <a:gd name="connsiteX0" fmla="*/ 12192000 w 12192000"/>
              <a:gd name="connsiteY0" fmla="*/ 0 h 2218095"/>
              <a:gd name="connsiteX1" fmla="*/ 0 w 12192000"/>
              <a:gd name="connsiteY1" fmla="*/ 0 h 2218095"/>
              <a:gd name="connsiteX2" fmla="*/ 0 w 12192000"/>
              <a:gd name="connsiteY2" fmla="*/ 2027342 h 2218095"/>
              <a:gd name="connsiteX3" fmla="*/ 12192000 w 12192000"/>
              <a:gd name="connsiteY3" fmla="*/ 1555710 h 22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8095">
                <a:moveTo>
                  <a:pt x="12192000" y="0"/>
                </a:moveTo>
                <a:lnTo>
                  <a:pt x="0" y="0"/>
                </a:lnTo>
                <a:lnTo>
                  <a:pt x="0" y="2027342"/>
                </a:lnTo>
                <a:cubicBezTo>
                  <a:pt x="6096000" y="2647910"/>
                  <a:pt x="6096000" y="1555710"/>
                  <a:pt x="12192000" y="155571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 flipH="1">
            <a:off x="0" y="1712726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67622" y="498314"/>
            <a:ext cx="6648402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pPr fontAlgn="auto"/>
            <a:r>
              <a:rPr lang="zh-CN" altLang="en-US" sz="3600" b="1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结束界面演示</a:t>
            </a:r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640" y="1712595"/>
            <a:ext cx="1353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返回开始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界面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 descr="屏幕截图 2022-05-31 1730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425" y="1712595"/>
            <a:ext cx="4899025" cy="436753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H="1" flipV="1">
            <a:off x="1463040" y="2139950"/>
            <a:ext cx="2209800" cy="16249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屏幕截图 2022-05-31 1731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685" y="1712595"/>
            <a:ext cx="4878705" cy="43675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总结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9795" y="1324610"/>
            <a:ext cx="10502900" cy="2830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</a:t>
            </a:r>
            <a:r>
              <a:rPr lang="zh-CN" altLang="en-US" sz="2000"/>
              <a:t>沟通交流十分重要，有效的沟通决定了工作的效率。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en-US" sz="2000"/>
              <a:t>一开始的设计没有做好，导致后面在原本基础上进行修改会出现很多</a:t>
            </a:r>
            <a:r>
              <a:rPr lang="en-US" altLang="zh-CN" sz="2000"/>
              <a:t>bug</a:t>
            </a:r>
            <a:r>
              <a:rPr lang="zh-CN" altLang="en-US" sz="2000"/>
              <a:t>，修复一个</a:t>
            </a:r>
            <a:r>
              <a:rPr lang="en-US" altLang="zh-CN" sz="2000"/>
              <a:t>bug</a:t>
            </a:r>
            <a:r>
              <a:rPr lang="zh-CN" altLang="en-US" sz="2000"/>
              <a:t>又出现很多</a:t>
            </a:r>
            <a:r>
              <a:rPr lang="en-US" altLang="zh-CN" sz="2000"/>
              <a:t>bug</a:t>
            </a:r>
            <a:r>
              <a:rPr lang="zh-CN" altLang="en-US" sz="2000"/>
              <a:t>的问题，加大了任务量。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3.</a:t>
            </a:r>
            <a:r>
              <a:rPr lang="zh-CN" altLang="en-US" sz="2000"/>
              <a:t>每次结束工作一定要做好及时备份。总有不小心的时候，会浪费很多时间。</a:t>
            </a:r>
            <a:endParaRPr lang="zh-CN" altLang="en-US" sz="2000"/>
          </a:p>
          <a:p>
            <a:endParaRPr lang="zh-CN" altLang="en-US"/>
          </a:p>
          <a:p>
            <a:r>
              <a:rPr lang="en-US" altLang="zh-CN" sz="2000"/>
              <a:t>4.</a:t>
            </a:r>
            <a:r>
              <a:rPr lang="zh-CN" altLang="en-US" sz="2000"/>
              <a:t>锻炼广泛的学习能力，对工作有很大帮助。</a:t>
            </a:r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84530" y="721360"/>
            <a:ext cx="4011930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参考资料及学习网站：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4530" y="1970405"/>
            <a:ext cx="106203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1" action="ppaction://hlinkfile"/>
              </a:rPr>
              <a:t>https://how2j.cn/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hlinkClick r:id="rId2" action="ppaction://hlinkfile"/>
              </a:rPr>
              <a:t>https://www.bilibili.com/video/BV1ct411n7oG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hlinkClick r:id="rId3" action="ppaction://hlinkfile"/>
              </a:rPr>
              <a:t>https://www.sxt.cn/Java_jQuery_in_action/History_Direction.html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07126" y="2633229"/>
            <a:ext cx="4482645" cy="973538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br>
              <a:rPr lang="en-US" altLang="zh-CN" sz="2400" b="0" dirty="0"/>
            </a:br>
            <a:br>
              <a:rPr lang="en-US" altLang="zh-CN" sz="6665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zh-CN" sz="6665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感</a:t>
            </a:r>
            <a:r>
              <a:rPr lang="en-US" altLang="zh-CN" sz="6665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zh-CN" sz="6665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</a:t>
            </a:r>
            <a:r>
              <a:rPr lang="en-US" altLang="zh-CN" sz="6665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zh-CN" sz="6665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观</a:t>
            </a:r>
            <a:r>
              <a:rPr lang="en-US" altLang="zh-CN" sz="6665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zh-CN" sz="6665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看！</a:t>
            </a:r>
            <a:endParaRPr lang="zh-CN" altLang="zh-CN" sz="6665" b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294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559" y="1"/>
            <a:ext cx="10850563" cy="1028699"/>
          </a:xfrm>
        </p:spPr>
        <p:txBody>
          <a:bodyPr/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功能概述：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040" y="1229360"/>
            <a:ext cx="107391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/>
              <a:t>       </a:t>
            </a:r>
            <a:r>
              <a:rPr lang="zh-CN" altLang="en-US" sz="2400"/>
              <a:t>用户可以先注册或者登录一个账号，程序会自动生成一个文件存放用户信息。游戏加载完毕点击界面即可开始游戏。选择小鸟的皮肤后，鼠标点击控制小鸟飞行，或者通过键盘空格键控制小鸟的前后上下也可以，撞到管道、碰到地面或者被BOSS的弹幕击中游戏结束。控制好小鸟越过随机出现的障碍飞得更远，获取金币，获得更高的积分，</a:t>
            </a:r>
            <a:r>
              <a:rPr lang="zh-CN" altLang="en-US" sz="2400">
                <a:sym typeface="+mn-ea"/>
              </a:rPr>
              <a:t>随着分数的增长，游戏难度会上升</a:t>
            </a:r>
            <a:r>
              <a:rPr lang="zh-CN" altLang="en-US" sz="2400"/>
              <a:t>。在得到一定积分后小鸟将会遇到BOSS，BOSS会发射弹幕，躲避所有弹幕，BOSS死亡即可获得积分，继续游戏，直到小鸟死亡为止。游戏结束后，得到的分数会被写进文件中，最后排行榜根据数据库的得分高低，展示</a:t>
            </a:r>
            <a:r>
              <a:rPr lang="zh-CN" altLang="en-US" sz="2400"/>
              <a:t>前八名用户的排名，可以选择返回登录界面重新开始游戏或结束游戏。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9357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559" y="1471783"/>
            <a:ext cx="10850564" cy="50116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分工情况：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0560" y="1972945"/>
            <a:ext cx="11428730" cy="2472690"/>
          </a:xfrm>
        </p:spPr>
        <p:txBody>
          <a:bodyPr>
            <a:norm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孙苏：负责用户注册登录界面，排行榜界面的设计和功能实现，完成从文件读取和写入信息的功能。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余一路：负责开始界面，游戏界面，游戏结束界面的设计和功能实现。建立各界面间的相互联系和转换功能。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合作：完成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uml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类图的设计，大体框架的设计，收集素材，测试和代码优化。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</a:t>
            </a:r>
            <a:r>
              <a:rPr lang="zh-CN" altLang="en-US"/>
              <a:t>推进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9925" y="1345565"/>
            <a:ext cx="10153015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准备阶段：</a:t>
            </a:r>
            <a:endParaRPr lang="zh-CN" altLang="en-US" sz="2000"/>
          </a:p>
          <a:p>
            <a:r>
              <a:rPr lang="zh-CN" altLang="en-US" sz="2000"/>
              <a:t>共同撰写了系统说明书，设计了项目的大致框架，学习</a:t>
            </a:r>
            <a:r>
              <a:rPr lang="en-US" altLang="zh-CN" sz="2000"/>
              <a:t>GUI</a:t>
            </a:r>
            <a:r>
              <a:rPr lang="zh-CN" altLang="en-US" sz="2000"/>
              <a:t>，游戏设计的相关知识，寻找游戏相关素材，进行了细致的分工。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实施阶段：</a:t>
            </a:r>
            <a:endParaRPr lang="zh-CN" altLang="en-US" sz="2000"/>
          </a:p>
          <a:p>
            <a:r>
              <a:rPr lang="zh-CN" altLang="en-US" sz="2000"/>
              <a:t>实现项目的所有功能，保证其完整性。边学边做，确保项目有序地推动。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测试阶段：</a:t>
            </a:r>
            <a:endParaRPr lang="zh-CN" altLang="en-US" sz="2000"/>
          </a:p>
          <a:p>
            <a:r>
              <a:rPr lang="zh-CN" altLang="en-US" sz="2000"/>
              <a:t>通过测试发现了许多问题，在共同商讨下逐一解决这些问题。同时也优化了部分代码。最后又提出了一些改进和优化的方法，增添一些新的功能，提高了游戏体验。</a:t>
            </a:r>
            <a:endParaRPr lang="zh-CN" altLang="en-US" sz="200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类图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35" y="1080135"/>
            <a:ext cx="11340465" cy="5135880"/>
          </a:xfrm>
          <a:prstGeom prst="rect">
            <a:avLst/>
          </a:prstGeom>
        </p:spPr>
      </p:pic>
    </p:spTree>
  </p:cSld>
  <p:clrMapOvr>
    <a:masterClrMapping/>
  </p:clrMapOvr>
  <p:transition advTm="4639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313158"/>
            <a:ext cx="10850564" cy="501162"/>
          </a:xfrm>
        </p:spPr>
        <p:txBody>
          <a:bodyPr>
            <a:noAutofit/>
          </a:bodyPr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GITHUB: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https://github.com/Shuishipoke/Flappy_Bird.git</a:t>
            </a:r>
            <a:endParaRPr lang="zh-CN" altLang="en-US" sz="1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18515" y="305435"/>
            <a:ext cx="10728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游戏大致分为三个界面：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有开始界面、游戏界面、游戏结束界面，每个界面都由不同的方法实现，完成不同的功能。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19150" y="1161415"/>
            <a:ext cx="9958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开始界面的功能有：登录或注册用户信息（弹出用户注册或登录界面），开始游戏，小鸟皮肤选择，查看分数排行榜</a:t>
            </a:r>
            <a:endParaRPr lang="zh-CN" altLang="en-US"/>
          </a:p>
        </p:txBody>
      </p:sp>
      <p:pic>
        <p:nvPicPr>
          <p:cNvPr id="6" name="图片 5" descr="tit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6805" y="4105275"/>
            <a:ext cx="2048510" cy="552450"/>
          </a:xfrm>
          <a:prstGeom prst="rect">
            <a:avLst/>
          </a:prstGeom>
        </p:spPr>
      </p:pic>
      <p:pic>
        <p:nvPicPr>
          <p:cNvPr id="7" name="图片 6" descr="tutori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455" y="2288540"/>
            <a:ext cx="1552575" cy="1334770"/>
          </a:xfrm>
          <a:prstGeom prst="rect">
            <a:avLst/>
          </a:prstGeom>
        </p:spPr>
      </p:pic>
      <p:pic>
        <p:nvPicPr>
          <p:cNvPr id="8" name="图片 7" descr="score_pane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065" y="4309110"/>
            <a:ext cx="2266950" cy="1200150"/>
          </a:xfrm>
          <a:prstGeom prst="rect">
            <a:avLst/>
          </a:prstGeom>
        </p:spPr>
      </p:pic>
      <p:pic>
        <p:nvPicPr>
          <p:cNvPr id="9" name="图片 8" descr="button_o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885" y="5087620"/>
            <a:ext cx="1783080" cy="624205"/>
          </a:xfrm>
          <a:prstGeom prst="rect">
            <a:avLst/>
          </a:prstGeom>
        </p:spPr>
      </p:pic>
      <p:pic>
        <p:nvPicPr>
          <p:cNvPr id="10" name="图片 9" descr="bird0_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840" y="2358390"/>
            <a:ext cx="683895" cy="683895"/>
          </a:xfrm>
          <a:prstGeom prst="rect">
            <a:avLst/>
          </a:prstGeom>
        </p:spPr>
      </p:pic>
      <p:pic>
        <p:nvPicPr>
          <p:cNvPr id="11" name="图片 10" descr="bird1_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3840" y="3524250"/>
            <a:ext cx="681990" cy="681990"/>
          </a:xfrm>
          <a:prstGeom prst="rect">
            <a:avLst/>
          </a:prstGeom>
        </p:spPr>
      </p:pic>
      <p:pic>
        <p:nvPicPr>
          <p:cNvPr id="12" name="图片 11" descr="bird2_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8125" y="4758055"/>
            <a:ext cx="692785" cy="692785"/>
          </a:xfrm>
          <a:prstGeom prst="rect">
            <a:avLst/>
          </a:prstGeom>
        </p:spPr>
      </p:pic>
      <p:pic>
        <p:nvPicPr>
          <p:cNvPr id="13" name="图片 12" descr="button_rat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4720" y="2690495"/>
            <a:ext cx="1437640" cy="932815"/>
          </a:xfrm>
          <a:prstGeom prst="rect">
            <a:avLst/>
          </a:prstGeom>
        </p:spPr>
      </p:pic>
    </p:spTree>
  </p:cSld>
  <p:clrMapOvr>
    <a:masterClrMapping/>
  </p:clrMapOvr>
  <p:transition advTm="14769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任意多边形: 形状 11"/>
          <p:cNvSpPr/>
          <p:nvPr>
            <p:custDataLst>
              <p:tags r:id="rId1"/>
            </p:custDataLst>
          </p:nvPr>
        </p:nvSpPr>
        <p:spPr>
          <a:xfrm flipH="1">
            <a:off x="0" y="1705741"/>
            <a:ext cx="12192000" cy="817639"/>
          </a:xfrm>
          <a:custGeom>
            <a:avLst/>
            <a:gdLst>
              <a:gd name="connsiteX0" fmla="*/ 12192000 w 12192000"/>
              <a:gd name="connsiteY0" fmla="*/ 0 h 817639"/>
              <a:gd name="connsiteX1" fmla="*/ 0 w 12192000"/>
              <a:gd name="connsiteY1" fmla="*/ 471632 h 817639"/>
              <a:gd name="connsiteX2" fmla="*/ 0 w 12192000"/>
              <a:gd name="connsiteY2" fmla="*/ 626886 h 817639"/>
              <a:gd name="connsiteX3" fmla="*/ 12192000 w 12192000"/>
              <a:gd name="connsiteY3" fmla="*/ 155254 h 8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17639">
                <a:moveTo>
                  <a:pt x="12192000" y="0"/>
                </a:moveTo>
                <a:cubicBezTo>
                  <a:pt x="6096000" y="0"/>
                  <a:pt x="6096000" y="1092200"/>
                  <a:pt x="0" y="471632"/>
                </a:cubicBezTo>
                <a:lnTo>
                  <a:pt x="0" y="626886"/>
                </a:lnTo>
                <a:cubicBezTo>
                  <a:pt x="6096000" y="1247454"/>
                  <a:pt x="6096000" y="155254"/>
                  <a:pt x="12192000" y="155254"/>
                </a:cubicBezTo>
                <a:close/>
              </a:path>
            </a:pathLst>
          </a:custGeom>
          <a:solidFill>
            <a:srgbClr val="FFFFFF">
              <a:lumMod val="95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>
            <p:custDataLst>
              <p:tags r:id="rId2"/>
            </p:custDataLst>
          </p:nvPr>
        </p:nvSpPr>
        <p:spPr>
          <a:xfrm flipH="1">
            <a:off x="0" y="0"/>
            <a:ext cx="12192000" cy="2218095"/>
          </a:xfrm>
          <a:custGeom>
            <a:avLst/>
            <a:gdLst>
              <a:gd name="connsiteX0" fmla="*/ 12192000 w 12192000"/>
              <a:gd name="connsiteY0" fmla="*/ 0 h 2218095"/>
              <a:gd name="connsiteX1" fmla="*/ 0 w 12192000"/>
              <a:gd name="connsiteY1" fmla="*/ 0 h 2218095"/>
              <a:gd name="connsiteX2" fmla="*/ 0 w 12192000"/>
              <a:gd name="connsiteY2" fmla="*/ 2027342 h 2218095"/>
              <a:gd name="connsiteX3" fmla="*/ 12192000 w 12192000"/>
              <a:gd name="connsiteY3" fmla="*/ 1555710 h 22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8095">
                <a:moveTo>
                  <a:pt x="12192000" y="0"/>
                </a:moveTo>
                <a:lnTo>
                  <a:pt x="0" y="0"/>
                </a:lnTo>
                <a:lnTo>
                  <a:pt x="0" y="2027342"/>
                </a:lnTo>
                <a:cubicBezTo>
                  <a:pt x="6096000" y="2647910"/>
                  <a:pt x="6096000" y="1555710"/>
                  <a:pt x="12192000" y="155571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pic>
        <p:nvPicPr>
          <p:cNvPr id="10" name="图片 9" descr="屏幕截图 2022-05-31 173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425" y="1018540"/>
            <a:ext cx="6294755" cy="563435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541002" y="246854"/>
            <a:ext cx="6648402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pPr fontAlgn="auto"/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界面展示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auto"/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8004810" y="2198370"/>
            <a:ext cx="2123440" cy="7893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222865" y="1930400"/>
            <a:ext cx="174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选择小鸟皮肤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1499870" y="2923540"/>
            <a:ext cx="3804920" cy="1016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5115" y="2619375"/>
            <a:ext cx="110490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开始游戏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300470" y="4701540"/>
            <a:ext cx="3681095" cy="1828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025380" y="4508500"/>
            <a:ext cx="1895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用户登录注册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ISLIDE.THEME" val="https://www.islide.cc;"/>
  <p:tag name="TIMING" val="|3.554"/>
</p:tagLst>
</file>

<file path=ppt/tags/tag10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4_1*a*1"/>
  <p:tag name="KSO_WM_TEMPLATE_CATEGORY" val="diagram"/>
  <p:tag name="KSO_WM_TEMPLATE_INDEX" val="20202564"/>
  <p:tag name="KSO_WM_UNIT_LAYERLEVEL" val="1"/>
  <p:tag name="KSO_WM_TAG_VERSION" val="1.0"/>
  <p:tag name="KSO_WM_BEAUTIFY_FLAG" val="#wm#"/>
  <p:tag name="KSO_WM_UNIT_PRESET_TEXT" val="单击此处可添加大标题内容"/>
</p:tagLst>
</file>

<file path=ppt/tags/tag11.xml><?xml version="1.0" encoding="utf-8"?>
<p:tagLst xmlns:p="http://schemas.openxmlformats.org/presentationml/2006/main">
  <p:tag name="KSO_WM_SLIDE_ID" val="diagram2020256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7"/>
  <p:tag name="KSO_WM_SLIDE_POSITION" val="0*0"/>
  <p:tag name="KSO_WM_TAG_VERSION" val="1.0"/>
  <p:tag name="KSO_WM_BEAUTIFY_FLAG" val="#wm#"/>
  <p:tag name="KSO_WM_TEMPLATE_CATEGORY" val="diagram"/>
  <p:tag name="KSO_WM_TEMPLATE_INDEX" val="20202564"/>
  <p:tag name="KSO_WM_SLIDE_LAYOUT" val="a_f"/>
  <p:tag name="KSO_WM_SLIDE_LAYOUT_CNT" val="1_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4_1*i*1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4_1*i*2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4_1*a*1"/>
  <p:tag name="KSO_WM_TEMPLATE_CATEGORY" val="diagram"/>
  <p:tag name="KSO_WM_TEMPLATE_INDEX" val="20202564"/>
  <p:tag name="KSO_WM_UNIT_LAYERLEVEL" val="1"/>
  <p:tag name="KSO_WM_TAG_VERSION" val="1.0"/>
  <p:tag name="KSO_WM_BEAUTIFY_FLAG" val="#wm#"/>
  <p:tag name="KSO_WM_UNIT_PRESET_TEXT" val="单击此处可添加大标题内容"/>
</p:tagLst>
</file>

<file path=ppt/tags/tag15.xml><?xml version="1.0" encoding="utf-8"?>
<p:tagLst xmlns:p="http://schemas.openxmlformats.org/presentationml/2006/main">
  <p:tag name="KSO_WM_SLIDE_ID" val="diagram2020256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7"/>
  <p:tag name="KSO_WM_SLIDE_POSITION" val="0*0"/>
  <p:tag name="KSO_WM_TAG_VERSION" val="1.0"/>
  <p:tag name="KSO_WM_BEAUTIFY_FLAG" val="#wm#"/>
  <p:tag name="KSO_WM_TEMPLATE_CATEGORY" val="diagram"/>
  <p:tag name="KSO_WM_TEMPLATE_INDEX" val="20202564"/>
  <p:tag name="KSO_WM_SLIDE_LAYOUT" val="a_f"/>
  <p:tag name="KSO_WM_SLIDE_LAYOUT_CNT" val="1_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4_1*i*1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4_1*i*2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4_1*a*1"/>
  <p:tag name="KSO_WM_TEMPLATE_CATEGORY" val="diagram"/>
  <p:tag name="KSO_WM_TEMPLATE_INDEX" val="20202564"/>
  <p:tag name="KSO_WM_UNIT_LAYERLEVEL" val="1"/>
  <p:tag name="KSO_WM_TAG_VERSION" val="1.0"/>
  <p:tag name="KSO_WM_BEAUTIFY_FLAG" val="#wm#"/>
  <p:tag name="KSO_WM_UNIT_PRESET_TEXT" val="单击此处可添加大标题内容"/>
</p:tagLst>
</file>

<file path=ppt/tags/tag19.xml><?xml version="1.0" encoding="utf-8"?>
<p:tagLst xmlns:p="http://schemas.openxmlformats.org/presentationml/2006/main">
  <p:tag name="KSO_WM_SLIDE_ID" val="diagram2020256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7"/>
  <p:tag name="KSO_WM_SLIDE_POSITION" val="0*0"/>
  <p:tag name="KSO_WM_TAG_VERSION" val="1.0"/>
  <p:tag name="KSO_WM_BEAUTIFY_FLAG" val="#wm#"/>
  <p:tag name="KSO_WM_TEMPLATE_CATEGORY" val="diagram"/>
  <p:tag name="KSO_WM_TEMPLATE_INDEX" val="20202564"/>
  <p:tag name="KSO_WM_SLIDE_LAYOUT" val="a_f"/>
  <p:tag name="KSO_WM_SLIDE_LAYOUT_CNT" val="1_2"/>
</p:tagLst>
</file>

<file path=ppt/tags/tag2.xml><?xml version="1.0" encoding="utf-8"?>
<p:tagLst xmlns:p="http://schemas.openxmlformats.org/presentationml/2006/main">
  <p:tag name="TIMING" val="|1.029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4_1*i*1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4_1*i*2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4_1*a*1"/>
  <p:tag name="KSO_WM_TEMPLATE_CATEGORY" val="diagram"/>
  <p:tag name="KSO_WM_TEMPLATE_INDEX" val="20202564"/>
  <p:tag name="KSO_WM_UNIT_LAYERLEVEL" val="1"/>
  <p:tag name="KSO_WM_TAG_VERSION" val="1.0"/>
  <p:tag name="KSO_WM_BEAUTIFY_FLAG" val="#wm#"/>
  <p:tag name="KSO_WM_UNIT_PRESET_TEXT" val="单击此处可添加大标题内容"/>
</p:tagLst>
</file>

<file path=ppt/tags/tag23.xml><?xml version="1.0" encoding="utf-8"?>
<p:tagLst xmlns:p="http://schemas.openxmlformats.org/presentationml/2006/main">
  <p:tag name="KSO_WM_SLIDE_ID" val="diagram2020256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7"/>
  <p:tag name="KSO_WM_SLIDE_POSITION" val="0*0"/>
  <p:tag name="KSO_WM_TAG_VERSION" val="1.0"/>
  <p:tag name="KSO_WM_BEAUTIFY_FLAG" val="#wm#"/>
  <p:tag name="KSO_WM_TEMPLATE_CATEGORY" val="diagram"/>
  <p:tag name="KSO_WM_TEMPLATE_INDEX" val="20202564"/>
  <p:tag name="KSO_WM_SLIDE_LAYOUT" val="a_f"/>
  <p:tag name="KSO_WM_SLIDE_LAYOUT_CNT" val="1_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4_1*i*1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4_1*i*2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4_1*a*1"/>
  <p:tag name="KSO_WM_TEMPLATE_CATEGORY" val="diagram"/>
  <p:tag name="KSO_WM_TEMPLATE_INDEX" val="20202564"/>
  <p:tag name="KSO_WM_UNIT_LAYERLEVEL" val="1"/>
  <p:tag name="KSO_WM_TAG_VERSION" val="1.0"/>
  <p:tag name="KSO_WM_BEAUTIFY_FLAG" val="#wm#"/>
  <p:tag name="KSO_WM_UNIT_PRESET_TEXT" val="单击此处可添加大标题内容"/>
</p:tagLst>
</file>

<file path=ppt/tags/tag27.xml><?xml version="1.0" encoding="utf-8"?>
<p:tagLst xmlns:p="http://schemas.openxmlformats.org/presentationml/2006/main">
  <p:tag name="KSO_WM_SLIDE_ID" val="diagram2020256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7"/>
  <p:tag name="KSO_WM_SLIDE_POSITION" val="0*0"/>
  <p:tag name="KSO_WM_TAG_VERSION" val="1.0"/>
  <p:tag name="KSO_WM_BEAUTIFY_FLAG" val="#wm#"/>
  <p:tag name="KSO_WM_TEMPLATE_CATEGORY" val="diagram"/>
  <p:tag name="KSO_WM_TEMPLATE_INDEX" val="20202564"/>
  <p:tag name="KSO_WM_SLIDE_LAYOUT" val="a_f"/>
  <p:tag name="KSO_WM_SLIDE_LAYOUT_CNT" val="1_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4_1*i*1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4_1*i*2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ISLIDE.THEME" val="https://www.islide.cc;"/>
</p:tagLst>
</file>

<file path=ppt/tags/tag30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4_1*a*1"/>
  <p:tag name="KSO_WM_TEMPLATE_CATEGORY" val="diagram"/>
  <p:tag name="KSO_WM_TEMPLATE_INDEX" val="20202564"/>
  <p:tag name="KSO_WM_UNIT_LAYERLEVEL" val="1"/>
  <p:tag name="KSO_WM_TAG_VERSION" val="1.0"/>
  <p:tag name="KSO_WM_BEAUTIFY_FLAG" val="#wm#"/>
  <p:tag name="KSO_WM_UNIT_PRESET_TEXT" val="单击此处可添加大标题内容"/>
</p:tagLst>
</file>

<file path=ppt/tags/tag31.xml><?xml version="1.0" encoding="utf-8"?>
<p:tagLst xmlns:p="http://schemas.openxmlformats.org/presentationml/2006/main">
  <p:tag name="KSO_WM_SLIDE_ID" val="diagram2020256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7"/>
  <p:tag name="KSO_WM_SLIDE_POSITION" val="0*0"/>
  <p:tag name="KSO_WM_TAG_VERSION" val="1.0"/>
  <p:tag name="KSO_WM_BEAUTIFY_FLAG" val="#wm#"/>
  <p:tag name="KSO_WM_TEMPLATE_CATEGORY" val="diagram"/>
  <p:tag name="KSO_WM_TEMPLATE_INDEX" val="20202564"/>
  <p:tag name="KSO_WM_SLIDE_LAYOUT" val="a_f"/>
  <p:tag name="KSO_WM_SLIDE_LAYOUT_CNT" val="1_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4_1*i*1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4_1*i*2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4_1*a*1"/>
  <p:tag name="KSO_WM_TEMPLATE_CATEGORY" val="diagram"/>
  <p:tag name="KSO_WM_TEMPLATE_INDEX" val="20202564"/>
  <p:tag name="KSO_WM_UNIT_LAYERLEVEL" val="1"/>
  <p:tag name="KSO_WM_TAG_VERSION" val="1.0"/>
  <p:tag name="KSO_WM_BEAUTIFY_FLAG" val="#wm#"/>
  <p:tag name="KSO_WM_UNIT_PRESET_TEXT" val="单击此处可添加大标题内容"/>
</p:tagLst>
</file>

<file path=ppt/tags/tag35.xml><?xml version="1.0" encoding="utf-8"?>
<p:tagLst xmlns:p="http://schemas.openxmlformats.org/presentationml/2006/main">
  <p:tag name="KSO_WM_SLIDE_ID" val="diagram2020256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7"/>
  <p:tag name="KSO_WM_SLIDE_POSITION" val="0*0"/>
  <p:tag name="KSO_WM_TAG_VERSION" val="1.0"/>
  <p:tag name="KSO_WM_BEAUTIFY_FLAG" val="#wm#"/>
  <p:tag name="KSO_WM_TEMPLATE_CATEGORY" val="diagram"/>
  <p:tag name="KSO_WM_TEMPLATE_INDEX" val="20202564"/>
  <p:tag name="KSO_WM_SLIDE_LAYOUT" val="a_f"/>
  <p:tag name="KSO_WM_SLIDE_LAYOUT_CNT" val="1_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4_1*i*1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4_1*i*2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4_1*a*1"/>
  <p:tag name="KSO_WM_TEMPLATE_CATEGORY" val="diagram"/>
  <p:tag name="KSO_WM_TEMPLATE_INDEX" val="20202564"/>
  <p:tag name="KSO_WM_UNIT_LAYERLEVEL" val="1"/>
  <p:tag name="KSO_WM_TAG_VERSION" val="1.0"/>
  <p:tag name="KSO_WM_BEAUTIFY_FLAG" val="#wm#"/>
  <p:tag name="KSO_WM_UNIT_PRESET_TEXT" val="单击此处可添加大标题内容"/>
</p:tagLst>
</file>

<file path=ppt/tags/tag39.xml><?xml version="1.0" encoding="utf-8"?>
<p:tagLst xmlns:p="http://schemas.openxmlformats.org/presentationml/2006/main">
  <p:tag name="KSO_WM_SLIDE_ID" val="diagram2020256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7"/>
  <p:tag name="KSO_WM_SLIDE_POSITION" val="0*0"/>
  <p:tag name="KSO_WM_TAG_VERSION" val="1.0"/>
  <p:tag name="KSO_WM_BEAUTIFY_FLAG" val="#wm#"/>
  <p:tag name="KSO_WM_TEMPLATE_CATEGORY" val="diagram"/>
  <p:tag name="KSO_WM_TEMPLATE_INDEX" val="20202564"/>
  <p:tag name="KSO_WM_SLIDE_LAYOUT" val="a_f"/>
  <p:tag name="KSO_WM_SLIDE_LAYOUT_CNT" val="1_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4_1*i*2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4_1*i*1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4_1*i*2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4_1*a*1"/>
  <p:tag name="KSO_WM_TEMPLATE_CATEGORY" val="diagram"/>
  <p:tag name="KSO_WM_TEMPLATE_INDEX" val="20202564"/>
  <p:tag name="KSO_WM_UNIT_LAYERLEVEL" val="1"/>
  <p:tag name="KSO_WM_TAG_VERSION" val="1.0"/>
  <p:tag name="KSO_WM_BEAUTIFY_FLAG" val="#wm#"/>
  <p:tag name="KSO_WM_UNIT_PRESET_TEXT" val="单击此处可添加大标题内容"/>
</p:tagLst>
</file>

<file path=ppt/tags/tag43.xml><?xml version="1.0" encoding="utf-8"?>
<p:tagLst xmlns:p="http://schemas.openxmlformats.org/presentationml/2006/main">
  <p:tag name="KSO_WM_SLIDE_ID" val="diagram2020256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7"/>
  <p:tag name="KSO_WM_SLIDE_POSITION" val="0*0"/>
  <p:tag name="KSO_WM_TAG_VERSION" val="1.0"/>
  <p:tag name="KSO_WM_BEAUTIFY_FLAG" val="#wm#"/>
  <p:tag name="KSO_WM_TEMPLATE_CATEGORY" val="diagram"/>
  <p:tag name="KSO_WM_TEMPLATE_INDEX" val="20202564"/>
  <p:tag name="KSO_WM_SLIDE_LAYOUT" val="a_f"/>
  <p:tag name="KSO_WM_SLIDE_LAYOUT_CNT" val="1_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4_1*i*2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4_1*i*1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4_1*a*1"/>
  <p:tag name="KSO_WM_TEMPLATE_CATEGORY" val="diagram"/>
  <p:tag name="KSO_WM_TEMPLATE_INDEX" val="20202564"/>
  <p:tag name="KSO_WM_UNIT_LAYERLEVEL" val="1"/>
  <p:tag name="KSO_WM_TAG_VERSION" val="1.0"/>
  <p:tag name="KSO_WM_BEAUTIFY_FLAG" val="#wm#"/>
  <p:tag name="KSO_WM_UNIT_PRESET_TEXT" val="单击此处可添加大标题内容"/>
</p:tagLst>
</file>

<file path=ppt/tags/tag47.xml><?xml version="1.0" encoding="utf-8"?>
<p:tagLst xmlns:p="http://schemas.openxmlformats.org/presentationml/2006/main">
  <p:tag name="KSO_WM_SLIDE_ID" val="diagram2020256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7"/>
  <p:tag name="KSO_WM_SLIDE_POSITION" val="0*0"/>
  <p:tag name="KSO_WM_TAG_VERSION" val="1.0"/>
  <p:tag name="KSO_WM_BEAUTIFY_FLAG" val="#wm#"/>
  <p:tag name="KSO_WM_TEMPLATE_CATEGORY" val="diagram"/>
  <p:tag name="KSO_WM_TEMPLATE_INDEX" val="20202564"/>
  <p:tag name="KSO_WM_SLIDE_LAYOUT" val="a_f"/>
  <p:tag name="KSO_WM_SLIDE_LAYOUT_CNT" val="1_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4_1*i*1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4_1*i*2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4_1*i*1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4_1*a*1"/>
  <p:tag name="KSO_WM_TEMPLATE_CATEGORY" val="diagram"/>
  <p:tag name="KSO_WM_TEMPLATE_INDEX" val="20202564"/>
  <p:tag name="KSO_WM_UNIT_LAYERLEVEL" val="1"/>
  <p:tag name="KSO_WM_TAG_VERSION" val="1.0"/>
  <p:tag name="KSO_WM_BEAUTIFY_FLAG" val="#wm#"/>
  <p:tag name="KSO_WM_UNIT_PRESET_TEXT" val="单击此处可添加大标题内容"/>
</p:tagLst>
</file>

<file path=ppt/tags/tag51.xml><?xml version="1.0" encoding="utf-8"?>
<p:tagLst xmlns:p="http://schemas.openxmlformats.org/presentationml/2006/main">
  <p:tag name="KSO_WM_SLIDE_ID" val="diagram2020256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7"/>
  <p:tag name="KSO_WM_SLIDE_POSITION" val="0*0"/>
  <p:tag name="KSO_WM_TAG_VERSION" val="1.0"/>
  <p:tag name="KSO_WM_BEAUTIFY_FLAG" val="#wm#"/>
  <p:tag name="KSO_WM_TEMPLATE_CATEGORY" val="diagram"/>
  <p:tag name="KSO_WM_TEMPLATE_INDEX" val="20202564"/>
  <p:tag name="KSO_WM_SLIDE_LAYOUT" val="a_f"/>
  <p:tag name="KSO_WM_SLIDE_LAYOUT_CNT" val="1_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4_1*i*1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4_1*i*2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4_1*a*1"/>
  <p:tag name="KSO_WM_TEMPLATE_CATEGORY" val="diagram"/>
  <p:tag name="KSO_WM_TEMPLATE_INDEX" val="20202564"/>
  <p:tag name="KSO_WM_UNIT_LAYERLEVEL" val="1"/>
  <p:tag name="KSO_WM_TAG_VERSION" val="1.0"/>
  <p:tag name="KSO_WM_BEAUTIFY_FLAG" val="#wm#"/>
  <p:tag name="KSO_WM_UNIT_PRESET_TEXT" val="单击此处可添加大标题内容"/>
</p:tagLst>
</file>

<file path=ppt/tags/tag55.xml><?xml version="1.0" encoding="utf-8"?>
<p:tagLst xmlns:p="http://schemas.openxmlformats.org/presentationml/2006/main">
  <p:tag name="KSO_WM_SLIDE_ID" val="diagram2020256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7"/>
  <p:tag name="KSO_WM_SLIDE_POSITION" val="0*0"/>
  <p:tag name="KSO_WM_TAG_VERSION" val="1.0"/>
  <p:tag name="KSO_WM_BEAUTIFY_FLAG" val="#wm#"/>
  <p:tag name="KSO_WM_TEMPLATE_CATEGORY" val="diagram"/>
  <p:tag name="KSO_WM_TEMPLATE_INDEX" val="20202564"/>
  <p:tag name="KSO_WM_SLIDE_LAYOUT" val="a_f"/>
  <p:tag name="KSO_WM_SLIDE_LAYOUT_CNT" val="1_2"/>
</p:tagLst>
</file>

<file path=ppt/tags/tag56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64"/>
</p:tagLst>
</file>

<file path=ppt/tags/tag57.xml><?xml version="1.0" encoding="utf-8"?>
<p:tagLst xmlns:p="http://schemas.openxmlformats.org/presentationml/2006/main">
  <p:tag name="ISLIDE.THEME" val="https://www.islide.cc;"/>
</p:tagLst>
</file>

<file path=ppt/tags/tag58.xml><?xml version="1.0" encoding="utf-8"?>
<p:tagLst xmlns:p="http://schemas.openxmlformats.org/presentationml/2006/main">
  <p:tag name="ISLIDE.THEME" val="#23"/>
  <p:tag name="COMMONDATA" val="eyJoZGlkIjoiY2ZlYWE3YzNmYjlkOGMxNzE4MTdlNDc3MjU4YTAwNTkifQ=="/>
</p:tagLst>
</file>

<file path=ppt/tags/tag6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4_1*a*1"/>
  <p:tag name="KSO_WM_TEMPLATE_CATEGORY" val="diagram"/>
  <p:tag name="KSO_WM_TEMPLATE_INDEX" val="20202564"/>
  <p:tag name="KSO_WM_UNIT_LAYERLEVEL" val="1"/>
  <p:tag name="KSO_WM_TAG_VERSION" val="1.0"/>
  <p:tag name="KSO_WM_BEAUTIFY_FLAG" val="#wm#"/>
  <p:tag name="KSO_WM_UNIT_PRESET_TEXT" val="单击此处可添加大标题内容"/>
</p:tagLst>
</file>

<file path=ppt/tags/tag7.xml><?xml version="1.0" encoding="utf-8"?>
<p:tagLst xmlns:p="http://schemas.openxmlformats.org/presentationml/2006/main">
  <p:tag name="KSO_WM_SLIDE_ID" val="diagram2020256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7"/>
  <p:tag name="KSO_WM_SLIDE_POSITION" val="0*0"/>
  <p:tag name="KSO_WM_TAG_VERSION" val="1.0"/>
  <p:tag name="KSO_WM_BEAUTIFY_FLAG" val="#wm#"/>
  <p:tag name="KSO_WM_TEMPLATE_CATEGORY" val="diagram"/>
  <p:tag name="KSO_WM_TEMPLATE_INDEX" val="20202564"/>
  <p:tag name="KSO_WM_SLIDE_LAYOUT" val="a_f"/>
  <p:tag name="KSO_WM_SLIDE_LAYOUT_CNT" val="1_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4_1*i*1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4_1*i*2"/>
  <p:tag name="KSO_WM_TEMPLATE_CATEGORY" val="diagram"/>
  <p:tag name="KSO_WM_TEMPLATE_INDEX" val="20202564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1483</Words>
  <Application>WPS 演示</Application>
  <PresentationFormat>宽屏</PresentationFormat>
  <Paragraphs>145</Paragraphs>
  <Slides>24</Slides>
  <Notes>4</Notes>
  <HiddenSlides>3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 Unicode MS</vt:lpstr>
      <vt:lpstr>Calibri</vt:lpstr>
      <vt:lpstr>主题5</vt:lpstr>
      <vt:lpstr>PowerPoint 演示文稿</vt:lpstr>
      <vt:lpstr>PowerPoint 演示文稿</vt:lpstr>
      <vt:lpstr>功能概述：</vt:lpstr>
      <vt:lpstr>分工情况：</vt:lpstr>
      <vt:lpstr>项目推进</vt:lpstr>
      <vt:lpstr>UML类图</vt:lpstr>
      <vt:lpstr>GITHUB: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  <vt:lpstr>  感 谢 观 看！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business proposal;oral defense;training courseware</cp:category>
  <cp:lastModifiedBy>-yyl-</cp:lastModifiedBy>
  <cp:revision>14</cp:revision>
  <cp:lastPrinted>2018-02-05T16:00:00Z</cp:lastPrinted>
  <dcterms:created xsi:type="dcterms:W3CDTF">2018-02-05T16:00:00Z</dcterms:created>
  <dcterms:modified xsi:type="dcterms:W3CDTF">2022-06-01T04:28:33Z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ICV">
    <vt:lpwstr>F418656F6F144C6199E42985A6B2606B</vt:lpwstr>
  </property>
  <property fmtid="{D5CDD505-2E9C-101B-9397-08002B2CF9AE}" pid="4" name="KSOProductBuildVer">
    <vt:lpwstr>2052-11.1.0.11744</vt:lpwstr>
  </property>
</Properties>
</file>