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7" r:id="rId4"/>
  </p:sldMasterIdLst>
  <p:notesMasterIdLst>
    <p:notesMasterId r:id="rId41"/>
  </p:notesMasterIdLst>
  <p:handoutMasterIdLst>
    <p:handoutMasterId r:id="rId42"/>
  </p:handoutMasterIdLst>
  <p:sldIdLst>
    <p:sldId id="501" r:id="rId5"/>
    <p:sldId id="527" r:id="rId6"/>
    <p:sldId id="522" r:id="rId7"/>
    <p:sldId id="518" r:id="rId8"/>
    <p:sldId id="520" r:id="rId9"/>
    <p:sldId id="528" r:id="rId10"/>
    <p:sldId id="257" r:id="rId11"/>
    <p:sldId id="262" r:id="rId12"/>
    <p:sldId id="529" r:id="rId13"/>
    <p:sldId id="261" r:id="rId14"/>
    <p:sldId id="530" r:id="rId15"/>
    <p:sldId id="260" r:id="rId16"/>
    <p:sldId id="263" r:id="rId17"/>
    <p:sldId id="531" r:id="rId18"/>
    <p:sldId id="538" r:id="rId19"/>
    <p:sldId id="258" r:id="rId20"/>
    <p:sldId id="259" r:id="rId21"/>
    <p:sldId id="539" r:id="rId22"/>
    <p:sldId id="540" r:id="rId23"/>
    <p:sldId id="541" r:id="rId24"/>
    <p:sldId id="542" r:id="rId25"/>
    <p:sldId id="264" r:id="rId26"/>
    <p:sldId id="532" r:id="rId27"/>
    <p:sldId id="415" r:id="rId28"/>
    <p:sldId id="417" r:id="rId29"/>
    <p:sldId id="420" r:id="rId30"/>
    <p:sldId id="421" r:id="rId31"/>
    <p:sldId id="422" r:id="rId32"/>
    <p:sldId id="533" r:id="rId33"/>
    <p:sldId id="534" r:id="rId34"/>
    <p:sldId id="537" r:id="rId35"/>
    <p:sldId id="543" r:id="rId36"/>
    <p:sldId id="544" r:id="rId37"/>
    <p:sldId id="536" r:id="rId38"/>
    <p:sldId id="545" r:id="rId39"/>
    <p:sldId id="505" r:id="rId40"/>
  </p:sldIdLst>
  <p:sldSz cx="12192000" cy="6858000"/>
  <p:notesSz cx="10048875" cy="6918325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99FF"/>
    <a:srgbClr val="385D8A"/>
    <a:srgbClr val="FFFFCC"/>
    <a:srgbClr val="99FF33"/>
    <a:srgbClr val="66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 autoAdjust="0"/>
    <p:restoredTop sz="85829" autoAdjust="0"/>
  </p:normalViewPr>
  <p:slideViewPr>
    <p:cSldViewPr>
      <p:cViewPr varScale="1">
        <p:scale>
          <a:sx n="86" d="100"/>
          <a:sy n="86" d="100"/>
        </p:scale>
        <p:origin x="240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175845F-7813-4162-8E43-89DCBF023BA5}" type="datetimeFigureOut">
              <a:rPr lang="de-DE" smtClean="0"/>
              <a:pPr/>
              <a:t>10.11.20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568AD7C4-ADB3-4393-A709-E94E9DB0B9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45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0AF34-6582-494F-851E-89D0463C3413}" type="datetimeFigureOut">
              <a:rPr lang="en-US"/>
              <a:pPr>
                <a:defRPr/>
              </a:pPr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9113"/>
            <a:ext cx="4610100" cy="2593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286205"/>
            <a:ext cx="8039100" cy="3113247"/>
          </a:xfrm>
          <a:prstGeom prst="rect">
            <a:avLst/>
          </a:prstGeom>
        </p:spPr>
        <p:txBody>
          <a:bodyPr vert="horz" lIns="92766" tIns="46383" rIns="92766" bIns="463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1248D3D-B91D-4C0E-B577-B2CAAE2DB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9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2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87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00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6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9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23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C6FC-8A19-4499-834F-1E1BE51A7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6C48A8-B917-3543-AED4-93AE7E71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11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9F34-2E92-490B-B21A-F684C4A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D017-EA3A-496B-96E8-2375644DB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C567-A94D-4164-ABBC-DF9F7917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3677-284A-4902-A99A-AF6CC4F56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B4BF-13EB-4E4F-B629-35762CF3D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07BC-228E-42BF-A52E-D08CB3AE5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E9A5-BAD4-4951-9799-310F8FAA5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34FF-AD61-4132-8FB0-3AF2030CD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3A33-2478-4672-9A1A-FADE58215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E437-9899-4527-9412-255D0DFA2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204BE-ACDD-4E90-AE72-F72AC347A1F4}"/>
              </a:ext>
            </a:extLst>
          </p:cNvPr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B30D6-F55D-4265-91E1-D58A65D0480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95641" y="5487615"/>
            <a:ext cx="1066800" cy="10878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E8FF-055F-484B-A051-15BE8829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03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77" r:id="rId2"/>
    <p:sldLayoutId id="2147483939" r:id="rId3"/>
    <p:sldLayoutId id="2147483940" r:id="rId4"/>
    <p:sldLayoutId id="2147483941" r:id="rId5"/>
    <p:sldLayoutId id="2147483943" r:id="rId6"/>
    <p:sldLayoutId id="2147483944" r:id="rId7"/>
    <p:sldLayoutId id="2147483945" r:id="rId8"/>
    <p:sldLayoutId id="2147483946" r:id="rId9"/>
    <p:sldLayoutId id="214748397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1du2/idd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	</a:t>
            </a:r>
            <a:r>
              <a:rPr lang="zh-CN" altLang="en-US" dirty="0"/>
              <a:t>     </a:t>
            </a:r>
            <a:r>
              <a:rPr lang="en-US" altLang="zh-CN" dirty="0" err="1"/>
              <a:t>ddb</a:t>
            </a:r>
            <a:r>
              <a:rPr lang="en-US" altLang="zh-CN" dirty="0"/>
              <a:t> course</a:t>
            </a:r>
            <a:r>
              <a:rPr lang="zh-CN" altLang="en-US" dirty="0"/>
              <a:t> </a:t>
            </a:r>
            <a:r>
              <a:rPr lang="en-US" altLang="zh-CN" dirty="0"/>
              <a:t>project 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       </a:t>
            </a:r>
            <a:r>
              <a:rPr lang="zh-CN" altLang="en-US" sz="3600" dirty="0"/>
              <a:t>中期汇报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吴坤尧（组长）</a:t>
            </a:r>
            <a:endParaRPr lang="en-US" altLang="zh-CN" dirty="0"/>
          </a:p>
          <a:p>
            <a:r>
              <a:rPr lang="zh-CN" altLang="en-US" dirty="0"/>
              <a:t>赵泓尧</a:t>
            </a:r>
            <a:endParaRPr lang="en-US" altLang="zh-CN" dirty="0"/>
          </a:p>
          <a:p>
            <a:r>
              <a:rPr lang="zh-CN" altLang="en-US" dirty="0"/>
              <a:t>水治禹</a:t>
            </a:r>
            <a:endParaRPr lang="en-US" altLang="zh-CN" dirty="0"/>
          </a:p>
          <a:p>
            <a:r>
              <a:rPr lang="zh-CN" altLang="en-US" dirty="0"/>
              <a:t>王大林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图片 7" descr="人民大学图标">
            <a:extLst>
              <a:ext uri="{FF2B5EF4-FFF2-40B4-BE49-F238E27FC236}">
                <a16:creationId xmlns:a16="http://schemas.microsoft.com/office/drawing/2014/main" id="{62A1CE7A-0C17-4648-9F0D-6AD8A4AAD4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557FD6D-4A2D-0044-90B3-E8718DC74964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D3358E-5ADC-4FCE-A904-2E52C7F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466A6-FB07-4072-8A6C-1CB16A1F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919" cy="114407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logical plan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61C872E-CC52-4E8F-86D7-7E400D01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3" y="3221197"/>
            <a:ext cx="6710770" cy="207225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FF353A2-2F07-4A29-A2A7-898E41A6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02" y="1825625"/>
            <a:ext cx="3971925" cy="4057650"/>
          </a:xfrm>
          <a:prstGeom prst="rect">
            <a:avLst/>
          </a:prstGeom>
        </p:spPr>
      </p:pic>
      <p:sp>
        <p:nvSpPr>
          <p:cNvPr id="61" name="箭头: 右 60">
            <a:extLst>
              <a:ext uri="{FF2B5EF4-FFF2-40B4-BE49-F238E27FC236}">
                <a16:creationId xmlns:a16="http://schemas.microsoft.com/office/drawing/2014/main" id="{027C427A-2FE0-4A69-96BF-09F0814593BD}"/>
              </a:ext>
            </a:extLst>
          </p:cNvPr>
          <p:cNvSpPr/>
          <p:nvPr/>
        </p:nvSpPr>
        <p:spPr>
          <a:xfrm>
            <a:off x="6593747" y="3531765"/>
            <a:ext cx="989901" cy="3187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5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733800" y="3657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4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3CD4F24-BB89-E84E-BB3F-04F1D40F9EB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363B0B-6355-45B8-AA37-BBB81BC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66E98-639A-43FD-A2A3-4A8E32CD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logical plan	</a:t>
            </a:r>
          </a:p>
          <a:p>
            <a:r>
              <a:rPr lang="en-US" altLang="zh-CN" dirty="0"/>
              <a:t>output: physical plan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5C546-A1AB-45B4-9A3E-5C46A30F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8" y="1017734"/>
            <a:ext cx="4142911" cy="5159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DBA766-E117-4762-8916-DAAAE838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64" y="1317392"/>
            <a:ext cx="3971925" cy="40576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737FF12-A873-4FEC-B718-5DEB432C2928}"/>
              </a:ext>
            </a:extLst>
          </p:cNvPr>
          <p:cNvSpPr/>
          <p:nvPr/>
        </p:nvSpPr>
        <p:spPr>
          <a:xfrm>
            <a:off x="6828639" y="2827090"/>
            <a:ext cx="1064279" cy="3523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CFEADA-8B02-4BF5-ADFE-027EB71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649" y="1100611"/>
            <a:ext cx="1905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52CEF-AA3E-9841-A41C-8786026B543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DE4CD-7AE5-4A5C-8A2B-58F03452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更优化的</a:t>
            </a:r>
            <a:r>
              <a:rPr lang="en-US" altLang="zh-CN" dirty="0"/>
              <a:t>optimizer</a:t>
            </a:r>
            <a:r>
              <a:rPr lang="zh-CN" altLang="en-US" dirty="0"/>
              <a:t>应该是这样的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1FFDF12-CFCF-44ED-9794-CF269B128F90}"/>
              </a:ext>
            </a:extLst>
          </p:cNvPr>
          <p:cNvSpPr/>
          <p:nvPr/>
        </p:nvSpPr>
        <p:spPr>
          <a:xfrm>
            <a:off x="3909270" y="3429000"/>
            <a:ext cx="1090569" cy="3796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FE8980F-4D17-4011-8D11-467B01CD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6" y="1990739"/>
            <a:ext cx="3494166" cy="4351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6542DB-87EB-4668-94F6-C8571B19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815" y="1788428"/>
            <a:ext cx="7117185" cy="45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581400" y="41910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5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725295"/>
            <a:ext cx="10402570" cy="4250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>
                <a:sym typeface="+mn-ea"/>
              </a:rPr>
              <a:t>分为两个部分：</a:t>
            </a: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分片信息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提供每个站点的 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，有哪些表、表的分片名、分片条件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——</a:t>
            </a:r>
            <a:endParaRPr lang="zh-CN" altLang="en-US" sz="2400">
              <a:sym typeface="+mn-ea"/>
            </a:endParaRP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/>
              <a:t>执行计划信息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查询计划树——也就是所有节点，每个</a:t>
            </a:r>
            <a:r>
              <a:rPr lang="en-US" altLang="zh-CN" sz="2000"/>
              <a:t>site</a:t>
            </a:r>
            <a:r>
              <a:rPr lang="zh-CN" altLang="en-US" sz="2000"/>
              <a:t>可以知道完整的查询计划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节点</a:t>
            </a:r>
            <a:r>
              <a:rPr lang="en-US" altLang="zh-CN" sz="2000"/>
              <a:t>id</a:t>
            </a:r>
            <a:r>
              <a:rPr lang="zh-CN" altLang="en-US" sz="2000"/>
              <a:t>——确定节点的位置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节</a:t>
            </a:r>
            <a:r>
              <a:rPr lang="zh-CN" altLang="en-US" sz="2000"/>
              <a:t>点类别——知道具体怎么做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通讯信息——额外对通讯信息的提示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状态——结点状态，也是树状态</a:t>
            </a:r>
          </a:p>
        </p:txBody>
      </p:sp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7039610" y="-12065"/>
          <a:ext cx="5158105" cy="270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4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39610" y="-12065"/>
                        <a:ext cx="5158105" cy="2709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A76386-D489-1940-9254-8ADF40CA7CD7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26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2890"/>
            <a:ext cx="5196205" cy="4972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分片信息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\Book</a:t>
            </a:r>
            <a:endParaRPr lang="en-US" altLang="zh-CN" sz="200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fiagment_num: 3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\Book_1</a:t>
            </a:r>
            <a:endParaRPr lang="en-US" altLang="zh-CN" sz="200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-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Site_id</a:t>
            </a:r>
            <a:r>
              <a:rPr lang="en-US" altLang="zh-CN" sz="2000">
                <a:sym typeface="+mn-ea"/>
              </a:rPr>
              <a:t>:  site_x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-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Ip</a:t>
            </a:r>
            <a:r>
              <a:rPr lang="en-US" altLang="zh-CN" sz="2000">
                <a:sym typeface="+mn-ea"/>
              </a:rPr>
              <a:t>: 10.77.70.xxx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-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Size</a:t>
            </a:r>
            <a:r>
              <a:rPr lang="en-US" altLang="zh-CN" sz="2000">
                <a:sym typeface="+mn-ea"/>
              </a:rPr>
              <a:t>: 10K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-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Detail</a:t>
            </a:r>
            <a:r>
              <a:rPr lang="en-US" altLang="zh-CN" sz="2000">
                <a:sym typeface="+mn-ea"/>
              </a:rPr>
              <a:t>: id &lt; 205000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\Book_2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\Book_3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7595" y="2079625"/>
            <a:ext cx="51962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\Publisher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fiagment_num: 4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\Publisher_1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\Publisher_3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\Publisher_4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15" y="219075"/>
            <a:ext cx="8228330" cy="1374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A93795-E9BC-2749-AE4C-8E69183E1DC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47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496060"/>
            <a:ext cx="5085715" cy="457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>
                <a:latin typeface="Calibri" charset="0"/>
                <a:ea typeface="Calibri" charset="0"/>
                <a:sym typeface="+mn-ea"/>
              </a:rPr>
              <a:t>② </a:t>
            </a:r>
            <a:r>
              <a:rPr lang="zh-CN" altLang="en-US" sz="2400">
                <a:sym typeface="+mn-ea"/>
              </a:rPr>
              <a:t>执行计划信息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/Tree_1</a:t>
            </a:r>
            <a:endParaRPr lang="en-US" altLang="zh-CN" sz="200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- Node_num: 10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/Node_1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left: Node_x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right: Node_x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parent: Node_x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tmp_table: temp_x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locate: site_x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0450" y="3152775"/>
            <a:ext cx="508571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if_transfer: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dest: site_x or node_x or ip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/Node_2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     /Node_n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7" name="对象 -2147482621"/>
          <p:cNvGraphicFramePr>
            <a:graphicFrameLocks noChangeAspect="1"/>
          </p:cNvGraphicFramePr>
          <p:nvPr/>
        </p:nvGraphicFramePr>
        <p:xfrm>
          <a:off x="6655435" y="-12065"/>
          <a:ext cx="554228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7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435" y="-12065"/>
                        <a:ext cx="5542280" cy="291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F2F7D5D-CDEB-4A4C-A53D-3AD749468C7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25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7D12D8-144A-884D-B7D6-C4E294BA9EA0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88135"/>
            <a:ext cx="9884410" cy="452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安装测试进度：</a:t>
            </a:r>
            <a:endParaRPr lang="zh-CN" altLang="en-US" sz="20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三台服务器上安装成功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配置成功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命令行测试成功</a:t>
            </a:r>
          </a:p>
          <a:p>
            <a:pPr marL="342900" indent="-342900" fontAlgn="auto">
              <a:lnSpc>
                <a:spcPct val="130000"/>
              </a:lnSpc>
              <a:buNone/>
            </a:pP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使用代码测试</a:t>
            </a:r>
            <a:r>
              <a:rPr lang="en-US" altLang="zh-CN" sz="2200">
                <a:sym typeface="+mn-ea"/>
              </a:rPr>
              <a:t>etcd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设计</a:t>
            </a:r>
            <a:r>
              <a:rPr lang="en-US" altLang="zh-CN" sz="2200">
                <a:sym typeface="+mn-ea"/>
              </a:rPr>
              <a:t>etcd</a:t>
            </a:r>
            <a:r>
              <a:rPr lang="zh-CN" altLang="en-US" sz="2200">
                <a:sym typeface="+mn-ea"/>
              </a:rPr>
              <a:t>调用接口</a:t>
            </a:r>
            <a:endParaRPr lang="en-US" altLang="zh-CN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将代码集成入整体架构中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运行测试修改调整</a:t>
            </a:r>
            <a:r>
              <a:rPr lang="en-US" altLang="zh-CN" sz="2200">
                <a:sym typeface="+mn-ea"/>
              </a:rPr>
              <a:t>loop</a:t>
            </a: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成功！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30" y="1097280"/>
            <a:ext cx="5429250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5" y="2124710"/>
            <a:ext cx="6034405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7A696B-479B-F94F-930F-337A229A382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pic>
        <p:nvPicPr>
          <p:cNvPr id="4" name="图片 3" descr="1591604928914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26845"/>
            <a:ext cx="8813800" cy="49326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6855" y="3309620"/>
            <a:ext cx="2258060" cy="695325"/>
          </a:xfrm>
          <a:prstGeom prst="rect">
            <a:avLst/>
          </a:prstGeom>
          <a:noFill/>
          <a:ln w="31750" cmpd="thickThin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4495800" y="19812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8605"/>
            <a:ext cx="5196205" cy="4171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执行计划接口：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et_Tree</a:t>
            </a:r>
            <a:r>
              <a:rPr lang="en-US" altLang="zh-CN" sz="2000" b="1">
                <a:sym typeface="+mn-ea"/>
              </a:rPr>
              <a:t>(Transaction_id)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Node_num &amp; Node[]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Get_Node(Tr_id</a:t>
            </a:r>
            <a:r>
              <a:rPr lang="en-US" altLang="zh-CN" sz="2000">
                <a:sym typeface="+mn-ea"/>
              </a:rPr>
              <a:t>, </a:t>
            </a:r>
            <a:r>
              <a:rPr lang="en-US" altLang="zh-CN" sz="2000" b="1">
                <a:sym typeface="+mn-ea"/>
              </a:rPr>
              <a:t>Node_id)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Get_Node_info</a:t>
            </a:r>
            <a:r>
              <a:rPr lang="en-US" altLang="zh-CN" sz="2000" b="1">
                <a:sym typeface="+mn-ea"/>
              </a:rPr>
              <a:t>(Tr_id,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0015" y="1628775"/>
            <a:ext cx="5715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br>
              <a:rPr lang="zh-CN" altLang="en-US" sz="2000" b="1">
                <a:sym typeface="+mn-ea"/>
              </a:rPr>
            </a:br>
            <a:r>
              <a:rPr lang="en-US" altLang="zh-CN" sz="2000" b="1">
                <a:sym typeface="+mn-ea"/>
              </a:rPr>
              <a:t>Set_Tree(Tr_id, Node_num,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Set_Node(Tr_id, Node_id,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Set_Node_Info(Tr_id,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380740" y="1505585"/>
            <a:ext cx="4596130" cy="441960"/>
          </a:xfrm>
          <a:prstGeom prst="wedgeRectCallout">
            <a:avLst>
              <a:gd name="adj1" fmla="val -36521"/>
              <a:gd name="adj2" fmla="val 8671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80740" y="1520825"/>
            <a:ext cx="4704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用以区分不同查询：client_id+递增序列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755390" y="2920365"/>
            <a:ext cx="2820670" cy="390525"/>
          </a:xfrm>
          <a:prstGeom prst="wedgeRectCallout">
            <a:avLst>
              <a:gd name="adj1" fmla="val 8143"/>
              <a:gd name="adj2" fmla="val -8023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70630" y="2911475"/>
            <a:ext cx="28206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预设的节点 结构体数组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15540" y="5698490"/>
            <a:ext cx="693102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直接利用</a:t>
            </a:r>
            <a:r>
              <a:rPr lang="en-US" altLang="zh-CN" sz="2000"/>
              <a:t>kv</a:t>
            </a:r>
            <a:r>
              <a:rPr lang="zh-CN" altLang="en-US" sz="2000"/>
              <a:t>信息获取 值，或许需要进一步分类，视需要而定</a:t>
            </a:r>
          </a:p>
        </p:txBody>
      </p:sp>
      <p:sp>
        <p:nvSpPr>
          <p:cNvPr id="12" name="等腰三角形 11"/>
          <p:cNvSpPr/>
          <p:nvPr/>
        </p:nvSpPr>
        <p:spPr>
          <a:xfrm>
            <a:off x="3456305" y="5478145"/>
            <a:ext cx="297815" cy="2514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D0F3B5-C52C-984C-893D-318DA007A112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17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06855"/>
            <a:ext cx="5196205" cy="4251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分片信息接口</a:t>
            </a:r>
            <a:r>
              <a:rPr lang="zh-CN" altLang="en-US" sz="2800" b="1">
                <a:sym typeface="+mn-ea"/>
              </a:rPr>
              <a:t>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et_Table</a:t>
            </a:r>
            <a:r>
              <a:rPr lang="en-US" altLang="zh-CN" sz="2000" b="1">
                <a:sym typeface="+mn-ea"/>
              </a:rPr>
              <a:t>(Table_name)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Frag_num &amp; Frag[]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Get_Frag(Table_name,Frag_id)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Get_Frag_Info</a:t>
            </a:r>
            <a:r>
              <a:rPr lang="en-US" altLang="zh-CN" sz="2000" b="1">
                <a:sym typeface="+mn-ea"/>
              </a:rPr>
              <a:t>(Table_name,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  <a:endParaRPr lang="en-US" altLang="zh-CN" sz="24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72860" y="2063115"/>
            <a:ext cx="57937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Set_Table(Table_name, Frag_num, Frag[])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Set_Frag(Table_name, Frag_id, Frag)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Set_Frag_Info(Table_name,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8B72D-A68A-434A-B5C1-332C20A0638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99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FAB210-2E3A-B641-B563-624027A95D6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1387475"/>
            <a:ext cx="10164445" cy="5151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工程位置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119505" y="5554980"/>
            <a:ext cx="1417955" cy="5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429000" y="4724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61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B6D6BBD-2AA6-1B4A-A98E-26E5B8E4795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524000" y="2157225"/>
            <a:ext cx="3238432" cy="414291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执行整体逻辑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Plan generator</a:t>
            </a:r>
            <a:r>
              <a:rPr kumimoji="1" lang="zh-CN" altLang="en-US" dirty="0"/>
              <a:t>进程将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存入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，并通知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各个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中自己应该执行的节点。</a:t>
            </a:r>
            <a:endParaRPr kumimoji="1"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9E70F5-60C6-4420-9B5A-9D34FF7954B5}"/>
              </a:ext>
            </a:extLst>
          </p:cNvPr>
          <p:cNvGrpSpPr/>
          <p:nvPr/>
        </p:nvGrpSpPr>
        <p:grpSpPr>
          <a:xfrm>
            <a:off x="4838289" y="2419731"/>
            <a:ext cx="5749813" cy="3217900"/>
            <a:chOff x="266700" y="2195774"/>
            <a:chExt cx="5749813" cy="32179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3325DF-D20E-4053-A5B2-6EA7D873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195774"/>
              <a:ext cx="5749813" cy="3217900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F7B5CC0-769C-4E2E-B492-4EFD7CC87A7F}"/>
                </a:ext>
              </a:extLst>
            </p:cNvPr>
            <p:cNvCxnSpPr/>
            <p:nvPr/>
          </p:nvCxnSpPr>
          <p:spPr>
            <a:xfrm>
              <a:off x="3097216" y="3751456"/>
              <a:ext cx="0" cy="105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E17499-2CEA-41A2-8767-D5EEE6D63FF8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0" y="4016375"/>
              <a:ext cx="805957" cy="70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5C6D69-D7FA-403D-918C-E048A51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26" y="3751456"/>
              <a:ext cx="241299" cy="93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5DA9C48-A390-4776-9DD0-D23F5198380F}"/>
              </a:ext>
            </a:extLst>
          </p:cNvPr>
          <p:cNvSpPr/>
          <p:nvPr/>
        </p:nvSpPr>
        <p:spPr>
          <a:xfrm>
            <a:off x="7439025" y="4995863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505D0F-9776-4E5B-A2A8-15762D0B1422}"/>
              </a:ext>
            </a:extLst>
          </p:cNvPr>
          <p:cNvSpPr/>
          <p:nvPr/>
        </p:nvSpPr>
        <p:spPr>
          <a:xfrm>
            <a:off x="9334500" y="4988645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1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CFC4B1-CB9C-D443-B4F4-BCD30DE3E1E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2" y="1988598"/>
            <a:ext cx="3195961" cy="410740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执行整体逻辑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深度优先遍历找到第一个状态为</a:t>
            </a:r>
            <a:r>
              <a:rPr kumimoji="1" lang="en-US" altLang="zh-CN" sz="2000" dirty="0"/>
              <a:t>ready</a:t>
            </a:r>
            <a:r>
              <a:rPr kumimoji="1" lang="zh-CN" altLang="en-US" sz="2000" dirty="0"/>
              <a:t>的在当前</a:t>
            </a:r>
            <a:r>
              <a:rPr kumimoji="1" lang="en-US" altLang="zh-CN" sz="2000" dirty="0"/>
              <a:t>site</a:t>
            </a:r>
            <a:r>
              <a:rPr kumimoji="1" lang="zh-CN" altLang="en-US" sz="2000" dirty="0"/>
              <a:t>上的</a:t>
            </a:r>
            <a:r>
              <a:rPr kumimoji="1" lang="en-US" altLang="zh-CN" sz="2000" dirty="0"/>
              <a:t>node(</a:t>
            </a:r>
            <a:r>
              <a:rPr kumimoji="1" lang="zh-CN" altLang="en-US" sz="2000" dirty="0"/>
              <a:t>节点</a:t>
            </a:r>
            <a:r>
              <a:rPr kumimoji="1" lang="en-US" altLang="zh-CN" sz="2000" dirty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执行节点。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将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状态更新到</a:t>
            </a:r>
            <a:r>
              <a:rPr kumimoji="1" lang="en-US" altLang="zh-CN" sz="2000" dirty="0" err="1"/>
              <a:t>etcd</a:t>
            </a:r>
            <a:r>
              <a:rPr kumimoji="1" lang="zh-CN" altLang="en-US" sz="2000" dirty="0"/>
              <a:t>中，重复第一步。</a:t>
            </a:r>
            <a:endParaRPr kumimoji="1"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6ED5B-D4BE-4C6E-8903-0700C332B2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02" y="1865117"/>
            <a:ext cx="5974598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B22212F-D79F-0A48-834E-F7973064440E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</a:t>
            </a:r>
            <a:r>
              <a:rPr kumimoji="1" lang="el-GR" altLang="zh-CN" dirty="0"/>
              <a:t>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46250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N1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节点的操作类别，为</a:t>
            </a:r>
            <a:r>
              <a:rPr kumimoji="1" lang="el-GR" altLang="zh-CN" sz="2000" dirty="0"/>
              <a:t>π</a:t>
            </a:r>
            <a:r>
              <a:rPr kumimoji="1" lang="zh-CN" altLang="en-US" sz="2000" dirty="0"/>
              <a:t>。以及对应的条件，收集</a:t>
            </a:r>
            <a:r>
              <a:rPr kumimoji="1" lang="en-US" altLang="zh-CN" sz="2000" dirty="0" err="1"/>
              <a:t>id,name</a:t>
            </a:r>
            <a:r>
              <a:rPr kumimoji="1" lang="zh-CN" altLang="en-US" sz="2000" dirty="0"/>
              <a:t>两列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根据操作列表收集左右子节点的数据。收集到</a:t>
            </a:r>
            <a:r>
              <a:rPr kumimoji="1" lang="en-US" altLang="zh-CN" sz="2000" dirty="0"/>
              <a:t>c.1</a:t>
            </a:r>
            <a:r>
              <a:rPr kumimoji="1" lang="zh-CN" altLang="en-US" sz="2000" dirty="0"/>
              <a:t>分片的数据。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</a:t>
            </a:r>
            <a:r>
              <a:rPr kumimoji="1" lang="en-US" altLang="zh-CN" sz="2000" dirty="0" err="1"/>
              <a:t>id,name</a:t>
            </a:r>
            <a:r>
              <a:rPr kumimoji="1" lang="en-US" altLang="zh-CN" sz="2000" dirty="0"/>
              <a:t> from c.1;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N1.TempTableName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的状态为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44518D-F9B2-4C4F-B7E2-D5663B6B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9"/>
          <a:stretch/>
        </p:blipFill>
        <p:spPr>
          <a:xfrm>
            <a:off x="7552013" y="1865117"/>
            <a:ext cx="3009456" cy="3737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C6EDA35-A551-45A5-A557-88F47A112431}"/>
              </a:ext>
            </a:extLst>
          </p:cNvPr>
          <p:cNvSpPr/>
          <p:nvPr/>
        </p:nvSpPr>
        <p:spPr>
          <a:xfrm>
            <a:off x="7397844" y="4483223"/>
            <a:ext cx="811042" cy="111906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DE7D4F-BA91-4A2B-9709-5B2361AF836B}"/>
              </a:ext>
            </a:extLst>
          </p:cNvPr>
          <p:cNvCxnSpPr>
            <a:cxnSpLocks/>
          </p:cNvCxnSpPr>
          <p:nvPr/>
        </p:nvCxnSpPr>
        <p:spPr>
          <a:xfrm flipH="1" flipV="1">
            <a:off x="7552014" y="4208017"/>
            <a:ext cx="97581" cy="355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65B1B-81BE-495C-801E-50E5F8D6205D}"/>
              </a:ext>
            </a:extLst>
          </p:cNvPr>
          <p:cNvSpPr txBox="1"/>
          <p:nvPr/>
        </p:nvSpPr>
        <p:spPr>
          <a:xfrm>
            <a:off x="7060064" y="3855227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7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1C89E26-29D0-6649-A8F3-10343416733C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join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N3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节点的操作类别，为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。以及对应的条件，两表按照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进行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根据操作列表收集左右子节点的数据。收集到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temp-n2</a:t>
            </a:r>
            <a:r>
              <a:rPr kumimoji="1" lang="zh-CN" altLang="en-US" sz="2000" dirty="0"/>
              <a:t>临时表数据。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* from temp-n1, temp-n2 where temp-n1.id = temp-n2.id;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temp-n3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N3</a:t>
            </a:r>
            <a:r>
              <a:rPr kumimoji="1" lang="zh-CN" altLang="en-US" sz="2000" dirty="0"/>
              <a:t>的状态和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44518D-F9B2-4C4F-B7E2-D5663B6B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9"/>
          <a:stretch/>
        </p:blipFill>
        <p:spPr>
          <a:xfrm>
            <a:off x="7552013" y="1865117"/>
            <a:ext cx="3009456" cy="3737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C6EDA35-A551-45A5-A557-88F47A112431}"/>
              </a:ext>
            </a:extLst>
          </p:cNvPr>
          <p:cNvSpPr/>
          <p:nvPr/>
        </p:nvSpPr>
        <p:spPr>
          <a:xfrm>
            <a:off x="7397844" y="3773011"/>
            <a:ext cx="1352580" cy="182927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DE7D4F-BA91-4A2B-9709-5B2361AF836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223465" y="4962617"/>
            <a:ext cx="426130" cy="791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65B1B-81BE-495C-801E-50E5F8D6205D}"/>
              </a:ext>
            </a:extLst>
          </p:cNvPr>
          <p:cNvSpPr txBox="1"/>
          <p:nvPr/>
        </p:nvSpPr>
        <p:spPr>
          <a:xfrm>
            <a:off x="6734979" y="5754495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N1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69AD75-3BE0-44B6-A113-A9ADAA35DFD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586226" y="4962618"/>
            <a:ext cx="406135" cy="79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BA3D63-A43A-4848-BD8D-60CABCE335FC}"/>
              </a:ext>
            </a:extLst>
          </p:cNvPr>
          <p:cNvSpPr txBox="1"/>
          <p:nvPr/>
        </p:nvSpPr>
        <p:spPr>
          <a:xfrm>
            <a:off x="8503874" y="5756352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E6D858-7A47-4578-A399-0DE1A9F2A75A}"/>
              </a:ext>
            </a:extLst>
          </p:cNvPr>
          <p:cNvSpPr txBox="1"/>
          <p:nvPr/>
        </p:nvSpPr>
        <p:spPr>
          <a:xfrm>
            <a:off x="6970926" y="3127093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2E6221-636F-443E-ACE3-947CE7D1BEFE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7459413" y="3496426"/>
            <a:ext cx="441501" cy="383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D534D57-4DAD-B54B-ABB6-9E70FBC098D5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transmission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N4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节点的逻辑，执行对应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 </a:t>
            </a:r>
          </a:p>
          <a:p>
            <a:pPr marL="365760" lvl="1" indent="0">
              <a:buNone/>
            </a:pPr>
            <a:r>
              <a:rPr kumimoji="1" lang="en-US" altLang="zh-CN" sz="1700" dirty="0"/>
              <a:t>	select </a:t>
            </a:r>
            <a:r>
              <a:rPr kumimoji="1" lang="en-US" altLang="zh-CN" sz="1700" dirty="0" err="1"/>
              <a:t>name,quantity</a:t>
            </a:r>
            <a:r>
              <a:rPr kumimoji="1" lang="en-US" altLang="zh-CN" sz="1700" dirty="0"/>
              <a:t> from temp-n3;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此时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应该将数据传输到</a:t>
            </a:r>
            <a:r>
              <a:rPr kumimoji="1" lang="en-US" altLang="zh-CN" sz="2000" dirty="0"/>
              <a:t>site2(</a:t>
            </a:r>
            <a:r>
              <a:rPr kumimoji="1" lang="zh-CN" altLang="en-US" sz="2000" dirty="0"/>
              <a:t>黄色节点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通过</a:t>
            </a:r>
            <a:r>
              <a:rPr kumimoji="1" lang="en-US" altLang="zh-CN" sz="2000" dirty="0" err="1"/>
              <a:t>rpc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上创建临时表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，并将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执行结果传输到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存入临时表中。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N4</a:t>
            </a:r>
            <a:r>
              <a:rPr kumimoji="1" lang="zh-CN" altLang="en-US" sz="2000" dirty="0"/>
              <a:t>修改本地状态和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44518D-F9B2-4C4F-B7E2-D5663B6B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9"/>
          <a:stretch/>
        </p:blipFill>
        <p:spPr>
          <a:xfrm>
            <a:off x="7552013" y="1865117"/>
            <a:ext cx="3009456" cy="3737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C6EDA35-A551-45A5-A557-88F47A112431}"/>
              </a:ext>
            </a:extLst>
          </p:cNvPr>
          <p:cNvSpPr/>
          <p:nvPr/>
        </p:nvSpPr>
        <p:spPr>
          <a:xfrm>
            <a:off x="7397844" y="3127094"/>
            <a:ext cx="1352580" cy="247519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E6D858-7A47-4578-A399-0DE1A9F2A75A}"/>
              </a:ext>
            </a:extLst>
          </p:cNvPr>
          <p:cNvSpPr txBox="1"/>
          <p:nvPr/>
        </p:nvSpPr>
        <p:spPr>
          <a:xfrm>
            <a:off x="6805785" y="3879542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2E6221-636F-443E-ACE3-947CE7D1BEFE}"/>
              </a:ext>
            </a:extLst>
          </p:cNvPr>
          <p:cNvCxnSpPr>
            <a:cxnSpLocks/>
          </p:cNvCxnSpPr>
          <p:nvPr/>
        </p:nvCxnSpPr>
        <p:spPr>
          <a:xfrm flipH="1" flipV="1">
            <a:off x="7667350" y="4057316"/>
            <a:ext cx="269577" cy="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D89AAF-B337-45BF-A3D3-DF617CFFF6FA}"/>
              </a:ext>
            </a:extLst>
          </p:cNvPr>
          <p:cNvSpPr txBox="1"/>
          <p:nvPr/>
        </p:nvSpPr>
        <p:spPr>
          <a:xfrm>
            <a:off x="7381714" y="2802164"/>
            <a:ext cx="9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N4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25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590800" y="5562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1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EF423C-64A2-9B45-9EF9-F518B9F5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>
                <a:solidFill>
                  <a:srgbClr val="92D050"/>
                </a:solidFill>
                <a:hlinkClick r:id="rId3"/>
              </a:rPr>
              <a:t>https://github.com/wu1du2/iddb</a:t>
            </a:r>
            <a:r>
              <a:rPr lang="en-US" altLang="zh-CN" dirty="0">
                <a:solidFill>
                  <a:srgbClr val="92D050"/>
                </a:solidFill>
              </a:rPr>
              <a:t>   public</a:t>
            </a:r>
          </a:p>
          <a:p>
            <a:pPr lvl="1"/>
            <a:r>
              <a:rPr lang="en-US" altLang="zh-CN" dirty="0"/>
              <a:t>go1.15.4</a:t>
            </a:r>
          </a:p>
          <a:p>
            <a:pPr lvl="1"/>
            <a:r>
              <a:rPr lang="en-US" altLang="zh-CN" dirty="0"/>
              <a:t>mysql-5.7.32</a:t>
            </a:r>
          </a:p>
          <a:p>
            <a:pPr lvl="1"/>
            <a:r>
              <a:rPr lang="en-US" altLang="zh-CN" dirty="0"/>
              <a:t>etcd-v3.3.25</a:t>
            </a:r>
          </a:p>
          <a:p>
            <a:pPr lvl="1"/>
            <a:r>
              <a:rPr lang="en-US" altLang="zh-CN" dirty="0"/>
              <a:t>protocol buffer: </a:t>
            </a:r>
            <a:r>
              <a:rPr lang="en-US" altLang="zh-CN" dirty="0" err="1"/>
              <a:t>libprotoc</a:t>
            </a:r>
            <a:r>
              <a:rPr lang="en-US" altLang="zh-CN" dirty="0"/>
              <a:t> 3.13.0</a:t>
            </a:r>
          </a:p>
          <a:p>
            <a:pPr lvl="1"/>
            <a:r>
              <a:rPr lang="en-US" altLang="zh-CN" dirty="0" err="1"/>
              <a:t>grpc</a:t>
            </a:r>
            <a:r>
              <a:rPr lang="en-US" altLang="zh-CN" dirty="0"/>
              <a:t>: 1.34.0-dev</a:t>
            </a:r>
          </a:p>
          <a:p>
            <a:pPr lvl="1"/>
            <a:r>
              <a:rPr lang="zh-CN" altLang="en-US" dirty="0">
                <a:solidFill>
                  <a:srgbClr val="FF9900"/>
                </a:solidFill>
              </a:rPr>
              <a:t>绿色安装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9037F66-6010-DF43-90DE-AA165A3D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409122"/>
            <a:ext cx="6629400" cy="32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overview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5410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rpc</a:t>
            </a:r>
            <a:r>
              <a:rPr lang="en-US" dirty="0">
                <a:solidFill>
                  <a:srgbClr val="92D050"/>
                </a:solidFill>
              </a:rPr>
              <a:t> for execution</a:t>
            </a:r>
          </a:p>
          <a:p>
            <a:r>
              <a:rPr lang="en-US" altLang="zh-CN" dirty="0" err="1"/>
              <a:t>rpc_server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1.Receive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2.Be ready to call executor</a:t>
            </a:r>
          </a:p>
          <a:p>
            <a:r>
              <a:rPr lang="en-US" altLang="zh-CN" dirty="0" err="1"/>
              <a:t>rpc_client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1.Push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2.Call executor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23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3505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execution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Server:常驻进程</a:t>
            </a:r>
            <a:r>
              <a:rPr lang="zh-CN" altLang="en-US" dirty="0"/>
              <a:t>，随</a:t>
            </a:r>
            <a:r>
              <a:rPr lang="en-US" altLang="zh-CN" dirty="0" err="1"/>
              <a:t>iddb</a:t>
            </a:r>
            <a:r>
              <a:rPr lang="zh-CN" altLang="en-US" dirty="0"/>
              <a:t>启动和结束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Client:executor</a:t>
            </a:r>
            <a:r>
              <a:rPr lang="zh-CN" altLang="en-US" dirty="0"/>
              <a:t>执行到传输部分时调用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505A5-F30D-9B49-AB62-B9ACD64E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6900"/>
            <a:ext cx="6052588" cy="309701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2E13CEB-2143-1B48-BB05-BD40FC5CE956}"/>
              </a:ext>
            </a:extLst>
          </p:cNvPr>
          <p:cNvSpPr/>
          <p:nvPr/>
        </p:nvSpPr>
        <p:spPr>
          <a:xfrm>
            <a:off x="6019800" y="2305242"/>
            <a:ext cx="3048000" cy="285558"/>
          </a:xfrm>
          <a:prstGeom prst="roundRect">
            <a:avLst/>
          </a:prstGeom>
          <a:noFill/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8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implementation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6C8A5D-057E-704A-847F-6EBB234B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10080"/>
            <a:ext cx="3149600" cy="1130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93EDE4-A36C-FE42-B6BE-39ECD3BF4435}"/>
              </a:ext>
            </a:extLst>
          </p:cNvPr>
          <p:cNvSpPr/>
          <p:nvPr/>
        </p:nvSpPr>
        <p:spPr>
          <a:xfrm>
            <a:off x="1295400" y="1542958"/>
            <a:ext cx="1228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irpc3.proto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99684EE2-6D93-B14D-A682-793BDEEC4D5A}"/>
              </a:ext>
            </a:extLst>
          </p:cNvPr>
          <p:cNvSpPr/>
          <p:nvPr/>
        </p:nvSpPr>
        <p:spPr>
          <a:xfrm>
            <a:off x="3924300" y="2410410"/>
            <a:ext cx="189596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8740DC-7066-8342-A888-C918D476B270}"/>
              </a:ext>
            </a:extLst>
          </p:cNvPr>
          <p:cNvSpPr/>
          <p:nvPr/>
        </p:nvSpPr>
        <p:spPr>
          <a:xfrm>
            <a:off x="3822700" y="1565229"/>
            <a:ext cx="189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9900"/>
                </a:solidFill>
              </a:rPr>
              <a:t>protoc</a:t>
            </a:r>
            <a:r>
              <a:rPr lang="en-US" altLang="zh-CN" dirty="0">
                <a:solidFill>
                  <a:srgbClr val="FF9900"/>
                </a:solidFill>
              </a:rPr>
              <a:t> irpc3.proto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BEE158-3584-4E4E-9733-E646D001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787995"/>
            <a:ext cx="4241800" cy="1955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64F6156-D7E2-3644-887A-4ADC2EE70515}"/>
              </a:ext>
            </a:extLst>
          </p:cNvPr>
          <p:cNvSpPr/>
          <p:nvPr/>
        </p:nvSpPr>
        <p:spPr>
          <a:xfrm>
            <a:off x="7488265" y="1369686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9900"/>
                </a:solidFill>
              </a:rPr>
              <a:t>irpc3.pb.go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200D05-1126-5E48-ACF9-5B8137EAEABC}"/>
              </a:ext>
            </a:extLst>
          </p:cNvPr>
          <p:cNvSpPr/>
          <p:nvPr/>
        </p:nvSpPr>
        <p:spPr>
          <a:xfrm>
            <a:off x="1131586" y="399885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irpc3_client.go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8C8D68-62E6-FF49-AE08-7DF90252DE6C}"/>
              </a:ext>
            </a:extLst>
          </p:cNvPr>
          <p:cNvSpPr/>
          <p:nvPr/>
        </p:nvSpPr>
        <p:spPr>
          <a:xfrm>
            <a:off x="5583265" y="3897031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irpc3_server.go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1E3BE2-B738-A64D-A87C-70D38B99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83" y="4406900"/>
            <a:ext cx="7175500" cy="2451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3EE1B-91EE-5248-9FC4-B55BD930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94" y="4552960"/>
            <a:ext cx="4038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test result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DEA2A0-5016-294A-B6C7-4BCB733A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207"/>
            <a:ext cx="12192000" cy="3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endParaRPr lang="en-US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41910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transmission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execution</a:t>
            </a:r>
          </a:p>
          <a:p>
            <a:pPr lvl="2"/>
            <a:r>
              <a:rPr lang="en-US" dirty="0" err="1">
                <a:solidFill>
                  <a:srgbClr val="FF9900"/>
                </a:solidFill>
              </a:rPr>
              <a:t>无实质input</a:t>
            </a:r>
            <a:r>
              <a:rPr lang="en-US" dirty="0">
                <a:solidFill>
                  <a:srgbClr val="FF9900"/>
                </a:solidFill>
              </a:rPr>
              <a:t> output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“包装”site2的iexecutor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“go </a:t>
            </a:r>
            <a:r>
              <a:rPr lang="en-US" dirty="0" err="1">
                <a:solidFill>
                  <a:srgbClr val="FF9900"/>
                </a:solidFill>
              </a:rPr>
              <a:t>func</a:t>
            </a:r>
            <a:r>
              <a:rPr lang="en-US" dirty="0">
                <a:solidFill>
                  <a:srgbClr val="FF9900"/>
                </a:solidFill>
              </a:rPr>
              <a:t>”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59EE5-782C-344F-BF12-26BA4B24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19" y="533400"/>
            <a:ext cx="575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进度安排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11.11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12.1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跑通整个系统，能够返回</a:t>
            </a:r>
            <a:r>
              <a:rPr lang="en-US" altLang="zh-CN" dirty="0">
                <a:solidFill>
                  <a:srgbClr val="92D050"/>
                </a:solidFill>
              </a:rPr>
              <a:t>No6query</a:t>
            </a:r>
            <a:r>
              <a:rPr lang="zh-CN" altLang="en-US" dirty="0">
                <a:solidFill>
                  <a:srgbClr val="92D050"/>
                </a:solidFill>
              </a:rPr>
              <a:t>的查询结果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实现除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iqueryoptimizer外的全部模块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12.2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1.1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优化</a:t>
            </a:r>
            <a:endParaRPr lang="en-US" altLang="zh-CN" dirty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图片 3" descr="人民大学图标">
            <a:extLst>
              <a:ext uri="{FF2B5EF4-FFF2-40B4-BE49-F238E27FC236}">
                <a16:creationId xmlns:a16="http://schemas.microsoft.com/office/drawing/2014/main" id="{4FB6E810-6D95-ED4E-91A9-74E855044E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257800" y="1314451"/>
            <a:ext cx="1676400" cy="7620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rgbClr val="92D050"/>
                </a:solidFill>
              </a:rPr>
              <a:t>user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715000" y="2096367"/>
            <a:ext cx="0" cy="1611884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257799" y="3708251"/>
            <a:ext cx="1676400" cy="287568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solidFill>
                  <a:srgbClr val="92D050"/>
                </a:solidFill>
              </a:rPr>
              <a:t>iddb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477000" y="2076453"/>
            <a:ext cx="0" cy="1631798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2B5689C-8C1D-A449-9F75-7163D01C07BA}"/>
              </a:ext>
            </a:extLst>
          </p:cNvPr>
          <p:cNvSpPr/>
          <p:nvPr/>
        </p:nvSpPr>
        <p:spPr>
          <a:xfrm>
            <a:off x="1583100" y="2477316"/>
            <a:ext cx="39795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92D050"/>
                </a:solidFill>
              </a:rPr>
              <a:t>input: SQL </a:t>
            </a:r>
            <a:r>
              <a:rPr lang="en-US" altLang="zh-CN" sz="2400" dirty="0" err="1">
                <a:solidFill>
                  <a:srgbClr val="92D050"/>
                </a:solidFill>
              </a:rPr>
              <a:t>stmt</a:t>
            </a:r>
            <a:endParaRPr lang="en-US" altLang="zh-CN" sz="2400" dirty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Customer.name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Orders.quantity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from</a:t>
            </a:r>
            <a:r>
              <a:rPr lang="en-US" altLang="zh-CN" dirty="0"/>
              <a:t>  Customer, </a:t>
            </a:r>
          </a:p>
          <a:p>
            <a:r>
              <a:rPr lang="en-US" altLang="zh-CN" dirty="0"/>
              <a:t>	  Orders</a:t>
            </a:r>
          </a:p>
          <a:p>
            <a:r>
              <a:rPr lang="en-US" altLang="zh-CN" dirty="0">
                <a:solidFill>
                  <a:srgbClr val="FF9900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Customer.id</a:t>
            </a:r>
            <a:endParaRPr lang="en-US" altLang="zh-CN" dirty="0"/>
          </a:p>
          <a:p>
            <a:r>
              <a:rPr lang="en-US" altLang="zh-CN" dirty="0"/>
              <a:t>	   =</a:t>
            </a:r>
            <a:r>
              <a:rPr lang="en-US" altLang="zh-CN" dirty="0" err="1"/>
              <a:t>Orders.customer_id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B5BE07-B2D5-F14F-A65C-ADC7393B1223}"/>
              </a:ext>
            </a:extLst>
          </p:cNvPr>
          <p:cNvSpPr/>
          <p:nvPr/>
        </p:nvSpPr>
        <p:spPr>
          <a:xfrm>
            <a:off x="6629400" y="2438400"/>
            <a:ext cx="414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      </a:t>
            </a:r>
            <a:r>
              <a:rPr lang="en-US" altLang="zh-CN" sz="2400" dirty="0">
                <a:solidFill>
                  <a:srgbClr val="92D050"/>
                </a:solidFill>
              </a:rPr>
              <a:t>output: table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xiaoming</a:t>
            </a:r>
            <a:r>
              <a:rPr lang="en-US" altLang="zh-CN" sz="2400" dirty="0"/>
              <a:t>, 2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xiaohong</a:t>
            </a:r>
            <a:r>
              <a:rPr lang="en-US" altLang="zh-CN" sz="2400" dirty="0"/>
              <a:t>, 3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xiaogang</a:t>
            </a:r>
            <a:r>
              <a:rPr lang="en-US" altLang="zh-CN" sz="2400" dirty="0"/>
              <a:t>, 4</a:t>
            </a:r>
          </a:p>
          <a:p>
            <a:r>
              <a:rPr lang="en-US" altLang="zh-CN" sz="2400" dirty="0"/>
              <a:t>				…</a:t>
            </a:r>
          </a:p>
          <a:p>
            <a:endParaRPr lang="en-US" altLang="zh-CN" sz="2400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任务:SQL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altLang="zh-CN" dirty="0" err="1">
                <a:sym typeface="Wingdings" pitchFamily="2" charset="2"/>
              </a:rPr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91">
            <a:extLst>
              <a:ext uri="{FF2B5EF4-FFF2-40B4-BE49-F238E27FC236}">
                <a16:creationId xmlns:a16="http://schemas.microsoft.com/office/drawing/2014/main" id="{7B01F833-F4B0-534B-889E-C9B41CC5343A}"/>
              </a:ext>
            </a:extLst>
          </p:cNvPr>
          <p:cNvSpPr/>
          <p:nvPr/>
        </p:nvSpPr>
        <p:spPr>
          <a:xfrm>
            <a:off x="8863671" y="720115"/>
            <a:ext cx="2794929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BBC93F2-3C26-BE47-A344-5885F3F828D2}"/>
              </a:ext>
            </a:extLst>
          </p:cNvPr>
          <p:cNvSpPr/>
          <p:nvPr/>
        </p:nvSpPr>
        <p:spPr>
          <a:xfrm>
            <a:off x="3196597" y="720115"/>
            <a:ext cx="5204435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4C3F1D9-B639-EA4D-A8D3-DB87663F0814}"/>
              </a:ext>
            </a:extLst>
          </p:cNvPr>
          <p:cNvSpPr/>
          <p:nvPr/>
        </p:nvSpPr>
        <p:spPr>
          <a:xfrm>
            <a:off x="5121733" y="4200888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105403" y="935315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" y="349529"/>
            <a:ext cx="3158594" cy="2226306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448306" y="211220"/>
            <a:ext cx="1523996" cy="41929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92D050"/>
                </a:solidFill>
              </a:rPr>
              <a:t>user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9055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5151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C22090B-DC9F-D44C-A75D-41AEDB9E8AFD}"/>
              </a:ext>
            </a:extLst>
          </p:cNvPr>
          <p:cNvSpPr/>
          <p:nvPr/>
        </p:nvSpPr>
        <p:spPr>
          <a:xfrm>
            <a:off x="5424359" y="1179155"/>
            <a:ext cx="1600192" cy="3794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iparser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CC58850-7DC3-F041-9C69-2485720690CD}"/>
              </a:ext>
            </a:extLst>
          </p:cNvPr>
          <p:cNvSpPr/>
          <p:nvPr/>
        </p:nvSpPr>
        <p:spPr>
          <a:xfrm>
            <a:off x="5259980" y="1956077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iqueryanalyzer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B68629-44C8-F140-80EB-B3634D662DE0}"/>
              </a:ext>
            </a:extLst>
          </p:cNvPr>
          <p:cNvCxnSpPr>
            <a:cxnSpLocks/>
          </p:cNvCxnSpPr>
          <p:nvPr/>
        </p:nvCxnSpPr>
        <p:spPr>
          <a:xfrm>
            <a:off x="5905506" y="1544914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78B3440-47D9-204C-9D90-0157249A25F5}"/>
              </a:ext>
            </a:extLst>
          </p:cNvPr>
          <p:cNvSpPr/>
          <p:nvPr/>
        </p:nvSpPr>
        <p:spPr>
          <a:xfrm>
            <a:off x="5275220" y="2794146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iqueryoptimizer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C43BD77-CBD8-AC46-AB41-E26D17566602}"/>
              </a:ext>
            </a:extLst>
          </p:cNvPr>
          <p:cNvCxnSpPr>
            <a:cxnSpLocks/>
          </p:cNvCxnSpPr>
          <p:nvPr/>
        </p:nvCxnSpPr>
        <p:spPr>
          <a:xfrm>
            <a:off x="5920746" y="2382983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69E0A75-BE9F-044E-855F-95B24B2CB411}"/>
              </a:ext>
            </a:extLst>
          </p:cNvPr>
          <p:cNvSpPr/>
          <p:nvPr/>
        </p:nvSpPr>
        <p:spPr>
          <a:xfrm>
            <a:off x="7399432" y="1716090"/>
            <a:ext cx="110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plan</a:t>
            </a:r>
          </a:p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generator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31F0823-CF0F-D64D-9A69-894C4534B517}"/>
              </a:ext>
            </a:extLst>
          </p:cNvPr>
          <p:cNvCxnSpPr>
            <a:cxnSpLocks/>
          </p:cNvCxnSpPr>
          <p:nvPr/>
        </p:nvCxnSpPr>
        <p:spPr>
          <a:xfrm flipH="1">
            <a:off x="4343403" y="3032257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44325BA-85BF-9A4F-942E-AEC685F1EACA}"/>
              </a:ext>
            </a:extLst>
          </p:cNvPr>
          <p:cNvSpPr/>
          <p:nvPr/>
        </p:nvSpPr>
        <p:spPr>
          <a:xfrm>
            <a:off x="3352803" y="2849095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imeta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94FB1F1-252A-DD44-9892-DAC0FB5BFA83}"/>
              </a:ext>
            </a:extLst>
          </p:cNvPr>
          <p:cNvCxnSpPr>
            <a:cxnSpLocks/>
          </p:cNvCxnSpPr>
          <p:nvPr/>
        </p:nvCxnSpPr>
        <p:spPr>
          <a:xfrm flipH="1">
            <a:off x="2590803" y="3026863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76FA353-CCDA-5F49-8040-C86BE77628C9}"/>
              </a:ext>
            </a:extLst>
          </p:cNvPr>
          <p:cNvSpPr/>
          <p:nvPr/>
        </p:nvSpPr>
        <p:spPr>
          <a:xfrm>
            <a:off x="1600203" y="28437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etcd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DBF2371-256E-5447-BDB1-AF55FEE69272}"/>
              </a:ext>
            </a:extLst>
          </p:cNvPr>
          <p:cNvCxnSpPr>
            <a:cxnSpLocks/>
          </p:cNvCxnSpPr>
          <p:nvPr/>
        </p:nvCxnSpPr>
        <p:spPr>
          <a:xfrm>
            <a:off x="5973055" y="3263909"/>
            <a:ext cx="1" cy="2070677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3B703371-0801-8544-A752-ED84D85CEF4B}"/>
              </a:ext>
            </a:extLst>
          </p:cNvPr>
          <p:cNvSpPr/>
          <p:nvPr/>
        </p:nvSpPr>
        <p:spPr>
          <a:xfrm>
            <a:off x="9144003" y="4175257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D51C67E-3CAC-0C43-A06B-419F9117E626}"/>
              </a:ext>
            </a:extLst>
          </p:cNvPr>
          <p:cNvSpPr/>
          <p:nvPr/>
        </p:nvSpPr>
        <p:spPr>
          <a:xfrm>
            <a:off x="9105901" y="1003160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DACFF3B-6176-D44B-ABA5-73562530665A}"/>
              </a:ext>
            </a:extLst>
          </p:cNvPr>
          <p:cNvCxnSpPr>
            <a:cxnSpLocks/>
          </p:cNvCxnSpPr>
          <p:nvPr/>
        </p:nvCxnSpPr>
        <p:spPr>
          <a:xfrm>
            <a:off x="6794805" y="3278815"/>
            <a:ext cx="482301" cy="1817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83FEA32-61BC-C14A-9385-6480FA63C038}"/>
              </a:ext>
            </a:extLst>
          </p:cNvPr>
          <p:cNvSpPr/>
          <p:nvPr/>
        </p:nvSpPr>
        <p:spPr>
          <a:xfrm>
            <a:off x="7399432" y="5356357"/>
            <a:ext cx="1001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executor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113199-CD3C-B645-B82F-78CA0E7E0979}"/>
              </a:ext>
            </a:extLst>
          </p:cNvPr>
          <p:cNvSpPr/>
          <p:nvPr/>
        </p:nvSpPr>
        <p:spPr>
          <a:xfrm>
            <a:off x="2891167" y="381000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site1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C3E8F3D-85C6-A040-9B27-DB36B1F8344A}"/>
              </a:ext>
            </a:extLst>
          </p:cNvPr>
          <p:cNvSpPr/>
          <p:nvPr/>
        </p:nvSpPr>
        <p:spPr>
          <a:xfrm>
            <a:off x="4981958" y="3686031"/>
            <a:ext cx="983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local call</a:t>
            </a:r>
          </a:p>
          <a:p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8B0B870-B211-354F-8E78-73D02E95CCD1}"/>
              </a:ext>
            </a:extLst>
          </p:cNvPr>
          <p:cNvSpPr/>
          <p:nvPr/>
        </p:nvSpPr>
        <p:spPr>
          <a:xfrm>
            <a:off x="8524774" y="3929915"/>
            <a:ext cx="123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remote call</a:t>
            </a:r>
            <a:endParaRPr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9D4DF24-3347-D647-B65E-4A05BE26839C}"/>
              </a:ext>
            </a:extLst>
          </p:cNvPr>
          <p:cNvCxnSpPr>
            <a:cxnSpLocks/>
          </p:cNvCxnSpPr>
          <p:nvPr/>
        </p:nvCxnSpPr>
        <p:spPr>
          <a:xfrm>
            <a:off x="2590803" y="3335094"/>
            <a:ext cx="2932116" cy="19994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F53AFBD-6BB9-5440-B7C8-0AF12525FEA3}"/>
              </a:ext>
            </a:extLst>
          </p:cNvPr>
          <p:cNvSpPr/>
          <p:nvPr/>
        </p:nvSpPr>
        <p:spPr>
          <a:xfrm>
            <a:off x="5501510" y="5412137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920889-D091-3E48-83D4-6B7719213E9F}"/>
              </a:ext>
            </a:extLst>
          </p:cNvPr>
          <p:cNvSpPr/>
          <p:nvPr/>
        </p:nvSpPr>
        <p:spPr>
          <a:xfrm>
            <a:off x="6932749" y="3527570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irpc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A7839A6-6694-6349-9EA3-7E5FC9D425B5}"/>
              </a:ext>
            </a:extLst>
          </p:cNvPr>
          <p:cNvCxnSpPr>
            <a:cxnSpLocks/>
          </p:cNvCxnSpPr>
          <p:nvPr/>
        </p:nvCxnSpPr>
        <p:spPr>
          <a:xfrm>
            <a:off x="8125823" y="3826052"/>
            <a:ext cx="1623596" cy="142869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B95A94A-1328-5349-AF6D-4D4D91C1E44B}"/>
              </a:ext>
            </a:extLst>
          </p:cNvPr>
          <p:cNvCxnSpPr>
            <a:cxnSpLocks/>
          </p:cNvCxnSpPr>
          <p:nvPr/>
        </p:nvCxnSpPr>
        <p:spPr>
          <a:xfrm flipH="1">
            <a:off x="2606111" y="5671491"/>
            <a:ext cx="2677822" cy="1280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1A796005-45CE-8B44-9961-B75F661B5C69}"/>
              </a:ext>
            </a:extLst>
          </p:cNvPr>
          <p:cNvSpPr/>
          <p:nvPr/>
        </p:nvSpPr>
        <p:spPr>
          <a:xfrm>
            <a:off x="1621221" y="53940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mysql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9E4204AC-CE11-8E40-8E1A-28C1CA116AFA}"/>
              </a:ext>
            </a:extLst>
          </p:cNvPr>
          <p:cNvSpPr/>
          <p:nvPr/>
        </p:nvSpPr>
        <p:spPr>
          <a:xfrm>
            <a:off x="9476023" y="5394001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B80602-CD9D-5B47-9AA7-02791CC0E53E}"/>
              </a:ext>
            </a:extLst>
          </p:cNvPr>
          <p:cNvSpPr/>
          <p:nvPr/>
        </p:nvSpPr>
        <p:spPr>
          <a:xfrm>
            <a:off x="5469888" y="59293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330252A-A1BC-7448-9C62-48BA7644B022}"/>
              </a:ext>
            </a:extLst>
          </p:cNvPr>
          <p:cNvSpPr/>
          <p:nvPr/>
        </p:nvSpPr>
        <p:spPr>
          <a:xfrm>
            <a:off x="6603358" y="604242"/>
            <a:ext cx="65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1E5CB6-0F8B-7345-B825-DC086C466BBF}"/>
              </a:ext>
            </a:extLst>
          </p:cNvPr>
          <p:cNvSpPr/>
          <p:nvPr/>
        </p:nvSpPr>
        <p:spPr>
          <a:xfrm>
            <a:off x="5442866" y="157751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B4447D0-5683-2842-9D53-296711BC3734}"/>
              </a:ext>
            </a:extLst>
          </p:cNvPr>
          <p:cNvSpPr/>
          <p:nvPr/>
        </p:nvSpPr>
        <p:spPr>
          <a:xfrm>
            <a:off x="5401008" y="2408601"/>
            <a:ext cx="4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QT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294A76F-D15C-AD43-84FD-62F015F3AAC0}"/>
              </a:ext>
            </a:extLst>
          </p:cNvPr>
          <p:cNvSpPr/>
          <p:nvPr/>
        </p:nvSpPr>
        <p:spPr>
          <a:xfrm>
            <a:off x="4417442" y="2639744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QOT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20C6514-DAC4-7542-BFC0-D9159B33717A}"/>
              </a:ext>
            </a:extLst>
          </p:cNvPr>
          <p:cNvSpPr/>
          <p:nvPr/>
        </p:nvSpPr>
        <p:spPr>
          <a:xfrm>
            <a:off x="9300833" y="281154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site2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971800" y="2895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82C9-1F0D-4312-9EB4-3DAC2EC7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80C0-B127-4427-A206-4B6798D3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6" y="1615900"/>
            <a:ext cx="10515600" cy="435133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 err="1"/>
              <a:t>Sql</a:t>
            </a:r>
            <a:r>
              <a:rPr lang="zh-CN" altLang="en-US" dirty="0"/>
              <a:t>语句（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D3F16-76B7-4870-B209-9E64D45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3" y="1898716"/>
            <a:ext cx="5009231" cy="4820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CA67D1-72EA-4F96-BFB6-4D04A67B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9" y="2799702"/>
            <a:ext cx="5630776" cy="341991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CD65E41-BD94-4EE9-B6E8-7649ACD347EE}"/>
              </a:ext>
            </a:extLst>
          </p:cNvPr>
          <p:cNvSpPr/>
          <p:nvPr/>
        </p:nvSpPr>
        <p:spPr>
          <a:xfrm>
            <a:off x="6096000" y="4093828"/>
            <a:ext cx="749417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3923144-EDF5-BD46-A025-2FB64AB4B651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CB788E-87DC-4B0B-9DAE-FF357245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No.6 query</a:t>
            </a:r>
            <a:r>
              <a:rPr lang="zh-CN" altLang="en-US" dirty="0"/>
              <a:t>示例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C6CCEE8-8722-4FA1-BFC2-992A327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38" y="1979019"/>
            <a:ext cx="5158430" cy="1065900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7B1E6B1E-DEDA-4ED0-A61C-DB74B67340B1}"/>
              </a:ext>
            </a:extLst>
          </p:cNvPr>
          <p:cNvGrpSpPr/>
          <p:nvPr/>
        </p:nvGrpSpPr>
        <p:grpSpPr>
          <a:xfrm>
            <a:off x="2682053" y="3848572"/>
            <a:ext cx="8621950" cy="2644303"/>
            <a:chOff x="1250395" y="2153874"/>
            <a:chExt cx="8621950" cy="264430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DE01776-B048-48F8-A823-D39D357A063C}"/>
                </a:ext>
              </a:extLst>
            </p:cNvPr>
            <p:cNvSpPr/>
            <p:nvPr/>
          </p:nvSpPr>
          <p:spPr>
            <a:xfrm>
              <a:off x="4376820" y="2153874"/>
              <a:ext cx="1719180" cy="496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SelectStmt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3DA8C0F-4C99-4490-A243-A17D73521AEE}"/>
                </a:ext>
              </a:extLst>
            </p:cNvPr>
            <p:cNvSpPr/>
            <p:nvPr/>
          </p:nvSpPr>
          <p:spPr>
            <a:xfrm>
              <a:off x="4716850" y="335307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rom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01B1A0B-1E59-4E84-9AFA-770162805E24}"/>
                </a:ext>
              </a:extLst>
            </p:cNvPr>
            <p:cNvSpPr/>
            <p:nvPr/>
          </p:nvSpPr>
          <p:spPr>
            <a:xfrm>
              <a:off x="7072418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W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here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459493-E3BA-4A64-830C-F1CF90432799}"/>
                </a:ext>
              </a:extLst>
            </p:cNvPr>
            <p:cNvSpPr/>
            <p:nvPr/>
          </p:nvSpPr>
          <p:spPr>
            <a:xfrm>
              <a:off x="2381156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fields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3840270-571B-4FAE-9EF7-1B78342FD27C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rot="5400000">
              <a:off x="3718186" y="1830280"/>
              <a:ext cx="698618" cy="2337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D3AE1D70-2DAB-47CA-AFC5-CEE498C313F6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4883750" y="3000410"/>
              <a:ext cx="703184" cy="2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E437819-EC54-4409-8666-666BED84ABC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16200000" flipH="1">
              <a:off x="6063817" y="1822479"/>
              <a:ext cx="698618" cy="2353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EB7DF23-60A5-4D9A-9AEA-B2A46374FFCE}"/>
                </a:ext>
              </a:extLst>
            </p:cNvPr>
            <p:cNvSpPr/>
            <p:nvPr/>
          </p:nvSpPr>
          <p:spPr>
            <a:xfrm>
              <a:off x="8509588" y="3348504"/>
              <a:ext cx="136275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GroupBY..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0B0708E-2641-44E9-8630-0E49E55C93BC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16200000" flipH="1">
              <a:off x="6864379" y="1021916"/>
              <a:ext cx="698618" cy="39545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ED40642-DA5B-4DA0-844C-0FE3D3C3A3BD}"/>
                </a:ext>
              </a:extLst>
            </p:cNvPr>
            <p:cNvSpPr/>
            <p:nvPr/>
          </p:nvSpPr>
          <p:spPr>
            <a:xfrm>
              <a:off x="1250395" y="4275106"/>
              <a:ext cx="1355460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Customer.name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D3F39EE-F3BF-4E06-A2AD-CBD9618256A7}"/>
                </a:ext>
              </a:extLst>
            </p:cNvPr>
            <p:cNvSpPr/>
            <p:nvPr/>
          </p:nvSpPr>
          <p:spPr>
            <a:xfrm>
              <a:off x="2769046" y="4275105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Orders.quantity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71BE1C91-8FA8-4AAF-BD32-1D066CA73088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rot="5400000">
              <a:off x="2208151" y="3584676"/>
              <a:ext cx="410405" cy="9704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705D821-D4B0-4CD6-9D31-42FB579CE409}"/>
                </a:ext>
              </a:extLst>
            </p:cNvPr>
            <p:cNvCxnSpPr>
              <a:stCxn id="13" idx="2"/>
              <a:endCxn id="37" idx="0"/>
            </p:cNvCxnSpPr>
            <p:nvPr/>
          </p:nvCxnSpPr>
          <p:spPr>
            <a:xfrm rot="16200000" flipH="1">
              <a:off x="2887323" y="3875958"/>
              <a:ext cx="410404" cy="3878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3859B8D-5375-486C-AF49-5137E4A52170}"/>
                </a:ext>
              </a:extLst>
            </p:cNvPr>
            <p:cNvSpPr/>
            <p:nvPr/>
          </p:nvSpPr>
          <p:spPr>
            <a:xfrm>
              <a:off x="3959258" y="4275335"/>
              <a:ext cx="1275016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F7F47A0-1ED1-41FB-8186-CAD6633DB1E7}"/>
                </a:ext>
              </a:extLst>
            </p:cNvPr>
            <p:cNvCxnSpPr>
              <a:cxnSpLocks/>
              <a:stCxn id="8" idx="2"/>
              <a:endCxn id="44" idx="0"/>
            </p:cNvCxnSpPr>
            <p:nvPr/>
          </p:nvCxnSpPr>
          <p:spPr>
            <a:xfrm rot="5400000">
              <a:off x="4712486" y="3753547"/>
              <a:ext cx="406068" cy="6375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89F07C9-E924-490F-831D-A7E39F5092FC}"/>
                </a:ext>
              </a:extLst>
            </p:cNvPr>
            <p:cNvSpPr/>
            <p:nvPr/>
          </p:nvSpPr>
          <p:spPr>
            <a:xfrm>
              <a:off x="6603433" y="4281980"/>
              <a:ext cx="219661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Customer.id=</a:t>
              </a:r>
            </a:p>
            <a:p>
              <a:pPr algn="ctr"/>
              <a:r>
                <a:rPr lang="en-US" altLang="zh-CN" dirty="0"/>
                <a:t>Orders.customer_id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85050A-7E0F-4393-A97E-DF265E38AF1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7380350" y="4073319"/>
              <a:ext cx="418110" cy="8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3B33AF8-FFB3-43A5-B386-D1FB0DA878C5}"/>
                </a:ext>
              </a:extLst>
            </p:cNvPr>
            <p:cNvSpPr/>
            <p:nvPr/>
          </p:nvSpPr>
          <p:spPr>
            <a:xfrm>
              <a:off x="5364126" y="428198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87E68F8C-7056-4471-AA62-D4D03B8E6E3B}"/>
                </a:ext>
              </a:extLst>
            </p:cNvPr>
            <p:cNvCxnSpPr>
              <a:stCxn id="8" idx="2"/>
              <a:endCxn id="66" idx="0"/>
            </p:cNvCxnSpPr>
            <p:nvPr/>
          </p:nvCxnSpPr>
          <p:spPr>
            <a:xfrm rot="16200000" flipH="1">
              <a:off x="5351556" y="3751985"/>
              <a:ext cx="412713" cy="647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箭头: 左弧形 90">
            <a:extLst>
              <a:ext uri="{FF2B5EF4-FFF2-40B4-BE49-F238E27FC236}">
                <a16:creationId xmlns:a16="http://schemas.microsoft.com/office/drawing/2014/main" id="{200DF71E-8C42-4A11-B177-7152D078DD71}"/>
              </a:ext>
            </a:extLst>
          </p:cNvPr>
          <p:cNvSpPr/>
          <p:nvPr/>
        </p:nvSpPr>
        <p:spPr>
          <a:xfrm>
            <a:off x="3359784" y="3044919"/>
            <a:ext cx="616598" cy="158787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810000" y="33147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59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AC2020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529A4D857314092F8987294A43FD3" ma:contentTypeVersion="0" ma:contentTypeDescription="Create a new document." ma:contentTypeScope="" ma:versionID="b3a40a446e339e50bd650e277a113f3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91CAD78-C6F6-407D-A9D5-329355F0770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855BF4-2A99-441B-9566-850307E4F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1F2A1-2ACF-4A95-B48F-47B38B713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1538</Words>
  <Application>Microsoft Macintosh PowerPoint</Application>
  <PresentationFormat>宽屏</PresentationFormat>
  <Paragraphs>344</Paragraphs>
  <Slides>36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DAC2020</vt:lpstr>
      <vt:lpstr>Visio.Drawing.11</vt:lpstr>
      <vt:lpstr>        ddb course project            中期汇报 </vt:lpstr>
      <vt:lpstr>iddb course project</vt:lpstr>
      <vt:lpstr>iddb architecture</vt:lpstr>
      <vt:lpstr>iddb architecture</vt:lpstr>
      <vt:lpstr>iddb architecture</vt:lpstr>
      <vt:lpstr>iddb course project</vt:lpstr>
      <vt:lpstr>SQL parser</vt:lpstr>
      <vt:lpstr>No.6 query示例</vt:lpstr>
      <vt:lpstr>iddb course project</vt:lpstr>
      <vt:lpstr>Analyzer</vt:lpstr>
      <vt:lpstr>iddb course project</vt:lpstr>
      <vt:lpstr>optimizer</vt:lpstr>
      <vt:lpstr>更优化的optimizer应该是这样的</vt:lpstr>
      <vt:lpstr>iddb course project</vt:lpstr>
      <vt:lpstr>Imeta</vt:lpstr>
      <vt:lpstr>Imeta</vt:lpstr>
      <vt:lpstr>Imeta</vt:lpstr>
      <vt:lpstr>ETCD</vt:lpstr>
      <vt:lpstr>ETCD</vt:lpstr>
      <vt:lpstr>ETCD</vt:lpstr>
      <vt:lpstr>ETCD</vt:lpstr>
      <vt:lpstr>工程位置</vt:lpstr>
      <vt:lpstr>iddb course project</vt:lpstr>
      <vt:lpstr>Execute phase</vt:lpstr>
      <vt:lpstr>Execute phase</vt:lpstr>
      <vt:lpstr>Execute π</vt:lpstr>
      <vt:lpstr>Execute join</vt:lpstr>
      <vt:lpstr>Execute transmission</vt:lpstr>
      <vt:lpstr>iddb course project</vt:lpstr>
      <vt:lpstr>irpc overview</vt:lpstr>
      <vt:lpstr>irpc </vt:lpstr>
      <vt:lpstr>irpc implementation</vt:lpstr>
      <vt:lpstr>irpc test result</vt:lpstr>
      <vt:lpstr>irpc</vt:lpstr>
      <vt:lpstr>iddb course project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2011-11-23T07:37:04Z</dcterms:created>
  <dcterms:modified xsi:type="dcterms:W3CDTF">2020-11-10T15:20:09Z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0x0101004AC529A4D857314092F8987294A43FD3</vt:lpwstr>
  </property>
</Properties>
</file>