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9" r:id="rId5"/>
    <p:sldId id="261" r:id="rId6"/>
    <p:sldId id="262" r:id="rId7"/>
    <p:sldId id="267" r:id="rId8"/>
    <p:sldId id="266"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tsshuja199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orenews.pk/e-learn-app-pakistani-students-get-rid-tuition/" TargetMode="External"/><Relationship Id="rId7" Type="http://schemas.openxmlformats.org/officeDocument/2006/relationships/hyperlink" Target="https://www.nap.edu/read/11995/chapter/4#18" TargetMode="External"/><Relationship Id="rId2" Type="http://schemas.openxmlformats.org/officeDocument/2006/relationships/hyperlink" Target="https://www.dawn.com/news/1281161" TargetMode="External"/><Relationship Id="rId1" Type="http://schemas.openxmlformats.org/officeDocument/2006/relationships/slideLayout" Target="../slideLayouts/slideLayout2.xml"/><Relationship Id="rId6" Type="http://schemas.openxmlformats.org/officeDocument/2006/relationships/hyperlink" Target="https://simple.wikipedia.org/wiki/E-learning" TargetMode="External"/><Relationship Id="rId5" Type="http://schemas.openxmlformats.org/officeDocument/2006/relationships/hyperlink" Target="https://elearningindustry.com/9-benefits-of-elearning-for-students" TargetMode="External"/><Relationship Id="rId4" Type="http://schemas.openxmlformats.org/officeDocument/2006/relationships/hyperlink" Target="https://www.thenational.ae/uae/uneducated-children-to-benefit-from-e-learning-programme-1.7177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School e-Learning Management System</a:t>
            </a:r>
          </a:p>
        </p:txBody>
      </p:sp>
      <p:sp>
        <p:nvSpPr>
          <p:cNvPr id="3" name="Subtitle 2"/>
          <p:cNvSpPr>
            <a:spLocks noGrp="1"/>
          </p:cNvSpPr>
          <p:nvPr>
            <p:ph type="subTitle" idx="1"/>
          </p:nvPr>
        </p:nvSpPr>
        <p:spPr/>
        <p:txBody>
          <a:bodyPr/>
          <a:lstStyle/>
          <a:p>
            <a:r>
              <a:rPr lang="en-US" dirty="0" smtClean="0"/>
              <a:t>SHUJA ALI</a:t>
            </a:r>
          </a:p>
          <a:p>
            <a:r>
              <a:rPr lang="en-US" dirty="0" smtClean="0"/>
              <a:t>Email: </a:t>
            </a:r>
            <a:r>
              <a:rPr lang="en-US" dirty="0" smtClean="0">
                <a:hlinkClick r:id="rId2"/>
              </a:rPr>
              <a:t>itsshuja1997@gmail.com</a:t>
            </a:r>
            <a:endParaRPr lang="en-US" dirty="0" smtClean="0"/>
          </a:p>
          <a:p>
            <a:r>
              <a:rPr lang="en-US" dirty="0" smtClean="0"/>
              <a:t>Location: Garden East , Karachi</a:t>
            </a:r>
          </a:p>
          <a:p>
            <a:r>
              <a:rPr lang="en-US" dirty="0" smtClean="0"/>
              <a:t>Cell number: +92-334-3937237</a:t>
            </a:r>
            <a:endParaRPr lang="en-US" dirty="0"/>
          </a:p>
        </p:txBody>
      </p:sp>
    </p:spTree>
    <p:extLst>
      <p:ext uri="{BB962C8B-B14F-4D97-AF65-F5344CB8AC3E}">
        <p14:creationId xmlns:p14="http://schemas.microsoft.com/office/powerpoint/2010/main" val="2434115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55800"/>
            <a:ext cx="10794999" cy="4352925"/>
          </a:xfrm>
        </p:spPr>
      </p:pic>
    </p:spTree>
    <p:extLst>
      <p:ext uri="{BB962C8B-B14F-4D97-AF65-F5344CB8AC3E}">
        <p14:creationId xmlns:p14="http://schemas.microsoft.com/office/powerpoint/2010/main" val="1639363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[1]. </a:t>
            </a:r>
            <a:r>
              <a:rPr lang="en-US" dirty="0">
                <a:hlinkClick r:id="rId2"/>
              </a:rPr>
              <a:t>https://</a:t>
            </a:r>
            <a:r>
              <a:rPr lang="en-US" dirty="0" smtClean="0">
                <a:hlinkClick r:id="rId2"/>
              </a:rPr>
              <a:t>www.dawn.com/news/1281161</a:t>
            </a:r>
            <a:endParaRPr lang="en-US" dirty="0" smtClean="0"/>
          </a:p>
          <a:p>
            <a:r>
              <a:rPr lang="en-US" dirty="0" smtClean="0"/>
              <a:t>[2]. </a:t>
            </a:r>
            <a:r>
              <a:rPr lang="en-US" dirty="0">
                <a:hlinkClick r:id="rId3"/>
              </a:rPr>
              <a:t>https://www.morenews.pk/e-learn-app-pakistani-students-get-rid-tuition</a:t>
            </a:r>
            <a:r>
              <a:rPr lang="en-US" dirty="0" smtClean="0">
                <a:hlinkClick r:id="rId3"/>
              </a:rPr>
              <a:t>/</a:t>
            </a:r>
            <a:endParaRPr lang="en-US" dirty="0" smtClean="0"/>
          </a:p>
          <a:p>
            <a:r>
              <a:rPr lang="en-US" dirty="0" smtClean="0"/>
              <a:t>[3]. </a:t>
            </a:r>
            <a:r>
              <a:rPr lang="en-US" dirty="0">
                <a:hlinkClick r:id="rId4"/>
              </a:rPr>
              <a:t>https://</a:t>
            </a:r>
            <a:r>
              <a:rPr lang="en-US" dirty="0" smtClean="0">
                <a:hlinkClick r:id="rId4"/>
              </a:rPr>
              <a:t>www.thenational.ae/uae/uneducated-children-to-benefit-from-e-learning-programme-1.71770</a:t>
            </a:r>
            <a:endParaRPr lang="en-US" dirty="0" smtClean="0"/>
          </a:p>
          <a:p>
            <a:r>
              <a:rPr lang="en-US" dirty="0" smtClean="0"/>
              <a:t>[4]. </a:t>
            </a:r>
            <a:r>
              <a:rPr lang="en-US" dirty="0">
                <a:hlinkClick r:id="rId5"/>
              </a:rPr>
              <a:t>https://</a:t>
            </a:r>
            <a:r>
              <a:rPr lang="en-US" dirty="0" smtClean="0">
                <a:hlinkClick r:id="rId5"/>
              </a:rPr>
              <a:t>elearningindustry.com/9-benefits-of-elearning-for-students</a:t>
            </a:r>
            <a:endParaRPr lang="en-US" dirty="0" smtClean="0"/>
          </a:p>
          <a:p>
            <a:r>
              <a:rPr lang="en-US" dirty="0" smtClean="0"/>
              <a:t>[5]. </a:t>
            </a:r>
            <a:r>
              <a:rPr lang="en-US" dirty="0">
                <a:hlinkClick r:id="rId6"/>
              </a:rPr>
              <a:t>https://</a:t>
            </a:r>
            <a:r>
              <a:rPr lang="en-US" dirty="0" smtClean="0">
                <a:hlinkClick r:id="rId6"/>
              </a:rPr>
              <a:t>simple.wikipedia.org/wiki/E-learning</a:t>
            </a:r>
            <a:endParaRPr lang="en-US" dirty="0" smtClean="0"/>
          </a:p>
          <a:p>
            <a:r>
              <a:rPr lang="en-US" dirty="0" smtClean="0"/>
              <a:t>[6]. </a:t>
            </a:r>
            <a:r>
              <a:rPr lang="en-US" dirty="0">
                <a:hlinkClick r:id="rId7"/>
              </a:rPr>
              <a:t>https://</a:t>
            </a:r>
            <a:r>
              <a:rPr lang="en-US" dirty="0" smtClean="0">
                <a:hlinkClick r:id="rId7"/>
              </a:rPr>
              <a:t>www.nap.edu/read/11995/chapter/4#18</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721855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92500"/>
          </a:bodyPr>
          <a:lstStyle/>
          <a:p>
            <a:pPr algn="just"/>
            <a:r>
              <a:rPr lang="en-US" dirty="0"/>
              <a:t>Mohammed </a:t>
            </a:r>
            <a:r>
              <a:rPr lang="en-US" dirty="0" err="1"/>
              <a:t>Ramzan</a:t>
            </a:r>
            <a:r>
              <a:rPr lang="en-US" dirty="0"/>
              <a:t>, who works as a mason at a construction company in Dubai, said that he would be one of the first to try the e-learning project.</a:t>
            </a:r>
          </a:p>
          <a:p>
            <a:pPr algn="just"/>
            <a:r>
              <a:rPr lang="en-US" dirty="0"/>
              <a:t>“I had to leave school at the age of 11 when my father died and there was no one in the family to feed us,” he said. “My mother took me out of school and sent me to the nearby construction site in Lahore to earn money. Since then, I haven’t seen school. It was my father’s dream for me to become an engineer so that I could create big buildings.</a:t>
            </a:r>
          </a:p>
          <a:p>
            <a:pPr algn="just"/>
            <a:r>
              <a:rPr lang="en-US" dirty="0"/>
              <a:t>“Unfortunately, I was not able to achieve his dream, but if I get the chance, I will surely complete my education.”</a:t>
            </a:r>
          </a:p>
          <a:p>
            <a:pPr algn="just"/>
            <a:r>
              <a:rPr lang="en-US" dirty="0" err="1"/>
              <a:t>Mr</a:t>
            </a:r>
            <a:r>
              <a:rPr lang="en-US" dirty="0"/>
              <a:t> </a:t>
            </a:r>
            <a:r>
              <a:rPr lang="en-US" dirty="0" err="1"/>
              <a:t>Ramzan</a:t>
            </a:r>
            <a:r>
              <a:rPr lang="en-US" dirty="0"/>
              <a:t> said he has a smartphone, which will help him to connect with e-classes.</a:t>
            </a:r>
          </a:p>
          <a:p>
            <a:pPr algn="just"/>
            <a:r>
              <a:rPr lang="en-US" dirty="0"/>
              <a:t>“If I can watch films, do video calls from my mobile then I can also take classes as well. Thanks to the technology,” said the 32-year-old Pakistani.</a:t>
            </a:r>
          </a:p>
          <a:p>
            <a:pPr algn="just"/>
            <a:endParaRPr lang="en-US" dirty="0"/>
          </a:p>
        </p:txBody>
      </p:sp>
    </p:spTree>
    <p:extLst>
      <p:ext uri="{BB962C8B-B14F-4D97-AF65-F5344CB8AC3E}">
        <p14:creationId xmlns:p14="http://schemas.microsoft.com/office/powerpoint/2010/main" val="1792280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E-learning</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v"/>
            </a:pPr>
            <a:r>
              <a:rPr lang="en-US" dirty="0" smtClean="0"/>
              <a:t> An</a:t>
            </a:r>
            <a:r>
              <a:rPr lang="en-US" dirty="0"/>
              <a:t> online </a:t>
            </a:r>
            <a:r>
              <a:rPr lang="en-US" dirty="0" smtClean="0"/>
              <a:t>educational</a:t>
            </a:r>
            <a:r>
              <a:rPr lang="en-US" dirty="0"/>
              <a:t> or e-learning service </a:t>
            </a:r>
            <a:r>
              <a:rPr lang="en-US" dirty="0" smtClean="0"/>
              <a:t>is</a:t>
            </a:r>
            <a:r>
              <a:rPr lang="en-US" dirty="0"/>
              <a:t> which teaches and helps students improve </a:t>
            </a:r>
            <a:r>
              <a:rPr lang="en-US" dirty="0" smtClean="0"/>
              <a:t>in </a:t>
            </a:r>
            <a:r>
              <a:rPr lang="en-US" dirty="0"/>
              <a:t>subjects such as </a:t>
            </a:r>
            <a:r>
              <a:rPr lang="en-US" dirty="0" smtClean="0"/>
              <a:t>Math's ,</a:t>
            </a:r>
            <a:r>
              <a:rPr lang="en-US" dirty="0"/>
              <a:t> English and Science. </a:t>
            </a:r>
            <a:endParaRPr lang="en-US" dirty="0" smtClean="0"/>
          </a:p>
          <a:p>
            <a:pPr algn="just">
              <a:buFont typeface="Wingdings" panose="05000000000000000000" pitchFamily="2" charset="2"/>
              <a:buChar char="v"/>
            </a:pPr>
            <a:r>
              <a:rPr lang="en-US" dirty="0" smtClean="0"/>
              <a:t> These </a:t>
            </a:r>
            <a:r>
              <a:rPr lang="en-US" dirty="0"/>
              <a:t>are normally used by schools to let students </a:t>
            </a:r>
            <a:r>
              <a:rPr lang="en-US" dirty="0" smtClean="0"/>
              <a:t>learn at </a:t>
            </a:r>
            <a:r>
              <a:rPr lang="en-US" dirty="0"/>
              <a:t>home and complete </a:t>
            </a:r>
            <a:r>
              <a:rPr lang="en-US" dirty="0" smtClean="0"/>
              <a:t>homework online. </a:t>
            </a:r>
          </a:p>
          <a:p>
            <a:pPr marL="0" indent="0" algn="just">
              <a:buNone/>
            </a:pPr>
            <a:endParaRPr lang="en-US" dirty="0" smtClean="0"/>
          </a:p>
          <a:p>
            <a:pPr marL="0" indent="0" algn="just">
              <a:buNone/>
            </a:pPr>
            <a:r>
              <a:rPr lang="en-US" dirty="0" smtClean="0"/>
              <a:t/>
            </a:r>
            <a:br>
              <a:rPr lang="en-US" dirty="0" smtClean="0"/>
            </a:br>
            <a:endParaRPr lang="en-US" dirty="0"/>
          </a:p>
        </p:txBody>
      </p:sp>
    </p:spTree>
    <p:extLst>
      <p:ext uri="{BB962C8B-B14F-4D97-AF65-F5344CB8AC3E}">
        <p14:creationId xmlns:p14="http://schemas.microsoft.com/office/powerpoint/2010/main" val="4179527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to the children of Pakistan</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v"/>
            </a:pPr>
            <a:r>
              <a:rPr lang="en-US" dirty="0" smtClean="0"/>
              <a:t> We </a:t>
            </a:r>
            <a:r>
              <a:rPr lang="en-US" dirty="0"/>
              <a:t>[the Pakistani community] need educational access for our children at an affordable cost. The </a:t>
            </a:r>
            <a:r>
              <a:rPr lang="en-US" dirty="0" smtClean="0"/>
              <a:t>e-learning enable </a:t>
            </a:r>
            <a:r>
              <a:rPr lang="en-US" dirty="0"/>
              <a:t>students to complete their discontinued education,” </a:t>
            </a:r>
            <a:r>
              <a:rPr lang="en-US" dirty="0" smtClean="0"/>
              <a:t>(Samina Nasir).</a:t>
            </a:r>
            <a:endParaRPr lang="en-US" dirty="0"/>
          </a:p>
          <a:p>
            <a:pPr algn="just">
              <a:buFont typeface="Wingdings" panose="05000000000000000000" pitchFamily="2" charset="2"/>
              <a:buChar char="v"/>
            </a:pPr>
            <a:r>
              <a:rPr lang="en-US" dirty="0" smtClean="0"/>
              <a:t> About </a:t>
            </a:r>
            <a:r>
              <a:rPr lang="en-US" dirty="0"/>
              <a:t>20,000 Pakistani children in the UAE are sitting at home without an education because their parents cannot afford the fees of private schools and community Pakistani schools are </a:t>
            </a:r>
            <a:r>
              <a:rPr lang="en-US" dirty="0" smtClean="0"/>
              <a:t>full (Nasir). </a:t>
            </a:r>
          </a:p>
          <a:p>
            <a:pPr algn="just">
              <a:buFont typeface="Wingdings" panose="05000000000000000000" pitchFamily="2" charset="2"/>
              <a:buChar char="v"/>
            </a:pPr>
            <a:r>
              <a:rPr lang="en-US" dirty="0" smtClean="0"/>
              <a:t> Children can get knowledge when at distance from the class without help of teachers.</a:t>
            </a:r>
            <a:endParaRPr lang="en-US" dirty="0"/>
          </a:p>
        </p:txBody>
      </p:sp>
    </p:spTree>
    <p:extLst>
      <p:ext uri="{BB962C8B-B14F-4D97-AF65-F5344CB8AC3E}">
        <p14:creationId xmlns:p14="http://schemas.microsoft.com/office/powerpoint/2010/main" val="3293026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v"/>
            </a:pPr>
            <a:r>
              <a:rPr lang="en-US" dirty="0"/>
              <a:t> With the inception of the e-learn app, students living in far off and backward areas </a:t>
            </a:r>
            <a:r>
              <a:rPr lang="en-US" dirty="0" smtClean="0"/>
              <a:t>where </a:t>
            </a:r>
            <a:r>
              <a:rPr lang="en-US" dirty="0"/>
              <a:t>many students are out of schools due to financial and other reasons while still, qualified teachers are not available in remote </a:t>
            </a:r>
            <a:r>
              <a:rPr lang="en-US" dirty="0" smtClean="0"/>
              <a:t>areas can </a:t>
            </a:r>
            <a:r>
              <a:rPr lang="en-US" dirty="0"/>
              <a:t>get access to the </a:t>
            </a:r>
            <a:r>
              <a:rPr lang="en-US" dirty="0" smtClean="0"/>
              <a:t>lectures.</a:t>
            </a:r>
          </a:p>
          <a:p>
            <a:pPr algn="just">
              <a:buFont typeface="Wingdings" panose="05000000000000000000" pitchFamily="2" charset="2"/>
              <a:buChar char="v"/>
            </a:pPr>
            <a:r>
              <a:rPr lang="en-US" dirty="0" smtClean="0"/>
              <a:t> Online </a:t>
            </a:r>
            <a:r>
              <a:rPr lang="en-US" dirty="0"/>
              <a:t>learning could help us regain that lost footing as well as bridge the gap between public and private education</a:t>
            </a:r>
            <a:r>
              <a:rPr lang="en-US" dirty="0" smtClean="0"/>
              <a:t>.</a:t>
            </a:r>
          </a:p>
          <a:p>
            <a:pPr marL="0" indent="0" algn="just">
              <a:buNone/>
            </a:pPr>
            <a:endParaRPr lang="en-US" dirty="0"/>
          </a:p>
        </p:txBody>
      </p:sp>
    </p:spTree>
    <p:extLst>
      <p:ext uri="{BB962C8B-B14F-4D97-AF65-F5344CB8AC3E}">
        <p14:creationId xmlns:p14="http://schemas.microsoft.com/office/powerpoint/2010/main" val="1291969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to school for adopting e-learning</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v"/>
            </a:pPr>
            <a:r>
              <a:rPr lang="en-US" dirty="0" smtClean="0"/>
              <a:t> </a:t>
            </a:r>
            <a:r>
              <a:rPr lang="en-US" dirty="0"/>
              <a:t>Online Learning Accommodates Everyone’s Needs</a:t>
            </a:r>
          </a:p>
          <a:p>
            <a:pPr>
              <a:buFont typeface="Wingdings" panose="05000000000000000000" pitchFamily="2" charset="2"/>
              <a:buChar char="v"/>
            </a:pPr>
            <a:r>
              <a:rPr lang="en-US" dirty="0"/>
              <a:t> Lectures Can Be Taken Any Number Of Times</a:t>
            </a:r>
          </a:p>
          <a:p>
            <a:pPr>
              <a:buFont typeface="Wingdings" panose="05000000000000000000" pitchFamily="2" charset="2"/>
              <a:buChar char="v"/>
            </a:pPr>
            <a:r>
              <a:rPr lang="en-US" dirty="0" smtClean="0"/>
              <a:t> Offers </a:t>
            </a:r>
            <a:r>
              <a:rPr lang="en-US" dirty="0"/>
              <a:t>Access To Updated </a:t>
            </a:r>
            <a:r>
              <a:rPr lang="en-US" dirty="0" smtClean="0"/>
              <a:t>Content</a:t>
            </a:r>
          </a:p>
          <a:p>
            <a:pPr>
              <a:buFont typeface="Wingdings" panose="05000000000000000000" pitchFamily="2" charset="2"/>
              <a:buChar char="v"/>
            </a:pPr>
            <a:r>
              <a:rPr lang="en-US" dirty="0"/>
              <a:t> Quick Delivery Of Lessons</a:t>
            </a:r>
            <a:br>
              <a:rPr lang="en-US" dirty="0"/>
            </a:br>
            <a:endParaRPr lang="en-US" dirty="0" smtClean="0"/>
          </a:p>
          <a:p>
            <a:pPr>
              <a:buFont typeface="Wingdings" panose="05000000000000000000" pitchFamily="2" charset="2"/>
              <a:buChar char="v"/>
            </a:pPr>
            <a:r>
              <a:rPr lang="en-US" dirty="0"/>
              <a:t> </a:t>
            </a:r>
            <a:r>
              <a:rPr lang="en-US" dirty="0" smtClean="0"/>
              <a:t>Scalability</a:t>
            </a:r>
          </a:p>
          <a:p>
            <a:pPr>
              <a:buFont typeface="Wingdings" panose="05000000000000000000" pitchFamily="2" charset="2"/>
              <a:buChar char="v"/>
            </a:pPr>
            <a:r>
              <a:rPr lang="en-US" dirty="0"/>
              <a:t> Consistency</a:t>
            </a:r>
          </a:p>
          <a:p>
            <a:pPr>
              <a:buFont typeface="Wingdings" panose="05000000000000000000" pitchFamily="2" charset="2"/>
              <a:buChar char="v"/>
            </a:pPr>
            <a:r>
              <a:rPr lang="en-US" dirty="0"/>
              <a:t> Reduced </a:t>
            </a:r>
            <a:r>
              <a:rPr lang="en-US" dirty="0" smtClean="0"/>
              <a:t>Costs</a:t>
            </a:r>
          </a:p>
          <a:p>
            <a:pPr>
              <a:buFont typeface="Wingdings" panose="05000000000000000000" pitchFamily="2" charset="2"/>
              <a:buChar char="v"/>
            </a:pPr>
            <a:r>
              <a:rPr lang="en-US" dirty="0"/>
              <a:t> Effectiveness</a:t>
            </a:r>
          </a:p>
          <a:p>
            <a:pPr>
              <a:buFont typeface="Wingdings" panose="05000000000000000000" pitchFamily="2" charset="2"/>
              <a:buChar char="v"/>
            </a:pPr>
            <a:r>
              <a:rPr lang="en-US" dirty="0" smtClean="0"/>
              <a:t> </a:t>
            </a:r>
            <a:r>
              <a:rPr lang="en-US" dirty="0"/>
              <a:t>Less Impact On </a:t>
            </a:r>
            <a:r>
              <a:rPr lang="en-US" dirty="0" smtClean="0"/>
              <a:t>Environment</a:t>
            </a:r>
            <a:r>
              <a:rPr lang="en-US" dirty="0"/>
              <a:t/>
            </a:r>
            <a:br>
              <a:rPr lang="en-US" dirty="0"/>
            </a:b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129106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BENEFITS FOR THE TEACHERS</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v"/>
            </a:pPr>
            <a:r>
              <a:rPr lang="en-US" dirty="0" smtClean="0"/>
              <a:t> The </a:t>
            </a:r>
            <a:r>
              <a:rPr lang="en-US" dirty="0"/>
              <a:t>load on single teacher teaching all subjects and taking classes for all subjects is reduced drastically.</a:t>
            </a:r>
          </a:p>
          <a:p>
            <a:pPr algn="just">
              <a:buFont typeface="Wingdings" panose="05000000000000000000" pitchFamily="2" charset="2"/>
              <a:buChar char="v"/>
            </a:pPr>
            <a:r>
              <a:rPr lang="en-US" dirty="0" smtClean="0"/>
              <a:t> Quality </a:t>
            </a:r>
            <a:r>
              <a:rPr lang="en-US" dirty="0"/>
              <a:t>lectures are provided to all the students.</a:t>
            </a:r>
          </a:p>
          <a:p>
            <a:pPr algn="just">
              <a:buFont typeface="Wingdings" panose="05000000000000000000" pitchFamily="2" charset="2"/>
              <a:buChar char="v"/>
            </a:pPr>
            <a:r>
              <a:rPr lang="en-US" dirty="0" smtClean="0"/>
              <a:t> Teachers </a:t>
            </a:r>
            <a:r>
              <a:rPr lang="en-US" dirty="0"/>
              <a:t>who are themselves lagging in the knowledge of subjects get a chance to improve their skill-set by learning from the best.</a:t>
            </a:r>
          </a:p>
          <a:p>
            <a:pPr algn="just">
              <a:buFont typeface="Wingdings" panose="05000000000000000000" pitchFamily="2" charset="2"/>
              <a:buChar char="v"/>
            </a:pPr>
            <a:r>
              <a:rPr lang="en-US" dirty="0" smtClean="0"/>
              <a:t> The </a:t>
            </a:r>
            <a:r>
              <a:rPr lang="en-US" dirty="0"/>
              <a:t>government can keep a quality check on the course material produced in the capital city of their state by ensuring courses produced are not only through experience teachers but are also developed with a right mix of visual experience to help students better relate to them.</a:t>
            </a:r>
          </a:p>
          <a:p>
            <a:endParaRPr lang="en-US" dirty="0"/>
          </a:p>
        </p:txBody>
      </p:sp>
    </p:spTree>
    <p:extLst>
      <p:ext uri="{BB962C8B-B14F-4D97-AF65-F5344CB8AC3E}">
        <p14:creationId xmlns:p14="http://schemas.microsoft.com/office/powerpoint/2010/main" val="3798138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for school going children</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dirty="0" smtClean="0"/>
              <a:t> Quicker </a:t>
            </a:r>
            <a:r>
              <a:rPr lang="en-US" dirty="0"/>
              <a:t>access to the lectures</a:t>
            </a:r>
          </a:p>
          <a:p>
            <a:pPr>
              <a:buFont typeface="Wingdings" panose="05000000000000000000" pitchFamily="2" charset="2"/>
              <a:buChar char="v"/>
            </a:pPr>
            <a:r>
              <a:rPr lang="en-US" dirty="0" smtClean="0"/>
              <a:t> A </a:t>
            </a:r>
            <a:r>
              <a:rPr lang="en-US" dirty="0"/>
              <a:t>systematic way of learning</a:t>
            </a:r>
          </a:p>
          <a:p>
            <a:pPr>
              <a:buFont typeface="Wingdings" panose="05000000000000000000" pitchFamily="2" charset="2"/>
              <a:buChar char="v"/>
            </a:pPr>
            <a:r>
              <a:rPr lang="en-US" dirty="0" smtClean="0"/>
              <a:t> Tutor </a:t>
            </a:r>
            <a:r>
              <a:rPr lang="en-US" dirty="0" smtClean="0"/>
              <a:t>free can be save</a:t>
            </a:r>
            <a:endParaRPr lang="en-US" dirty="0"/>
          </a:p>
          <a:p>
            <a:pPr>
              <a:buFont typeface="Wingdings" panose="05000000000000000000" pitchFamily="2" charset="2"/>
              <a:buChar char="v"/>
            </a:pPr>
            <a:r>
              <a:rPr lang="en-US" dirty="0" smtClean="0"/>
              <a:t> In </a:t>
            </a:r>
            <a:r>
              <a:rPr lang="en-US" dirty="0"/>
              <a:t>2010, an experiment was performed on two groups of children; the first group was made to watch a video on how to build a particular object, while the other was presented with live demonstration. The result was that the second group performed the task better. </a:t>
            </a:r>
            <a:endParaRPr lang="en-US" dirty="0" smtClean="0"/>
          </a:p>
          <a:p>
            <a:pPr>
              <a:buFont typeface="Wingdings" panose="05000000000000000000" pitchFamily="2" charset="2"/>
              <a:buChar char="v"/>
            </a:pPr>
            <a:r>
              <a:rPr lang="en-US" dirty="0" smtClean="0"/>
              <a:t> Another </a:t>
            </a:r>
            <a:r>
              <a:rPr lang="en-US" dirty="0"/>
              <a:t>study conducted in 2014 also found that children learn 22 times better from real-world 3D objects with their parents actively involved, rather than touching screens.</a:t>
            </a:r>
            <a:br>
              <a:rPr lang="en-US" dirty="0"/>
            </a:br>
            <a:endParaRPr lang="en-US" dirty="0"/>
          </a:p>
        </p:txBody>
      </p:sp>
    </p:spTree>
    <p:extLst>
      <p:ext uri="{BB962C8B-B14F-4D97-AF65-F5344CB8AC3E}">
        <p14:creationId xmlns:p14="http://schemas.microsoft.com/office/powerpoint/2010/main" val="623016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Obstacles face by administration and teachers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smtClean="0"/>
              <a:t> Knowledge about online technologies and programs</a:t>
            </a:r>
          </a:p>
          <a:p>
            <a:pPr>
              <a:buFont typeface="Wingdings" panose="05000000000000000000" pitchFamily="2" charset="2"/>
              <a:buChar char="v"/>
            </a:pPr>
            <a:r>
              <a:rPr lang="en-US" dirty="0" smtClean="0"/>
              <a:t> Support from administrators</a:t>
            </a:r>
          </a:p>
          <a:p>
            <a:pPr>
              <a:buFont typeface="Wingdings" panose="05000000000000000000" pitchFamily="2" charset="2"/>
              <a:buChar char="v"/>
            </a:pPr>
            <a:r>
              <a:rPr lang="en-US" dirty="0" smtClean="0"/>
              <a:t> Access to technologies</a:t>
            </a:r>
          </a:p>
          <a:p>
            <a:pPr>
              <a:buFont typeface="Wingdings" panose="05000000000000000000" pitchFamily="2" charset="2"/>
              <a:buChar char="v"/>
            </a:pPr>
            <a:r>
              <a:rPr lang="en-US" dirty="0" smtClean="0"/>
              <a:t> Time, financial support, and parental support</a:t>
            </a:r>
          </a:p>
          <a:p>
            <a:pPr>
              <a:buFont typeface="Wingdings" panose="05000000000000000000" pitchFamily="2" charset="2"/>
              <a:buChar char="v"/>
            </a:pPr>
            <a:r>
              <a:rPr lang="en-US" dirty="0" smtClean="0"/>
              <a:t> Materials</a:t>
            </a:r>
          </a:p>
          <a:p>
            <a:pPr>
              <a:buFont typeface="Wingdings" panose="05000000000000000000" pitchFamily="2" charset="2"/>
              <a:buChar char="v"/>
            </a:pPr>
            <a:r>
              <a:rPr lang="en-US" dirty="0" smtClean="0"/>
              <a:t> Support from higher education</a:t>
            </a:r>
          </a:p>
          <a:p>
            <a:pPr>
              <a:buFont typeface="Wingdings" panose="05000000000000000000" pitchFamily="2" charset="2"/>
              <a:buChar char="v"/>
            </a:pPr>
            <a:r>
              <a:rPr lang="en-US" dirty="0" smtClean="0"/>
              <a:t> Teachers’ beliefs and practices.</a:t>
            </a:r>
            <a:endParaRPr lang="en-US" dirty="0"/>
          </a:p>
        </p:txBody>
      </p:sp>
    </p:spTree>
    <p:extLst>
      <p:ext uri="{BB962C8B-B14F-4D97-AF65-F5344CB8AC3E}">
        <p14:creationId xmlns:p14="http://schemas.microsoft.com/office/powerpoint/2010/main" val="3256308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286</TotalTime>
  <Words>674</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Tw Cen MT</vt:lpstr>
      <vt:lpstr>Tw Cen MT Condensed</vt:lpstr>
      <vt:lpstr>Wingdings</vt:lpstr>
      <vt:lpstr>Wingdings 3</vt:lpstr>
      <vt:lpstr>Integral</vt:lpstr>
      <vt:lpstr>School e-Learning Management System</vt:lpstr>
      <vt:lpstr>Background</vt:lpstr>
      <vt:lpstr>E-learning</vt:lpstr>
      <vt:lpstr>Benefit to the children of Pakistan</vt:lpstr>
      <vt:lpstr>Continued…</vt:lpstr>
      <vt:lpstr>Benefits to school for adopting e-learning</vt:lpstr>
      <vt:lpstr>BENEFITS FOR THE TEACHERS</vt:lpstr>
      <vt:lpstr>Benefits for school going children</vt:lpstr>
      <vt:lpstr>Obstacles face by administration and teachers</vt:lpstr>
      <vt:lpstr>ERD</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e-Learning Management System</dc:title>
  <dc:creator>Shuja Ali</dc:creator>
  <cp:lastModifiedBy>Shuja Ali</cp:lastModifiedBy>
  <cp:revision>39</cp:revision>
  <dcterms:created xsi:type="dcterms:W3CDTF">2019-07-02T08:50:33Z</dcterms:created>
  <dcterms:modified xsi:type="dcterms:W3CDTF">2019-07-03T16:31:21Z</dcterms:modified>
</cp:coreProperties>
</file>