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7" r:id="rId3"/>
    <p:sldId id="263" r:id="rId4"/>
    <p:sldId id="262" r:id="rId5"/>
    <p:sldId id="268" r:id="rId6"/>
    <p:sldId id="264" r:id="rId7"/>
    <p:sldId id="265" r:id="rId8"/>
    <p:sldId id="266" r:id="rId9"/>
    <p:sldId id="26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D30990-9306-4E92-92BC-60721CFDFA10}"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2741252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D30990-9306-4E92-92BC-60721CFDFA10}"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116630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0D30990-9306-4E92-92BC-60721CFDFA10}"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69717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D30990-9306-4E92-92BC-60721CFDFA10}"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187248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40D30990-9306-4E92-92BC-60721CFDFA10}"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15636484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0D30990-9306-4E92-92BC-60721CFDFA10}" type="datetimeFigureOut">
              <a:rPr kumimoji="1" lang="ja-JP" altLang="en-US" smtClean="0"/>
              <a:t>2025/2/10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219592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0D30990-9306-4E92-92BC-60721CFDFA10}" type="datetimeFigureOut">
              <a:rPr kumimoji="1" lang="ja-JP" altLang="en-US" smtClean="0"/>
              <a:t>2025/2/10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21356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0D30990-9306-4E92-92BC-60721CFDFA10}" type="datetimeFigureOut">
              <a:rPr kumimoji="1" lang="ja-JP" altLang="en-US" smtClean="0"/>
              <a:t>2025/2/10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258492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30990-9306-4E92-92BC-60721CFDFA10}" type="datetimeFigureOut">
              <a:rPr kumimoji="1" lang="ja-JP" altLang="en-US" smtClean="0"/>
              <a:t>2025/2/10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221173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0D30990-9306-4E92-92BC-60721CFDFA10}" type="datetimeFigureOut">
              <a:rPr kumimoji="1" lang="ja-JP" altLang="en-US" smtClean="0"/>
              <a:t>2025/2/10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119781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0D30990-9306-4E92-92BC-60721CFDFA10}" type="datetimeFigureOut">
              <a:rPr kumimoji="1" lang="ja-JP" altLang="en-US" smtClean="0"/>
              <a:t>2025/2/10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347879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70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0D30990-9306-4E92-92BC-60721CFDFA10}" type="datetimeFigureOut">
              <a:rPr kumimoji="1" lang="ja-JP" altLang="en-US" smtClean="0"/>
              <a:t>2025/2/10</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D5056FD-8BB0-45F5-A655-504080EC6F5E}" type="slidenum">
              <a:rPr kumimoji="1" lang="ja-JP" altLang="en-US" smtClean="0"/>
              <a:t>‹#›</a:t>
            </a:fld>
            <a:endParaRPr kumimoji="1" lang="ja-JP" altLang="en-US"/>
          </a:p>
        </p:txBody>
      </p:sp>
    </p:spTree>
    <p:extLst>
      <p:ext uri="{BB962C8B-B14F-4D97-AF65-F5344CB8AC3E}">
        <p14:creationId xmlns:p14="http://schemas.microsoft.com/office/powerpoint/2010/main" val="328057446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15CBE8-C788-4272-9048-15F1ED000042}"/>
              </a:ext>
            </a:extLst>
          </p:cNvPr>
          <p:cNvSpPr/>
          <p:nvPr/>
        </p:nvSpPr>
        <p:spPr>
          <a:xfrm>
            <a:off x="6095999" y="5513651"/>
            <a:ext cx="5741324" cy="8043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CA03AD5-DA49-4B27-BE75-4CBA5AB30FC1}"/>
              </a:ext>
            </a:extLst>
          </p:cNvPr>
          <p:cNvSpPr>
            <a:spLocks noGrp="1"/>
          </p:cNvSpPr>
          <p:nvPr>
            <p:ph type="ctrTitle"/>
          </p:nvPr>
        </p:nvSpPr>
        <p:spPr/>
        <p:txBody>
          <a:bodyPr/>
          <a:lstStyle/>
          <a:p>
            <a:r>
              <a:rPr kumimoji="1" lang="ja-JP" altLang="en-US" dirty="0">
                <a:solidFill>
                  <a:schemeClr val="bg2">
                    <a:lumMod val="50000"/>
                  </a:schemeClr>
                </a:solidFill>
              </a:rPr>
              <a:t>ポートフォリオ</a:t>
            </a:r>
          </a:p>
        </p:txBody>
      </p:sp>
      <p:sp>
        <p:nvSpPr>
          <p:cNvPr id="3" name="字幕 2">
            <a:extLst>
              <a:ext uri="{FF2B5EF4-FFF2-40B4-BE49-F238E27FC236}">
                <a16:creationId xmlns:a16="http://schemas.microsoft.com/office/drawing/2014/main" id="{E323B2CA-7EF7-49B3-A074-73EA35A5FF7C}"/>
              </a:ext>
            </a:extLst>
          </p:cNvPr>
          <p:cNvSpPr>
            <a:spLocks noGrp="1"/>
          </p:cNvSpPr>
          <p:nvPr>
            <p:ph type="subTitle" idx="1"/>
          </p:nvPr>
        </p:nvSpPr>
        <p:spPr>
          <a:xfrm>
            <a:off x="1769532" y="5689069"/>
            <a:ext cx="8652933" cy="453495"/>
          </a:xfrm>
        </p:spPr>
        <p:txBody>
          <a:bodyPr>
            <a:noAutofit/>
          </a:bodyPr>
          <a:lstStyle/>
          <a:p>
            <a:pPr algn="r"/>
            <a:r>
              <a:rPr kumimoji="1" lang="ja-JP" altLang="en-US" sz="3200" dirty="0">
                <a:solidFill>
                  <a:schemeClr val="bg2">
                    <a:lumMod val="50000"/>
                  </a:schemeClr>
                </a:solidFill>
              </a:rPr>
              <a:t>作成者   扇田 修</a:t>
            </a:r>
            <a:r>
              <a:rPr lang="ja-JP" altLang="en-US" sz="3200" dirty="0">
                <a:solidFill>
                  <a:schemeClr val="bg2">
                    <a:lumMod val="50000"/>
                  </a:schemeClr>
                </a:solidFill>
              </a:rPr>
              <a:t>至</a:t>
            </a:r>
            <a:endParaRPr kumimoji="1" lang="en-US" altLang="ja-JP" sz="3200" dirty="0">
              <a:solidFill>
                <a:schemeClr val="bg2">
                  <a:lumMod val="50000"/>
                </a:schemeClr>
              </a:solidFill>
            </a:endParaRPr>
          </a:p>
        </p:txBody>
      </p:sp>
    </p:spTree>
    <p:extLst>
      <p:ext uri="{BB962C8B-B14F-4D97-AF65-F5344CB8AC3E}">
        <p14:creationId xmlns:p14="http://schemas.microsoft.com/office/powerpoint/2010/main" val="396125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761ED-4DBD-4118-B6B0-D6704C633A67}"/>
              </a:ext>
            </a:extLst>
          </p:cNvPr>
          <p:cNvSpPr/>
          <p:nvPr/>
        </p:nvSpPr>
        <p:spPr>
          <a:xfrm>
            <a:off x="952826" y="474133"/>
            <a:ext cx="10284266" cy="59097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74C65AD4-73EC-40C1-AB4B-790918D36356}"/>
              </a:ext>
            </a:extLst>
          </p:cNvPr>
          <p:cNvSpPr>
            <a:spLocks noGrp="1"/>
          </p:cNvSpPr>
          <p:nvPr>
            <p:ph type="title"/>
          </p:nvPr>
        </p:nvSpPr>
        <p:spPr>
          <a:xfrm>
            <a:off x="1202919" y="3465800"/>
            <a:ext cx="9784080" cy="647158"/>
          </a:xfrm>
        </p:spPr>
        <p:txBody>
          <a:bodyPr>
            <a:normAutofit/>
          </a:bodyPr>
          <a:lstStyle/>
          <a:p>
            <a:r>
              <a:rPr lang="ja-JP" altLang="en-US" sz="2800" dirty="0">
                <a:solidFill>
                  <a:schemeClr val="bg2">
                    <a:lumMod val="50000"/>
                  </a:schemeClr>
                </a:solidFill>
              </a:rPr>
              <a:t>今後の改善点･課題点</a:t>
            </a:r>
          </a:p>
        </p:txBody>
      </p:sp>
      <p:sp>
        <p:nvSpPr>
          <p:cNvPr id="3" name="コンテンツ プレースホルダー 2">
            <a:extLst>
              <a:ext uri="{FF2B5EF4-FFF2-40B4-BE49-F238E27FC236}">
                <a16:creationId xmlns:a16="http://schemas.microsoft.com/office/drawing/2014/main" id="{B32A2F85-5EAF-4A4F-81FE-34F0AB86143B}"/>
              </a:ext>
            </a:extLst>
          </p:cNvPr>
          <p:cNvSpPr>
            <a:spLocks noGrp="1"/>
          </p:cNvSpPr>
          <p:nvPr>
            <p:ph idx="1"/>
          </p:nvPr>
        </p:nvSpPr>
        <p:spPr>
          <a:xfrm>
            <a:off x="1202919" y="4112958"/>
            <a:ext cx="9784080" cy="1690185"/>
          </a:xfrm>
        </p:spPr>
        <p:txBody>
          <a:bodyPr>
            <a:normAutofit/>
          </a:bodyPr>
          <a:lstStyle/>
          <a:p>
            <a:r>
              <a:rPr lang="ja-JP" altLang="en-US" sz="1800" dirty="0">
                <a:solidFill>
                  <a:schemeClr val="bg2">
                    <a:lumMod val="50000"/>
                  </a:schemeClr>
                </a:solidFill>
              </a:rPr>
              <a:t>･現状のコードだと自分のユーザ</a:t>
            </a:r>
            <a:r>
              <a:rPr lang="en-US" altLang="ja-JP" sz="1800" dirty="0">
                <a:solidFill>
                  <a:schemeClr val="bg2">
                    <a:lumMod val="50000"/>
                  </a:schemeClr>
                </a:solidFill>
              </a:rPr>
              <a:t>ID</a:t>
            </a:r>
            <a:r>
              <a:rPr lang="ja-JP" altLang="en-US" sz="1800" dirty="0">
                <a:solidFill>
                  <a:schemeClr val="bg2">
                    <a:lumMod val="50000"/>
                  </a:schemeClr>
                </a:solidFill>
              </a:rPr>
              <a:t>以外のタスクを閲覧できてしまう</a:t>
            </a:r>
            <a:r>
              <a:rPr lang="en-US" altLang="ja-JP" sz="1800" dirty="0">
                <a:solidFill>
                  <a:schemeClr val="bg2">
                    <a:lumMod val="50000"/>
                  </a:schemeClr>
                </a:solidFill>
              </a:rPr>
              <a:t>, </a:t>
            </a:r>
          </a:p>
          <a:p>
            <a:r>
              <a:rPr lang="ja-JP" altLang="en-US" sz="1800" dirty="0">
                <a:solidFill>
                  <a:schemeClr val="bg2">
                    <a:lumMod val="50000"/>
                  </a:schemeClr>
                </a:solidFill>
              </a:rPr>
              <a:t>ログインしていなくても詳細まで閲覧できてしまうなどの問題があるため</a:t>
            </a:r>
            <a:endParaRPr lang="en-US" altLang="ja-JP" sz="1800" dirty="0">
              <a:solidFill>
                <a:schemeClr val="bg2">
                  <a:lumMod val="50000"/>
                </a:schemeClr>
              </a:solidFill>
            </a:endParaRPr>
          </a:p>
          <a:p>
            <a:r>
              <a:rPr lang="ja-JP" altLang="en-US" sz="1800" dirty="0">
                <a:solidFill>
                  <a:schemeClr val="bg2">
                    <a:lumMod val="50000"/>
                  </a:schemeClr>
                </a:solidFill>
              </a:rPr>
              <a:t>条件</a:t>
            </a:r>
            <a:r>
              <a:rPr lang="en-US" altLang="ja-JP" sz="1800" dirty="0">
                <a:solidFill>
                  <a:schemeClr val="bg2">
                    <a:lumMod val="50000"/>
                  </a:schemeClr>
                </a:solidFill>
              </a:rPr>
              <a:t>(</a:t>
            </a:r>
            <a:r>
              <a:rPr lang="ja-JP" altLang="en-US" sz="1800" dirty="0">
                <a:solidFill>
                  <a:schemeClr val="bg2">
                    <a:lumMod val="50000"/>
                  </a:schemeClr>
                </a:solidFill>
              </a:rPr>
              <a:t>管理の権限の有無</a:t>
            </a:r>
            <a:r>
              <a:rPr lang="en-US" altLang="ja-JP" sz="1800" dirty="0">
                <a:solidFill>
                  <a:schemeClr val="bg2">
                    <a:lumMod val="50000"/>
                  </a:schemeClr>
                </a:solidFill>
              </a:rPr>
              <a:t>)</a:t>
            </a:r>
            <a:r>
              <a:rPr lang="ja-JP" altLang="en-US" sz="1800" dirty="0">
                <a:solidFill>
                  <a:schemeClr val="bg2">
                    <a:lumMod val="50000"/>
                  </a:schemeClr>
                </a:solidFill>
              </a:rPr>
              <a:t>に応じて 閲覧が可能であるという内容に書き直す必要性がある</a:t>
            </a:r>
            <a:r>
              <a:rPr lang="en-US" altLang="ja-JP" sz="1800" dirty="0">
                <a:solidFill>
                  <a:schemeClr val="bg2">
                    <a:lumMod val="50000"/>
                  </a:schemeClr>
                </a:solidFill>
              </a:rPr>
              <a:t>｡</a:t>
            </a:r>
          </a:p>
          <a:p>
            <a:r>
              <a:rPr lang="ja-JP" altLang="en-US" sz="1800" dirty="0">
                <a:solidFill>
                  <a:schemeClr val="bg2">
                    <a:lumMod val="50000"/>
                  </a:schemeClr>
                </a:solidFill>
              </a:rPr>
              <a:t>･機能の拡張 </a:t>
            </a:r>
            <a:r>
              <a:rPr lang="en-US" altLang="ja-JP" sz="1800" dirty="0">
                <a:solidFill>
                  <a:schemeClr val="bg2">
                    <a:lumMod val="50000"/>
                  </a:schemeClr>
                </a:solidFill>
              </a:rPr>
              <a:t>(</a:t>
            </a:r>
            <a:r>
              <a:rPr lang="ja-JP" altLang="en-US" sz="1800" dirty="0">
                <a:solidFill>
                  <a:schemeClr val="bg2">
                    <a:lumMod val="50000"/>
                  </a:schemeClr>
                </a:solidFill>
              </a:rPr>
              <a:t>タスクに対して特定の色を指定し ラベルによる分類ができるなど</a:t>
            </a:r>
            <a:r>
              <a:rPr lang="en-US" altLang="ja-JP" sz="1800" dirty="0">
                <a:solidFill>
                  <a:schemeClr val="bg2">
                    <a:lumMod val="50000"/>
                  </a:schemeClr>
                </a:solidFill>
              </a:rPr>
              <a:t>)</a:t>
            </a:r>
          </a:p>
        </p:txBody>
      </p:sp>
      <p:sp>
        <p:nvSpPr>
          <p:cNvPr id="5" name="タイトル 1">
            <a:extLst>
              <a:ext uri="{FF2B5EF4-FFF2-40B4-BE49-F238E27FC236}">
                <a16:creationId xmlns:a16="http://schemas.microsoft.com/office/drawing/2014/main" id="{2637C069-54E9-4275-8195-E886AE17D546}"/>
              </a:ext>
            </a:extLst>
          </p:cNvPr>
          <p:cNvSpPr txBox="1">
            <a:spLocks/>
          </p:cNvSpPr>
          <p:nvPr/>
        </p:nvSpPr>
        <p:spPr>
          <a:xfrm>
            <a:off x="1202919" y="600589"/>
            <a:ext cx="9784080" cy="62653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2800" dirty="0">
                <a:solidFill>
                  <a:schemeClr val="bg2">
                    <a:lumMod val="50000"/>
                  </a:schemeClr>
                </a:solidFill>
              </a:rPr>
              <a:t>制作で工夫した点</a:t>
            </a:r>
          </a:p>
        </p:txBody>
      </p:sp>
      <p:sp>
        <p:nvSpPr>
          <p:cNvPr id="7" name="コンテンツ プレースホルダー 2">
            <a:extLst>
              <a:ext uri="{FF2B5EF4-FFF2-40B4-BE49-F238E27FC236}">
                <a16:creationId xmlns:a16="http://schemas.microsoft.com/office/drawing/2014/main" id="{515B7292-A4AC-499E-A0E2-5C69090B2EBE}"/>
              </a:ext>
            </a:extLst>
          </p:cNvPr>
          <p:cNvSpPr txBox="1">
            <a:spLocks/>
          </p:cNvSpPr>
          <p:nvPr/>
        </p:nvSpPr>
        <p:spPr>
          <a:xfrm>
            <a:off x="1202919" y="1378435"/>
            <a:ext cx="9784080" cy="205056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a:lstStyle>
          <a:p>
            <a:r>
              <a:rPr lang="ja-JP" altLang="en-US" sz="1800" dirty="0">
                <a:solidFill>
                  <a:schemeClr val="bg2">
                    <a:lumMod val="50000"/>
                  </a:schemeClr>
                </a:solidFill>
              </a:rPr>
              <a:t>･各ページ内で動作する機能についての説明をページ内に記載</a:t>
            </a:r>
            <a:r>
              <a:rPr lang="en-US" altLang="ja-JP" sz="1800" dirty="0">
                <a:solidFill>
                  <a:schemeClr val="bg2">
                    <a:lumMod val="50000"/>
                  </a:schemeClr>
                </a:solidFill>
              </a:rPr>
              <a:t>, </a:t>
            </a:r>
          </a:p>
          <a:p>
            <a:r>
              <a:rPr lang="ja-JP" altLang="en-US" sz="1800" dirty="0">
                <a:solidFill>
                  <a:schemeClr val="bg2">
                    <a:lumMod val="50000"/>
                  </a:schemeClr>
                </a:solidFill>
              </a:rPr>
              <a:t>各種ボタンの動作に対し ホバーアニメーション </a:t>
            </a:r>
            <a:r>
              <a:rPr lang="en-US" altLang="ja-JP" sz="1800" dirty="0">
                <a:solidFill>
                  <a:schemeClr val="bg2">
                    <a:lumMod val="50000"/>
                  </a:schemeClr>
                </a:solidFill>
              </a:rPr>
              <a:t>(</a:t>
            </a:r>
            <a:r>
              <a:rPr lang="ja-JP" altLang="en-US" sz="1800" dirty="0">
                <a:solidFill>
                  <a:schemeClr val="bg2">
                    <a:lumMod val="50000"/>
                  </a:schemeClr>
                </a:solidFill>
              </a:rPr>
              <a:t>マウスカーソルを近づいた時に動作</a:t>
            </a:r>
            <a:r>
              <a:rPr lang="en-US" altLang="ja-JP" sz="1800" dirty="0">
                <a:solidFill>
                  <a:schemeClr val="bg2">
                    <a:lumMod val="50000"/>
                  </a:schemeClr>
                </a:solidFill>
              </a:rPr>
              <a:t>)</a:t>
            </a:r>
            <a:r>
              <a:rPr lang="ja-JP" altLang="en-US" sz="1800" dirty="0">
                <a:solidFill>
                  <a:schemeClr val="bg2">
                    <a:lumMod val="50000"/>
                  </a:schemeClr>
                </a:solidFill>
              </a:rPr>
              <a:t>を付与</a:t>
            </a:r>
            <a:endParaRPr lang="en-US" altLang="ja-JP" sz="1800" dirty="0">
              <a:solidFill>
                <a:schemeClr val="bg2">
                  <a:lumMod val="50000"/>
                </a:schemeClr>
              </a:solidFill>
            </a:endParaRPr>
          </a:p>
          <a:p>
            <a:r>
              <a:rPr lang="ja-JP" altLang="en-US" sz="1800" dirty="0">
                <a:solidFill>
                  <a:schemeClr val="bg2">
                    <a:lumMod val="50000"/>
                  </a:schemeClr>
                </a:solidFill>
              </a:rPr>
              <a:t>  使用するユーザに対し</a:t>
            </a:r>
            <a:r>
              <a:rPr lang="en-US" altLang="ja-JP" sz="1800" dirty="0">
                <a:solidFill>
                  <a:schemeClr val="bg2">
                    <a:lumMod val="50000"/>
                  </a:schemeClr>
                </a:solidFill>
              </a:rPr>
              <a:t>､</a:t>
            </a:r>
            <a:r>
              <a:rPr lang="ja-JP" altLang="en-US" sz="1800" dirty="0">
                <a:solidFill>
                  <a:schemeClr val="bg2">
                    <a:lumMod val="50000"/>
                  </a:schemeClr>
                </a:solidFill>
              </a:rPr>
              <a:t>見やすく 使いやすくなるように ユーザインタフェース</a:t>
            </a:r>
            <a:r>
              <a:rPr lang="en-US" altLang="ja-JP" sz="1800" dirty="0">
                <a:solidFill>
                  <a:schemeClr val="bg2">
                    <a:lumMod val="50000"/>
                  </a:schemeClr>
                </a:solidFill>
              </a:rPr>
              <a:t> </a:t>
            </a:r>
            <a:r>
              <a:rPr lang="ja-JP" altLang="en-US" sz="1800" dirty="0">
                <a:solidFill>
                  <a:schemeClr val="bg2">
                    <a:lumMod val="50000"/>
                  </a:schemeClr>
                </a:solidFill>
              </a:rPr>
              <a:t>に</a:t>
            </a:r>
            <a:endParaRPr lang="en-US" altLang="ja-JP" sz="1800" dirty="0">
              <a:solidFill>
                <a:schemeClr val="bg2">
                  <a:lumMod val="50000"/>
                </a:schemeClr>
              </a:solidFill>
            </a:endParaRPr>
          </a:p>
          <a:p>
            <a:r>
              <a:rPr lang="ja-JP" altLang="en-US" sz="1800" dirty="0">
                <a:solidFill>
                  <a:schemeClr val="bg2">
                    <a:lumMod val="50000"/>
                  </a:schemeClr>
                </a:solidFill>
              </a:rPr>
              <a:t>こだわりました</a:t>
            </a:r>
            <a:r>
              <a:rPr lang="en-US" altLang="ja-JP" sz="1800" dirty="0">
                <a:solidFill>
                  <a:schemeClr val="bg2">
                    <a:lumMod val="50000"/>
                  </a:schemeClr>
                </a:solidFill>
              </a:rPr>
              <a:t>｡</a:t>
            </a:r>
          </a:p>
        </p:txBody>
      </p:sp>
    </p:spTree>
    <p:extLst>
      <p:ext uri="{BB962C8B-B14F-4D97-AF65-F5344CB8AC3E}">
        <p14:creationId xmlns:p14="http://schemas.microsoft.com/office/powerpoint/2010/main" val="126292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761ED-4DBD-4118-B6B0-D6704C633A67}"/>
              </a:ext>
            </a:extLst>
          </p:cNvPr>
          <p:cNvSpPr/>
          <p:nvPr/>
        </p:nvSpPr>
        <p:spPr>
          <a:xfrm>
            <a:off x="953867" y="474133"/>
            <a:ext cx="10284266" cy="59097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74C65AD4-73EC-40C1-AB4B-790918D36356}"/>
              </a:ext>
            </a:extLst>
          </p:cNvPr>
          <p:cNvSpPr>
            <a:spLocks noGrp="1"/>
          </p:cNvSpPr>
          <p:nvPr>
            <p:ph type="title"/>
          </p:nvPr>
        </p:nvSpPr>
        <p:spPr>
          <a:xfrm>
            <a:off x="1202919" y="474133"/>
            <a:ext cx="9784080" cy="892691"/>
          </a:xfrm>
        </p:spPr>
        <p:txBody>
          <a:bodyPr>
            <a:normAutofit/>
          </a:bodyPr>
          <a:lstStyle/>
          <a:p>
            <a:r>
              <a:rPr lang="ja-JP" altLang="en-US" sz="2400" dirty="0">
                <a:solidFill>
                  <a:schemeClr val="bg2">
                    <a:lumMod val="50000"/>
                  </a:schemeClr>
                </a:solidFill>
              </a:rPr>
              <a:t>制作にあたって</a:t>
            </a:r>
          </a:p>
        </p:txBody>
      </p:sp>
      <p:sp>
        <p:nvSpPr>
          <p:cNvPr id="3" name="コンテンツ プレースホルダー 2">
            <a:extLst>
              <a:ext uri="{FF2B5EF4-FFF2-40B4-BE49-F238E27FC236}">
                <a16:creationId xmlns:a16="http://schemas.microsoft.com/office/drawing/2014/main" id="{B32A2F85-5EAF-4A4F-81FE-34F0AB86143B}"/>
              </a:ext>
            </a:extLst>
          </p:cNvPr>
          <p:cNvSpPr>
            <a:spLocks noGrp="1"/>
          </p:cNvSpPr>
          <p:nvPr>
            <p:ph idx="1"/>
          </p:nvPr>
        </p:nvSpPr>
        <p:spPr>
          <a:xfrm>
            <a:off x="1202919" y="1366823"/>
            <a:ext cx="9784080" cy="4644509"/>
          </a:xfrm>
        </p:spPr>
        <p:txBody>
          <a:bodyPr>
            <a:normAutofit/>
          </a:bodyPr>
          <a:lstStyle/>
          <a:p>
            <a:r>
              <a:rPr lang="ja-JP" altLang="en-US" sz="1800" dirty="0">
                <a:solidFill>
                  <a:schemeClr val="bg2">
                    <a:lumMod val="50000"/>
                  </a:schemeClr>
                </a:solidFill>
              </a:rPr>
              <a:t>･制作のきっかけ</a:t>
            </a:r>
            <a:endParaRPr lang="en-US" altLang="ja-JP" sz="1800" dirty="0">
              <a:solidFill>
                <a:schemeClr val="bg2">
                  <a:lumMod val="50000"/>
                </a:schemeClr>
              </a:solidFill>
            </a:endParaRPr>
          </a:p>
          <a:p>
            <a:r>
              <a:rPr lang="ja-JP" altLang="en-US" sz="1800" dirty="0">
                <a:solidFill>
                  <a:schemeClr val="bg2">
                    <a:lumMod val="50000"/>
                  </a:schemeClr>
                </a:solidFill>
              </a:rPr>
              <a:t>これまでに自分が学習してきたこと </a:t>
            </a:r>
            <a:endParaRPr lang="en-US" altLang="ja-JP" sz="1800" dirty="0">
              <a:solidFill>
                <a:schemeClr val="bg2">
                  <a:lumMod val="50000"/>
                </a:schemeClr>
              </a:solidFill>
            </a:endParaRPr>
          </a:p>
          <a:p>
            <a:r>
              <a:rPr lang="en-US" altLang="ja-JP" sz="1800" dirty="0">
                <a:solidFill>
                  <a:schemeClr val="bg2">
                    <a:lumMod val="50000"/>
                  </a:schemeClr>
                </a:solidFill>
              </a:rPr>
              <a:t>(Laravel PHP, </a:t>
            </a:r>
            <a:r>
              <a:rPr lang="ja-JP" altLang="en-US" sz="1800" dirty="0">
                <a:solidFill>
                  <a:schemeClr val="bg2">
                    <a:lumMod val="50000"/>
                  </a:schemeClr>
                </a:solidFill>
              </a:rPr>
              <a:t>データベースの基本操作など</a:t>
            </a:r>
            <a:r>
              <a:rPr lang="en-US" altLang="ja-JP" sz="1800" dirty="0">
                <a:solidFill>
                  <a:schemeClr val="bg2">
                    <a:lumMod val="50000"/>
                  </a:schemeClr>
                </a:solidFill>
              </a:rPr>
              <a:t>) </a:t>
            </a:r>
            <a:r>
              <a:rPr lang="ja-JP" altLang="en-US" sz="1800" dirty="0">
                <a:solidFill>
                  <a:schemeClr val="bg2">
                    <a:lumMod val="50000"/>
                  </a:schemeClr>
                </a:solidFill>
              </a:rPr>
              <a:t>を用いることで</a:t>
            </a:r>
            <a:endParaRPr lang="en-US" altLang="ja-JP" sz="1800" dirty="0">
              <a:solidFill>
                <a:schemeClr val="bg2">
                  <a:lumMod val="50000"/>
                </a:schemeClr>
              </a:solidFill>
            </a:endParaRPr>
          </a:p>
          <a:p>
            <a:r>
              <a:rPr lang="ja-JP" altLang="en-US" sz="1800" dirty="0">
                <a:solidFill>
                  <a:schemeClr val="bg2">
                    <a:lumMod val="50000"/>
                  </a:schemeClr>
                </a:solidFill>
              </a:rPr>
              <a:t>制作が可能なアプリケーションを考え</a:t>
            </a:r>
            <a:r>
              <a:rPr lang="en-US" altLang="ja-JP" sz="1800" dirty="0">
                <a:solidFill>
                  <a:schemeClr val="bg2">
                    <a:lumMod val="50000"/>
                  </a:schemeClr>
                </a:solidFill>
              </a:rPr>
              <a:t>､</a:t>
            </a:r>
            <a:r>
              <a:rPr lang="ja-JP" altLang="en-US" sz="1800" dirty="0">
                <a:solidFill>
                  <a:schemeClr val="bg2">
                    <a:lumMod val="50000"/>
                  </a:schemeClr>
                </a:solidFill>
              </a:rPr>
              <a:t>制作を決めました</a:t>
            </a:r>
            <a:endParaRPr lang="en-US" altLang="ja-JP" sz="1800" dirty="0">
              <a:solidFill>
                <a:schemeClr val="bg2">
                  <a:lumMod val="50000"/>
                </a:schemeClr>
              </a:solidFill>
            </a:endParaRPr>
          </a:p>
          <a:p>
            <a:endParaRPr lang="en-US" altLang="ja-JP" sz="1800" dirty="0">
              <a:solidFill>
                <a:schemeClr val="bg2">
                  <a:lumMod val="50000"/>
                </a:schemeClr>
              </a:solidFill>
            </a:endParaRPr>
          </a:p>
          <a:p>
            <a:r>
              <a:rPr lang="ja-JP" altLang="en-US" sz="1800" dirty="0">
                <a:solidFill>
                  <a:schemeClr val="bg2">
                    <a:lumMod val="50000"/>
                  </a:schemeClr>
                </a:solidFill>
              </a:rPr>
              <a:t>フロントエンドとバックエンドに処理を分散し</a:t>
            </a:r>
            <a:r>
              <a:rPr lang="en-US" altLang="ja-JP" sz="1800" dirty="0">
                <a:solidFill>
                  <a:schemeClr val="bg2">
                    <a:lumMod val="50000"/>
                  </a:schemeClr>
                </a:solidFill>
              </a:rPr>
              <a:t>,</a:t>
            </a:r>
          </a:p>
          <a:p>
            <a:r>
              <a:rPr lang="ja-JP" altLang="en-US" sz="1800" dirty="0">
                <a:solidFill>
                  <a:schemeClr val="bg2">
                    <a:lumMod val="50000"/>
                  </a:schemeClr>
                </a:solidFill>
              </a:rPr>
              <a:t>機能を実装してみたかったので </a:t>
            </a:r>
            <a:r>
              <a:rPr lang="en-US" altLang="ja-JP" sz="1800" dirty="0">
                <a:solidFill>
                  <a:schemeClr val="bg2">
                    <a:lumMod val="50000"/>
                  </a:schemeClr>
                </a:solidFill>
              </a:rPr>
              <a:t>React</a:t>
            </a:r>
            <a:r>
              <a:rPr lang="ja-JP" altLang="en-US" sz="1800" dirty="0">
                <a:solidFill>
                  <a:schemeClr val="bg2">
                    <a:lumMod val="50000"/>
                  </a:schemeClr>
                </a:solidFill>
              </a:rPr>
              <a:t>と</a:t>
            </a:r>
            <a:r>
              <a:rPr lang="en-US" altLang="ja-JP" sz="1800" dirty="0">
                <a:solidFill>
                  <a:schemeClr val="bg2">
                    <a:lumMod val="50000"/>
                  </a:schemeClr>
                </a:solidFill>
              </a:rPr>
              <a:t>Laravel</a:t>
            </a:r>
            <a:r>
              <a:rPr lang="ja-JP" altLang="en-US" sz="1800" dirty="0">
                <a:solidFill>
                  <a:schemeClr val="bg2">
                    <a:lumMod val="50000"/>
                  </a:schemeClr>
                </a:solidFill>
              </a:rPr>
              <a:t>の２つを用いたアプリ制作</a:t>
            </a:r>
            <a:endParaRPr lang="en-US" altLang="ja-JP" sz="1800" dirty="0">
              <a:solidFill>
                <a:schemeClr val="bg2">
                  <a:lumMod val="50000"/>
                </a:schemeClr>
              </a:solidFill>
            </a:endParaRPr>
          </a:p>
        </p:txBody>
      </p:sp>
    </p:spTree>
    <p:extLst>
      <p:ext uri="{BB962C8B-B14F-4D97-AF65-F5344CB8AC3E}">
        <p14:creationId xmlns:p14="http://schemas.microsoft.com/office/powerpoint/2010/main" val="394857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761ED-4DBD-4118-B6B0-D6704C633A67}"/>
              </a:ext>
            </a:extLst>
          </p:cNvPr>
          <p:cNvSpPr/>
          <p:nvPr/>
        </p:nvSpPr>
        <p:spPr>
          <a:xfrm>
            <a:off x="953867" y="474133"/>
            <a:ext cx="10284266" cy="59097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74C65AD4-73EC-40C1-AB4B-790918D36356}"/>
              </a:ext>
            </a:extLst>
          </p:cNvPr>
          <p:cNvSpPr>
            <a:spLocks noGrp="1"/>
          </p:cNvSpPr>
          <p:nvPr>
            <p:ph type="title"/>
          </p:nvPr>
        </p:nvSpPr>
        <p:spPr>
          <a:xfrm>
            <a:off x="1202919" y="567267"/>
            <a:ext cx="9784080" cy="892691"/>
          </a:xfrm>
        </p:spPr>
        <p:txBody>
          <a:bodyPr>
            <a:normAutofit/>
          </a:bodyPr>
          <a:lstStyle/>
          <a:p>
            <a:r>
              <a:rPr lang="ja-JP" altLang="en-US" sz="2400" dirty="0">
                <a:solidFill>
                  <a:schemeClr val="bg2">
                    <a:lumMod val="50000"/>
                  </a:schemeClr>
                </a:solidFill>
              </a:rPr>
              <a:t>制作物の仕様について </a:t>
            </a:r>
            <a:endParaRPr lang="ja-JP" altLang="en-US" sz="2400" dirty="0">
              <a:solidFill>
                <a:schemeClr val="bg2">
                  <a:lumMod val="50000"/>
                </a:schemeClr>
              </a:solidFill>
              <a:latin typeface="+mn-ea"/>
              <a:ea typeface="+mn-ea"/>
            </a:endParaRPr>
          </a:p>
        </p:txBody>
      </p:sp>
      <p:sp>
        <p:nvSpPr>
          <p:cNvPr id="3" name="コンテンツ プレースホルダー 2">
            <a:extLst>
              <a:ext uri="{FF2B5EF4-FFF2-40B4-BE49-F238E27FC236}">
                <a16:creationId xmlns:a16="http://schemas.microsoft.com/office/drawing/2014/main" id="{B32A2F85-5EAF-4A4F-81FE-34F0AB86143B}"/>
              </a:ext>
            </a:extLst>
          </p:cNvPr>
          <p:cNvSpPr>
            <a:spLocks noGrp="1"/>
          </p:cNvSpPr>
          <p:nvPr>
            <p:ph idx="1"/>
          </p:nvPr>
        </p:nvSpPr>
        <p:spPr>
          <a:xfrm>
            <a:off x="1202919" y="1675316"/>
            <a:ext cx="9784080" cy="4644509"/>
          </a:xfrm>
        </p:spPr>
        <p:txBody>
          <a:bodyPr/>
          <a:lstStyle/>
          <a:p>
            <a:r>
              <a:rPr lang="ja-JP" altLang="en-US" sz="1800" dirty="0">
                <a:solidFill>
                  <a:schemeClr val="bg2">
                    <a:lumMod val="50000"/>
                  </a:schemeClr>
                </a:solidFill>
              </a:rPr>
              <a:t>ユーザーによって作成されたタスク</a:t>
            </a:r>
            <a:r>
              <a:rPr lang="en-US" altLang="ja-JP" sz="1800" dirty="0">
                <a:solidFill>
                  <a:schemeClr val="bg2">
                    <a:lumMod val="50000"/>
                  </a:schemeClr>
                </a:solidFill>
              </a:rPr>
              <a:t>(</a:t>
            </a:r>
            <a:r>
              <a:rPr lang="en-US" altLang="ja-JP" sz="1800" dirty="0" err="1">
                <a:solidFill>
                  <a:schemeClr val="bg2">
                    <a:lumMod val="50000"/>
                  </a:schemeClr>
                </a:solidFill>
              </a:rPr>
              <a:t>ToDo</a:t>
            </a:r>
            <a:r>
              <a:rPr lang="ja-JP" altLang="en-US" sz="1800" dirty="0">
                <a:solidFill>
                  <a:schemeClr val="bg2">
                    <a:lumMod val="50000"/>
                  </a:schemeClr>
                </a:solidFill>
              </a:rPr>
              <a:t>リスト</a:t>
            </a:r>
            <a:r>
              <a:rPr lang="en-US" altLang="ja-JP" sz="1800" dirty="0">
                <a:solidFill>
                  <a:schemeClr val="bg2">
                    <a:lumMod val="50000"/>
                  </a:schemeClr>
                </a:solidFill>
              </a:rPr>
              <a:t>,</a:t>
            </a:r>
            <a:r>
              <a:rPr lang="ja-JP" altLang="en-US" sz="1800" dirty="0">
                <a:solidFill>
                  <a:schemeClr val="bg2">
                    <a:lumMod val="50000"/>
                  </a:schemeClr>
                </a:solidFill>
              </a:rPr>
              <a:t>やること予定</a:t>
            </a:r>
            <a:r>
              <a:rPr lang="en-US" altLang="ja-JP" sz="1800" dirty="0">
                <a:solidFill>
                  <a:schemeClr val="bg2">
                    <a:lumMod val="50000"/>
                  </a:schemeClr>
                </a:solidFill>
              </a:rPr>
              <a:t>)</a:t>
            </a:r>
            <a:r>
              <a:rPr lang="ja-JP" altLang="en-US" sz="1800" dirty="0">
                <a:solidFill>
                  <a:schemeClr val="bg2">
                    <a:lumMod val="50000"/>
                  </a:schemeClr>
                </a:solidFill>
              </a:rPr>
              <a:t>の</a:t>
            </a:r>
            <a:endParaRPr lang="en-US" altLang="ja-JP" sz="1800" dirty="0">
              <a:solidFill>
                <a:schemeClr val="bg2">
                  <a:lumMod val="50000"/>
                </a:schemeClr>
              </a:solidFill>
            </a:endParaRPr>
          </a:p>
          <a:p>
            <a:r>
              <a:rPr lang="ja-JP" altLang="en-US" sz="1800" dirty="0">
                <a:solidFill>
                  <a:schemeClr val="bg2">
                    <a:lumMod val="50000"/>
                  </a:schemeClr>
                </a:solidFill>
              </a:rPr>
              <a:t>新規作成</a:t>
            </a:r>
            <a:r>
              <a:rPr lang="en-US" altLang="ja-JP" sz="1800" dirty="0">
                <a:solidFill>
                  <a:schemeClr val="bg2">
                    <a:lumMod val="50000"/>
                  </a:schemeClr>
                </a:solidFill>
              </a:rPr>
              <a:t>, </a:t>
            </a:r>
            <a:r>
              <a:rPr lang="ja-JP" altLang="en-US" sz="1800" dirty="0">
                <a:solidFill>
                  <a:schemeClr val="bg2">
                    <a:lumMod val="50000"/>
                  </a:schemeClr>
                </a:solidFill>
              </a:rPr>
              <a:t>管理</a:t>
            </a:r>
            <a:r>
              <a:rPr lang="en-US" altLang="ja-JP" sz="1800" dirty="0">
                <a:solidFill>
                  <a:schemeClr val="bg2">
                    <a:lumMod val="50000"/>
                  </a:schemeClr>
                </a:solidFill>
              </a:rPr>
              <a:t>, </a:t>
            </a:r>
            <a:r>
              <a:rPr lang="ja-JP" altLang="en-US" sz="1800" dirty="0">
                <a:solidFill>
                  <a:schemeClr val="bg2">
                    <a:lumMod val="50000"/>
                  </a:schemeClr>
                </a:solidFill>
              </a:rPr>
              <a:t>閲覧を行うことができるアプリケーション</a:t>
            </a:r>
            <a:endParaRPr lang="en-US" altLang="ja-JP" sz="1800" dirty="0">
              <a:solidFill>
                <a:schemeClr val="bg2">
                  <a:lumMod val="50000"/>
                </a:schemeClr>
              </a:solidFill>
            </a:endParaRPr>
          </a:p>
          <a:p>
            <a:endParaRPr lang="en-US" altLang="ja-JP" sz="1800" dirty="0">
              <a:solidFill>
                <a:schemeClr val="bg2">
                  <a:lumMod val="50000"/>
                </a:schemeClr>
              </a:solidFill>
            </a:endParaRPr>
          </a:p>
          <a:p>
            <a:r>
              <a:rPr lang="ja-JP" altLang="en-US" sz="1800" dirty="0">
                <a:solidFill>
                  <a:schemeClr val="bg2">
                    <a:lumMod val="50000"/>
                  </a:schemeClr>
                </a:solidFill>
              </a:rPr>
              <a:t>動作は以下の操作を行うことができる</a:t>
            </a:r>
            <a:r>
              <a:rPr lang="en-US" altLang="ja-JP" sz="1800" dirty="0">
                <a:solidFill>
                  <a:schemeClr val="bg2">
                    <a:lumMod val="50000"/>
                  </a:schemeClr>
                </a:solidFill>
              </a:rPr>
              <a:t>｡</a:t>
            </a:r>
          </a:p>
          <a:p>
            <a:r>
              <a:rPr lang="en-US" altLang="ja-JP" sz="1800" dirty="0">
                <a:solidFill>
                  <a:schemeClr val="bg2">
                    <a:lumMod val="50000"/>
                  </a:schemeClr>
                </a:solidFill>
              </a:rPr>
              <a:t> </a:t>
            </a:r>
            <a:r>
              <a:rPr lang="ja-JP" altLang="en-US" sz="1800" dirty="0">
                <a:solidFill>
                  <a:schemeClr val="bg2">
                    <a:lumMod val="50000"/>
                  </a:schemeClr>
                </a:solidFill>
              </a:rPr>
              <a:t>･タスクの新規作成 </a:t>
            </a:r>
            <a:r>
              <a:rPr lang="en-US" altLang="ja-JP" sz="1800" dirty="0">
                <a:solidFill>
                  <a:schemeClr val="bg2">
                    <a:lumMod val="50000"/>
                  </a:schemeClr>
                </a:solidFill>
              </a:rPr>
              <a:t>(</a:t>
            </a:r>
            <a:r>
              <a:rPr lang="ja-JP" altLang="en-US" sz="1800" dirty="0">
                <a:solidFill>
                  <a:schemeClr val="bg2">
                    <a:lumMod val="50000"/>
                  </a:schemeClr>
                </a:solidFill>
              </a:rPr>
              <a:t>件名</a:t>
            </a:r>
            <a:r>
              <a:rPr lang="en-US" altLang="ja-JP" sz="1800" dirty="0">
                <a:solidFill>
                  <a:schemeClr val="bg2">
                    <a:lumMod val="50000"/>
                  </a:schemeClr>
                </a:solidFill>
              </a:rPr>
              <a:t>, </a:t>
            </a:r>
            <a:r>
              <a:rPr lang="ja-JP" altLang="en-US" sz="1800" dirty="0">
                <a:solidFill>
                  <a:schemeClr val="bg2">
                    <a:lumMod val="50000"/>
                  </a:schemeClr>
                </a:solidFill>
              </a:rPr>
              <a:t>説明</a:t>
            </a:r>
            <a:r>
              <a:rPr lang="en-US" altLang="ja-JP" sz="1800" dirty="0">
                <a:solidFill>
                  <a:schemeClr val="bg2">
                    <a:lumMod val="50000"/>
                  </a:schemeClr>
                </a:solidFill>
              </a:rPr>
              <a:t>, </a:t>
            </a:r>
            <a:r>
              <a:rPr lang="ja-JP" altLang="en-US" sz="1800" dirty="0">
                <a:solidFill>
                  <a:schemeClr val="bg2">
                    <a:lumMod val="50000"/>
                  </a:schemeClr>
                </a:solidFill>
              </a:rPr>
              <a:t>優先度</a:t>
            </a:r>
            <a:r>
              <a:rPr lang="en-US" altLang="ja-JP" sz="1800" dirty="0">
                <a:solidFill>
                  <a:schemeClr val="bg2">
                    <a:lumMod val="50000"/>
                  </a:schemeClr>
                </a:solidFill>
              </a:rPr>
              <a:t>, </a:t>
            </a:r>
            <a:r>
              <a:rPr lang="ja-JP" altLang="en-US" sz="1800" dirty="0">
                <a:solidFill>
                  <a:schemeClr val="bg2">
                    <a:lumMod val="50000"/>
                  </a:schemeClr>
                </a:solidFill>
              </a:rPr>
              <a:t>ジャンル</a:t>
            </a:r>
            <a:r>
              <a:rPr lang="en-US" altLang="ja-JP" sz="1800" dirty="0">
                <a:solidFill>
                  <a:schemeClr val="bg2">
                    <a:lumMod val="50000"/>
                  </a:schemeClr>
                </a:solidFill>
              </a:rPr>
              <a:t>, </a:t>
            </a:r>
            <a:r>
              <a:rPr lang="ja-JP" altLang="en-US" sz="1800" dirty="0">
                <a:solidFill>
                  <a:schemeClr val="bg2">
                    <a:lumMod val="50000"/>
                  </a:schemeClr>
                </a:solidFill>
              </a:rPr>
              <a:t>期限</a:t>
            </a:r>
            <a:r>
              <a:rPr lang="en-US" altLang="ja-JP" sz="1800" dirty="0">
                <a:solidFill>
                  <a:schemeClr val="bg2">
                    <a:lumMod val="50000"/>
                  </a:schemeClr>
                </a:solidFill>
              </a:rPr>
              <a:t>)</a:t>
            </a:r>
          </a:p>
          <a:p>
            <a:r>
              <a:rPr lang="en-US" altLang="ja-JP" sz="1800" dirty="0">
                <a:solidFill>
                  <a:schemeClr val="bg2">
                    <a:lumMod val="50000"/>
                  </a:schemeClr>
                </a:solidFill>
              </a:rPr>
              <a:t> </a:t>
            </a:r>
            <a:r>
              <a:rPr lang="ja-JP" altLang="en-US" sz="1800" dirty="0">
                <a:solidFill>
                  <a:schemeClr val="bg2">
                    <a:lumMod val="50000"/>
                  </a:schemeClr>
                </a:solidFill>
              </a:rPr>
              <a:t>･データベース上に登録されているタスクをリスト化し、一覧表示する </a:t>
            </a:r>
            <a:endParaRPr lang="en-US" altLang="ja-JP" sz="1800" dirty="0">
              <a:solidFill>
                <a:schemeClr val="bg2">
                  <a:lumMod val="50000"/>
                </a:schemeClr>
              </a:solidFill>
            </a:endParaRPr>
          </a:p>
          <a:p>
            <a:r>
              <a:rPr lang="ja-JP" altLang="en-US" sz="1800" dirty="0">
                <a:solidFill>
                  <a:schemeClr val="bg2">
                    <a:lumMod val="50000"/>
                  </a:schemeClr>
                </a:solidFill>
              </a:rPr>
              <a:t> </a:t>
            </a:r>
            <a:r>
              <a:rPr lang="en-US" altLang="ja-JP" sz="1800" dirty="0">
                <a:solidFill>
                  <a:schemeClr val="bg2">
                    <a:lumMod val="50000"/>
                  </a:schemeClr>
                </a:solidFill>
              </a:rPr>
              <a:t>(</a:t>
            </a:r>
            <a:r>
              <a:rPr lang="ja-JP" altLang="en-US" sz="1800" dirty="0">
                <a:solidFill>
                  <a:schemeClr val="bg2">
                    <a:lumMod val="50000"/>
                  </a:schemeClr>
                </a:solidFill>
              </a:rPr>
              <a:t>その表示機能に加え 編集機能</a:t>
            </a:r>
            <a:r>
              <a:rPr lang="en-US" altLang="ja-JP" sz="1800" dirty="0">
                <a:solidFill>
                  <a:schemeClr val="bg2">
                    <a:lumMod val="50000"/>
                  </a:schemeClr>
                </a:solidFill>
              </a:rPr>
              <a:t>(</a:t>
            </a:r>
            <a:r>
              <a:rPr lang="ja-JP" altLang="en-US" sz="1800" dirty="0">
                <a:solidFill>
                  <a:schemeClr val="bg2">
                    <a:lumMod val="50000"/>
                  </a:schemeClr>
                </a:solidFill>
              </a:rPr>
              <a:t>内容変更と更新</a:t>
            </a:r>
            <a:r>
              <a:rPr lang="en-US" altLang="ja-JP" sz="1800" dirty="0">
                <a:solidFill>
                  <a:schemeClr val="bg2">
                    <a:lumMod val="50000"/>
                  </a:schemeClr>
                </a:solidFill>
              </a:rPr>
              <a:t>, </a:t>
            </a:r>
            <a:r>
              <a:rPr lang="ja-JP" altLang="en-US" sz="1800" dirty="0">
                <a:solidFill>
                  <a:schemeClr val="bg2">
                    <a:lumMod val="50000"/>
                  </a:schemeClr>
                </a:solidFill>
              </a:rPr>
              <a:t>タスクの削除</a:t>
            </a:r>
            <a:r>
              <a:rPr lang="en-US" altLang="ja-JP" sz="1800" dirty="0">
                <a:solidFill>
                  <a:schemeClr val="bg2">
                    <a:lumMod val="50000"/>
                  </a:schemeClr>
                </a:solidFill>
              </a:rPr>
              <a:t>)</a:t>
            </a:r>
            <a:r>
              <a:rPr lang="ja-JP" altLang="en-US" sz="1800" dirty="0">
                <a:solidFill>
                  <a:schemeClr val="bg2">
                    <a:lumMod val="50000"/>
                  </a:schemeClr>
                </a:solidFill>
              </a:rPr>
              <a:t>を備える</a:t>
            </a:r>
            <a:r>
              <a:rPr lang="en-US" altLang="ja-JP" sz="1800" dirty="0">
                <a:solidFill>
                  <a:schemeClr val="bg2">
                    <a:lumMod val="50000"/>
                  </a:schemeClr>
                </a:solidFill>
              </a:rPr>
              <a:t>)</a:t>
            </a:r>
          </a:p>
          <a:p>
            <a:r>
              <a:rPr lang="ja-JP" altLang="en-US" sz="1800" dirty="0">
                <a:solidFill>
                  <a:schemeClr val="bg2">
                    <a:lumMod val="50000"/>
                  </a:schemeClr>
                </a:solidFill>
              </a:rPr>
              <a:t> ･利用するユーザの登録</a:t>
            </a:r>
            <a:r>
              <a:rPr lang="en-US" altLang="ja-JP" sz="1800" dirty="0">
                <a:solidFill>
                  <a:schemeClr val="bg2">
                    <a:lumMod val="50000"/>
                  </a:schemeClr>
                </a:solidFill>
              </a:rPr>
              <a:t>, </a:t>
            </a:r>
            <a:r>
              <a:rPr lang="ja-JP" altLang="en-US" sz="1800" dirty="0">
                <a:solidFill>
                  <a:schemeClr val="bg2">
                    <a:lumMod val="50000"/>
                  </a:schemeClr>
                </a:solidFill>
              </a:rPr>
              <a:t>編集機能</a:t>
            </a:r>
            <a:r>
              <a:rPr lang="en-US" altLang="ja-JP" sz="1800" dirty="0">
                <a:solidFill>
                  <a:schemeClr val="bg2">
                    <a:lumMod val="50000"/>
                  </a:schemeClr>
                </a:solidFill>
              </a:rPr>
              <a:t>(</a:t>
            </a:r>
            <a:r>
              <a:rPr lang="ja-JP" altLang="en-US" sz="1800" dirty="0">
                <a:solidFill>
                  <a:schemeClr val="bg2">
                    <a:lumMod val="50000"/>
                  </a:schemeClr>
                </a:solidFill>
              </a:rPr>
              <a:t>登録ユーザデータ更新</a:t>
            </a:r>
            <a:r>
              <a:rPr lang="en-US" altLang="ja-JP" sz="1800" dirty="0">
                <a:solidFill>
                  <a:schemeClr val="bg2">
                    <a:lumMod val="50000"/>
                  </a:schemeClr>
                </a:solidFill>
              </a:rPr>
              <a:t>, </a:t>
            </a:r>
            <a:r>
              <a:rPr lang="ja-JP" altLang="en-US" sz="1800" dirty="0">
                <a:solidFill>
                  <a:schemeClr val="bg2">
                    <a:lumMod val="50000"/>
                  </a:schemeClr>
                </a:solidFill>
              </a:rPr>
              <a:t>ユーザの削除</a:t>
            </a:r>
            <a:r>
              <a:rPr lang="en-US" altLang="ja-JP" sz="1800" dirty="0">
                <a:solidFill>
                  <a:schemeClr val="bg2">
                    <a:lumMod val="50000"/>
                  </a:schemeClr>
                </a:solidFill>
              </a:rPr>
              <a:t>)</a:t>
            </a:r>
          </a:p>
          <a:p>
            <a:endParaRPr lang="en-US" altLang="ja-JP" dirty="0">
              <a:solidFill>
                <a:schemeClr val="bg2">
                  <a:lumMod val="50000"/>
                </a:schemeClr>
              </a:solidFill>
            </a:endParaRPr>
          </a:p>
        </p:txBody>
      </p:sp>
    </p:spTree>
    <p:extLst>
      <p:ext uri="{BB962C8B-B14F-4D97-AF65-F5344CB8AC3E}">
        <p14:creationId xmlns:p14="http://schemas.microsoft.com/office/powerpoint/2010/main" val="244319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761ED-4DBD-4118-B6B0-D6704C633A67}"/>
              </a:ext>
            </a:extLst>
          </p:cNvPr>
          <p:cNvSpPr/>
          <p:nvPr/>
        </p:nvSpPr>
        <p:spPr>
          <a:xfrm>
            <a:off x="952826" y="474133"/>
            <a:ext cx="10284266" cy="59097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74C65AD4-73EC-40C1-AB4B-790918D36356}"/>
              </a:ext>
            </a:extLst>
          </p:cNvPr>
          <p:cNvSpPr>
            <a:spLocks noGrp="1"/>
          </p:cNvSpPr>
          <p:nvPr>
            <p:ph type="title"/>
          </p:nvPr>
        </p:nvSpPr>
        <p:spPr>
          <a:xfrm>
            <a:off x="1202919" y="567267"/>
            <a:ext cx="9784080" cy="741373"/>
          </a:xfrm>
        </p:spPr>
        <p:txBody>
          <a:bodyPr>
            <a:normAutofit/>
          </a:bodyPr>
          <a:lstStyle/>
          <a:p>
            <a:r>
              <a:rPr lang="ja-JP" altLang="en-US" sz="2400" dirty="0">
                <a:solidFill>
                  <a:schemeClr val="bg2">
                    <a:lumMod val="50000"/>
                  </a:schemeClr>
                </a:solidFill>
              </a:rPr>
              <a:t>開発環境などについて</a:t>
            </a:r>
          </a:p>
        </p:txBody>
      </p:sp>
      <p:sp>
        <p:nvSpPr>
          <p:cNvPr id="3" name="コンテンツ プレースホルダー 2">
            <a:extLst>
              <a:ext uri="{FF2B5EF4-FFF2-40B4-BE49-F238E27FC236}">
                <a16:creationId xmlns:a16="http://schemas.microsoft.com/office/drawing/2014/main" id="{B32A2F85-5EAF-4A4F-81FE-34F0AB86143B}"/>
              </a:ext>
            </a:extLst>
          </p:cNvPr>
          <p:cNvSpPr>
            <a:spLocks noGrp="1"/>
          </p:cNvSpPr>
          <p:nvPr>
            <p:ph idx="1"/>
          </p:nvPr>
        </p:nvSpPr>
        <p:spPr>
          <a:xfrm>
            <a:off x="1202919" y="1219200"/>
            <a:ext cx="9784080" cy="4998643"/>
          </a:xfrm>
        </p:spPr>
        <p:txBody>
          <a:bodyPr>
            <a:normAutofit/>
          </a:bodyPr>
          <a:lstStyle/>
          <a:p>
            <a:pPr marL="0" indent="0">
              <a:lnSpc>
                <a:spcPct val="100000"/>
              </a:lnSpc>
              <a:buNone/>
            </a:pPr>
            <a:r>
              <a:rPr lang="ja-JP" altLang="en-US" sz="1600" dirty="0">
                <a:solidFill>
                  <a:schemeClr val="bg2">
                    <a:lumMod val="50000"/>
                  </a:schemeClr>
                </a:solidFill>
              </a:rPr>
              <a:t>●</a:t>
            </a:r>
            <a:r>
              <a:rPr lang="en-US" altLang="ja-JP" sz="1600" dirty="0">
                <a:solidFill>
                  <a:schemeClr val="bg2">
                    <a:lumMod val="50000"/>
                  </a:schemeClr>
                </a:solidFill>
              </a:rPr>
              <a:t>React (JavaScript </a:t>
            </a:r>
            <a:r>
              <a:rPr lang="ja-JP" altLang="en-US" sz="1600" dirty="0">
                <a:solidFill>
                  <a:schemeClr val="bg2">
                    <a:lumMod val="50000"/>
                  </a:schemeClr>
                </a:solidFill>
              </a:rPr>
              <a:t>フレームワーク</a:t>
            </a:r>
            <a:r>
              <a:rPr lang="en-US" altLang="ja-JP" sz="1600" dirty="0">
                <a:solidFill>
                  <a:schemeClr val="bg2">
                    <a:lumMod val="50000"/>
                  </a:schemeClr>
                </a:solidFill>
              </a:rPr>
              <a:t>)</a:t>
            </a:r>
            <a:r>
              <a:rPr lang="ja-JP" altLang="en-US" sz="1600" dirty="0">
                <a:solidFill>
                  <a:schemeClr val="bg2">
                    <a:lumMod val="50000"/>
                  </a:schemeClr>
                </a:solidFill>
              </a:rPr>
              <a:t> ･･･</a:t>
            </a:r>
            <a:r>
              <a:rPr lang="en-US" altLang="ja-JP" sz="1600" dirty="0">
                <a:solidFill>
                  <a:schemeClr val="bg2">
                    <a:lumMod val="50000"/>
                  </a:schemeClr>
                </a:solidFill>
              </a:rPr>
              <a:t> </a:t>
            </a:r>
            <a:r>
              <a:rPr lang="ja-JP" altLang="en-US" sz="1600" dirty="0">
                <a:solidFill>
                  <a:schemeClr val="bg2">
                    <a:lumMod val="50000"/>
                  </a:schemeClr>
                </a:solidFill>
              </a:rPr>
              <a:t>フロントエンド</a:t>
            </a:r>
            <a:r>
              <a:rPr lang="en-US" altLang="ja-JP" sz="1600" dirty="0">
                <a:solidFill>
                  <a:schemeClr val="bg2">
                    <a:lumMod val="50000"/>
                  </a:schemeClr>
                </a:solidFill>
              </a:rPr>
              <a:t>  (</a:t>
            </a:r>
            <a:r>
              <a:rPr lang="ja-JP" altLang="en-US" sz="1600" dirty="0">
                <a:solidFill>
                  <a:schemeClr val="bg2">
                    <a:lumMod val="50000"/>
                  </a:schemeClr>
                </a:solidFill>
              </a:rPr>
              <a:t>ユーザが直接触れる部分</a:t>
            </a:r>
            <a:r>
              <a:rPr lang="en-US" altLang="ja-JP" sz="1600" dirty="0">
                <a:solidFill>
                  <a:schemeClr val="bg2">
                    <a:lumMod val="50000"/>
                  </a:schemeClr>
                </a:solidFill>
              </a:rPr>
              <a:t>)</a:t>
            </a:r>
          </a:p>
          <a:p>
            <a:pPr marL="180000">
              <a:lnSpc>
                <a:spcPct val="100000"/>
              </a:lnSpc>
            </a:pPr>
            <a:r>
              <a:rPr lang="en-US" altLang="ja-JP" sz="1600" dirty="0">
                <a:solidFill>
                  <a:schemeClr val="bg2">
                    <a:lumMod val="50000"/>
                  </a:schemeClr>
                </a:solidFill>
              </a:rPr>
              <a:t> [</a:t>
            </a:r>
            <a:r>
              <a:rPr lang="ja-JP" altLang="en-US" sz="1600" dirty="0">
                <a:solidFill>
                  <a:schemeClr val="bg2">
                    <a:lumMod val="50000"/>
                  </a:schemeClr>
                </a:solidFill>
              </a:rPr>
              <a:t>使用プラグイン ･ライブラリなど</a:t>
            </a:r>
            <a:r>
              <a:rPr lang="en-US" altLang="ja-JP" sz="1600" dirty="0">
                <a:solidFill>
                  <a:schemeClr val="bg2">
                    <a:lumMod val="50000"/>
                  </a:schemeClr>
                </a:solidFill>
              </a:rPr>
              <a:t>] </a:t>
            </a:r>
          </a:p>
          <a:p>
            <a:pPr marL="180000">
              <a:lnSpc>
                <a:spcPct val="100000"/>
              </a:lnSpc>
            </a:pPr>
            <a:r>
              <a:rPr lang="en-US" altLang="ja-JP" sz="1600" dirty="0">
                <a:solidFill>
                  <a:schemeClr val="bg2">
                    <a:lumMod val="50000"/>
                  </a:schemeClr>
                </a:solidFill>
              </a:rPr>
              <a:t> </a:t>
            </a:r>
            <a:r>
              <a:rPr lang="ja-JP" altLang="en-US" sz="1600" dirty="0">
                <a:solidFill>
                  <a:schemeClr val="bg2">
                    <a:lumMod val="50000"/>
                  </a:schemeClr>
                </a:solidFill>
              </a:rPr>
              <a:t>･</a:t>
            </a:r>
            <a:r>
              <a:rPr lang="en-US" altLang="ja-JP" sz="1600" dirty="0" err="1">
                <a:solidFill>
                  <a:schemeClr val="bg2">
                    <a:lumMod val="50000"/>
                  </a:schemeClr>
                </a:solidFill>
              </a:rPr>
              <a:t>axios</a:t>
            </a:r>
            <a:r>
              <a:rPr lang="en-US" altLang="ja-JP" sz="1600" dirty="0">
                <a:solidFill>
                  <a:schemeClr val="bg2">
                    <a:lumMod val="50000"/>
                  </a:schemeClr>
                </a:solidFill>
              </a:rPr>
              <a:t> API  (</a:t>
            </a:r>
            <a:r>
              <a:rPr lang="ja-JP" altLang="en-US" sz="1600" dirty="0">
                <a:solidFill>
                  <a:schemeClr val="bg2">
                    <a:lumMod val="50000"/>
                  </a:schemeClr>
                </a:solidFill>
              </a:rPr>
              <a:t>フロント ←→バックエンド間の通信</a:t>
            </a:r>
            <a:r>
              <a:rPr lang="en-US" altLang="ja-JP" sz="1600" dirty="0">
                <a:solidFill>
                  <a:schemeClr val="bg2">
                    <a:lumMod val="50000"/>
                  </a:schemeClr>
                </a:solidFill>
              </a:rPr>
              <a:t>,</a:t>
            </a:r>
            <a:r>
              <a:rPr lang="ja-JP" altLang="en-US" sz="1600" dirty="0">
                <a:solidFill>
                  <a:schemeClr val="bg2">
                    <a:lumMod val="50000"/>
                  </a:schemeClr>
                </a:solidFill>
              </a:rPr>
              <a:t> データベースとやり取りするときに使う</a:t>
            </a:r>
            <a:r>
              <a:rPr lang="en-US" altLang="ja-JP" sz="1600" dirty="0">
                <a:solidFill>
                  <a:schemeClr val="bg2">
                    <a:lumMod val="50000"/>
                  </a:schemeClr>
                </a:solidFill>
              </a:rPr>
              <a:t>)</a:t>
            </a:r>
          </a:p>
          <a:p>
            <a:pPr marL="180000">
              <a:lnSpc>
                <a:spcPct val="100000"/>
              </a:lnSpc>
            </a:pPr>
            <a:r>
              <a:rPr lang="ja-JP" altLang="en-US" sz="1600" dirty="0">
                <a:solidFill>
                  <a:schemeClr val="bg2">
                    <a:lumMod val="50000"/>
                  </a:schemeClr>
                </a:solidFill>
              </a:rPr>
              <a:t> ･</a:t>
            </a:r>
            <a:r>
              <a:rPr lang="en-US" altLang="ja-JP" sz="1600" dirty="0">
                <a:solidFill>
                  <a:schemeClr val="bg2">
                    <a:lumMod val="50000"/>
                  </a:schemeClr>
                </a:solidFill>
              </a:rPr>
              <a:t>react-router-</a:t>
            </a:r>
            <a:r>
              <a:rPr lang="en-US" altLang="ja-JP" sz="1600" dirty="0" err="1">
                <a:solidFill>
                  <a:schemeClr val="bg2">
                    <a:lumMod val="50000"/>
                  </a:schemeClr>
                </a:solidFill>
              </a:rPr>
              <a:t>dom</a:t>
            </a:r>
            <a:r>
              <a:rPr lang="en-US" altLang="ja-JP" sz="1600" dirty="0">
                <a:solidFill>
                  <a:schemeClr val="bg2">
                    <a:lumMod val="50000"/>
                  </a:schemeClr>
                </a:solidFill>
              </a:rPr>
              <a:t> (</a:t>
            </a:r>
            <a:r>
              <a:rPr lang="ja-JP" altLang="en-US" sz="1600" dirty="0">
                <a:solidFill>
                  <a:schemeClr val="bg2">
                    <a:lumMod val="50000"/>
                  </a:schemeClr>
                </a:solidFill>
              </a:rPr>
              <a:t>単一の</a:t>
            </a:r>
            <a:r>
              <a:rPr lang="en-US" altLang="ja-JP" sz="1600" dirty="0">
                <a:solidFill>
                  <a:schemeClr val="bg2">
                    <a:lumMod val="50000"/>
                  </a:schemeClr>
                </a:solidFill>
              </a:rPr>
              <a:t>app</a:t>
            </a:r>
            <a:r>
              <a:rPr lang="ja-JP" altLang="en-US" sz="1600" dirty="0">
                <a:solidFill>
                  <a:schemeClr val="bg2">
                    <a:lumMod val="50000"/>
                  </a:schemeClr>
                </a:solidFill>
              </a:rPr>
              <a:t>ページから各機能</a:t>
            </a:r>
            <a:r>
              <a:rPr lang="en-US" altLang="ja-JP" sz="1600" dirty="0">
                <a:solidFill>
                  <a:schemeClr val="bg2">
                    <a:lumMod val="50000"/>
                  </a:schemeClr>
                </a:solidFill>
              </a:rPr>
              <a:t>(component)</a:t>
            </a:r>
            <a:r>
              <a:rPr lang="ja-JP" altLang="en-US" sz="1600" dirty="0">
                <a:solidFill>
                  <a:schemeClr val="bg2">
                    <a:lumMod val="50000"/>
                  </a:schemeClr>
                </a:solidFill>
              </a:rPr>
              <a:t>へのリンクのルート設定</a:t>
            </a:r>
            <a:r>
              <a:rPr lang="en-US" altLang="ja-JP" sz="1600" dirty="0">
                <a:solidFill>
                  <a:schemeClr val="bg2">
                    <a:lumMod val="50000"/>
                  </a:schemeClr>
                </a:solidFill>
              </a:rPr>
              <a:t>)</a:t>
            </a:r>
          </a:p>
          <a:p>
            <a:pPr marL="180000">
              <a:lnSpc>
                <a:spcPct val="100000"/>
              </a:lnSpc>
            </a:pPr>
            <a:endParaRPr lang="en-US" altLang="ja-JP" sz="1600" dirty="0">
              <a:solidFill>
                <a:schemeClr val="bg2">
                  <a:lumMod val="50000"/>
                </a:schemeClr>
              </a:solidFill>
            </a:endParaRPr>
          </a:p>
          <a:p>
            <a:pPr marL="0" indent="0">
              <a:lnSpc>
                <a:spcPct val="100000"/>
              </a:lnSpc>
              <a:buNone/>
            </a:pPr>
            <a:r>
              <a:rPr lang="ja-JP" altLang="en-US" sz="1600" dirty="0">
                <a:solidFill>
                  <a:schemeClr val="bg2">
                    <a:lumMod val="50000"/>
                  </a:schemeClr>
                </a:solidFill>
              </a:rPr>
              <a:t>●</a:t>
            </a:r>
            <a:r>
              <a:rPr lang="en-US" altLang="ja-JP" sz="1600" dirty="0">
                <a:solidFill>
                  <a:schemeClr val="bg2">
                    <a:lumMod val="50000"/>
                  </a:schemeClr>
                </a:solidFill>
              </a:rPr>
              <a:t>Laravel (PHP</a:t>
            </a:r>
            <a:r>
              <a:rPr lang="ja-JP" altLang="en-US" sz="1600" dirty="0">
                <a:solidFill>
                  <a:schemeClr val="bg2">
                    <a:lumMod val="50000"/>
                  </a:schemeClr>
                </a:solidFill>
              </a:rPr>
              <a:t>フレームワーク</a:t>
            </a:r>
            <a:r>
              <a:rPr lang="en-US" altLang="ja-JP" sz="1600" dirty="0">
                <a:solidFill>
                  <a:schemeClr val="bg2">
                    <a:lumMod val="50000"/>
                  </a:schemeClr>
                </a:solidFill>
              </a:rPr>
              <a:t>)</a:t>
            </a:r>
            <a:r>
              <a:rPr lang="ja-JP" altLang="en-US" sz="1600" dirty="0">
                <a:solidFill>
                  <a:schemeClr val="bg2">
                    <a:lumMod val="50000"/>
                  </a:schemeClr>
                </a:solidFill>
              </a:rPr>
              <a:t>･・･ バックエンド  </a:t>
            </a:r>
            <a:r>
              <a:rPr lang="en-US" altLang="ja-JP" sz="1600" dirty="0">
                <a:solidFill>
                  <a:schemeClr val="bg2">
                    <a:lumMod val="50000"/>
                  </a:schemeClr>
                </a:solidFill>
              </a:rPr>
              <a:t>(</a:t>
            </a:r>
            <a:r>
              <a:rPr lang="ja-JP" altLang="en-US" sz="1600" dirty="0">
                <a:solidFill>
                  <a:schemeClr val="bg2">
                    <a:lumMod val="50000"/>
                  </a:schemeClr>
                </a:solidFill>
              </a:rPr>
              <a:t>裏側で動作している部分</a:t>
            </a:r>
            <a:r>
              <a:rPr lang="en-US" altLang="ja-JP" sz="1600" dirty="0">
                <a:solidFill>
                  <a:schemeClr val="bg2">
                    <a:lumMod val="50000"/>
                  </a:schemeClr>
                </a:solidFill>
              </a:rPr>
              <a:t>)</a:t>
            </a:r>
          </a:p>
          <a:p>
            <a:pPr marL="0" indent="0">
              <a:lnSpc>
                <a:spcPct val="100000"/>
              </a:lnSpc>
              <a:buNone/>
            </a:pPr>
            <a:r>
              <a:rPr lang="en-US" altLang="ja-JP" sz="1600" dirty="0">
                <a:solidFill>
                  <a:schemeClr val="bg2">
                    <a:lumMod val="50000"/>
                  </a:schemeClr>
                </a:solidFill>
              </a:rPr>
              <a:t>                                                                              (</a:t>
            </a:r>
            <a:r>
              <a:rPr lang="ja-JP" altLang="en-US" sz="1600" dirty="0">
                <a:solidFill>
                  <a:schemeClr val="bg2">
                    <a:lumMod val="50000"/>
                  </a:schemeClr>
                </a:solidFill>
              </a:rPr>
              <a:t>このアプリでは 主にデータベースの処理命令を行う</a:t>
            </a:r>
            <a:r>
              <a:rPr lang="en-US" altLang="ja-JP" sz="1600" dirty="0">
                <a:solidFill>
                  <a:schemeClr val="bg2">
                    <a:lumMod val="50000"/>
                  </a:schemeClr>
                </a:solidFill>
              </a:rPr>
              <a:t>) </a:t>
            </a:r>
          </a:p>
          <a:p>
            <a:pPr marL="0" indent="0">
              <a:lnSpc>
                <a:spcPct val="100000"/>
              </a:lnSpc>
              <a:buNone/>
            </a:pPr>
            <a:r>
              <a:rPr lang="ja-JP" altLang="en-US" sz="1600" dirty="0">
                <a:solidFill>
                  <a:schemeClr val="bg2">
                    <a:lumMod val="50000"/>
                  </a:schemeClr>
                </a:solidFill>
              </a:rPr>
              <a:t>   ･</a:t>
            </a:r>
            <a:r>
              <a:rPr lang="en-US" altLang="ja-JP" sz="1600" dirty="0">
                <a:solidFill>
                  <a:schemeClr val="bg2">
                    <a:lumMod val="50000"/>
                  </a:schemeClr>
                </a:solidFill>
              </a:rPr>
              <a:t>MariaDB (</a:t>
            </a:r>
            <a:r>
              <a:rPr lang="ja-JP" altLang="en-US" sz="1600" dirty="0">
                <a:solidFill>
                  <a:schemeClr val="bg2">
                    <a:lumMod val="50000"/>
                  </a:schemeClr>
                </a:solidFill>
              </a:rPr>
              <a:t>データベース</a:t>
            </a:r>
            <a:r>
              <a:rPr lang="en-US" altLang="ja-JP" sz="1600" dirty="0">
                <a:solidFill>
                  <a:schemeClr val="bg2">
                    <a:lumMod val="50000"/>
                  </a:schemeClr>
                </a:solidFill>
              </a:rPr>
              <a:t>)</a:t>
            </a:r>
          </a:p>
          <a:p>
            <a:pPr marL="0" indent="0">
              <a:lnSpc>
                <a:spcPct val="100000"/>
              </a:lnSpc>
              <a:buNone/>
            </a:pPr>
            <a:endParaRPr lang="en-US" altLang="ja-JP" sz="1600" dirty="0">
              <a:solidFill>
                <a:schemeClr val="bg2">
                  <a:lumMod val="50000"/>
                </a:schemeClr>
              </a:solidFill>
            </a:endParaRPr>
          </a:p>
          <a:p>
            <a:pPr marL="0" indent="0">
              <a:lnSpc>
                <a:spcPct val="100000"/>
              </a:lnSpc>
              <a:buNone/>
            </a:pPr>
            <a:r>
              <a:rPr lang="en-US" altLang="ja-JP" sz="1600" dirty="0">
                <a:solidFill>
                  <a:schemeClr val="bg2">
                    <a:lumMod val="50000"/>
                  </a:schemeClr>
                </a:solidFill>
              </a:rPr>
              <a:t>[</a:t>
            </a:r>
            <a:r>
              <a:rPr lang="ja-JP" altLang="en-US" sz="1600" dirty="0">
                <a:solidFill>
                  <a:schemeClr val="bg2">
                    <a:lumMod val="50000"/>
                  </a:schemeClr>
                </a:solidFill>
              </a:rPr>
              <a:t>その他</a:t>
            </a:r>
            <a:r>
              <a:rPr lang="en-US" altLang="ja-JP" sz="1600" dirty="0">
                <a:solidFill>
                  <a:schemeClr val="bg2">
                    <a:lumMod val="50000"/>
                  </a:schemeClr>
                </a:solidFill>
              </a:rPr>
              <a:t>]  </a:t>
            </a:r>
            <a:r>
              <a:rPr lang="en-US" altLang="ja-JP" sz="1600" dirty="0" err="1">
                <a:solidFill>
                  <a:schemeClr val="bg2">
                    <a:lumMod val="50000"/>
                  </a:schemeClr>
                </a:solidFill>
              </a:rPr>
              <a:t>TailWind</a:t>
            </a:r>
            <a:r>
              <a:rPr lang="ja-JP" altLang="en-US" sz="1600" dirty="0">
                <a:solidFill>
                  <a:schemeClr val="bg2">
                    <a:lumMod val="50000"/>
                  </a:schemeClr>
                </a:solidFill>
              </a:rPr>
              <a:t> </a:t>
            </a:r>
            <a:r>
              <a:rPr lang="en-US" altLang="ja-JP" sz="1600" dirty="0">
                <a:solidFill>
                  <a:schemeClr val="bg2">
                    <a:lumMod val="50000"/>
                  </a:schemeClr>
                </a:solidFill>
              </a:rPr>
              <a:t>CSS [</a:t>
            </a:r>
            <a:r>
              <a:rPr lang="ja-JP" altLang="en-US" sz="1600" dirty="0">
                <a:solidFill>
                  <a:schemeClr val="bg2">
                    <a:lumMod val="50000"/>
                  </a:schemeClr>
                </a:solidFill>
              </a:rPr>
              <a:t>画面装飾 </a:t>
            </a:r>
            <a:r>
              <a:rPr lang="en-US" altLang="ja-JP" sz="1600" dirty="0">
                <a:solidFill>
                  <a:schemeClr val="bg2">
                    <a:lumMod val="50000"/>
                  </a:schemeClr>
                </a:solidFill>
              </a:rPr>
              <a:t>CSS</a:t>
            </a:r>
            <a:r>
              <a:rPr lang="ja-JP" altLang="en-US" sz="1600" dirty="0">
                <a:solidFill>
                  <a:schemeClr val="bg2">
                    <a:lumMod val="50000"/>
                  </a:schemeClr>
                </a:solidFill>
              </a:rPr>
              <a:t>フレームワーク</a:t>
            </a:r>
            <a:r>
              <a:rPr lang="en-US" altLang="ja-JP" sz="1600" dirty="0">
                <a:solidFill>
                  <a:schemeClr val="bg2">
                    <a:lumMod val="50000"/>
                  </a:schemeClr>
                </a:solidFill>
              </a:rPr>
              <a:t>]</a:t>
            </a:r>
          </a:p>
          <a:p>
            <a:pPr marL="0" indent="0">
              <a:lnSpc>
                <a:spcPct val="100000"/>
              </a:lnSpc>
              <a:buNone/>
            </a:pPr>
            <a:r>
              <a:rPr lang="en-US" altLang="ja-JP" sz="1600" dirty="0">
                <a:solidFill>
                  <a:schemeClr val="bg2">
                    <a:lumMod val="50000"/>
                  </a:schemeClr>
                </a:solidFill>
              </a:rPr>
              <a:t>[</a:t>
            </a:r>
            <a:r>
              <a:rPr lang="ja-JP" altLang="en-US" sz="1600" dirty="0">
                <a:solidFill>
                  <a:schemeClr val="bg2">
                    <a:lumMod val="50000"/>
                  </a:schemeClr>
                </a:solidFill>
              </a:rPr>
              <a:t>使用ソフト</a:t>
            </a:r>
            <a:r>
              <a:rPr lang="en-US" altLang="ja-JP" sz="1600" dirty="0">
                <a:solidFill>
                  <a:schemeClr val="bg2">
                    <a:lumMod val="50000"/>
                  </a:schemeClr>
                </a:solidFill>
              </a:rPr>
              <a:t> ]  Visual Studio Code</a:t>
            </a:r>
          </a:p>
          <a:p>
            <a:pPr marL="0" indent="0">
              <a:lnSpc>
                <a:spcPct val="100000"/>
              </a:lnSpc>
              <a:buNone/>
            </a:pPr>
            <a:r>
              <a:rPr lang="en-US" altLang="ja-JP" sz="1600" dirty="0">
                <a:solidFill>
                  <a:schemeClr val="bg2">
                    <a:lumMod val="50000"/>
                  </a:schemeClr>
                </a:solidFill>
              </a:rPr>
              <a:t>[ </a:t>
            </a:r>
            <a:r>
              <a:rPr lang="ja-JP" altLang="en-US" sz="1600" dirty="0">
                <a:solidFill>
                  <a:schemeClr val="bg2">
                    <a:lumMod val="50000"/>
                  </a:schemeClr>
                </a:solidFill>
              </a:rPr>
              <a:t>開発期間</a:t>
            </a:r>
            <a:r>
              <a:rPr lang="en-US" altLang="ja-JP" sz="1600" dirty="0">
                <a:solidFill>
                  <a:schemeClr val="bg2">
                    <a:lumMod val="50000"/>
                  </a:schemeClr>
                </a:solidFill>
              </a:rPr>
              <a:t>] </a:t>
            </a:r>
            <a:r>
              <a:rPr lang="en-US" altLang="ja-JP" sz="1600" dirty="0">
                <a:solidFill>
                  <a:schemeClr val="bg2">
                    <a:lumMod val="50000"/>
                  </a:schemeClr>
                </a:solidFill>
                <a:latin typeface="+mn-ea"/>
              </a:rPr>
              <a:t>2024.11</a:t>
            </a:r>
            <a:r>
              <a:rPr lang="ja-JP" altLang="en-US" sz="1600" dirty="0">
                <a:solidFill>
                  <a:schemeClr val="bg2">
                    <a:lumMod val="50000"/>
                  </a:schemeClr>
                </a:solidFill>
                <a:latin typeface="+mn-ea"/>
              </a:rPr>
              <a:t>月 </a:t>
            </a:r>
            <a:r>
              <a:rPr lang="en-US" altLang="ja-JP" sz="1600" dirty="0">
                <a:solidFill>
                  <a:schemeClr val="bg2">
                    <a:lumMod val="50000"/>
                  </a:schemeClr>
                </a:solidFill>
                <a:latin typeface="+mn-ea"/>
              </a:rPr>
              <a:t>-  2025.1</a:t>
            </a:r>
            <a:r>
              <a:rPr lang="ja-JP" altLang="en-US" sz="1600" dirty="0">
                <a:solidFill>
                  <a:schemeClr val="bg2">
                    <a:lumMod val="50000"/>
                  </a:schemeClr>
                </a:solidFill>
              </a:rPr>
              <a:t>月 </a:t>
            </a:r>
            <a:r>
              <a:rPr lang="en-US" altLang="ja-JP" sz="1600" dirty="0">
                <a:solidFill>
                  <a:schemeClr val="bg2">
                    <a:lumMod val="50000"/>
                  </a:schemeClr>
                </a:solidFill>
              </a:rPr>
              <a:t>(</a:t>
            </a:r>
            <a:r>
              <a:rPr lang="ja-JP" altLang="en-US" sz="1600" dirty="0">
                <a:solidFill>
                  <a:schemeClr val="bg2">
                    <a:lumMod val="50000"/>
                  </a:schemeClr>
                </a:solidFill>
              </a:rPr>
              <a:t>約</a:t>
            </a:r>
            <a:r>
              <a:rPr lang="en-US" altLang="ja-JP" sz="1600" dirty="0">
                <a:solidFill>
                  <a:schemeClr val="bg2">
                    <a:lumMod val="50000"/>
                  </a:schemeClr>
                </a:solidFill>
                <a:latin typeface="+mj-ea"/>
                <a:ea typeface="+mj-ea"/>
              </a:rPr>
              <a:t>3</a:t>
            </a:r>
            <a:r>
              <a:rPr lang="ja-JP" altLang="en-US" sz="1600" dirty="0">
                <a:solidFill>
                  <a:schemeClr val="bg2">
                    <a:lumMod val="50000"/>
                  </a:schemeClr>
                </a:solidFill>
                <a:latin typeface="+mj-ea"/>
                <a:ea typeface="+mj-ea"/>
              </a:rPr>
              <a:t>か月</a:t>
            </a:r>
            <a:r>
              <a:rPr lang="en-US" altLang="ja-JP" sz="1600" dirty="0">
                <a:solidFill>
                  <a:schemeClr val="bg2">
                    <a:lumMod val="50000"/>
                  </a:schemeClr>
                </a:solidFill>
              </a:rPr>
              <a:t>)</a:t>
            </a:r>
          </a:p>
        </p:txBody>
      </p:sp>
    </p:spTree>
    <p:extLst>
      <p:ext uri="{BB962C8B-B14F-4D97-AF65-F5344CB8AC3E}">
        <p14:creationId xmlns:p14="http://schemas.microsoft.com/office/powerpoint/2010/main" val="52515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761ED-4DBD-4118-B6B0-D6704C633A67}"/>
              </a:ext>
            </a:extLst>
          </p:cNvPr>
          <p:cNvSpPr/>
          <p:nvPr/>
        </p:nvSpPr>
        <p:spPr>
          <a:xfrm>
            <a:off x="952826" y="474133"/>
            <a:ext cx="10284266" cy="59097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Corbel" panose="020B0503020204020204"/>
              <a:ea typeface="ＭＳ ゴシック" panose="020B0609070205080204" pitchFamily="49" charset="-128"/>
              <a:cs typeface="+mn-cs"/>
            </a:endParaRPr>
          </a:p>
        </p:txBody>
      </p:sp>
      <p:sp>
        <p:nvSpPr>
          <p:cNvPr id="2" name="タイトル 1">
            <a:extLst>
              <a:ext uri="{FF2B5EF4-FFF2-40B4-BE49-F238E27FC236}">
                <a16:creationId xmlns:a16="http://schemas.microsoft.com/office/drawing/2014/main" id="{74C65AD4-73EC-40C1-AB4B-790918D36356}"/>
              </a:ext>
            </a:extLst>
          </p:cNvPr>
          <p:cNvSpPr>
            <a:spLocks noGrp="1"/>
          </p:cNvSpPr>
          <p:nvPr>
            <p:ph type="title"/>
          </p:nvPr>
        </p:nvSpPr>
        <p:spPr>
          <a:xfrm>
            <a:off x="1202919" y="671255"/>
            <a:ext cx="9784080" cy="570958"/>
          </a:xfrm>
        </p:spPr>
        <p:txBody>
          <a:bodyPr>
            <a:normAutofit/>
          </a:bodyPr>
          <a:lstStyle/>
          <a:p>
            <a:r>
              <a:rPr lang="ja-JP" altLang="en-US" sz="2400" dirty="0">
                <a:solidFill>
                  <a:schemeClr val="bg2">
                    <a:lumMod val="50000"/>
                  </a:schemeClr>
                </a:solidFill>
              </a:rPr>
              <a:t>データベース設計 </a:t>
            </a:r>
            <a:r>
              <a:rPr lang="en-US" altLang="ja-JP" sz="2400" dirty="0">
                <a:solidFill>
                  <a:schemeClr val="bg2">
                    <a:lumMod val="50000"/>
                  </a:schemeClr>
                </a:solidFill>
              </a:rPr>
              <a:t>(ER-</a:t>
            </a:r>
            <a:r>
              <a:rPr lang="ja-JP" altLang="en-US" sz="2400" dirty="0">
                <a:solidFill>
                  <a:schemeClr val="bg2">
                    <a:lumMod val="50000"/>
                  </a:schemeClr>
                </a:solidFill>
              </a:rPr>
              <a:t>図</a:t>
            </a:r>
            <a:r>
              <a:rPr lang="en-US" altLang="ja-JP" sz="2400" dirty="0">
                <a:solidFill>
                  <a:schemeClr val="bg2">
                    <a:lumMod val="50000"/>
                  </a:schemeClr>
                </a:solidFill>
              </a:rPr>
              <a:t>)</a:t>
            </a:r>
            <a:endParaRPr lang="ja-JP" altLang="en-US" sz="2400" dirty="0">
              <a:solidFill>
                <a:schemeClr val="bg2">
                  <a:lumMod val="50000"/>
                </a:schemeClr>
              </a:solidFill>
            </a:endParaRPr>
          </a:p>
        </p:txBody>
      </p:sp>
      <p:sp>
        <p:nvSpPr>
          <p:cNvPr id="12" name="テキスト ボックス 11">
            <a:extLst>
              <a:ext uri="{FF2B5EF4-FFF2-40B4-BE49-F238E27FC236}">
                <a16:creationId xmlns:a16="http://schemas.microsoft.com/office/drawing/2014/main" id="{344B5F51-874A-4236-9EDC-9645AE32E82E}"/>
              </a:ext>
            </a:extLst>
          </p:cNvPr>
          <p:cNvSpPr txBox="1"/>
          <p:nvPr/>
        </p:nvSpPr>
        <p:spPr>
          <a:xfrm>
            <a:off x="6814365" y="1329266"/>
            <a:ext cx="4297680"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 テーブル</a:t>
            </a:r>
            <a:endParaRPr kumimoji="1" lang="en-US" altLang="ja-JP" dirty="0">
              <a:solidFill>
                <a:srgbClr val="2C2C2C"/>
              </a:solidFill>
              <a:latin typeface="Corbel" panose="020B0503020204020204"/>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a:t>
            </a:r>
            <a:r>
              <a:rPr kumimoji="1" lang="en-US" altLang="ja-JP" dirty="0">
                <a:solidFill>
                  <a:srgbClr val="2C2C2C"/>
                </a:solidFill>
                <a:latin typeface="Corbel" panose="020B0503020204020204"/>
                <a:ea typeface="ＭＳ ゴシック" panose="020B0609070205080204" pitchFamily="49" charset="-128"/>
              </a:rPr>
              <a:t>u</a:t>
            </a:r>
            <a:r>
              <a:rPr kumimoji="1" lang="en-US" altLang="ja-JP"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ser</a:t>
            </a:r>
            <a:r>
              <a:rPr kumimoji="1" lang="en-US" altLang="ja-JP" dirty="0">
                <a:solidFill>
                  <a:srgbClr val="2C2C2C"/>
                </a:solidFill>
                <a:latin typeface="Corbel" panose="020B0503020204020204"/>
                <a:ea typeface="ＭＳ ゴシック" panose="020B0609070205080204" pitchFamily="49" charset="-128"/>
              </a:rPr>
              <a:t>s </a:t>
            </a:r>
            <a:r>
              <a:rPr kumimoji="1" lang="en-US" altLang="ja-JP"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a:t>
            </a:r>
            <a:r>
              <a:rPr kumimoji="1" lang="ja-JP" altLang="en-US"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ユーザの登録データ</a:t>
            </a:r>
            <a:r>
              <a:rPr kumimoji="1" lang="en-US" altLang="ja-JP"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a:t>
            </a:r>
            <a:r>
              <a:rPr kumimoji="1" lang="en-US" altLang="ja-JP"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tasks (</a:t>
            </a:r>
            <a:r>
              <a:rPr kumimoji="1" lang="ja-JP" altLang="en-US"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作成したタスクのデータ</a:t>
            </a:r>
            <a:r>
              <a:rPr kumimoji="1" lang="en-US" altLang="ja-JP"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srgbClr val="2C2C2C"/>
                </a:solidFill>
                <a:latin typeface="Corbel" panose="020B0503020204020204"/>
                <a:ea typeface="ＭＳ ゴシック" panose="020B0609070205080204" pitchFamily="49" charset="-128"/>
              </a:rPr>
              <a:t>･</a:t>
            </a:r>
            <a:r>
              <a:rPr kumimoji="1" lang="en-US" altLang="ja-JP" dirty="0">
                <a:solidFill>
                  <a:srgbClr val="2C2C2C"/>
                </a:solidFill>
                <a:latin typeface="Corbel" panose="020B0503020204020204"/>
                <a:ea typeface="ＭＳ ゴシック" panose="020B0609070205080204" pitchFamily="49" charset="-128"/>
              </a:rPr>
              <a:t>categories (</a:t>
            </a:r>
            <a:r>
              <a:rPr kumimoji="1" lang="ja-JP" altLang="en-US" dirty="0">
                <a:solidFill>
                  <a:srgbClr val="2C2C2C"/>
                </a:solidFill>
                <a:latin typeface="Corbel" panose="020B0503020204020204"/>
                <a:ea typeface="ＭＳ ゴシック" panose="020B0609070205080204" pitchFamily="49" charset="-128"/>
              </a:rPr>
              <a:t>カテゴリ</a:t>
            </a:r>
            <a:r>
              <a:rPr kumimoji="1" lang="en-US" altLang="ja-JP" dirty="0">
                <a:solidFill>
                  <a:srgbClr val="2C2C2C"/>
                </a:solidFill>
                <a:latin typeface="Corbel" panose="020B0503020204020204"/>
                <a:ea typeface="ＭＳ ゴシック" panose="020B0609070205080204" pitchFamily="49" charset="-128"/>
              </a:rPr>
              <a:t>, </a:t>
            </a:r>
            <a:r>
              <a:rPr kumimoji="1" lang="ja-JP" altLang="en-US" dirty="0">
                <a:solidFill>
                  <a:srgbClr val="2C2C2C"/>
                </a:solidFill>
                <a:latin typeface="Corbel" panose="020B0503020204020204"/>
                <a:ea typeface="ＭＳ ゴシック" panose="020B0609070205080204" pitchFamily="49" charset="-128"/>
              </a:rPr>
              <a:t>ジャンル分類</a:t>
            </a:r>
            <a:r>
              <a:rPr kumimoji="1" lang="en-US" altLang="ja-JP" dirty="0">
                <a:solidFill>
                  <a:srgbClr val="2C2C2C"/>
                </a:solidFill>
                <a:latin typeface="Corbel" panose="020B0503020204020204"/>
                <a:ea typeface="ＭＳ ゴシック" panose="020B0609070205080204" pitchFamily="49"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srgbClr val="2C2C2C"/>
                </a:solidFill>
                <a:latin typeface="Corbel" panose="020B0503020204020204"/>
                <a:ea typeface="ＭＳ ゴシック" panose="020B0609070205080204" pitchFamily="49" charset="-128"/>
              </a:rPr>
              <a:t>･</a:t>
            </a:r>
            <a:r>
              <a:rPr kumimoji="1" lang="en-US" altLang="ja-JP" dirty="0" err="1">
                <a:solidFill>
                  <a:srgbClr val="2C2C2C"/>
                </a:solidFill>
                <a:latin typeface="Corbel" panose="020B0503020204020204"/>
                <a:ea typeface="ＭＳ ゴシック" panose="020B0609070205080204" pitchFamily="49" charset="-128"/>
              </a:rPr>
              <a:t>taskstates</a:t>
            </a:r>
            <a:r>
              <a:rPr kumimoji="1" lang="en-US" altLang="ja-JP" dirty="0">
                <a:solidFill>
                  <a:srgbClr val="2C2C2C"/>
                </a:solidFill>
                <a:latin typeface="Corbel" panose="020B0503020204020204"/>
                <a:ea typeface="ＭＳ ゴシック" panose="020B0609070205080204" pitchFamily="49" charset="-128"/>
              </a:rPr>
              <a:t> (</a:t>
            </a:r>
            <a:r>
              <a:rPr kumimoji="1" lang="ja-JP" altLang="en-US" dirty="0">
                <a:solidFill>
                  <a:srgbClr val="2C2C2C"/>
                </a:solidFill>
                <a:latin typeface="Corbel" panose="020B0503020204020204"/>
                <a:ea typeface="ＭＳ ゴシック" panose="020B0609070205080204" pitchFamily="49" charset="-128"/>
              </a:rPr>
              <a:t>タスクの状態</a:t>
            </a:r>
            <a:r>
              <a:rPr kumimoji="1" lang="en-US" altLang="ja-JP" dirty="0">
                <a:solidFill>
                  <a:srgbClr val="2C2C2C"/>
                </a:solidFill>
                <a:latin typeface="Corbel" panose="020B0503020204020204"/>
                <a:ea typeface="ＭＳ ゴシック" panose="020B0609070205080204" pitchFamily="49"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srgbClr val="2C2C2C"/>
                </a:solidFill>
                <a:latin typeface="Corbel" panose="020B0503020204020204"/>
                <a:ea typeface="ＭＳ ゴシック" panose="020B0609070205080204" pitchFamily="49" charset="-128"/>
              </a:rPr>
              <a:t>リレーションにより関連する情報を </a:t>
            </a:r>
            <a:r>
              <a:rPr kumimoji="1" lang="en-US" altLang="ja-JP" dirty="0">
                <a:solidFill>
                  <a:srgbClr val="2C2C2C"/>
                </a:solidFill>
                <a:latin typeface="Corbel" panose="020B0503020204020204"/>
                <a:ea typeface="ＭＳ ゴシック" panose="020B0609070205080204" pitchFamily="49" charset="-128"/>
              </a:rPr>
              <a:t>tasks</a:t>
            </a:r>
            <a:r>
              <a:rPr kumimoji="1" lang="ja-JP" altLang="en-US" dirty="0">
                <a:solidFill>
                  <a:srgbClr val="2C2C2C"/>
                </a:solidFill>
                <a:latin typeface="Corbel" panose="020B0503020204020204"/>
                <a:ea typeface="ＭＳ ゴシック" panose="020B0609070205080204" pitchFamily="49" charset="-128"/>
              </a:rPr>
              <a:t>テーブルから別テーブルの情報を引用できるよう</a:t>
            </a:r>
            <a:r>
              <a:rPr kumimoji="1" lang="ja-JP" altLang="en-US" dirty="0">
                <a:solidFill>
                  <a:srgbClr val="2C2C2C"/>
                </a:solidFill>
                <a:latin typeface="ＭＳ ゴシック" panose="020B0609070205080204" pitchFamily="49" charset="-128"/>
                <a:ea typeface="ＭＳ ゴシック" panose="020B0609070205080204" pitchFamily="49" charset="-128"/>
              </a:rPr>
              <a:t>１</a:t>
            </a:r>
            <a:r>
              <a:rPr kumimoji="1" lang="ja-JP" altLang="en-US" dirty="0">
                <a:solidFill>
                  <a:srgbClr val="2C2C2C"/>
                </a:solidFill>
                <a:latin typeface="Corbel" panose="020B0503020204020204"/>
                <a:ea typeface="ＭＳ ゴシック" panose="020B0609070205080204" pitchFamily="49" charset="-128"/>
              </a:rPr>
              <a:t>対多の関係 を設定</a:t>
            </a:r>
            <a:endParaRPr kumimoji="1" lang="en-US" altLang="ja-JP" dirty="0">
              <a:solidFill>
                <a:srgbClr val="2C2C2C"/>
              </a:solidFill>
              <a:latin typeface="Corbel" panose="020B0503020204020204"/>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a:solidFill>
                <a:srgbClr val="2C2C2C"/>
              </a:solidFill>
              <a:latin typeface="Corbel" panose="020B0503020204020204"/>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a:solidFill>
                <a:srgbClr val="2C2C2C"/>
              </a:solidFill>
              <a:latin typeface="Corbel" panose="020B0503020204020204"/>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a:solidFill>
                <a:srgbClr val="2C2C2C"/>
              </a:solidFill>
              <a:latin typeface="Corbel" panose="020B0503020204020204"/>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a:solidFill>
                <a:srgbClr val="2C2C2C"/>
              </a:solidFill>
              <a:latin typeface="Corbel" panose="020B0503020204020204"/>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a:solidFill>
                <a:srgbClr val="2C2C2C"/>
              </a:solidFill>
              <a:latin typeface="Corbel" panose="020B0503020204020204"/>
              <a:ea typeface="ＭＳ ゴシック" panose="020B0609070205080204" pitchFamily="49" charset="-128"/>
            </a:endParaRPr>
          </a:p>
        </p:txBody>
      </p:sp>
      <p:pic>
        <p:nvPicPr>
          <p:cNvPr id="7" name="図 6">
            <a:extLst>
              <a:ext uri="{FF2B5EF4-FFF2-40B4-BE49-F238E27FC236}">
                <a16:creationId xmlns:a16="http://schemas.microsoft.com/office/drawing/2014/main" id="{1F32A456-04D5-405E-8CDF-76FB39C9E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396" y="1329266"/>
            <a:ext cx="5486400" cy="4572000"/>
          </a:xfrm>
          <a:prstGeom prst="rect">
            <a:avLst/>
          </a:prstGeom>
        </p:spPr>
      </p:pic>
    </p:spTree>
    <p:extLst>
      <p:ext uri="{BB962C8B-B14F-4D97-AF65-F5344CB8AC3E}">
        <p14:creationId xmlns:p14="http://schemas.microsoft.com/office/powerpoint/2010/main" val="50097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761ED-4DBD-4118-B6B0-D6704C633A67}"/>
              </a:ext>
            </a:extLst>
          </p:cNvPr>
          <p:cNvSpPr/>
          <p:nvPr/>
        </p:nvSpPr>
        <p:spPr>
          <a:xfrm>
            <a:off x="952826" y="474133"/>
            <a:ext cx="10284266" cy="59097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Corbel" panose="020B0503020204020204"/>
              <a:ea typeface="ＭＳ ゴシック" panose="020B0609070205080204" pitchFamily="49" charset="-128"/>
              <a:cs typeface="+mn-cs"/>
            </a:endParaRPr>
          </a:p>
        </p:txBody>
      </p:sp>
      <p:sp>
        <p:nvSpPr>
          <p:cNvPr id="2" name="タイトル 1">
            <a:extLst>
              <a:ext uri="{FF2B5EF4-FFF2-40B4-BE49-F238E27FC236}">
                <a16:creationId xmlns:a16="http://schemas.microsoft.com/office/drawing/2014/main" id="{74C65AD4-73EC-40C1-AB4B-790918D36356}"/>
              </a:ext>
            </a:extLst>
          </p:cNvPr>
          <p:cNvSpPr>
            <a:spLocks noGrp="1"/>
          </p:cNvSpPr>
          <p:nvPr>
            <p:ph type="title"/>
          </p:nvPr>
        </p:nvSpPr>
        <p:spPr>
          <a:xfrm>
            <a:off x="1202919" y="546643"/>
            <a:ext cx="9784080" cy="570958"/>
          </a:xfrm>
        </p:spPr>
        <p:txBody>
          <a:bodyPr>
            <a:normAutofit/>
          </a:bodyPr>
          <a:lstStyle/>
          <a:p>
            <a:r>
              <a:rPr lang="ja-JP" altLang="en-US" sz="2400" dirty="0">
                <a:solidFill>
                  <a:schemeClr val="bg2">
                    <a:lumMod val="50000"/>
                  </a:schemeClr>
                </a:solidFill>
              </a:rPr>
              <a:t>動作ページ① </a:t>
            </a:r>
            <a:r>
              <a:rPr lang="en-US" altLang="ja-JP" sz="2400" dirty="0">
                <a:solidFill>
                  <a:schemeClr val="bg2">
                    <a:lumMod val="50000"/>
                  </a:schemeClr>
                </a:solidFill>
              </a:rPr>
              <a:t>(</a:t>
            </a:r>
            <a:r>
              <a:rPr lang="ja-JP" altLang="en-US" sz="2400" dirty="0">
                <a:solidFill>
                  <a:schemeClr val="bg2">
                    <a:lumMod val="50000"/>
                  </a:schemeClr>
                </a:solidFill>
              </a:rPr>
              <a:t>トップページ画面</a:t>
            </a:r>
            <a:r>
              <a:rPr lang="en-US" altLang="ja-JP" sz="2400" dirty="0">
                <a:solidFill>
                  <a:schemeClr val="bg2">
                    <a:lumMod val="50000"/>
                  </a:schemeClr>
                </a:solidFill>
              </a:rPr>
              <a:t>, </a:t>
            </a:r>
            <a:r>
              <a:rPr lang="ja-JP" altLang="en-US" sz="2400" dirty="0">
                <a:solidFill>
                  <a:schemeClr val="bg2">
                    <a:lumMod val="50000"/>
                  </a:schemeClr>
                </a:solidFill>
              </a:rPr>
              <a:t>タスク新規作成</a:t>
            </a:r>
            <a:r>
              <a:rPr lang="en-US" altLang="ja-JP" sz="2400" dirty="0">
                <a:solidFill>
                  <a:schemeClr val="bg2">
                    <a:lumMod val="50000"/>
                  </a:schemeClr>
                </a:solidFill>
              </a:rPr>
              <a:t>)</a:t>
            </a:r>
            <a:endParaRPr lang="ja-JP" altLang="en-US" sz="2400" dirty="0">
              <a:solidFill>
                <a:schemeClr val="bg2">
                  <a:lumMod val="50000"/>
                </a:schemeClr>
              </a:solidFill>
            </a:endParaRPr>
          </a:p>
        </p:txBody>
      </p:sp>
      <p:pic>
        <p:nvPicPr>
          <p:cNvPr id="8" name="コンテンツ プレースホルダー 7">
            <a:extLst>
              <a:ext uri="{FF2B5EF4-FFF2-40B4-BE49-F238E27FC236}">
                <a16:creationId xmlns:a16="http://schemas.microsoft.com/office/drawing/2014/main" id="{3A1A9B81-EF76-426B-A07A-EA3247C03A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919" y="1190111"/>
            <a:ext cx="5729718" cy="3072371"/>
          </a:xfrm>
        </p:spPr>
      </p:pic>
      <p:pic>
        <p:nvPicPr>
          <p:cNvPr id="10" name="図 9">
            <a:extLst>
              <a:ext uri="{FF2B5EF4-FFF2-40B4-BE49-F238E27FC236}">
                <a16:creationId xmlns:a16="http://schemas.microsoft.com/office/drawing/2014/main" id="{6EBA3D99-7B99-4F73-B0A4-CCB200C7D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919" y="3305525"/>
            <a:ext cx="5729718" cy="3078342"/>
          </a:xfrm>
          <a:prstGeom prst="rect">
            <a:avLst/>
          </a:prstGeom>
        </p:spPr>
      </p:pic>
      <p:sp>
        <p:nvSpPr>
          <p:cNvPr id="11" name="テキスト ボックス 10">
            <a:extLst>
              <a:ext uri="{FF2B5EF4-FFF2-40B4-BE49-F238E27FC236}">
                <a16:creationId xmlns:a16="http://schemas.microsoft.com/office/drawing/2014/main" id="{53143E12-A1D0-4E3D-B3F4-1FA4B5C45D29}"/>
              </a:ext>
            </a:extLst>
          </p:cNvPr>
          <p:cNvSpPr txBox="1"/>
          <p:nvPr/>
        </p:nvSpPr>
        <p:spPr>
          <a:xfrm>
            <a:off x="7182730" y="1802966"/>
            <a:ext cx="3437466" cy="923330"/>
          </a:xfrm>
          <a:prstGeom prst="rect">
            <a:avLst/>
          </a:prstGeom>
          <a:noFill/>
        </p:spPr>
        <p:txBody>
          <a:bodyPr wrap="square" rtlCol="0">
            <a:spAutoFit/>
          </a:bodyPr>
          <a:lstStyle/>
          <a:p>
            <a:r>
              <a:rPr kumimoji="1" lang="ja-JP" altLang="en-US" dirty="0">
                <a:solidFill>
                  <a:schemeClr val="bg1"/>
                </a:solidFill>
              </a:rPr>
              <a:t>←  アプリ </a:t>
            </a:r>
            <a:r>
              <a:rPr kumimoji="1" lang="en-US" altLang="ja-JP" dirty="0">
                <a:solidFill>
                  <a:schemeClr val="bg1"/>
                </a:solidFill>
              </a:rPr>
              <a:t>top</a:t>
            </a:r>
            <a:r>
              <a:rPr kumimoji="1" lang="ja-JP" altLang="en-US" dirty="0">
                <a:solidFill>
                  <a:schemeClr val="bg1"/>
                </a:solidFill>
              </a:rPr>
              <a:t>ページ部分</a:t>
            </a:r>
            <a:endParaRPr kumimoji="1" lang="en-US" altLang="ja-JP" dirty="0">
              <a:solidFill>
                <a:schemeClr val="bg1"/>
              </a:solidFill>
            </a:endParaRPr>
          </a:p>
          <a:p>
            <a:r>
              <a:rPr kumimoji="1" lang="ja-JP" altLang="en-US" dirty="0">
                <a:solidFill>
                  <a:schemeClr val="bg1"/>
                </a:solidFill>
              </a:rPr>
              <a:t>上のメニューバーは共通部分で各機能にリンクして移動できる</a:t>
            </a:r>
          </a:p>
        </p:txBody>
      </p:sp>
      <p:sp>
        <p:nvSpPr>
          <p:cNvPr id="12" name="テキスト ボックス 11">
            <a:extLst>
              <a:ext uri="{FF2B5EF4-FFF2-40B4-BE49-F238E27FC236}">
                <a16:creationId xmlns:a16="http://schemas.microsoft.com/office/drawing/2014/main" id="{344B5F51-874A-4236-9EDC-9645AE32E82E}"/>
              </a:ext>
            </a:extLst>
          </p:cNvPr>
          <p:cNvSpPr txBox="1"/>
          <p:nvPr/>
        </p:nvSpPr>
        <p:spPr>
          <a:xfrm>
            <a:off x="7182730" y="3829033"/>
            <a:ext cx="3804269" cy="2308324"/>
          </a:xfrm>
          <a:prstGeom prst="rect">
            <a:avLst/>
          </a:prstGeom>
          <a:noFill/>
        </p:spPr>
        <p:txBody>
          <a:bodyPr wrap="square" rtlCol="0">
            <a:spAutoFit/>
          </a:bodyPr>
          <a:lstStyle/>
          <a:p>
            <a:r>
              <a:rPr kumimoji="1" lang="ja-JP" altLang="en-US" dirty="0">
                <a:solidFill>
                  <a:schemeClr val="bg1"/>
                </a:solidFill>
              </a:rPr>
              <a:t>←  タスクの新規作成機能</a:t>
            </a:r>
            <a:endParaRPr kumimoji="1" lang="en-US" altLang="ja-JP" dirty="0">
              <a:solidFill>
                <a:schemeClr val="bg1"/>
              </a:solidFill>
            </a:endParaRPr>
          </a:p>
          <a:p>
            <a:r>
              <a:rPr kumimoji="1" lang="ja-JP" altLang="en-US" dirty="0">
                <a:solidFill>
                  <a:schemeClr val="bg1"/>
                </a:solidFill>
              </a:rPr>
              <a:t>選択をクリックすると</a:t>
            </a:r>
            <a:r>
              <a:rPr kumimoji="1" lang="en-US" altLang="ja-JP" dirty="0">
                <a:solidFill>
                  <a:schemeClr val="bg1"/>
                </a:solidFill>
              </a:rPr>
              <a:t>､</a:t>
            </a:r>
            <a:r>
              <a:rPr kumimoji="1" lang="en-US" altLang="ja-JP" dirty="0" err="1">
                <a:solidFill>
                  <a:schemeClr val="bg1"/>
                </a:solidFill>
              </a:rPr>
              <a:t>selectbox</a:t>
            </a:r>
            <a:r>
              <a:rPr kumimoji="1" lang="ja-JP" altLang="en-US" dirty="0">
                <a:solidFill>
                  <a:schemeClr val="bg1"/>
                </a:solidFill>
              </a:rPr>
              <a:t>で項目が開き</a:t>
            </a:r>
            <a:r>
              <a:rPr kumimoji="1" lang="en-US" altLang="ja-JP" dirty="0">
                <a:solidFill>
                  <a:schemeClr val="bg1"/>
                </a:solidFill>
              </a:rPr>
              <a:t>､</a:t>
            </a:r>
            <a:r>
              <a:rPr kumimoji="1" lang="ja-JP" altLang="en-US" dirty="0">
                <a:solidFill>
                  <a:schemeClr val="bg1"/>
                </a:solidFill>
              </a:rPr>
              <a:t>選択することができる</a:t>
            </a:r>
            <a:endParaRPr kumimoji="1" lang="en-US" altLang="ja-JP" dirty="0">
              <a:solidFill>
                <a:schemeClr val="bg1"/>
              </a:solidFill>
            </a:endParaRPr>
          </a:p>
          <a:p>
            <a:endParaRPr kumimoji="1" lang="en-US" altLang="ja-JP" dirty="0">
              <a:solidFill>
                <a:schemeClr val="bg1"/>
              </a:solidFill>
            </a:endParaRPr>
          </a:p>
          <a:p>
            <a:r>
              <a:rPr kumimoji="1" lang="ja-JP" altLang="en-US" dirty="0">
                <a:solidFill>
                  <a:schemeClr val="bg1"/>
                </a:solidFill>
              </a:rPr>
              <a:t>各項目に入力後 作成ボタンを</a:t>
            </a:r>
            <a:endParaRPr kumimoji="1" lang="en-US" altLang="ja-JP" dirty="0">
              <a:solidFill>
                <a:schemeClr val="bg1"/>
              </a:solidFill>
            </a:endParaRPr>
          </a:p>
          <a:p>
            <a:r>
              <a:rPr kumimoji="1" lang="ja-JP" altLang="en-US" dirty="0">
                <a:solidFill>
                  <a:schemeClr val="bg1"/>
                </a:solidFill>
              </a:rPr>
              <a:t>クリックすることで、</a:t>
            </a:r>
            <a:endParaRPr kumimoji="1" lang="en-US" altLang="ja-JP" dirty="0">
              <a:solidFill>
                <a:schemeClr val="bg1"/>
              </a:solidFill>
            </a:endParaRPr>
          </a:p>
          <a:p>
            <a:r>
              <a:rPr kumimoji="1" lang="ja-JP" altLang="en-US" dirty="0">
                <a:solidFill>
                  <a:schemeClr val="bg1"/>
                </a:solidFill>
              </a:rPr>
              <a:t> データベース上にデータが</a:t>
            </a:r>
            <a:endParaRPr kumimoji="1" lang="en-US" altLang="ja-JP" dirty="0">
              <a:solidFill>
                <a:schemeClr val="bg1"/>
              </a:solidFill>
            </a:endParaRPr>
          </a:p>
          <a:p>
            <a:r>
              <a:rPr kumimoji="1" lang="ja-JP" altLang="en-US" dirty="0">
                <a:solidFill>
                  <a:schemeClr val="bg1"/>
                </a:solidFill>
              </a:rPr>
              <a:t>送信され 予定が作成される</a:t>
            </a:r>
            <a:r>
              <a:rPr kumimoji="1" lang="en-US" altLang="ja-JP" dirty="0">
                <a:solidFill>
                  <a:schemeClr val="bg1"/>
                </a:solidFill>
              </a:rPr>
              <a:t>｡</a:t>
            </a:r>
            <a:endParaRPr kumimoji="1" lang="ja-JP" altLang="en-US" dirty="0">
              <a:solidFill>
                <a:schemeClr val="bg1"/>
              </a:solidFill>
            </a:endParaRPr>
          </a:p>
        </p:txBody>
      </p:sp>
      <p:pic>
        <p:nvPicPr>
          <p:cNvPr id="14" name="図 13">
            <a:extLst>
              <a:ext uri="{FF2B5EF4-FFF2-40B4-BE49-F238E27FC236}">
                <a16:creationId xmlns:a16="http://schemas.microsoft.com/office/drawing/2014/main" id="{3DFAC26E-FC64-49D4-BFF9-3CFCFBEE5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7954" y="4193039"/>
            <a:ext cx="2618379" cy="1939540"/>
          </a:xfrm>
          <a:prstGeom prst="rect">
            <a:avLst/>
          </a:prstGeom>
        </p:spPr>
      </p:pic>
    </p:spTree>
    <p:extLst>
      <p:ext uri="{BB962C8B-B14F-4D97-AF65-F5344CB8AC3E}">
        <p14:creationId xmlns:p14="http://schemas.microsoft.com/office/powerpoint/2010/main" val="358778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761ED-4DBD-4118-B6B0-D6704C633A67}"/>
              </a:ext>
            </a:extLst>
          </p:cNvPr>
          <p:cNvSpPr/>
          <p:nvPr/>
        </p:nvSpPr>
        <p:spPr>
          <a:xfrm>
            <a:off x="952826" y="474133"/>
            <a:ext cx="10284266" cy="59097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Corbel" panose="020B0503020204020204"/>
              <a:ea typeface="ＭＳ ゴシック" panose="020B0609070205080204" pitchFamily="49" charset="-128"/>
              <a:cs typeface="+mn-cs"/>
            </a:endParaRPr>
          </a:p>
        </p:txBody>
      </p:sp>
      <p:sp>
        <p:nvSpPr>
          <p:cNvPr id="2" name="タイトル 1">
            <a:extLst>
              <a:ext uri="{FF2B5EF4-FFF2-40B4-BE49-F238E27FC236}">
                <a16:creationId xmlns:a16="http://schemas.microsoft.com/office/drawing/2014/main" id="{74C65AD4-73EC-40C1-AB4B-790918D36356}"/>
              </a:ext>
            </a:extLst>
          </p:cNvPr>
          <p:cNvSpPr>
            <a:spLocks noGrp="1"/>
          </p:cNvSpPr>
          <p:nvPr>
            <p:ph type="title"/>
          </p:nvPr>
        </p:nvSpPr>
        <p:spPr>
          <a:xfrm>
            <a:off x="1202919" y="546643"/>
            <a:ext cx="9784080" cy="570958"/>
          </a:xfrm>
        </p:spPr>
        <p:txBody>
          <a:bodyPr>
            <a:normAutofit/>
          </a:bodyPr>
          <a:lstStyle/>
          <a:p>
            <a:r>
              <a:rPr lang="ja-JP" altLang="en-US" sz="2400" dirty="0">
                <a:solidFill>
                  <a:schemeClr val="bg2">
                    <a:lumMod val="50000"/>
                  </a:schemeClr>
                </a:solidFill>
              </a:rPr>
              <a:t>動作ページ② </a:t>
            </a:r>
            <a:r>
              <a:rPr lang="en-US" altLang="ja-JP" sz="2400" dirty="0">
                <a:solidFill>
                  <a:schemeClr val="bg2">
                    <a:lumMod val="50000"/>
                  </a:schemeClr>
                </a:solidFill>
              </a:rPr>
              <a:t>(</a:t>
            </a:r>
            <a:r>
              <a:rPr lang="ja-JP" altLang="en-US" sz="2400" dirty="0">
                <a:solidFill>
                  <a:schemeClr val="bg2">
                    <a:lumMod val="50000"/>
                  </a:schemeClr>
                </a:solidFill>
              </a:rPr>
              <a:t>ユーザの登録画面</a:t>
            </a:r>
            <a:r>
              <a:rPr lang="en-US" altLang="ja-JP" sz="2400" dirty="0">
                <a:solidFill>
                  <a:schemeClr val="bg2">
                    <a:lumMod val="50000"/>
                  </a:schemeClr>
                </a:solidFill>
              </a:rPr>
              <a:t>)</a:t>
            </a:r>
            <a:endParaRPr lang="ja-JP" altLang="en-US" sz="2400" dirty="0">
              <a:solidFill>
                <a:schemeClr val="bg2">
                  <a:lumMod val="50000"/>
                </a:schemeClr>
              </a:solidFill>
            </a:endParaRPr>
          </a:p>
        </p:txBody>
      </p:sp>
      <p:pic>
        <p:nvPicPr>
          <p:cNvPr id="5" name="コンテンツ プレースホルダー 4">
            <a:extLst>
              <a:ext uri="{FF2B5EF4-FFF2-40B4-BE49-F238E27FC236}">
                <a16:creationId xmlns:a16="http://schemas.microsoft.com/office/drawing/2014/main" id="{4C6290AA-B413-42FD-9C4D-69F69B2272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557" y="1190111"/>
            <a:ext cx="9136804" cy="4908832"/>
          </a:xfrm>
        </p:spPr>
      </p:pic>
      <p:sp>
        <p:nvSpPr>
          <p:cNvPr id="7" name="テキスト ボックス 6">
            <a:extLst>
              <a:ext uri="{FF2B5EF4-FFF2-40B4-BE49-F238E27FC236}">
                <a16:creationId xmlns:a16="http://schemas.microsoft.com/office/drawing/2014/main" id="{BD4D356B-BD2E-4A5A-9972-00D41DFB09D6}"/>
              </a:ext>
            </a:extLst>
          </p:cNvPr>
          <p:cNvSpPr txBox="1"/>
          <p:nvPr/>
        </p:nvSpPr>
        <p:spPr>
          <a:xfrm>
            <a:off x="2788726" y="5103103"/>
            <a:ext cx="6612466" cy="923330"/>
          </a:xfrm>
          <a:prstGeom prst="rect">
            <a:avLst/>
          </a:prstGeom>
          <a:noFill/>
        </p:spPr>
        <p:txBody>
          <a:bodyPr wrap="square" rtlCol="0">
            <a:spAutoFit/>
          </a:bodyPr>
          <a:lstStyle/>
          <a:p>
            <a:r>
              <a:rPr kumimoji="1" lang="ja-JP" altLang="en-US" dirty="0">
                <a:solidFill>
                  <a:schemeClr val="bg1"/>
                </a:solidFill>
              </a:rPr>
              <a:t>登録するパスワードは確認のため 二回入力する仕様にして </a:t>
            </a:r>
            <a:endParaRPr kumimoji="1" lang="en-US" altLang="ja-JP" dirty="0">
              <a:solidFill>
                <a:schemeClr val="bg1"/>
              </a:solidFill>
            </a:endParaRPr>
          </a:p>
          <a:p>
            <a:r>
              <a:rPr kumimoji="1" lang="ja-JP" altLang="en-US" dirty="0">
                <a:solidFill>
                  <a:schemeClr val="bg1"/>
                </a:solidFill>
              </a:rPr>
              <a:t>最初の入力と確認用の入力内容が一致するか 確認している </a:t>
            </a:r>
            <a:endParaRPr kumimoji="1" lang="en-US" altLang="ja-JP" dirty="0">
              <a:solidFill>
                <a:schemeClr val="bg1"/>
              </a:solidFill>
            </a:endParaRPr>
          </a:p>
          <a:p>
            <a:r>
              <a:rPr kumimoji="1" lang="en-US" altLang="ja-JP" dirty="0">
                <a:solidFill>
                  <a:schemeClr val="bg1"/>
                </a:solidFill>
              </a:rPr>
              <a:t>(</a:t>
            </a:r>
            <a:r>
              <a:rPr kumimoji="1" lang="ja-JP" altLang="en-US" dirty="0">
                <a:solidFill>
                  <a:schemeClr val="bg1"/>
                </a:solidFill>
              </a:rPr>
              <a:t>一致していなければユーザは登録できない</a:t>
            </a:r>
            <a:r>
              <a:rPr kumimoji="1" lang="en-US" altLang="ja-JP" dirty="0">
                <a:solidFill>
                  <a:schemeClr val="bg1"/>
                </a:solidFill>
              </a:rPr>
              <a:t>)</a:t>
            </a:r>
            <a:endParaRPr kumimoji="1" lang="ja-JP" altLang="en-US" dirty="0">
              <a:solidFill>
                <a:schemeClr val="bg1"/>
              </a:solidFill>
            </a:endParaRPr>
          </a:p>
        </p:txBody>
      </p:sp>
    </p:spTree>
    <p:extLst>
      <p:ext uri="{BB962C8B-B14F-4D97-AF65-F5344CB8AC3E}">
        <p14:creationId xmlns:p14="http://schemas.microsoft.com/office/powerpoint/2010/main" val="11784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1A02E3-171F-4899-9FDD-8CD140001155}"/>
              </a:ext>
            </a:extLst>
          </p:cNvPr>
          <p:cNvSpPr/>
          <p:nvPr/>
        </p:nvSpPr>
        <p:spPr>
          <a:xfrm>
            <a:off x="351695" y="97899"/>
            <a:ext cx="9562772" cy="4454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74C65AD4-73EC-40C1-AB4B-790918D36356}"/>
              </a:ext>
            </a:extLst>
          </p:cNvPr>
          <p:cNvSpPr>
            <a:spLocks noGrp="1"/>
          </p:cNvSpPr>
          <p:nvPr>
            <p:ph type="title"/>
          </p:nvPr>
        </p:nvSpPr>
        <p:spPr>
          <a:xfrm>
            <a:off x="351695" y="35163"/>
            <a:ext cx="9784080" cy="570958"/>
          </a:xfrm>
        </p:spPr>
        <p:txBody>
          <a:bodyPr>
            <a:normAutofit fontScale="90000"/>
          </a:bodyPr>
          <a:lstStyle/>
          <a:p>
            <a:r>
              <a:rPr lang="ja-JP" altLang="en-US" sz="2800" dirty="0">
                <a:solidFill>
                  <a:srgbClr val="002060"/>
                </a:solidFill>
              </a:rPr>
              <a:t>動作ページ③ </a:t>
            </a:r>
            <a:r>
              <a:rPr lang="en-US" altLang="ja-JP" sz="2800" dirty="0">
                <a:solidFill>
                  <a:srgbClr val="002060"/>
                </a:solidFill>
              </a:rPr>
              <a:t>(</a:t>
            </a:r>
            <a:r>
              <a:rPr lang="ja-JP" altLang="en-US" sz="2800" dirty="0">
                <a:solidFill>
                  <a:srgbClr val="002060"/>
                </a:solidFill>
              </a:rPr>
              <a:t>各種機能 リスト表示 指定</a:t>
            </a:r>
            <a:r>
              <a:rPr lang="en-US" altLang="ja-JP" sz="2800" dirty="0">
                <a:solidFill>
                  <a:srgbClr val="002060"/>
                </a:solidFill>
              </a:rPr>
              <a:t>ID</a:t>
            </a:r>
            <a:r>
              <a:rPr lang="ja-JP" altLang="en-US" sz="2800" dirty="0">
                <a:solidFill>
                  <a:srgbClr val="002060"/>
                </a:solidFill>
              </a:rPr>
              <a:t>表示</a:t>
            </a:r>
            <a:r>
              <a:rPr lang="en-US" altLang="ja-JP" sz="2800" dirty="0">
                <a:solidFill>
                  <a:srgbClr val="002060"/>
                </a:solidFill>
              </a:rPr>
              <a:t>, </a:t>
            </a:r>
            <a:r>
              <a:rPr lang="ja-JP" altLang="en-US" sz="2800" dirty="0">
                <a:solidFill>
                  <a:srgbClr val="002060"/>
                </a:solidFill>
              </a:rPr>
              <a:t>編集</a:t>
            </a:r>
            <a:r>
              <a:rPr lang="en-US" altLang="ja-JP" sz="2800" dirty="0">
                <a:solidFill>
                  <a:srgbClr val="002060"/>
                </a:solidFill>
              </a:rPr>
              <a:t>, </a:t>
            </a:r>
            <a:r>
              <a:rPr lang="ja-JP" altLang="en-US" sz="2800" dirty="0">
                <a:solidFill>
                  <a:srgbClr val="002060"/>
                </a:solidFill>
              </a:rPr>
              <a:t>ユーザ一覧</a:t>
            </a:r>
            <a:r>
              <a:rPr lang="en-US" altLang="ja-JP" sz="2800" dirty="0">
                <a:solidFill>
                  <a:srgbClr val="002060"/>
                </a:solidFill>
              </a:rPr>
              <a:t>)</a:t>
            </a:r>
            <a:endParaRPr lang="ja-JP" altLang="en-US" sz="2800" dirty="0">
              <a:solidFill>
                <a:srgbClr val="002060"/>
              </a:solidFill>
            </a:endParaRPr>
          </a:p>
        </p:txBody>
      </p:sp>
      <p:pic>
        <p:nvPicPr>
          <p:cNvPr id="8" name="コンテンツ プレースホルダー 7">
            <a:extLst>
              <a:ext uri="{FF2B5EF4-FFF2-40B4-BE49-F238E27FC236}">
                <a16:creationId xmlns:a16="http://schemas.microsoft.com/office/drawing/2014/main" id="{1C463084-A476-4F6F-9B6C-5EA0F0B80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218" y="668857"/>
            <a:ext cx="5407431" cy="2899555"/>
          </a:xfrm>
        </p:spPr>
      </p:pic>
      <p:pic>
        <p:nvPicPr>
          <p:cNvPr id="10" name="図 9">
            <a:extLst>
              <a:ext uri="{FF2B5EF4-FFF2-40B4-BE49-F238E27FC236}">
                <a16:creationId xmlns:a16="http://schemas.microsoft.com/office/drawing/2014/main" id="{55404D83-8213-4362-AB29-F7E4F4128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02" y="668856"/>
            <a:ext cx="5402180" cy="2899555"/>
          </a:xfrm>
          <a:prstGeom prst="rect">
            <a:avLst/>
          </a:prstGeom>
        </p:spPr>
      </p:pic>
      <p:pic>
        <p:nvPicPr>
          <p:cNvPr id="14" name="図 13">
            <a:extLst>
              <a:ext uri="{FF2B5EF4-FFF2-40B4-BE49-F238E27FC236}">
                <a16:creationId xmlns:a16="http://schemas.microsoft.com/office/drawing/2014/main" id="{1BEFA02B-F623-4E3E-A1D4-26A4EC5D4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02" y="3795439"/>
            <a:ext cx="5402181" cy="2893925"/>
          </a:xfrm>
          <a:prstGeom prst="rect">
            <a:avLst/>
          </a:prstGeom>
        </p:spPr>
      </p:pic>
      <p:pic>
        <p:nvPicPr>
          <p:cNvPr id="16" name="図 15">
            <a:extLst>
              <a:ext uri="{FF2B5EF4-FFF2-40B4-BE49-F238E27FC236}">
                <a16:creationId xmlns:a16="http://schemas.microsoft.com/office/drawing/2014/main" id="{8C0436DF-6F87-4334-973D-7F143254B7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218" y="3792624"/>
            <a:ext cx="5402180" cy="2896740"/>
          </a:xfrm>
          <a:prstGeom prst="rect">
            <a:avLst/>
          </a:prstGeom>
        </p:spPr>
      </p:pic>
    </p:spTree>
    <p:extLst>
      <p:ext uri="{BB962C8B-B14F-4D97-AF65-F5344CB8AC3E}">
        <p14:creationId xmlns:p14="http://schemas.microsoft.com/office/powerpoint/2010/main" val="87358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761ED-4DBD-4118-B6B0-D6704C633A67}"/>
              </a:ext>
            </a:extLst>
          </p:cNvPr>
          <p:cNvSpPr/>
          <p:nvPr/>
        </p:nvSpPr>
        <p:spPr>
          <a:xfrm>
            <a:off x="952826" y="474133"/>
            <a:ext cx="10284266" cy="59097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Corbel" panose="020B0503020204020204"/>
              <a:ea typeface="ＭＳ ゴシック" panose="020B0609070205080204" pitchFamily="49" charset="-128"/>
              <a:cs typeface="+mn-cs"/>
            </a:endParaRPr>
          </a:p>
        </p:txBody>
      </p:sp>
      <p:sp>
        <p:nvSpPr>
          <p:cNvPr id="2" name="タイトル 1">
            <a:extLst>
              <a:ext uri="{FF2B5EF4-FFF2-40B4-BE49-F238E27FC236}">
                <a16:creationId xmlns:a16="http://schemas.microsoft.com/office/drawing/2014/main" id="{74C65AD4-73EC-40C1-AB4B-790918D36356}"/>
              </a:ext>
            </a:extLst>
          </p:cNvPr>
          <p:cNvSpPr>
            <a:spLocks noGrp="1"/>
          </p:cNvSpPr>
          <p:nvPr>
            <p:ph type="title"/>
          </p:nvPr>
        </p:nvSpPr>
        <p:spPr>
          <a:xfrm>
            <a:off x="1202919" y="546643"/>
            <a:ext cx="9784080" cy="570958"/>
          </a:xfrm>
        </p:spPr>
        <p:txBody>
          <a:bodyPr>
            <a:normAutofit/>
          </a:bodyPr>
          <a:lstStyle/>
          <a:p>
            <a:r>
              <a:rPr lang="ja-JP" altLang="en-US" sz="2400" dirty="0">
                <a:solidFill>
                  <a:schemeClr val="bg2">
                    <a:lumMod val="50000"/>
                  </a:schemeClr>
                </a:solidFill>
              </a:rPr>
              <a:t>動作ページ④ </a:t>
            </a:r>
            <a:r>
              <a:rPr lang="en-US" altLang="ja-JP" sz="2400" dirty="0">
                <a:solidFill>
                  <a:schemeClr val="bg2">
                    <a:lumMod val="50000"/>
                  </a:schemeClr>
                </a:solidFill>
              </a:rPr>
              <a:t>(</a:t>
            </a:r>
            <a:r>
              <a:rPr lang="ja-JP" altLang="en-US" sz="2400" dirty="0">
                <a:solidFill>
                  <a:schemeClr val="bg2">
                    <a:lumMod val="50000"/>
                  </a:schemeClr>
                </a:solidFill>
              </a:rPr>
              <a:t>ログイン･ログアウトについて</a:t>
            </a:r>
            <a:r>
              <a:rPr lang="en-US" altLang="ja-JP" sz="2400" dirty="0">
                <a:solidFill>
                  <a:schemeClr val="bg2">
                    <a:lumMod val="50000"/>
                  </a:schemeClr>
                </a:solidFill>
              </a:rPr>
              <a:t>)</a:t>
            </a:r>
            <a:endParaRPr lang="ja-JP" altLang="en-US" sz="2400" dirty="0">
              <a:solidFill>
                <a:schemeClr val="bg2">
                  <a:lumMod val="50000"/>
                </a:schemeClr>
              </a:solidFill>
            </a:endParaRPr>
          </a:p>
        </p:txBody>
      </p:sp>
      <p:sp>
        <p:nvSpPr>
          <p:cNvPr id="7" name="テキスト ボックス 6">
            <a:extLst>
              <a:ext uri="{FF2B5EF4-FFF2-40B4-BE49-F238E27FC236}">
                <a16:creationId xmlns:a16="http://schemas.microsoft.com/office/drawing/2014/main" id="{BD4D356B-BD2E-4A5A-9972-00D41DFB09D6}"/>
              </a:ext>
            </a:extLst>
          </p:cNvPr>
          <p:cNvSpPr txBox="1"/>
          <p:nvPr/>
        </p:nvSpPr>
        <p:spPr>
          <a:xfrm>
            <a:off x="2379688" y="4249254"/>
            <a:ext cx="7430541" cy="206210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ログインを行う際に </a:t>
            </a:r>
            <a:r>
              <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/login</a:t>
            </a: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に </a:t>
            </a:r>
            <a:r>
              <a:rPr kumimoji="1" lang="en-US" altLang="ja-JP" sz="1600" b="0" i="0" u="none" strike="noStrike" kern="1200" cap="none" spc="0" normalizeH="0" baseline="0" noProof="0" dirty="0" err="1">
                <a:ln>
                  <a:noFill/>
                </a:ln>
                <a:solidFill>
                  <a:srgbClr val="2C2C2C"/>
                </a:solidFill>
                <a:effectLst/>
                <a:uLnTx/>
                <a:uFillTx/>
                <a:latin typeface="Corbel" panose="020B0503020204020204"/>
                <a:ea typeface="ＭＳ ゴシック" panose="020B0609070205080204" pitchFamily="49" charset="-128"/>
                <a:cs typeface="+mn-cs"/>
              </a:rPr>
              <a:t>axios.post</a:t>
            </a:r>
            <a:r>
              <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 </a:t>
            </a: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によって</a:t>
            </a:r>
            <a:endPar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ログインに必要な入力データ</a:t>
            </a:r>
            <a:r>
              <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(mail, password)</a:t>
            </a: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をフロント側から</a:t>
            </a:r>
            <a:endPar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API</a:t>
            </a: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経由でバックエンド側に送り</a:t>
            </a:r>
            <a:r>
              <a:rPr kumimoji="1" lang="en-US" altLang="ja-JP" sz="1600" dirty="0">
                <a:solidFill>
                  <a:srgbClr val="2C2C2C"/>
                </a:solidFill>
                <a:latin typeface="Corbel" panose="020B0503020204020204"/>
                <a:ea typeface="ＭＳ ゴシック" panose="020B0609070205080204" pitchFamily="49" charset="-128"/>
              </a:rPr>
              <a:t> </a:t>
            </a:r>
            <a:r>
              <a:rPr kumimoji="1" lang="ja-JP" altLang="en-US" sz="1600" dirty="0">
                <a:solidFill>
                  <a:srgbClr val="2C2C2C"/>
                </a:solidFill>
                <a:latin typeface="Corbel" panose="020B0503020204020204"/>
                <a:ea typeface="ＭＳ ゴシック" panose="020B0609070205080204" pitchFamily="49" charset="-128"/>
              </a:rPr>
              <a:t>バックエンド側で正常に処理されたら</a:t>
            </a:r>
            <a:endParaRPr kumimoji="1" lang="en-US" altLang="ja-JP" sz="1600" dirty="0">
              <a:solidFill>
                <a:srgbClr val="2C2C2C"/>
              </a:solidFill>
              <a:latin typeface="Corbel" panose="020B0503020204020204"/>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rgbClr val="2C2C2C"/>
                </a:solidFill>
                <a:latin typeface="Corbel" panose="020B0503020204020204"/>
                <a:ea typeface="ＭＳ ゴシック" panose="020B0609070205080204" pitchFamily="49" charset="-128"/>
              </a:rPr>
              <a:t>ログインに成功する</a:t>
            </a:r>
            <a:r>
              <a:rPr kumimoji="1" lang="en-US" altLang="ja-JP" sz="1600" dirty="0">
                <a:solidFill>
                  <a:srgbClr val="2C2C2C"/>
                </a:solidFill>
                <a:latin typeface="Corbel" panose="020B0503020204020204"/>
                <a:ea typeface="ＭＳ ゴシック" panose="020B0609070205080204" pitchFamily="49" charset="-128"/>
              </a:rPr>
              <a:t>｡</a:t>
            </a:r>
            <a:endPar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 ログインに成功した場合にのみトークンを発行し 、</a:t>
            </a:r>
            <a:endPar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ローカルストレージ内に保存され、そのトークンによって</a:t>
            </a:r>
            <a:endPar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ログイン中のユーザーは認証</a:t>
            </a:r>
            <a:r>
              <a:rPr kumimoji="1" lang="ja-JP" altLang="en-US" sz="1600" dirty="0">
                <a:solidFill>
                  <a:srgbClr val="2C2C2C"/>
                </a:solidFill>
                <a:latin typeface="Corbel" panose="020B0503020204020204"/>
                <a:ea typeface="ＭＳ ゴシック" panose="020B0609070205080204" pitchFamily="49" charset="-128"/>
              </a:rPr>
              <a:t>され</a:t>
            </a: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判別する</a:t>
            </a:r>
            <a:r>
              <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ログアウトをした際にローカルストレージ内のトークンは消去される</a:t>
            </a:r>
            <a:r>
              <a:rPr kumimoji="1" lang="en-US" altLang="ja-JP" sz="1600" b="0" i="0" u="none" strike="noStrike" kern="1200" cap="none" spc="0" normalizeH="0" baseline="0" noProof="0" dirty="0">
                <a:ln>
                  <a:noFill/>
                </a:ln>
                <a:solidFill>
                  <a:srgbClr val="2C2C2C"/>
                </a:solidFill>
                <a:effectLst/>
                <a:uLnTx/>
                <a:uFillTx/>
                <a:latin typeface="Corbel" panose="020B0503020204020204"/>
                <a:ea typeface="ＭＳ ゴシック" panose="020B0609070205080204" pitchFamily="49" charset="-128"/>
                <a:cs typeface="+mn-cs"/>
              </a:rPr>
              <a:t>｡</a:t>
            </a:r>
            <a:endParaRPr kumimoji="1" lang="en-US" altLang="ja-JP" sz="1600" dirty="0">
              <a:solidFill>
                <a:srgbClr val="2C2C2C"/>
              </a:solidFill>
              <a:latin typeface="Corbel" panose="020B0503020204020204"/>
              <a:ea typeface="ＭＳ ゴシック" panose="020B0609070205080204" pitchFamily="49" charset="-128"/>
            </a:endParaRPr>
          </a:p>
        </p:txBody>
      </p:sp>
      <p:pic>
        <p:nvPicPr>
          <p:cNvPr id="17" name="図 16">
            <a:extLst>
              <a:ext uri="{FF2B5EF4-FFF2-40B4-BE49-F238E27FC236}">
                <a16:creationId xmlns:a16="http://schemas.microsoft.com/office/drawing/2014/main" id="{4B806719-3749-464F-BABD-182094F97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19" y="1190111"/>
            <a:ext cx="4563113" cy="2357767"/>
          </a:xfrm>
          <a:prstGeom prst="rect">
            <a:avLst/>
          </a:prstGeom>
        </p:spPr>
      </p:pic>
      <p:pic>
        <p:nvPicPr>
          <p:cNvPr id="19" name="図 18">
            <a:extLst>
              <a:ext uri="{FF2B5EF4-FFF2-40B4-BE49-F238E27FC236}">
                <a16:creationId xmlns:a16="http://schemas.microsoft.com/office/drawing/2014/main" id="{869B0BC3-2DBD-4244-B34C-AD15FBF68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70381"/>
            <a:ext cx="4686851" cy="1121514"/>
          </a:xfrm>
          <a:prstGeom prst="rect">
            <a:avLst/>
          </a:prstGeom>
        </p:spPr>
      </p:pic>
      <p:pic>
        <p:nvPicPr>
          <p:cNvPr id="21" name="図 20">
            <a:extLst>
              <a:ext uri="{FF2B5EF4-FFF2-40B4-BE49-F238E27FC236}">
                <a16:creationId xmlns:a16="http://schemas.microsoft.com/office/drawing/2014/main" id="{93AC6A2A-FC4A-4103-B116-F6E2A9D4A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90111"/>
            <a:ext cx="4686851" cy="807234"/>
          </a:xfrm>
          <a:prstGeom prst="rect">
            <a:avLst/>
          </a:prstGeom>
        </p:spPr>
      </p:pic>
    </p:spTree>
    <p:extLst>
      <p:ext uri="{BB962C8B-B14F-4D97-AF65-F5344CB8AC3E}">
        <p14:creationId xmlns:p14="http://schemas.microsoft.com/office/powerpoint/2010/main" val="4185350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TM03090430[[fn=縞模様]]</Template>
  <TotalTime>386</TotalTime>
  <Words>764</Words>
  <Application>Microsoft Office PowerPoint</Application>
  <PresentationFormat>ワイド画面</PresentationFormat>
  <Paragraphs>77</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ＭＳ ゴシック</vt:lpstr>
      <vt:lpstr>Corbel</vt:lpstr>
      <vt:lpstr>Wingdings</vt:lpstr>
      <vt:lpstr>縞模様</vt:lpstr>
      <vt:lpstr>ポートフォリオ</vt:lpstr>
      <vt:lpstr>制作にあたって</vt:lpstr>
      <vt:lpstr>制作物の仕様について </vt:lpstr>
      <vt:lpstr>開発環境などについて</vt:lpstr>
      <vt:lpstr>データベース設計 (ER-図)</vt:lpstr>
      <vt:lpstr>動作ページ① (トップページ画面, タスク新規作成)</vt:lpstr>
      <vt:lpstr>動作ページ② (ユーザの登録画面)</vt:lpstr>
      <vt:lpstr>動作ページ③ (各種機能 リスト表示 指定ID表示, 編集, ユーザ一覧)</vt:lpstr>
      <vt:lpstr>動作ページ④ (ログイン･ログアウトについて)</vt:lpstr>
      <vt:lpstr>今後の改善点･課題点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ポートフォリオについて</dc:title>
  <dc:creator>itsys</dc:creator>
  <cp:lastModifiedBy>itsys</cp:lastModifiedBy>
  <cp:revision>39</cp:revision>
  <dcterms:created xsi:type="dcterms:W3CDTF">2025-01-22T02:33:40Z</dcterms:created>
  <dcterms:modified xsi:type="dcterms:W3CDTF">2025-02-10T05:03:58Z</dcterms:modified>
</cp:coreProperties>
</file>