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59" r:id="rId4"/>
    <p:sldId id="260" r:id="rId5"/>
    <p:sldId id="261" r:id="rId6"/>
    <p:sldId id="283" r:id="rId7"/>
    <p:sldId id="28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1"/>
    <p:restoredTop sz="89331"/>
  </p:normalViewPr>
  <p:slideViewPr>
    <p:cSldViewPr snapToGrid="0" snapToObjects="1">
      <p:cViewPr>
        <p:scale>
          <a:sx n="170" d="100"/>
          <a:sy n="170" d="100"/>
        </p:scale>
        <p:origin x="144" y="-26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FDE9-353C-0845-AD83-281110483F3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A501F-306F-FE47-9E84-132B5119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421A-0EB9-CB4F-8903-5755A88A3284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简洁版</a:t>
            </a:r>
            <a:r>
              <a:rPr lang="en-US" dirty="0" smtClean="0"/>
              <a:t>全基因组分析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BGI</a:t>
            </a:r>
            <a:r>
              <a:rPr lang="zh-CN" altLang="en-US" dirty="0" smtClean="0"/>
              <a:t> 黄树嘉</a:t>
            </a:r>
            <a:endParaRPr lang="en-US" dirty="0" smtClean="0"/>
          </a:p>
          <a:p>
            <a:r>
              <a:rPr lang="en-US" dirty="0" smtClean="0"/>
              <a:t>2016-04-21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</a:t>
            </a:r>
            <a:r>
              <a:rPr lang="en-US" dirty="0" smtClean="0"/>
              <a:t>全基因组</a:t>
            </a:r>
            <a:r>
              <a:rPr lang="zh-CN" altLang="en-US" dirty="0" smtClean="0"/>
              <a:t>数据</a:t>
            </a:r>
            <a:r>
              <a:rPr lang="en-US" dirty="0" smtClean="0"/>
              <a:t>分析流程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BWA+Samtools+GATK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HaplotypeCaller</a:t>
            </a:r>
            <a:r>
              <a:rPr lang="zh-CN" altLang="en-US" dirty="0" smtClean="0"/>
              <a:t>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stCxn id="58" idx="2"/>
            <a:endCxn id="75" idx="0"/>
          </p:cNvCxnSpPr>
          <p:nvPr/>
        </p:nvCxnSpPr>
        <p:spPr>
          <a:xfrm>
            <a:off x="6580413" y="3466964"/>
            <a:ext cx="8555" cy="2572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131342" y="1178395"/>
            <a:ext cx="2541281" cy="4100752"/>
            <a:chOff x="2819942" y="1608605"/>
            <a:chExt cx="2541281" cy="4100752"/>
          </a:xfrm>
        </p:grpSpPr>
        <p:sp>
          <p:nvSpPr>
            <p:cNvPr id="75" name="Rounded Rectangle 74"/>
            <p:cNvSpPr/>
            <p:nvPr/>
          </p:nvSpPr>
          <p:spPr>
            <a:xfrm>
              <a:off x="3686353" y="4154437"/>
              <a:ext cx="1182430" cy="322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Joint Genotype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819942" y="1608605"/>
              <a:ext cx="2541281" cy="4100752"/>
              <a:chOff x="5920548" y="1539585"/>
              <a:chExt cx="2541281" cy="410075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920548" y="1539585"/>
                <a:ext cx="2541281" cy="4100752"/>
                <a:chOff x="2628334" y="1444971"/>
                <a:chExt cx="2811362" cy="420500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022600" y="5370547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Ready Variants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628334" y="1444971"/>
                  <a:ext cx="2811362" cy="3953819"/>
                  <a:chOff x="2628334" y="1444971"/>
                  <a:chExt cx="2811362" cy="3953819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022600" y="1955773"/>
                    <a:ext cx="1308100" cy="2794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Ready reads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3022600" y="252536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Call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577361" y="3461521"/>
                    <a:ext cx="1308095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Merge(</a:t>
                    </a:r>
                    <a:r>
                      <a:rPr lang="en-US" sz="900" b="1" dirty="0" err="1" smtClean="0">
                        <a:latin typeface="Arial"/>
                        <a:cs typeface="Arial"/>
                      </a:rPr>
                      <a:t>optinal</a:t>
                    </a:r>
                    <a:r>
                      <a:rPr lang="en-US" sz="900" b="1" dirty="0" smtClean="0">
                        <a:latin typeface="Arial"/>
                        <a:cs typeface="Arial"/>
                      </a:rPr>
                      <a:t>)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022600" y="489208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Filter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60" name="Straight Arrow Connector 59"/>
                  <p:cNvCxnSpPr>
                    <a:stCxn id="55" idx="2"/>
                    <a:endCxn id="56" idx="0"/>
                  </p:cNvCxnSpPr>
                  <p:nvPr/>
                </p:nvCxnSpPr>
                <p:spPr>
                  <a:xfrm>
                    <a:off x="3676650" y="2235199"/>
                    <a:ext cx="0" cy="2901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>
                    <a:stCxn id="56" idx="2"/>
                    <a:endCxn id="58" idx="0"/>
                  </p:cNvCxnSpPr>
                  <p:nvPr/>
                </p:nvCxnSpPr>
                <p:spPr>
                  <a:xfrm>
                    <a:off x="3676650" y="2855564"/>
                    <a:ext cx="554758" cy="605957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75" idx="2"/>
                    <a:endCxn id="59" idx="0"/>
                  </p:cNvCxnSpPr>
                  <p:nvPr/>
                </p:nvCxnSpPr>
                <p:spPr>
                  <a:xfrm flipH="1">
                    <a:off x="3676650" y="4385725"/>
                    <a:ext cx="564223" cy="506358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stCxn id="59" idx="2"/>
                    <a:endCxn id="53" idx="0"/>
                  </p:cNvCxnSpPr>
                  <p:nvPr/>
                </p:nvCxnSpPr>
                <p:spPr>
                  <a:xfrm>
                    <a:off x="3676650" y="5222283"/>
                    <a:ext cx="0" cy="1482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154606" y="2272184"/>
                    <a:ext cx="495068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BAM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198508" y="3077695"/>
                    <a:ext cx="537650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err="1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gVCF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168110" y="4499109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696925" y="5162090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628334" y="1444971"/>
                    <a:ext cx="2811362" cy="3471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Arial"/>
                        <a:cs typeface="Arial"/>
                      </a:rPr>
                      <a:t>2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.</a:t>
                    </a:r>
                    <a:r>
                      <a:rPr lang="zh-CN" altLang="en-US" sz="1600" dirty="0" smtClean="0">
                        <a:latin typeface="Arial"/>
                        <a:cs typeface="Arial"/>
                      </a:rPr>
                      <a:t> 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VARIANT DISCOVERY</a:t>
                    </a:r>
                    <a:endParaRPr lang="en-US" sz="1600" dirty="0">
                      <a:latin typeface="Arial"/>
                      <a:cs typeface="Arial"/>
                    </a:endParaRPr>
                  </a:p>
                </p:txBody>
              </p: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7435770" y="3854585"/>
                <a:ext cx="4859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rgbClr val="FF6600"/>
                    </a:solidFill>
                    <a:latin typeface="Arial"/>
                    <a:cs typeface="Arial"/>
                  </a:rPr>
                  <a:t>gVCF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968079" y="1171338"/>
            <a:ext cx="2185672" cy="4100752"/>
            <a:chOff x="139279" y="1563448"/>
            <a:chExt cx="218567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130037" cy="4100752"/>
              <a:chOff x="2628334" y="1444971"/>
              <a:chExt cx="2356416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356416" cy="3940796"/>
                <a:chOff x="2628334" y="1444971"/>
                <a:chExt cx="2356416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07683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022600" y="32766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783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7879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1" y="2242435"/>
                  <a:ext cx="654050" cy="465248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18" idx="0"/>
                </p:cNvCxnSpPr>
                <p:nvPr/>
              </p:nvCxnSpPr>
              <p:spPr>
                <a:xfrm>
                  <a:off x="3676651" y="3037884"/>
                  <a:ext cx="0" cy="23871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3676650" y="3606800"/>
                  <a:ext cx="0" cy="5715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0" y="4508500"/>
                  <a:ext cx="0" cy="2794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0" y="5118100"/>
                  <a:ext cx="0" cy="252447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697255" y="2300208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29811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20816" y="37939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05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27665" y="2579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accent5"/>
                </a:solidFill>
              </a:rPr>
              <a:t>只有两大步骤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39279" y="190500"/>
            <a:ext cx="2433142" cy="5473700"/>
            <a:chOff x="139279" y="1563448"/>
            <a:chExt cx="243314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377507" cy="4100752"/>
              <a:chOff x="2628334" y="1444971"/>
              <a:chExt cx="2630190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630190" cy="3940796"/>
                <a:chOff x="2628334" y="1444971"/>
                <a:chExt cx="2630190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46708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950426" y="3803193"/>
                  <a:ext cx="1308098" cy="21566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68561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836684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0" y="2242435"/>
                  <a:ext cx="654050" cy="50427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80" idx="0"/>
                </p:cNvCxnSpPr>
                <p:nvPr/>
              </p:nvCxnSpPr>
              <p:spPr>
                <a:xfrm>
                  <a:off x="3676651" y="3076908"/>
                  <a:ext cx="927824" cy="33555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 flipH="1">
                  <a:off x="3676651" y="4018859"/>
                  <a:ext cx="927824" cy="149702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1" y="4498761"/>
                  <a:ext cx="0" cy="33792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1" y="5166884"/>
                  <a:ext cx="0" cy="2036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823703" y="2339235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3195788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0742" y="4075879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4760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475164" y="905222"/>
            <a:ext cx="3365500" cy="276999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Some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QC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tools: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err="1" smtClean="0">
                <a:latin typeface="Arial"/>
                <a:cs typeface="Arial"/>
              </a:rPr>
              <a:t>SOAPnuke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fastqc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multiQC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902" y="1948668"/>
            <a:ext cx="5723042" cy="2308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bwa</a:t>
            </a:r>
            <a:r>
              <a:rPr lang="en-US" sz="900" dirty="0">
                <a:latin typeface="Arial"/>
                <a:cs typeface="Arial"/>
              </a:rPr>
              <a:t> mem -M -t </a:t>
            </a:r>
            <a:r>
              <a:rPr lang="en-US" sz="900" dirty="0" smtClean="0">
                <a:latin typeface="Arial"/>
                <a:cs typeface="Arial"/>
              </a:rPr>
              <a:t>6 </a:t>
            </a:r>
            <a:r>
              <a:rPr lang="en-US" sz="900" dirty="0">
                <a:latin typeface="Arial"/>
                <a:cs typeface="Arial"/>
              </a:rPr>
              <a:t>-R "$</a:t>
            </a:r>
            <a:r>
              <a:rPr lang="en-US" sz="900" dirty="0" err="1" smtClean="0">
                <a:latin typeface="Arial"/>
                <a:cs typeface="Arial"/>
              </a:rPr>
              <a:t>rgline</a:t>
            </a:r>
            <a:r>
              <a:rPr lang="en-US" sz="900" dirty="0" smtClean="0">
                <a:latin typeface="Arial"/>
                <a:cs typeface="Arial"/>
              </a:rPr>
              <a:t>”  $</a:t>
            </a:r>
            <a:r>
              <a:rPr lang="en-US" sz="900" dirty="0" err="1" smtClean="0">
                <a:latin typeface="Arial"/>
                <a:cs typeface="Arial"/>
              </a:rPr>
              <a:t>reference_index</a:t>
            </a:r>
            <a:r>
              <a:rPr lang="en-US" sz="900" dirty="0" smtClean="0">
                <a:latin typeface="Arial"/>
                <a:cs typeface="Arial"/>
              </a:rPr>
              <a:t>  $read1.fq.gz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smtClean="0">
                <a:latin typeface="Arial"/>
                <a:cs typeface="Arial"/>
              </a:rPr>
              <a:t>read2.fq.gz | </a:t>
            </a:r>
            <a:r>
              <a:rPr lang="en-US" altLang="zh-CN" sz="900" dirty="0" err="1" smtClean="0">
                <a:latin typeface="Arial"/>
                <a:cs typeface="Arial"/>
              </a:rPr>
              <a:t>samtools</a:t>
            </a:r>
            <a:r>
              <a:rPr lang="en-US" altLang="zh-CN" sz="900" dirty="0" smtClean="0">
                <a:latin typeface="Arial"/>
                <a:cs typeface="Arial"/>
              </a:rPr>
              <a:t> view </a:t>
            </a:r>
            <a:r>
              <a:rPr lang="mr-IN" altLang="zh-CN" sz="900" dirty="0" smtClean="0">
                <a:latin typeface="Arial"/>
                <a:cs typeface="Arial"/>
              </a:rPr>
              <a:t>–</a:t>
            </a:r>
            <a:r>
              <a:rPr lang="en-US" altLang="zh-CN" sz="900" dirty="0" smtClean="0">
                <a:latin typeface="Arial"/>
                <a:cs typeface="Arial"/>
              </a:rPr>
              <a:t>Sb - &gt; $</a:t>
            </a:r>
            <a:r>
              <a:rPr lang="en-US" altLang="zh-CN" sz="900" dirty="0" err="1" smtClean="0">
                <a:latin typeface="Arial"/>
                <a:cs typeface="Arial"/>
              </a:rPr>
              <a:t>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8719" y="3135483"/>
            <a:ext cx="2390398" cy="507831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rmdup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\</a:t>
            </a:r>
          </a:p>
          <a:p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    $</a:t>
            </a:r>
            <a:r>
              <a:rPr lang="en-US" altLang="zh-CN" sz="900" dirty="0" err="1" smtClean="0">
                <a:latin typeface="Arial"/>
                <a:cs typeface="Arial"/>
              </a:rPr>
              <a:t>sorted_bamfile_rmdup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&amp;&amp;</a:t>
            </a:r>
            <a:r>
              <a:rPr lang="zh-CN" altLang="en-US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zh-CN" altLang="en-US" sz="900" dirty="0" smtClean="0">
                <a:latin typeface="Arial"/>
                <a:cs typeface="Arial"/>
              </a:rPr>
              <a:t>     </a:t>
            </a:r>
            <a:r>
              <a:rPr lang="en-US" sz="900" dirty="0" err="1" smtClean="0">
                <a:latin typeface="Arial"/>
                <a:cs typeface="Arial"/>
              </a:rPr>
              <a:t>samtools</a:t>
            </a:r>
            <a:r>
              <a:rPr lang="en-US" sz="900" dirty="0" smtClean="0">
                <a:latin typeface="Arial"/>
                <a:cs typeface="Arial"/>
              </a:rPr>
              <a:t> index $</a:t>
            </a:r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err="1">
                <a:latin typeface="Arial"/>
                <a:cs typeface="Arial"/>
              </a:rPr>
              <a:t>sorted_bamfile_rmdup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389991" y="2751608"/>
            <a:ext cx="1182432" cy="28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Sort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84" name="Straight Arrow Connector 83"/>
          <p:cNvCxnSpPr>
            <a:stCxn id="80" idx="2"/>
            <a:endCxn id="18" idx="0"/>
          </p:cNvCxnSpPr>
          <p:nvPr/>
        </p:nvCxnSpPr>
        <p:spPr>
          <a:xfrm>
            <a:off x="1981207" y="3032343"/>
            <a:ext cx="0" cy="2278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6102" y="2683500"/>
            <a:ext cx="1988045" cy="3693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sort</a:t>
            </a:r>
            <a:r>
              <a:rPr lang="mr-IN" sz="900" dirty="0">
                <a:latin typeface="Arial"/>
                <a:cs typeface="Arial"/>
              </a:rPr>
              <a:t> -@ 4 -</a:t>
            </a:r>
            <a:r>
              <a:rPr lang="mr-IN" sz="900" dirty="0" err="1">
                <a:latin typeface="Arial"/>
                <a:cs typeface="Arial"/>
              </a:rPr>
              <a:t>m</a:t>
            </a:r>
            <a:r>
              <a:rPr lang="mr-IN" sz="900" dirty="0">
                <a:latin typeface="Arial"/>
                <a:cs typeface="Arial"/>
              </a:rPr>
              <a:t> 4G -</a:t>
            </a:r>
            <a:r>
              <a:rPr lang="mr-IN" sz="900" dirty="0" err="1">
                <a:latin typeface="Arial"/>
                <a:cs typeface="Arial"/>
              </a:rPr>
              <a:t>O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bam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\</a:t>
            </a:r>
          </a:p>
          <a:p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</a:t>
            </a:r>
            <a:r>
              <a:rPr lang="mr-IN" sz="900" dirty="0" smtClean="0">
                <a:latin typeface="Arial"/>
                <a:cs typeface="Arial"/>
              </a:rPr>
              <a:t>–</a:t>
            </a:r>
            <a:r>
              <a:rPr lang="mr-IN" sz="900" dirty="0" err="1" smtClean="0">
                <a:latin typeface="Arial"/>
                <a:cs typeface="Arial"/>
              </a:rPr>
              <a:t>o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>
                <a:latin typeface="Arial"/>
                <a:cs typeface="Arial"/>
              </a:rPr>
              <a:t>bamfile</a:t>
            </a:r>
            <a:endParaRPr lang="en-US" altLang="zh-CN" sz="9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0674" y="4069526"/>
            <a:ext cx="3387441" cy="18928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BaseRecalibrator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1000G_phase1.indels.b37.vcf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Mills_and_1000G_gold_standard.indels.b37.vcf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dbsnp_138.</a:t>
            </a:r>
            <a:r>
              <a:rPr lang="en-US" altLang="zh-CN" sz="900" dirty="0" smtClean="0"/>
              <a:t>b37</a:t>
            </a:r>
            <a:r>
              <a:rPr lang="en-US" sz="900" dirty="0" smtClean="0"/>
              <a:t>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-o </a:t>
            </a:r>
            <a:r>
              <a:rPr lang="en-US" sz="900" dirty="0" err="1" smtClean="0"/>
              <a:t>sorted.realn.bam.recalibration_report.grp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PrintReads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-BQSR </a:t>
            </a:r>
            <a:r>
              <a:rPr lang="en-US" sz="900" dirty="0" err="1"/>
              <a:t>sorted.realn.bam.recalibration_report.grp</a:t>
            </a:r>
            <a:r>
              <a:rPr lang="en-US" sz="900" dirty="0"/>
              <a:t> \</a:t>
            </a:r>
          </a:p>
          <a:p>
            <a:r>
              <a:rPr lang="en-US" sz="900" dirty="0"/>
              <a:t>     -o </a:t>
            </a:r>
            <a:r>
              <a:rPr lang="en-US" sz="900" dirty="0" smtClean="0"/>
              <a:t>NA12878_realign_BQSR4.bam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5800164" y="2906636"/>
            <a:ext cx="3143919" cy="24468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# </a:t>
            </a:r>
            <a:r>
              <a:rPr lang="en-US" sz="900" dirty="0" err="1" smtClean="0">
                <a:latin typeface="Arial"/>
                <a:cs typeface="Arial"/>
              </a:rPr>
              <a:t>vf</a:t>
            </a:r>
            <a:r>
              <a:rPr lang="en-US" sz="900" dirty="0" smtClean="0">
                <a:latin typeface="Arial"/>
                <a:cs typeface="Arial"/>
              </a:rPr>
              <a:t>=10G</a:t>
            </a:r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dirty="0">
                <a:latin typeface="Arial"/>
                <a:cs typeface="Arial"/>
              </a:rPr>
              <a:t>-</a:t>
            </a:r>
            <a:r>
              <a:rPr lang="en-US" sz="900" dirty="0" err="1">
                <a:latin typeface="Arial"/>
                <a:cs typeface="Arial"/>
              </a:rPr>
              <a:t>nt</a:t>
            </a:r>
            <a:r>
              <a:rPr lang="en-US" sz="900" dirty="0">
                <a:latin typeface="Arial"/>
                <a:cs typeface="Arial"/>
              </a:rPr>
              <a:t> 4 </a:t>
            </a:r>
            <a:r>
              <a:rPr lang="en-US" altLang="zh-CN" sz="900" dirty="0">
                <a:latin typeface="Arial"/>
                <a:cs typeface="Arial"/>
              </a:rPr>
              <a:t>-T </a:t>
            </a:r>
            <a:r>
              <a:rPr lang="en-US" altLang="zh-CN" sz="900" dirty="0" err="1" smtClean="0">
                <a:latin typeface="Arial"/>
                <a:cs typeface="Arial"/>
              </a:rPr>
              <a:t>RealignerTargetCreator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en-US" altLang="zh-CN" sz="900" dirty="0" smtClean="0">
                <a:latin typeface="Arial"/>
                <a:cs typeface="Arial"/>
              </a:rPr>
              <a:t>[</a:t>
            </a:r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 smtClean="0">
                <a:latin typeface="Arial"/>
                <a:cs typeface="Arial"/>
              </a:rPr>
              <a:t>fix_misencoded_quality_scores</a:t>
            </a:r>
            <a:r>
              <a:rPr lang="en-US" altLang="zh-CN" sz="900" dirty="0" smtClean="0">
                <a:latin typeface="Arial"/>
                <a:cs typeface="Arial"/>
              </a:rPr>
              <a:t>]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-R 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-I 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  <a:p>
            <a:endParaRPr lang="en-US" sz="900" dirty="0" smtClean="0">
              <a:latin typeface="Arial"/>
              <a:cs typeface="Arial"/>
            </a:endParaRPr>
          </a:p>
          <a:p>
            <a:r>
              <a:rPr lang="en-US" sz="900" dirty="0">
                <a:latin typeface="Arial"/>
                <a:cs typeface="Arial"/>
              </a:rPr>
              <a:t>time </a:t>
            </a:r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-T </a:t>
            </a:r>
            <a:r>
              <a:rPr lang="en-US" sz="900" dirty="0" err="1" smtClean="0">
                <a:latin typeface="Arial"/>
                <a:cs typeface="Arial"/>
              </a:rPr>
              <a:t>IndelRealigner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R </a:t>
            </a:r>
            <a:r>
              <a:rPr lang="en-US" sz="900" dirty="0" smtClean="0">
                <a:latin typeface="Arial"/>
                <a:cs typeface="Arial"/>
              </a:rPr>
              <a:t>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I </a:t>
            </a:r>
            <a:r>
              <a:rPr lang="en-US" sz="900" dirty="0" smtClean="0">
                <a:latin typeface="Arial"/>
                <a:cs typeface="Arial"/>
              </a:rPr>
              <a:t>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smtClean="0">
                <a:latin typeface="Arial"/>
                <a:cs typeface="Arial"/>
              </a:rPr>
              <a:t>NA12878_realign.bam \ </a:t>
            </a:r>
          </a:p>
          <a:p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>
                <a:latin typeface="Arial"/>
                <a:cs typeface="Arial"/>
              </a:rPr>
              <a:t>targetIntervals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70048" y="3806073"/>
            <a:ext cx="3998855" cy="245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54499"/>
            <a:ext cx="2541281" cy="5446683"/>
            <a:chOff x="2628334" y="1444971"/>
            <a:chExt cx="2811362" cy="4038487"/>
          </a:xfrm>
        </p:grpSpPr>
        <p:sp>
          <p:nvSpPr>
            <p:cNvPr id="32" name="Rectangle 31"/>
            <p:cNvSpPr/>
            <p:nvPr/>
          </p:nvSpPr>
          <p:spPr>
            <a:xfrm>
              <a:off x="3022600" y="5204031"/>
              <a:ext cx="1308100" cy="279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Ready Variants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628334" y="1444971"/>
              <a:ext cx="2811362" cy="3846262"/>
              <a:chOff x="2628334" y="1444971"/>
              <a:chExt cx="2811362" cy="38462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022600" y="1955773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022600" y="2525363"/>
                <a:ext cx="1308099" cy="330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Call Variants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022600" y="4713659"/>
                <a:ext cx="1308099" cy="3302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Filter Variants(VQSR)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cxnSp>
            <p:nvCxnSpPr>
              <p:cNvPr id="38" name="Straight Arrow Connector 37"/>
              <p:cNvCxnSpPr>
                <a:stCxn id="34" idx="2"/>
                <a:endCxn id="35" idx="0"/>
              </p:cNvCxnSpPr>
              <p:nvPr/>
            </p:nvCxnSpPr>
            <p:spPr>
              <a:xfrm>
                <a:off x="3676650" y="2235199"/>
                <a:ext cx="0" cy="290164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2"/>
                <a:endCxn id="48" idx="0"/>
              </p:cNvCxnSpPr>
              <p:nvPr/>
            </p:nvCxnSpPr>
            <p:spPr>
              <a:xfrm>
                <a:off x="3676650" y="2855563"/>
                <a:ext cx="379537" cy="78972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7" idx="2"/>
                <a:endCxn id="32" idx="0"/>
              </p:cNvCxnSpPr>
              <p:nvPr/>
            </p:nvCxnSpPr>
            <p:spPr>
              <a:xfrm>
                <a:off x="3676650" y="5043859"/>
                <a:ext cx="0" cy="16017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154606" y="2272184"/>
                <a:ext cx="495068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BAM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76649" y="4548331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96925" y="5054533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28334" y="1444971"/>
                <a:ext cx="2811362" cy="34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/>
                    <a:cs typeface="Arial"/>
                  </a:rPr>
                  <a:t>2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.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VARIANT DISCOVERY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939849" y="454184"/>
            <a:ext cx="1972902" cy="2308324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 </a:t>
            </a:r>
            <a:r>
              <a:rPr lang="en-US" sz="900" dirty="0"/>
              <a:t>-T </a:t>
            </a:r>
            <a:r>
              <a:rPr lang="en-US" sz="900" dirty="0" err="1" smtClean="0"/>
              <a:t>HaplotypeCaller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R </a:t>
            </a:r>
            <a:r>
              <a:rPr lang="en-US" sz="900" dirty="0" smtClean="0"/>
              <a:t>human_g1k_v37.fasta \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I </a:t>
            </a:r>
            <a:r>
              <a:rPr lang="en-US" sz="900" dirty="0" smtClean="0"/>
              <a:t>NA12878_realign_BQSR4.bam \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D </a:t>
            </a:r>
            <a:r>
              <a:rPr lang="en-US" sz="900" dirty="0" smtClean="0"/>
              <a:t>dbsnp_138.b37.vcf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L </a:t>
            </a:r>
            <a:r>
              <a:rPr lang="en-US" sz="900" dirty="0" smtClean="0"/>
              <a:t>Y \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o </a:t>
            </a:r>
            <a:r>
              <a:rPr lang="en-US" sz="900" dirty="0" smtClean="0"/>
              <a:t>NA12878.HC.</a:t>
            </a:r>
            <a:r>
              <a:rPr lang="en-US" altLang="zh-CN" sz="900" dirty="0" smtClean="0"/>
              <a:t>Y</a:t>
            </a:r>
            <a:r>
              <a:rPr lang="en-US" sz="900" dirty="0" smtClean="0"/>
              <a:t>.raw.vcf \ </a:t>
            </a:r>
          </a:p>
          <a:p>
            <a:r>
              <a:rPr lang="en-US" sz="900" dirty="0" smtClean="0"/>
              <a:t>-</a:t>
            </a:r>
            <a:r>
              <a:rPr lang="en-US" sz="900" dirty="0" err="1"/>
              <a:t>stand_call_conf</a:t>
            </a:r>
            <a:r>
              <a:rPr lang="en-US" sz="900" dirty="0"/>
              <a:t> </a:t>
            </a:r>
            <a:r>
              <a:rPr lang="en-US" sz="900" dirty="0" smtClean="0"/>
              <a:t>50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QualByDepth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RMSMappingQuality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MappingQualityRankSumTest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ReadPosRankSumTest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FisherStrand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StrandOddsRatio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smtClean="0"/>
              <a:t>Coverage &amp;&amp; echo “</a:t>
            </a:r>
            <a:r>
              <a:rPr lang="en-US" altLang="zh-CN" sz="900" dirty="0" smtClean="0"/>
              <a:t>NA12878.HC.Y.raw.vcf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953846" y="2825250"/>
            <a:ext cx="1925340" cy="1615827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java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CombineVariants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sz="900" dirty="0" err="1"/>
              <a:t>reference.fasta</a:t>
            </a:r>
            <a:r>
              <a:rPr lang="en-US" sz="900" dirty="0"/>
              <a:t> </a:t>
            </a:r>
            <a:r>
              <a:rPr lang="en-US" sz="900" dirty="0" smtClean="0"/>
              <a:t>\</a:t>
            </a:r>
          </a:p>
          <a:p>
            <a:r>
              <a:rPr lang="en-US" altLang="zh-CN" sz="900" dirty="0" smtClean="0"/>
              <a:t>   -</a:t>
            </a:r>
            <a:r>
              <a:rPr lang="en-US" altLang="zh-CN" sz="900" dirty="0" err="1"/>
              <a:t>genotypeMergeOptions</a:t>
            </a:r>
            <a:r>
              <a:rPr lang="en-US" altLang="zh-CN" sz="900" dirty="0"/>
              <a:t> UNIQUIFY</a:t>
            </a:r>
            <a:endParaRPr lang="en-US" sz="900" dirty="0"/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NA12878.HC.1.raw.vcf</a:t>
            </a:r>
            <a:r>
              <a:rPr lang="en-US" sz="900" dirty="0" smtClean="0"/>
              <a:t> </a:t>
            </a:r>
            <a:r>
              <a:rPr lang="en-US" sz="900" dirty="0"/>
              <a:t>\</a:t>
            </a:r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NA12878.HC.2.raw.vcf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</a:t>
            </a:r>
            <a:r>
              <a:rPr lang="mr-IN" sz="900" dirty="0" smtClean="0"/>
              <a:t>…</a:t>
            </a:r>
            <a:endParaRPr lang="en-US" sz="900" dirty="0"/>
          </a:p>
          <a:p>
            <a:r>
              <a:rPr lang="en-US" altLang="zh-CN" sz="900" dirty="0" smtClean="0"/>
              <a:t> 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NA12878.HC.Y.raw.vcf \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NA12878.HC.MT.raw.vcf</a:t>
            </a:r>
            <a:endParaRPr lang="en-US" sz="900" dirty="0"/>
          </a:p>
          <a:p>
            <a:r>
              <a:rPr lang="en-US" sz="900" dirty="0"/>
              <a:t>   -o </a:t>
            </a:r>
            <a:r>
              <a:rPr lang="en-US" sz="900" dirty="0" smtClean="0"/>
              <a:t>NA12878.HC.raw.vcf </a:t>
            </a:r>
            <a:r>
              <a:rPr lang="en-US" sz="900" dirty="0"/>
              <a:t>&amp;&amp; echo “</a:t>
            </a:r>
            <a:r>
              <a:rPr lang="en-US" sz="900" dirty="0" err="1"/>
              <a:t>CombineVariants</a:t>
            </a:r>
            <a:r>
              <a:rPr lang="en-US" sz="900" dirty="0"/>
              <a:t>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4265924" y="39902"/>
            <a:ext cx="4720676" cy="6463308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## SNP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sz="900" dirty="0" smtClean="0"/>
              <a:t>java </a:t>
            </a:r>
            <a:r>
              <a:rPr lang="en-US" sz="900" dirty="0"/>
              <a:t>-Xmx4g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VariantRecalibrator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sz="900" dirty="0" err="1"/>
              <a:t>reference.fasta</a:t>
            </a:r>
            <a:r>
              <a:rPr lang="en-US" sz="900" dirty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resource:hapmap,known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true,prior</a:t>
            </a:r>
            <a:r>
              <a:rPr lang="en-US" sz="900" dirty="0"/>
              <a:t>=15.0 </a:t>
            </a:r>
            <a:r>
              <a:rPr lang="en-US" sz="900" dirty="0" smtClean="0"/>
              <a:t>hapmap_3.3.b37.vcf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resource:omini,known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=12.0 </a:t>
            </a:r>
            <a:r>
              <a:rPr lang="en-US" sz="900" dirty="0" smtClean="0"/>
              <a:t>1000G_omni2.5.b37.vcf \</a:t>
            </a:r>
          </a:p>
          <a:p>
            <a:r>
              <a:rPr lang="en-US" sz="900" dirty="0" smtClean="0"/>
              <a:t>   -resource:1000G,known=</a:t>
            </a:r>
            <a:r>
              <a:rPr lang="en-US" sz="900" dirty="0" err="1" smtClean="0"/>
              <a:t>false,training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false,prior</a:t>
            </a:r>
            <a:r>
              <a:rPr lang="en-US" sz="900" dirty="0" smtClean="0"/>
              <a:t>=10.0 1000G_phase1.snps.high_confidence.b37.vcf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resource:dbsnp,known</a:t>
            </a:r>
            <a:r>
              <a:rPr lang="en-US" sz="900" dirty="0"/>
              <a:t>=</a:t>
            </a:r>
            <a:r>
              <a:rPr lang="en-US" sz="900" dirty="0" err="1"/>
              <a:t>true,training</a:t>
            </a:r>
            <a:r>
              <a:rPr lang="en-US" sz="900" dirty="0"/>
              <a:t>=</a:t>
            </a:r>
            <a:r>
              <a:rPr lang="en-US" sz="900" dirty="0" err="1"/>
              <a:t>false,truth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=6.0 </a:t>
            </a:r>
            <a:r>
              <a:rPr lang="en-US" sz="900" dirty="0" smtClean="0"/>
              <a:t>dbsnp_138.b37.vcf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an QD -an MQ -an </a:t>
            </a:r>
            <a:r>
              <a:rPr lang="en-US" sz="900" dirty="0" err="1"/>
              <a:t>MQRankSum</a:t>
            </a:r>
            <a:r>
              <a:rPr lang="en-US" sz="900" dirty="0"/>
              <a:t> -an </a:t>
            </a:r>
            <a:r>
              <a:rPr lang="en-US" sz="900" dirty="0" err="1"/>
              <a:t>ReadPosRankSum</a:t>
            </a:r>
            <a:r>
              <a:rPr lang="en-US" sz="900" dirty="0"/>
              <a:t> -an FS -an SOR -an </a:t>
            </a:r>
            <a:r>
              <a:rPr lang="en-US" sz="900" dirty="0" smtClean="0"/>
              <a:t>DP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NA12878.HC.snps.plots.R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altLang="zh-CN" sz="900" dirty="0"/>
          </a:p>
          <a:p>
            <a:r>
              <a:rPr lang="en-US" altLang="zh-CN" sz="900" dirty="0" smtClean="0"/>
              <a:t>java </a:t>
            </a:r>
            <a:r>
              <a:rPr lang="en-US" altLang="zh-CN" sz="900" dirty="0"/>
              <a:t>-Xmx4g -jar </a:t>
            </a:r>
            <a:r>
              <a:rPr lang="en-US" altLang="zh-CN" sz="900" dirty="0" err="1"/>
              <a:t>GenomeAnalysisTK.jar</a:t>
            </a:r>
            <a:r>
              <a:rPr lang="en-US" altLang="zh-CN" sz="900" dirty="0"/>
              <a:t> </a:t>
            </a:r>
            <a:r>
              <a:rPr lang="en-US" sz="900" dirty="0" smtClean="0"/>
              <a:t>-</a:t>
            </a:r>
            <a:r>
              <a:rPr lang="en-US" sz="900" dirty="0"/>
              <a:t>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99.5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NA12878.HC.snps.filtered.vcf \ </a:t>
            </a:r>
            <a:r>
              <a:rPr lang="en-US" sz="900" dirty="0"/>
              <a:t>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done"</a:t>
            </a:r>
          </a:p>
          <a:p>
            <a:endParaRPr lang="en-US" sz="900" dirty="0"/>
          </a:p>
          <a:p>
            <a:r>
              <a:rPr lang="en-US" sz="900" dirty="0" smtClean="0"/>
              <a:t>## </a:t>
            </a:r>
            <a:r>
              <a:rPr lang="en-US" sz="900" dirty="0" err="1" smtClean="0"/>
              <a:t>Indel</a:t>
            </a:r>
            <a:r>
              <a:rPr lang="en-US" sz="900" dirty="0" smtClean="0"/>
              <a:t>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altLang="zh-CN" sz="900" dirty="0"/>
              <a:t>java -Xmx4g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VariantRecalibrator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 smtClean="0"/>
              <a:t>resource:mills,known</a:t>
            </a:r>
            <a:r>
              <a:rPr lang="en-US" sz="900" dirty="0" smtClean="0"/>
              <a:t>=</a:t>
            </a:r>
            <a:r>
              <a:rPr lang="en-US" sz="900" dirty="0" err="1" smtClean="0"/>
              <a:t>true,training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true,prior</a:t>
            </a:r>
            <a:r>
              <a:rPr lang="en-US" sz="900" dirty="0" smtClean="0"/>
              <a:t>=12.0 Mills_and_1000G_gold_standard.indels.b37.vcf \</a:t>
            </a:r>
          </a:p>
          <a:p>
            <a:r>
              <a:rPr lang="zh-CN" altLang="en-US" sz="900" dirty="0"/>
              <a:t> </a:t>
            </a:r>
            <a:r>
              <a:rPr lang="zh-CN" altLang="en-US" sz="900" dirty="0" smtClean="0"/>
              <a:t>  </a:t>
            </a:r>
            <a:r>
              <a:rPr lang="en-US" sz="900" dirty="0" smtClean="0"/>
              <a:t>-</a:t>
            </a:r>
            <a:r>
              <a:rPr lang="en-US" sz="900" dirty="0"/>
              <a:t>an DP -an FS -an SOR -an </a:t>
            </a:r>
            <a:r>
              <a:rPr lang="en-US" sz="900" dirty="0" err="1"/>
              <a:t>ReadPosRankSum</a:t>
            </a:r>
            <a:r>
              <a:rPr lang="en-US" sz="900" dirty="0"/>
              <a:t> -an </a:t>
            </a:r>
            <a:r>
              <a:rPr lang="en-US" sz="900" dirty="0" err="1" smtClean="0"/>
              <a:t>MQRankSum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NA12878.snps.indels.plots.R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sz="900" dirty="0"/>
          </a:p>
          <a:p>
            <a:r>
              <a:rPr lang="en-US" sz="900" dirty="0"/>
              <a:t>time java </a:t>
            </a:r>
            <a:r>
              <a:rPr lang="mr-IN" sz="900" dirty="0" smtClean="0"/>
              <a:t>–</a:t>
            </a:r>
            <a:r>
              <a:rPr lang="en-US" sz="900" dirty="0" smtClean="0"/>
              <a:t>Xmx4g </a:t>
            </a:r>
            <a:r>
              <a:rPr lang="en-US" sz="900" dirty="0"/>
              <a:t>-jar </a:t>
            </a:r>
            <a:r>
              <a:rPr lang="en-US" sz="900" dirty="0" err="1" smtClean="0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R </a:t>
            </a:r>
            <a:r>
              <a:rPr lang="en-US" sz="900" dirty="0" smtClean="0"/>
              <a:t>human_g1k_v37.fasta\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99.0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NA12878.HC.snps.indels.filtered.vcf</a:t>
            </a:r>
            <a:r>
              <a:rPr lang="en-US" sz="900" dirty="0"/>
              <a:t>\ 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</a:t>
            </a:r>
            <a:r>
              <a:rPr lang="en-US" sz="900" dirty="0" smtClean="0"/>
              <a:t>"</a:t>
            </a:r>
            <a:endParaRPr lang="en-US" sz="900" dirty="0"/>
          </a:p>
        </p:txBody>
      </p:sp>
      <p:sp>
        <p:nvSpPr>
          <p:cNvPr id="48" name="Rounded Rectangle 27"/>
          <p:cNvSpPr/>
          <p:nvPr/>
        </p:nvSpPr>
        <p:spPr>
          <a:xfrm>
            <a:off x="699468" y="3022058"/>
            <a:ext cx="1182430" cy="445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smtClean="0">
                <a:latin typeface="Arial"/>
                <a:cs typeface="Arial"/>
              </a:rPr>
              <a:t>Combine Variants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49" name="Straight Arrow Connector 39"/>
          <p:cNvCxnSpPr>
            <a:stCxn id="48" idx="2"/>
            <a:endCxn id="37" idx="0"/>
          </p:cNvCxnSpPr>
          <p:nvPr/>
        </p:nvCxnSpPr>
        <p:spPr>
          <a:xfrm flipH="1">
            <a:off x="947607" y="3467397"/>
            <a:ext cx="343076" cy="9955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1270640" y="2792774"/>
            <a:ext cx="428323" cy="31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6600"/>
                </a:solidFill>
                <a:latin typeface="Arial"/>
                <a:cs typeface="Arial"/>
              </a:rPr>
              <a:t>VCF</a:t>
            </a:r>
            <a:endParaRPr lang="en-US" sz="9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16" name="肘形连接符 15"/>
          <p:cNvCxnSpPr>
            <a:stCxn id="37" idx="3"/>
            <a:endCxn id="8" idx="1"/>
          </p:cNvCxnSpPr>
          <p:nvPr/>
        </p:nvCxnSpPr>
        <p:spPr>
          <a:xfrm flipV="1">
            <a:off x="1538823" y="3179128"/>
            <a:ext cx="2727101" cy="1506500"/>
          </a:xfrm>
          <a:prstGeom prst="bentConnector3">
            <a:avLst>
              <a:gd name="adj1" fmla="val 90779"/>
            </a:avLst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534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https://gist.github.com/ShujiaHuang/56fe45439afc208a3fc2e8cf85803cf8</a:t>
            </a:r>
          </a:p>
        </p:txBody>
      </p:sp>
    </p:spTree>
    <p:extLst>
      <p:ext uri="{BB962C8B-B14F-4D97-AF65-F5344CB8AC3E}">
        <p14:creationId xmlns:p14="http://schemas.microsoft.com/office/powerpoint/2010/main" val="10064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8050506</TotalTime>
  <Words>711</Words>
  <Application>Microsoft Macintosh PowerPoint</Application>
  <PresentationFormat>全屏显示(16:10)</PresentationFormat>
  <Paragraphs>162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Mangal</vt:lpstr>
      <vt:lpstr>宋体</vt:lpstr>
      <vt:lpstr>Arial</vt:lpstr>
      <vt:lpstr>Office Theme</vt:lpstr>
      <vt:lpstr>简洁版全基因组分析流程</vt:lpstr>
      <vt:lpstr>人类全基因组数据分析流程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Shujia Huang</dc:creator>
  <cp:lastModifiedBy>Shujia Huang</cp:lastModifiedBy>
  <cp:revision>196</cp:revision>
  <dcterms:created xsi:type="dcterms:W3CDTF">2016-04-12T01:45:06Z</dcterms:created>
  <dcterms:modified xsi:type="dcterms:W3CDTF">2017-01-06T09:23:04Z</dcterms:modified>
</cp:coreProperties>
</file>