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88" r:id="rId3"/>
    <p:sldId id="291" r:id="rId4"/>
    <p:sldId id="270" r:id="rId5"/>
    <p:sldId id="293" r:id="rId6"/>
    <p:sldId id="325" r:id="rId7"/>
    <p:sldId id="327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xxy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0" autoAdjust="0"/>
    <p:restoredTop sz="83691" autoAdjust="0"/>
  </p:normalViewPr>
  <p:slideViewPr>
    <p:cSldViewPr snapToGrid="0">
      <p:cViewPr varScale="1">
        <p:scale>
          <a:sx n="100" d="100"/>
          <a:sy n="100" d="100"/>
        </p:scale>
        <p:origin x="224" y="176"/>
      </p:cViewPr>
      <p:guideLst/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5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">
    <p:bg>
      <p:bgPr>
        <a:solidFill>
          <a:srgbClr val="00A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231" y="-10255"/>
            <a:ext cx="12228461" cy="687851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t"/>
          <a:lstStyle>
            <a:lvl1pPr algn="ctr">
              <a:defRPr sz="5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500" smtClean="0">
                <a:solidFill>
                  <a:srgbClr val="FFFFFF"/>
                </a:solidFill>
              </a:rPr>
              <a:t>单击此处编辑母版标题样式</a:t>
            </a:r>
            <a:endParaRPr sz="5500">
              <a:solidFill>
                <a:srgbClr val="FFFFFF"/>
              </a:solidFill>
            </a:endParaRPr>
          </a:p>
        </p:txBody>
      </p:sp>
      <p:pic>
        <p:nvPicPr>
          <p:cNvPr id="10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242" y="400746"/>
            <a:ext cx="1331610" cy="44735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758219" y="6532066"/>
            <a:ext cx="247303" cy="2442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82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50" smtClean="0">
                <a:solidFill>
                  <a:srgbClr val="53585F"/>
                </a:solidFill>
              </a:rPr>
              <a:t>单击此处编辑母版标题样式</a:t>
            </a:r>
            <a:endParaRPr sz="3250">
              <a:solidFill>
                <a:srgbClr val="53585F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84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2"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50" smtClean="0">
                <a:solidFill>
                  <a:srgbClr val="FFFFFF"/>
                </a:solidFill>
              </a:rPr>
              <a:t>单击此处编辑母版标题样式</a:t>
            </a:r>
            <a:endParaRPr sz="3250">
              <a:solidFill>
                <a:srgbClr val="FFFFFF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logo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2239" y="473125"/>
            <a:ext cx="990102" cy="329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432694" y="386962"/>
            <a:ext cx="74500" cy="543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120650"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6152520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1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ti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2633" y="314887"/>
            <a:ext cx="10966735" cy="62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53585F"/>
                </a:solidFill>
              </a:rPr>
              <a:t>标题文本</a:t>
            </a:r>
          </a:p>
        </p:txBody>
      </p:sp>
      <p:pic>
        <p:nvPicPr>
          <p:cNvPr id="3" name="pasted-image.tif"/>
          <p:cNvPicPr/>
          <p:nvPr/>
        </p:nvPicPr>
        <p:blipFill>
          <a:blip r:embed="rId6">
            <a:alphaModFix amt="25376"/>
            <a:extLst/>
          </a:blip>
          <a:stretch>
            <a:fillRect/>
          </a:stretch>
        </p:blipFill>
        <p:spPr>
          <a:xfrm>
            <a:off x="4797987" y="1838924"/>
            <a:ext cx="7823513" cy="723501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746476" y="6521678"/>
            <a:ext cx="247257" cy="2555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200">
                <a:solidFill>
                  <a:srgbClr val="A6AAA9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572239" y="473125"/>
            <a:ext cx="996567" cy="31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432694" y="386962"/>
            <a:ext cx="74500" cy="543875"/>
          </a:xfrm>
          <a:prstGeom prst="rect">
            <a:avLst/>
          </a:prstGeom>
          <a:solidFill>
            <a:srgbClr val="00B1D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120650"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60932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5" r:id="rId4"/>
  </p:sldLayoutIdLst>
  <p:transition spd="med"/>
  <p:timing>
    <p:tnLst>
      <p:par>
        <p:cTn id="1" dur="indefinite" restart="never" nodeType="tmRoot"/>
      </p:par>
    </p:tnLst>
  </p:timing>
  <p:txStyles>
    <p:titleStyle>
      <a:lvl1pPr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1pPr>
      <a:lvl2pPr indent="1143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2pPr>
      <a:lvl3pPr indent="2286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3pPr>
      <a:lvl4pPr indent="3429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4pPr>
      <a:lvl5pPr indent="4572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5pPr>
      <a:lvl6pPr indent="5715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6pPr>
      <a:lvl7pPr indent="6858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7pPr>
      <a:lvl8pPr indent="8001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8pPr>
      <a:lvl9pPr indent="914400" defTabSz="292100" eaLnBrk="1" hangingPunct="1">
        <a:defRPr sz="325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086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1pPr>
      <a:lvl2pPr marL="5309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2pPr>
      <a:lvl3pPr marL="7531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3pPr>
      <a:lvl4pPr marL="9754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4pPr>
      <a:lvl5pPr marL="11976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5pPr>
      <a:lvl6pPr marL="14199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6pPr>
      <a:lvl7pPr marL="16421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7pPr>
      <a:lvl8pPr marL="186443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8pPr>
      <a:lvl9pPr marL="2086681" indent="-308681" defTabSz="292100" eaLnBrk="1" hangingPunct="1">
        <a:spcBef>
          <a:spcPts val="2100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9pPr>
    </p:bodyStyle>
    <p:otherStyle>
      <a:lvl1pPr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2921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wire.com/news/home/20160119005666/en/Bridges-Platform-Google-Cloud-Platform" TargetMode="External"/><Relationship Id="rId4" Type="http://schemas.openxmlformats.org/officeDocument/2006/relationships/hyperlink" Target="https://aws.amazon.com/cn/solutions/case-studies/seven-bridges-genomics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ws.amazon.com/cn/blogs/aws/next-generation-genomics-with-a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7881" y="2378062"/>
            <a:ext cx="8296752" cy="26927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基因组测序分析（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WGS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MaxCompute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生态与输出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李睿博（艺卓）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2016-07</a:t>
            </a:r>
            <a:endParaRPr lang="x-none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单机流程</a:t>
            </a:r>
            <a:endParaRPr lang="x-none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85"/>
          <p:cNvGrpSpPr/>
          <p:nvPr/>
        </p:nvGrpSpPr>
        <p:grpSpPr>
          <a:xfrm>
            <a:off x="6492010" y="1523576"/>
            <a:ext cx="3456031" cy="4656506"/>
            <a:chOff x="2819942" y="1608605"/>
            <a:chExt cx="2541281" cy="4100752"/>
          </a:xfrm>
        </p:grpSpPr>
        <p:sp>
          <p:nvSpPr>
            <p:cNvPr id="48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49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0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2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3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4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5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58" name="Straight Arrow Connector 59"/>
                  <p:cNvCxnSpPr>
                    <a:stCxn id="54" idx="2"/>
                    <a:endCxn id="55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61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62"/>
                  <p:cNvCxnSpPr>
                    <a:stCxn id="48" idx="2"/>
                    <a:endCxn id="57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3"/>
                  <p:cNvCxnSpPr>
                    <a:stCxn id="57" idx="2"/>
                    <a:endCxn id="52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3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4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5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6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51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67" name="Group 127"/>
          <p:cNvGrpSpPr/>
          <p:nvPr/>
        </p:nvGrpSpPr>
        <p:grpSpPr>
          <a:xfrm>
            <a:off x="2427890" y="1523576"/>
            <a:ext cx="2892509" cy="4656506"/>
            <a:chOff x="139279" y="1563448"/>
            <a:chExt cx="2185672" cy="4100752"/>
          </a:xfrm>
        </p:grpSpPr>
        <p:grpSp>
          <p:nvGrpSpPr>
            <p:cNvPr id="6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7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72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73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4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5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6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7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78" name="Straight Arrow Connector 27"/>
                <p:cNvCxnSpPr>
                  <a:stCxn id="73" idx="2"/>
                  <a:endCxn id="74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28"/>
                <p:cNvCxnSpPr>
                  <a:stCxn id="74" idx="2"/>
                  <a:endCxn id="75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31"/>
                <p:cNvCxnSpPr>
                  <a:stCxn id="75" idx="2"/>
                  <a:endCxn id="76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34"/>
                <p:cNvCxnSpPr>
                  <a:stCxn id="76" idx="2"/>
                  <a:endCxn id="77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37"/>
                <p:cNvCxnSpPr>
                  <a:stCxn id="77" idx="2"/>
                  <a:endCxn id="7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4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5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6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7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69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70" name="Straight Arrow Connector 124"/>
            <p:cNvCxnSpPr>
              <a:stCxn id="69" idx="3"/>
              <a:endCxn id="73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0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4" name="流程图: 数据 3"/>
          <p:cNvSpPr/>
          <p:nvPr/>
        </p:nvSpPr>
        <p:spPr>
          <a:xfrm>
            <a:off x="2317531" y="2134944"/>
            <a:ext cx="2790497" cy="1087821"/>
          </a:xfrm>
          <a:prstGeom prst="flowChartInputOutpu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1.fastq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(.</a:t>
            </a:r>
            <a:r>
              <a:rPr lang="en-US" altLang="zh-CN" dirty="0" err="1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gz</a:t>
            </a: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~55GB)</a:t>
            </a:r>
            <a:endParaRPr lang="zh-CN" altLang="en-US" sz="28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流程图: 数据 6"/>
          <p:cNvSpPr/>
          <p:nvPr/>
        </p:nvSpPr>
        <p:spPr>
          <a:xfrm>
            <a:off x="2317530" y="3872326"/>
            <a:ext cx="2790497" cy="1087821"/>
          </a:xfrm>
          <a:prstGeom prst="flowChartInputOutpu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2.fastq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(.</a:t>
            </a:r>
            <a:r>
              <a:rPr lang="en-US" altLang="zh-CN" dirty="0" err="1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gz</a:t>
            </a: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~55GB)</a:t>
            </a:r>
            <a:endParaRPr lang="zh-CN" altLang="en-US" sz="28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785902" y="2406900"/>
            <a:ext cx="531628" cy="228129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-1171610" y="3086304"/>
            <a:ext cx="4380617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Pairend</a:t>
            </a:r>
            <a:r>
              <a:rPr kumimoji="0" lang="en-US" altLang="zh-CN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FastQ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8187070" y="2406900"/>
            <a:ext cx="3392298" cy="2281292"/>
          </a:xfrm>
          <a:prstGeom prst="flowChartMagneticDisk">
            <a:avLst/>
          </a:prstGeom>
          <a:solidFill>
            <a:srgbClr val="2E7CAC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FastQ</a:t>
            </a:r>
            <a:endParaRPr lang="en-US" altLang="zh-CN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(~120GB)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075" y="5907405"/>
            <a:ext cx="4299952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公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网上传约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2~3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5362446" y="3235614"/>
            <a:ext cx="2570205" cy="63671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Microsoft YaHei"/>
                <a:ea typeface="Microsoft YaHei"/>
                <a:cs typeface="Microsoft YaHei"/>
                <a:sym typeface="Microsoft YaHei"/>
              </a:rPr>
              <a:t>ETL</a:t>
            </a:r>
            <a:r>
              <a:rPr lang="zh-CN" altLang="en-US" sz="3200" dirty="0" smtClean="0">
                <a:latin typeface="Microsoft YaHei"/>
                <a:ea typeface="Microsoft YaHei"/>
                <a:cs typeface="Microsoft YaHei"/>
                <a:sym typeface="Microsoft YaHei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5576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分布式计算流程一：单人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-&gt;GVCF</a:t>
            </a:r>
            <a:endParaRPr lang="x-none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528738" y="2006641"/>
            <a:ext cx="1574513" cy="1998466"/>
          </a:xfrm>
          <a:prstGeom prst="flowChartMagneticDisk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FastQ</a:t>
            </a:r>
            <a:endParaRPr lang="en-US" altLang="zh-CN" sz="20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(~120GB)</a:t>
            </a:r>
            <a:endParaRPr lang="zh-CN" altLang="en-US" sz="20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0611" y="166456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0611" y="225119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0611" y="3424468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2172188" y="4217813"/>
            <a:ext cx="1083542" cy="759822"/>
          </a:xfrm>
          <a:prstGeom prst="wedgeRectCallout">
            <a:avLst>
              <a:gd name="adj1" fmla="val 31383"/>
              <a:gd name="adj2" fmla="val -93269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QC</a:t>
            </a: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bwa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2655" y="166456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42655" y="225119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42655" y="3424468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7150710" y="4217813"/>
            <a:ext cx="3826476" cy="2298705"/>
          </a:xfrm>
          <a:prstGeom prst="wedgeRectCallout">
            <a:avLst>
              <a:gd name="adj1" fmla="val -17856"/>
              <a:gd name="adj2" fmla="val -64459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amtools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rmdup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samtools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index</a:t>
            </a: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RealignerTargetCreator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IndelRealigner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BaseRecalibrator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PrintReads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gatk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HaplotypeCaller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矩形 33"/>
          <p:cNvSpPr/>
          <p:nvPr/>
        </p:nvSpPr>
        <p:spPr>
          <a:xfrm rot="5400000">
            <a:off x="3345268" y="2671109"/>
            <a:ext cx="8002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  <a:endParaRPr lang="zh-CN" altLang="en-US" sz="4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8057312" y="2665796"/>
            <a:ext cx="8002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  <a:endParaRPr lang="zh-CN" altLang="en-US" sz="4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7" name="流程图: 磁盘 36"/>
          <p:cNvSpPr/>
          <p:nvPr/>
        </p:nvSpPr>
        <p:spPr>
          <a:xfrm>
            <a:off x="10294695" y="2006640"/>
            <a:ext cx="1574513" cy="1998466"/>
          </a:xfrm>
          <a:prstGeom prst="flowChartMagneticDisk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(2~3GB)</a:t>
            </a:r>
            <a:endParaRPr lang="zh-CN" altLang="en-US" sz="16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9" name="直接箭头连接符 38"/>
          <p:cNvCxnSpPr>
            <a:stCxn id="5" idx="3"/>
            <a:endCxn id="28" idx="1"/>
          </p:cNvCxnSpPr>
          <p:nvPr/>
        </p:nvCxnSpPr>
        <p:spPr>
          <a:xfrm>
            <a:off x="4413421" y="1890583"/>
            <a:ext cx="3229234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5" idx="3"/>
            <a:endCxn id="29" idx="1"/>
          </p:cNvCxnSpPr>
          <p:nvPr/>
        </p:nvCxnSpPr>
        <p:spPr>
          <a:xfrm>
            <a:off x="4413421" y="1890583"/>
            <a:ext cx="3229234" cy="586636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箭头连接符 42"/>
          <p:cNvCxnSpPr>
            <a:stCxn id="5" idx="3"/>
            <a:endCxn id="31" idx="1"/>
          </p:cNvCxnSpPr>
          <p:nvPr/>
        </p:nvCxnSpPr>
        <p:spPr>
          <a:xfrm>
            <a:off x="4413421" y="1890583"/>
            <a:ext cx="3229234" cy="1759908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/>
          <p:cNvCxnSpPr>
            <a:stCxn id="6" idx="3"/>
            <a:endCxn id="28" idx="1"/>
          </p:cNvCxnSpPr>
          <p:nvPr/>
        </p:nvCxnSpPr>
        <p:spPr>
          <a:xfrm flipV="1">
            <a:off x="4413421" y="1890583"/>
            <a:ext cx="3229234" cy="586636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stCxn id="6" idx="3"/>
            <a:endCxn id="29" idx="1"/>
          </p:cNvCxnSpPr>
          <p:nvPr/>
        </p:nvCxnSpPr>
        <p:spPr>
          <a:xfrm>
            <a:off x="4413421" y="2477219"/>
            <a:ext cx="3229234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接箭头连接符 48"/>
          <p:cNvCxnSpPr>
            <a:stCxn id="6" idx="3"/>
            <a:endCxn id="31" idx="1"/>
          </p:cNvCxnSpPr>
          <p:nvPr/>
        </p:nvCxnSpPr>
        <p:spPr>
          <a:xfrm>
            <a:off x="4413421" y="2477219"/>
            <a:ext cx="3229234" cy="1173272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>
            <a:stCxn id="19" idx="3"/>
            <a:endCxn id="28" idx="1"/>
          </p:cNvCxnSpPr>
          <p:nvPr/>
        </p:nvCxnSpPr>
        <p:spPr>
          <a:xfrm flipV="1">
            <a:off x="4413421" y="1890583"/>
            <a:ext cx="3229234" cy="1759908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>
            <a:stCxn id="19" idx="3"/>
            <a:endCxn id="29" idx="1"/>
          </p:cNvCxnSpPr>
          <p:nvPr/>
        </p:nvCxnSpPr>
        <p:spPr>
          <a:xfrm flipV="1">
            <a:off x="4413421" y="2477219"/>
            <a:ext cx="3229234" cy="1173272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接箭头连接符 54"/>
          <p:cNvCxnSpPr>
            <a:stCxn id="19" idx="3"/>
            <a:endCxn id="31" idx="1"/>
          </p:cNvCxnSpPr>
          <p:nvPr/>
        </p:nvCxnSpPr>
        <p:spPr>
          <a:xfrm>
            <a:off x="4413421" y="3650491"/>
            <a:ext cx="3229234" cy="0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矩形标注 57"/>
          <p:cNvSpPr/>
          <p:nvPr/>
        </p:nvSpPr>
        <p:spPr>
          <a:xfrm>
            <a:off x="3923261" y="4207943"/>
            <a:ext cx="2559918" cy="759822"/>
          </a:xfrm>
          <a:prstGeom prst="wedgeRectCallout">
            <a:avLst>
              <a:gd name="adj1" fmla="val 32345"/>
              <a:gd name="adj2" fmla="val -123904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专门为基因数据优化的分发策略</a:t>
            </a:r>
          </a:p>
        </p:txBody>
      </p:sp>
      <p:sp>
        <p:nvSpPr>
          <p:cNvPr id="60" name="左大括号 59"/>
          <p:cNvSpPr/>
          <p:nvPr/>
        </p:nvSpPr>
        <p:spPr>
          <a:xfrm>
            <a:off x="2298357" y="1890583"/>
            <a:ext cx="506627" cy="1759908"/>
          </a:xfrm>
          <a:prstGeom prst="leftBrace">
            <a:avLst>
              <a:gd name="adj1" fmla="val 8333"/>
              <a:gd name="adj2" fmla="val 696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1" name="右大括号 60"/>
          <p:cNvSpPr/>
          <p:nvPr/>
        </p:nvSpPr>
        <p:spPr>
          <a:xfrm>
            <a:off x="9251092" y="1890584"/>
            <a:ext cx="701733" cy="1759908"/>
          </a:xfrm>
          <a:prstGeom prst="rightBrace">
            <a:avLst>
              <a:gd name="adj1" fmla="val 8333"/>
              <a:gd name="adj2" fmla="val 696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8738" y="5633585"/>
            <a:ext cx="5424616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运行时间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约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小时（产出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VCF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最快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分钟），准确率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&gt;99%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流程二：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Calling Variant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767016" y="21154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919416" y="22678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2071816" y="24202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2224216" y="25726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2376616" y="27250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2529016" y="2877438"/>
            <a:ext cx="1371600" cy="1020248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7376983" y="1809745"/>
            <a:ext cx="2693773" cy="2365297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Union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(n*3GB)</a:t>
            </a:r>
            <a:endParaRPr lang="zh-CN" altLang="en-US" sz="24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501978" y="2817330"/>
            <a:ext cx="2570205" cy="63671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Microsoft YaHei"/>
                <a:ea typeface="Microsoft YaHei"/>
                <a:cs typeface="Microsoft YaHei"/>
                <a:sym typeface="Microsoft YaHei"/>
              </a:rPr>
              <a:t>SQL</a:t>
            </a:r>
            <a:endParaRPr lang="zh-CN" altLang="en-US" sz="3200" dirty="0" smtClean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8305" y="4219848"/>
            <a:ext cx="6975389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create table </a:t>
            </a:r>
            <a:r>
              <a:rPr lang="en-US" altLang="zh-CN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union_gvcf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 as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(select “person1”,line from gvcf1 union all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panose="020B0609040504020204" pitchFamily="49" charset="0"/>
                <a:sym typeface="Helvetica Light"/>
              </a:rPr>
              <a:t> 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panose="020B0609040504020204" pitchFamily="49" charset="0"/>
                <a:sym typeface="Helvetica Light"/>
              </a:rPr>
              <a:t>select “person2”,line from gvcf2 union all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anose="020B0609040504020204" pitchFamily="49" charset="0"/>
                <a:sym typeface="Helvetica Light"/>
              </a:rPr>
              <a:t>...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panose="020B0609040504020204" pitchFamily="49" charset="0"/>
                <a:sym typeface="Helvetica Light"/>
              </a:rPr>
              <a:t>) t;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onsole" panose="020B0609040504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9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Calling Variants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632547" y="2457575"/>
            <a:ext cx="1698081" cy="2793267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Union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(n*3GB)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6873" y="2946683"/>
            <a:ext cx="1698081" cy="1815050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(~300MB)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8854995" y="2946683"/>
            <a:ext cx="1698081" cy="1876189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VCF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(~300MB)</a:t>
            </a:r>
            <a:endParaRPr lang="zh-CN" altLang="en-US" sz="3200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7345" y="2384854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7345" y="351820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7345" y="295153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7345" y="5095686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12" y="4128960"/>
            <a:ext cx="828675" cy="800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32" y="4128960"/>
            <a:ext cx="828675" cy="8001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197265" y="3740270"/>
            <a:ext cx="1482810" cy="4520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Reducer</a:t>
            </a:r>
            <a:endParaRPr lang="zh-CN" altLang="en-US" sz="2000" dirty="0" smtClean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820289" y="1284183"/>
            <a:ext cx="3917091" cy="75982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Microsoft YaHei"/>
                <a:ea typeface="Microsoft YaHei"/>
                <a:cs typeface="Microsoft YaHei"/>
                <a:sym typeface="Microsoft YaHei"/>
              </a:rPr>
              <a:t>MR: </a:t>
            </a:r>
            <a:r>
              <a:rPr lang="en-US" altLang="zh-CN" sz="2000" dirty="0" err="1" smtClean="0">
                <a:latin typeface="Microsoft YaHei"/>
                <a:ea typeface="Microsoft YaHei"/>
                <a:cs typeface="Microsoft YaHei"/>
                <a:sym typeface="Microsoft YaHei"/>
              </a:rPr>
              <a:t>GenotypeGVCFs</a:t>
            </a:r>
            <a:endParaRPr lang="en-US" altLang="zh-CN" sz="2000" dirty="0" smtClean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运行时间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分钟</a:t>
            </a:r>
          </a:p>
        </p:txBody>
      </p:sp>
      <p:sp>
        <p:nvSpPr>
          <p:cNvPr id="14" name="燕尾形 13"/>
          <p:cNvSpPr/>
          <p:nvPr/>
        </p:nvSpPr>
        <p:spPr>
          <a:xfrm>
            <a:off x="6133476" y="1284183"/>
            <a:ext cx="3570560" cy="759822"/>
          </a:xfrm>
          <a:prstGeom prst="chevr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Microsoft YaHei"/>
                <a:ea typeface="Microsoft YaHei"/>
                <a:cs typeface="Microsoft YaHei"/>
                <a:sym typeface="Microsoft YaHei"/>
              </a:rPr>
              <a:t>MR: </a:t>
            </a:r>
            <a:r>
              <a:rPr lang="en-US" altLang="zh-CN" sz="2000" dirty="0" err="1" smtClean="0">
                <a:latin typeface="Microsoft YaHei"/>
                <a:ea typeface="Microsoft YaHei"/>
                <a:cs typeface="Microsoft YaHei"/>
                <a:sym typeface="Microsoft YaHei"/>
              </a:rPr>
              <a:t>CombineVariants</a:t>
            </a:r>
            <a:endParaRPr lang="en-US" altLang="zh-CN" sz="2000" dirty="0" smtClean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运行时间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48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分钟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2454195" y="2610877"/>
            <a:ext cx="506627" cy="271083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646975" y="2610877"/>
            <a:ext cx="513078" cy="2710832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999558" y="3966293"/>
            <a:ext cx="197707" cy="39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>
            <a:off x="8680075" y="3966293"/>
            <a:ext cx="17492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流程图: 数据 22"/>
          <p:cNvSpPr/>
          <p:nvPr/>
        </p:nvSpPr>
        <p:spPr>
          <a:xfrm>
            <a:off x="8259634" y="5511833"/>
            <a:ext cx="2888802" cy="913711"/>
          </a:xfrm>
          <a:prstGeom prst="flowChartInputOutpu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VCF File</a:t>
            </a:r>
          </a:p>
          <a:p>
            <a:pPr marL="0" marR="0" indent="0" algn="ctr" defTabSz="2413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(~1GB)</a:t>
            </a:r>
            <a:endParaRPr lang="zh-CN" altLang="en-US" dirty="0" smtClean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5" name="直接箭头连接符 24"/>
          <p:cNvCxnSpPr>
            <a:stCxn id="8" idx="3"/>
            <a:endCxn id="23" idx="1"/>
          </p:cNvCxnSpPr>
          <p:nvPr/>
        </p:nvCxnSpPr>
        <p:spPr>
          <a:xfrm flipH="1">
            <a:off x="9704035" y="4822872"/>
            <a:ext cx="1" cy="6889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9704035" y="4890511"/>
            <a:ext cx="1375376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0000"/>
                </a:solidFill>
                <a:sym typeface="Helvetica Light"/>
              </a:rPr>
              <a:t>下载工具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91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竞品：</a:t>
            </a:r>
            <a:r>
              <a:rPr lang="en-US" altLang="zh-CN" dirty="0" smtClean="0"/>
              <a:t>Seven Bridges IGOR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741168" cy="19431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AWS/GCE</a:t>
            </a:r>
            <a:r>
              <a:rPr lang="zh-CN" altLang="en-US" dirty="0" smtClean="0"/>
              <a:t>（</a:t>
            </a:r>
            <a:r>
              <a:rPr lang="zh-CN" altLang="en-US" dirty="0" smtClean="0">
                <a:hlinkClick r:id="rId2"/>
              </a:rPr>
              <a:t>链接</a:t>
            </a:r>
            <a:r>
              <a:rPr lang="en-US" altLang="zh-CN" dirty="0" smtClean="0">
                <a:hlinkClick r:id="rId2"/>
              </a:rPr>
              <a:t>1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3"/>
              </a:rPr>
              <a:t>链接</a:t>
            </a:r>
            <a:r>
              <a:rPr lang="en-US" altLang="zh-CN" dirty="0" smtClean="0">
                <a:hlinkClick r:id="rId3"/>
              </a:rPr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的</a:t>
            </a:r>
            <a:r>
              <a:rPr lang="zh-CN" altLang="en-US" dirty="0" smtClean="0"/>
              <a:t>虚拟机方案（</a:t>
            </a:r>
            <a:r>
              <a:rPr lang="zh-CN" altLang="en-US" dirty="0" smtClean="0">
                <a:hlinkClick r:id="rId4"/>
              </a:rPr>
              <a:t>链接</a:t>
            </a:r>
            <a:r>
              <a:rPr lang="zh-CN" altLang="en-US" dirty="0" smtClean="0"/>
              <a:t>），跟目前华大的</a:t>
            </a:r>
            <a:r>
              <a:rPr lang="en-US" altLang="zh-CN" dirty="0" smtClean="0"/>
              <a:t>BGI Online</a:t>
            </a:r>
            <a:r>
              <a:rPr lang="zh-CN" altLang="en-US" dirty="0" smtClean="0"/>
              <a:t>实现方式相同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外显子分析</a:t>
            </a:r>
            <a:r>
              <a:rPr lang="zh-CN" altLang="en-US" dirty="0"/>
              <a:t>成绩是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r>
              <a:rPr lang="en-US" altLang="zh-CN" dirty="0"/>
              <a:t>48</a:t>
            </a:r>
            <a:r>
              <a:rPr lang="zh-CN" altLang="en-US" dirty="0"/>
              <a:t>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WES</a:t>
            </a:r>
            <a:r>
              <a:rPr lang="zh-CN" altLang="en-US" dirty="0" smtClean="0"/>
              <a:t>，流程跟</a:t>
            </a:r>
            <a:r>
              <a:rPr lang="en-US" altLang="zh-CN" dirty="0" smtClean="0"/>
              <a:t>WGS</a:t>
            </a:r>
            <a:r>
              <a:rPr lang="zh-CN" altLang="en-US" dirty="0" smtClean="0"/>
              <a:t>相同，数据量是</a:t>
            </a:r>
            <a:r>
              <a:rPr lang="en-US" altLang="zh-CN" dirty="0" smtClean="0"/>
              <a:t>WGS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1.6%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2" y="3364578"/>
            <a:ext cx="7625206" cy="32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chinatpm.com/Upfiles/2015-09/2/201509240917428045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73" y="1628198"/>
            <a:ext cx="41310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13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200" dirty="0" smtClean="0">
            <a:solidFill>
              <a:srgbClr val="FFFFFF"/>
            </a:solidFill>
            <a:latin typeface="Microsoft YaHei"/>
            <a:ea typeface="Microsoft YaHei"/>
            <a:cs typeface="Microsoft YaHei"/>
            <a:sym typeface="Microsoft YaHe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阿里云ppt模板" id="{76E4028E-3275-40A9-BDE0-3E3A7C342DD3}" vid="{9A5B5FFB-4B17-4454-A7CF-4B62021F979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阿里云ppt模板</Template>
  <TotalTime>6348</TotalTime>
  <Words>312</Words>
  <Application>Microsoft Macintosh PowerPoint</Application>
  <PresentationFormat>宽屏</PresentationFormat>
  <Paragraphs>107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Helvetica Light</vt:lpstr>
      <vt:lpstr>Lucida Console</vt:lpstr>
      <vt:lpstr>Microsoft YaHei</vt:lpstr>
      <vt:lpstr>宋体</vt:lpstr>
      <vt:lpstr>微软雅黑</vt:lpstr>
      <vt:lpstr>Arial</vt:lpstr>
      <vt:lpstr>White</vt:lpstr>
      <vt:lpstr>全基因组测序分析（WGS） 在MaxCompute上的应用  ODPS 生态与输出 - 李睿博（艺卓） 2016-07</vt:lpstr>
      <vt:lpstr> 单机流程</vt:lpstr>
      <vt:lpstr>数据准备</vt:lpstr>
      <vt:lpstr>分布式计算流程一：单人FastQ-&gt;GVCF</vt:lpstr>
      <vt:lpstr>分布式计算流程二：多人Calling Variant</vt:lpstr>
      <vt:lpstr>分布式计算流程二：多人Calling Variants</vt:lpstr>
      <vt:lpstr>竞品：Seven Bridges IGOR平台</vt:lpstr>
      <vt:lpstr>Q &amp; A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</dc:creator>
  <cp:lastModifiedBy>Shujia Huang</cp:lastModifiedBy>
  <cp:revision>674</cp:revision>
  <dcterms:created xsi:type="dcterms:W3CDTF">2016-05-31T08:42:02Z</dcterms:created>
  <dcterms:modified xsi:type="dcterms:W3CDTF">2016-12-30T15:27:39Z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