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70" r:id="rId3"/>
    <p:sldId id="259" r:id="rId4"/>
    <p:sldId id="260" r:id="rId5"/>
    <p:sldId id="261" r:id="rId6"/>
    <p:sldId id="283" r:id="rId7"/>
    <p:sldId id="282" r:id="rId8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6"/>
    <p:restoredTop sz="89331"/>
  </p:normalViewPr>
  <p:slideViewPr>
    <p:cSldViewPr snapToGrid="0" snapToObjects="1">
      <p:cViewPr>
        <p:scale>
          <a:sx n="100" d="100"/>
          <a:sy n="100" d="100"/>
        </p:scale>
        <p:origin x="1376" y="44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DFDE9-353C-0845-AD83-281110483F36}" type="datetimeFigureOut">
              <a:rPr lang="en-US" smtClean="0"/>
              <a:t>1/9/17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A501F-306F-FE47-9E84-132B51198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10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A501F-306F-FE47-9E84-132B511983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55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A501F-306F-FE47-9E84-132B511983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42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测试数据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A501F-306F-FE47-9E84-132B511983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25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421A-0EB9-CB4F-8903-5755A88A3284}" type="datetimeFigureOut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8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421A-0EB9-CB4F-8903-5755A88A3284}" type="datetimeFigureOut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3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421A-0EB9-CB4F-8903-5755A88A3284}" type="datetimeFigureOut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4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421A-0EB9-CB4F-8903-5755A88A3284}" type="datetimeFigureOut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4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421A-0EB9-CB4F-8903-5755A88A3284}" type="datetimeFigureOut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0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421A-0EB9-CB4F-8903-5755A88A3284}" type="datetimeFigureOut">
              <a:rPr lang="en-US" smtClean="0"/>
              <a:t>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4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421A-0EB9-CB4F-8903-5755A88A3284}" type="datetimeFigureOut">
              <a:rPr lang="en-US" smtClean="0"/>
              <a:t>1/9/17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9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421A-0EB9-CB4F-8903-5755A88A3284}" type="datetimeFigureOut">
              <a:rPr lang="en-US" smtClean="0"/>
              <a:t>1/9/17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421A-0EB9-CB4F-8903-5755A88A3284}" type="datetimeFigureOut">
              <a:rPr lang="en-US" smtClean="0"/>
              <a:t>1/9/17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9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421A-0EB9-CB4F-8903-5755A88A3284}" type="datetimeFigureOut">
              <a:rPr lang="en-US" smtClean="0"/>
              <a:t>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0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421A-0EB9-CB4F-8903-5755A88A3284}" type="datetimeFigureOut">
              <a:rPr lang="en-US" smtClean="0"/>
              <a:t>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2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8421A-0EB9-CB4F-8903-5755A88A3284}" type="datetimeFigureOut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6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简洁版</a:t>
            </a:r>
            <a:r>
              <a:rPr lang="en-US" dirty="0" smtClean="0"/>
              <a:t>全基因组分析</a:t>
            </a:r>
            <a:r>
              <a:rPr lang="zh-CN" altLang="en-US" dirty="0" smtClean="0"/>
              <a:t>流程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BGI</a:t>
            </a:r>
            <a:r>
              <a:rPr lang="zh-CN" altLang="en-US" dirty="0" smtClean="0"/>
              <a:t> 黄树嘉</a:t>
            </a:r>
            <a:endParaRPr lang="en-US" dirty="0" smtClean="0"/>
          </a:p>
          <a:p>
            <a:r>
              <a:rPr lang="en-US" dirty="0" smtClean="0"/>
              <a:t>2016-04-21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97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人类</a:t>
            </a:r>
            <a:r>
              <a:rPr lang="en-US" dirty="0" smtClean="0"/>
              <a:t>全基因组</a:t>
            </a:r>
            <a:r>
              <a:rPr lang="zh-CN" altLang="en-US" dirty="0" smtClean="0"/>
              <a:t>数据</a:t>
            </a:r>
            <a:r>
              <a:rPr lang="en-US" dirty="0" smtClean="0"/>
              <a:t>分析流程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BWA+Samtools+GATK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HaplotypeCaller</a:t>
            </a:r>
            <a:r>
              <a:rPr lang="zh-CN" altLang="en-US" dirty="0" smtClean="0"/>
              <a:t>策略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10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Arrow Connector 78"/>
          <p:cNvCxnSpPr>
            <a:stCxn id="58" idx="2"/>
            <a:endCxn id="75" idx="0"/>
          </p:cNvCxnSpPr>
          <p:nvPr/>
        </p:nvCxnSpPr>
        <p:spPr>
          <a:xfrm>
            <a:off x="6580413" y="3466964"/>
            <a:ext cx="8555" cy="25726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5131342" y="1178395"/>
            <a:ext cx="2541281" cy="4100752"/>
            <a:chOff x="2819942" y="1608605"/>
            <a:chExt cx="2541281" cy="4100752"/>
          </a:xfrm>
        </p:grpSpPr>
        <p:sp>
          <p:nvSpPr>
            <p:cNvPr id="75" name="Rounded Rectangle 74"/>
            <p:cNvSpPr/>
            <p:nvPr/>
          </p:nvSpPr>
          <p:spPr>
            <a:xfrm>
              <a:off x="3686353" y="4154437"/>
              <a:ext cx="1182430" cy="32201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latin typeface="Arial"/>
                  <a:cs typeface="Arial"/>
                </a:rPr>
                <a:t>Joint Genotype</a:t>
              </a:r>
              <a:endParaRPr lang="en-US" sz="900" b="1" dirty="0">
                <a:latin typeface="Arial"/>
                <a:cs typeface="Arial"/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2819942" y="1608605"/>
              <a:ext cx="2541281" cy="4100752"/>
              <a:chOff x="5920548" y="1539585"/>
              <a:chExt cx="2541281" cy="4100752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5920548" y="1539585"/>
                <a:ext cx="2541281" cy="4100752"/>
                <a:chOff x="2628334" y="1444971"/>
                <a:chExt cx="2811362" cy="4205003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3022600" y="5370547"/>
                  <a:ext cx="1308100" cy="2794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Ready Variants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grpSp>
              <p:nvGrpSpPr>
                <p:cNvPr id="54" name="Group 53"/>
                <p:cNvGrpSpPr/>
                <p:nvPr/>
              </p:nvGrpSpPr>
              <p:grpSpPr>
                <a:xfrm>
                  <a:off x="2628334" y="1444971"/>
                  <a:ext cx="2811362" cy="3953819"/>
                  <a:chOff x="2628334" y="1444971"/>
                  <a:chExt cx="2811362" cy="3953819"/>
                </a:xfrm>
              </p:grpSpPr>
              <p:sp>
                <p:nvSpPr>
                  <p:cNvPr id="55" name="Rectangle 54"/>
                  <p:cNvSpPr/>
                  <p:nvPr/>
                </p:nvSpPr>
                <p:spPr>
                  <a:xfrm>
                    <a:off x="3022600" y="1955773"/>
                    <a:ext cx="1308100" cy="279427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b="1" dirty="0" smtClean="0">
                        <a:latin typeface="Arial"/>
                        <a:cs typeface="Arial"/>
                      </a:rPr>
                      <a:t>Ready reads</a:t>
                    </a:r>
                    <a:endParaRPr lang="en-US" sz="900" b="1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56" name="Rounded Rectangle 55"/>
                  <p:cNvSpPr/>
                  <p:nvPr/>
                </p:nvSpPr>
                <p:spPr>
                  <a:xfrm>
                    <a:off x="3022600" y="2525363"/>
                    <a:ext cx="1308099" cy="33020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b="1" dirty="0" smtClean="0">
                        <a:latin typeface="Arial"/>
                        <a:cs typeface="Arial"/>
                      </a:rPr>
                      <a:t>Call Variants</a:t>
                    </a:r>
                    <a:endParaRPr lang="en-US" sz="900" b="1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58" name="Rounded Rectangle 57"/>
                  <p:cNvSpPr/>
                  <p:nvPr/>
                </p:nvSpPr>
                <p:spPr>
                  <a:xfrm>
                    <a:off x="3577361" y="3461521"/>
                    <a:ext cx="1308095" cy="33020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b="1" dirty="0" smtClean="0">
                        <a:latin typeface="Arial"/>
                        <a:cs typeface="Arial"/>
                      </a:rPr>
                      <a:t>Merge(</a:t>
                    </a:r>
                    <a:r>
                      <a:rPr lang="en-US" sz="900" b="1" dirty="0" err="1" smtClean="0">
                        <a:latin typeface="Arial"/>
                        <a:cs typeface="Arial"/>
                      </a:rPr>
                      <a:t>optinal</a:t>
                    </a:r>
                    <a:r>
                      <a:rPr lang="en-US" sz="900" b="1" dirty="0" smtClean="0">
                        <a:latin typeface="Arial"/>
                        <a:cs typeface="Arial"/>
                      </a:rPr>
                      <a:t>)</a:t>
                    </a:r>
                    <a:endParaRPr lang="en-US" sz="900" b="1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3022600" y="4892083"/>
                    <a:ext cx="1308099" cy="33020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b="1" dirty="0" smtClean="0">
                        <a:latin typeface="Arial"/>
                        <a:cs typeface="Arial"/>
                      </a:rPr>
                      <a:t>Filter Variants</a:t>
                    </a:r>
                    <a:endParaRPr lang="en-US" sz="900" b="1" dirty="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60" name="Straight Arrow Connector 59"/>
                  <p:cNvCxnSpPr>
                    <a:stCxn id="55" idx="2"/>
                    <a:endCxn id="56" idx="0"/>
                  </p:cNvCxnSpPr>
                  <p:nvPr/>
                </p:nvCxnSpPr>
                <p:spPr>
                  <a:xfrm>
                    <a:off x="3676650" y="2235199"/>
                    <a:ext cx="0" cy="290164"/>
                  </a:xfrm>
                  <a:prstGeom prst="straightConnector1">
                    <a:avLst/>
                  </a:prstGeom>
                  <a:ln>
                    <a:headEnd type="none"/>
                    <a:tailEnd type="triangle"/>
                  </a:ln>
                </p:spPr>
                <p:style>
                  <a:lnRef idx="2">
                    <a:schemeClr val="accent5"/>
                  </a:lnRef>
                  <a:fillRef idx="0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Arrow Connector 61"/>
                  <p:cNvCxnSpPr>
                    <a:stCxn id="56" idx="2"/>
                    <a:endCxn id="58" idx="0"/>
                  </p:cNvCxnSpPr>
                  <p:nvPr/>
                </p:nvCxnSpPr>
                <p:spPr>
                  <a:xfrm>
                    <a:off x="3676650" y="2855564"/>
                    <a:ext cx="554758" cy="605957"/>
                  </a:xfrm>
                  <a:prstGeom prst="straightConnector1">
                    <a:avLst/>
                  </a:prstGeom>
                  <a:ln>
                    <a:headEnd type="none"/>
                    <a:tailEnd type="triangle"/>
                  </a:ln>
                </p:spPr>
                <p:style>
                  <a:lnRef idx="2">
                    <a:schemeClr val="accent5"/>
                  </a:lnRef>
                  <a:fillRef idx="0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/>
                  <p:cNvCxnSpPr>
                    <a:stCxn id="75" idx="2"/>
                    <a:endCxn id="59" idx="0"/>
                  </p:cNvCxnSpPr>
                  <p:nvPr/>
                </p:nvCxnSpPr>
                <p:spPr>
                  <a:xfrm flipH="1">
                    <a:off x="3676650" y="4385725"/>
                    <a:ext cx="564223" cy="506358"/>
                  </a:xfrm>
                  <a:prstGeom prst="straightConnector1">
                    <a:avLst/>
                  </a:prstGeom>
                  <a:ln>
                    <a:headEnd type="none"/>
                    <a:tailEnd type="triangle"/>
                  </a:ln>
                </p:spPr>
                <p:style>
                  <a:lnRef idx="2">
                    <a:schemeClr val="accent5"/>
                  </a:lnRef>
                  <a:fillRef idx="0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Arrow Connector 63"/>
                  <p:cNvCxnSpPr>
                    <a:stCxn id="59" idx="2"/>
                    <a:endCxn id="53" idx="0"/>
                  </p:cNvCxnSpPr>
                  <p:nvPr/>
                </p:nvCxnSpPr>
                <p:spPr>
                  <a:xfrm>
                    <a:off x="3676650" y="5222283"/>
                    <a:ext cx="0" cy="148264"/>
                  </a:xfrm>
                  <a:prstGeom prst="straightConnector1">
                    <a:avLst/>
                  </a:prstGeom>
                  <a:ln>
                    <a:headEnd type="none"/>
                    <a:tailEnd type="triangle"/>
                  </a:ln>
                </p:spPr>
                <p:style>
                  <a:lnRef idx="2">
                    <a:schemeClr val="accent5"/>
                  </a:lnRef>
                  <a:fillRef idx="0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3154606" y="2272184"/>
                    <a:ext cx="495068" cy="2367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b="1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rPr>
                      <a:t>BAM</a:t>
                    </a:r>
                    <a:endParaRPr lang="en-US" sz="900" b="1" dirty="0">
                      <a:solidFill>
                        <a:srgbClr val="FF6600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4198508" y="3077695"/>
                    <a:ext cx="537650" cy="2367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b="1" dirty="0" err="1" smtClean="0">
                        <a:solidFill>
                          <a:srgbClr val="FF6600"/>
                        </a:solidFill>
                        <a:latin typeface="Arial"/>
                        <a:cs typeface="Arial"/>
                      </a:rPr>
                      <a:t>gVCF</a:t>
                    </a:r>
                    <a:endParaRPr lang="en-US" sz="900" b="1" dirty="0">
                      <a:solidFill>
                        <a:srgbClr val="FF6600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4168110" y="4499109"/>
                    <a:ext cx="473844" cy="2367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b="1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rPr>
                      <a:t>VCF</a:t>
                    </a:r>
                    <a:endParaRPr lang="en-US" sz="900" b="1" dirty="0">
                      <a:solidFill>
                        <a:srgbClr val="FF6600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696925" y="5162090"/>
                    <a:ext cx="473844" cy="2367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b="1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rPr>
                      <a:t>VCF</a:t>
                    </a:r>
                    <a:endParaRPr lang="en-US" sz="900" b="1" dirty="0">
                      <a:solidFill>
                        <a:srgbClr val="FF6600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2628334" y="1444971"/>
                    <a:ext cx="2811362" cy="34716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>
                        <a:latin typeface="Arial"/>
                        <a:cs typeface="Arial"/>
                      </a:rPr>
                      <a:t>2</a:t>
                    </a:r>
                    <a:r>
                      <a:rPr lang="en-US" altLang="zh-CN" sz="1600" dirty="0" smtClean="0">
                        <a:latin typeface="Arial"/>
                        <a:cs typeface="Arial"/>
                      </a:rPr>
                      <a:t>.</a:t>
                    </a:r>
                    <a:r>
                      <a:rPr lang="zh-CN" altLang="en-US" sz="1600" dirty="0" smtClean="0">
                        <a:latin typeface="Arial"/>
                        <a:cs typeface="Arial"/>
                      </a:rPr>
                      <a:t> </a:t>
                    </a:r>
                    <a:r>
                      <a:rPr lang="en-US" altLang="zh-CN" sz="1600" dirty="0" smtClean="0">
                        <a:latin typeface="Arial"/>
                        <a:cs typeface="Arial"/>
                      </a:rPr>
                      <a:t>VARIANT DISCOVERY</a:t>
                    </a:r>
                    <a:endParaRPr lang="en-US" sz="1600" dirty="0">
                      <a:latin typeface="Arial"/>
                      <a:cs typeface="Arial"/>
                    </a:endParaRPr>
                  </a:p>
                </p:txBody>
              </p:sp>
            </p:grpSp>
          </p:grpSp>
          <p:sp>
            <p:nvSpPr>
              <p:cNvPr id="82" name="TextBox 81"/>
              <p:cNvSpPr txBox="1"/>
              <p:nvPr/>
            </p:nvSpPr>
            <p:spPr>
              <a:xfrm>
                <a:off x="7435770" y="3854585"/>
                <a:ext cx="48599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 smtClean="0">
                    <a:solidFill>
                      <a:srgbClr val="FF6600"/>
                    </a:solidFill>
                    <a:latin typeface="Arial"/>
                    <a:cs typeface="Arial"/>
                  </a:rPr>
                  <a:t>gVCF</a:t>
                </a:r>
                <a:endParaRPr lang="en-US" sz="900" b="1" dirty="0">
                  <a:solidFill>
                    <a:srgbClr val="FF6600"/>
                  </a:solidFill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1968079" y="1171338"/>
            <a:ext cx="2185672" cy="4100752"/>
            <a:chOff x="139279" y="1563448"/>
            <a:chExt cx="2185672" cy="4100752"/>
          </a:xfrm>
        </p:grpSpPr>
        <p:grpSp>
          <p:nvGrpSpPr>
            <p:cNvPr id="48" name="Group 47"/>
            <p:cNvGrpSpPr/>
            <p:nvPr/>
          </p:nvGrpSpPr>
          <p:grpSpPr>
            <a:xfrm>
              <a:off x="194914" y="1563448"/>
              <a:ext cx="2130037" cy="4100752"/>
              <a:chOff x="2628334" y="1444971"/>
              <a:chExt cx="2356416" cy="4205003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022600" y="5370547"/>
                <a:ext cx="1308100" cy="27942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>
                    <a:latin typeface="Arial"/>
                    <a:cs typeface="Arial"/>
                  </a:rPr>
                  <a:t>Ready reads</a:t>
                </a:r>
                <a:endParaRPr lang="en-US" sz="900" b="1" dirty="0">
                  <a:latin typeface="Arial"/>
                  <a:cs typeface="Arial"/>
                </a:endParaRP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2628334" y="1444971"/>
                <a:ext cx="2356416" cy="3940796"/>
                <a:chOff x="2628334" y="1444971"/>
                <a:chExt cx="2356416" cy="3940796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676650" y="1963008"/>
                  <a:ext cx="1308100" cy="2794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QC Reads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" name="Rounded Rectangle 2"/>
                <p:cNvSpPr/>
                <p:nvPr/>
              </p:nvSpPr>
              <p:spPr>
                <a:xfrm>
                  <a:off x="3022600" y="2707683"/>
                  <a:ext cx="1308100" cy="330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Map to Reference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3022600" y="3276600"/>
                  <a:ext cx="1308100" cy="330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Mark Duplicates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3022600" y="4178300"/>
                  <a:ext cx="1308100" cy="330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Realign </a:t>
                  </a:r>
                  <a:r>
                    <a:rPr lang="en-US" sz="900" b="1" dirty="0" err="1" smtClean="0">
                      <a:latin typeface="Arial"/>
                      <a:cs typeface="Arial"/>
                    </a:rPr>
                    <a:t>Indels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3022600" y="4787900"/>
                  <a:ext cx="1308100" cy="330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Bases Recalibrate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cxnSp>
              <p:nvCxnSpPr>
                <p:cNvPr id="28" name="Straight Arrow Connector 27"/>
                <p:cNvCxnSpPr>
                  <a:stCxn id="2" idx="2"/>
                  <a:endCxn id="3" idx="0"/>
                </p:cNvCxnSpPr>
                <p:nvPr/>
              </p:nvCxnSpPr>
              <p:spPr>
                <a:xfrm flipH="1">
                  <a:off x="3676651" y="2242435"/>
                  <a:ext cx="654050" cy="465248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3" idx="2"/>
                  <a:endCxn id="18" idx="0"/>
                </p:cNvCxnSpPr>
                <p:nvPr/>
              </p:nvCxnSpPr>
              <p:spPr>
                <a:xfrm>
                  <a:off x="3676651" y="3037884"/>
                  <a:ext cx="0" cy="238716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18" idx="2"/>
                  <a:endCxn id="19" idx="0"/>
                </p:cNvCxnSpPr>
                <p:nvPr/>
              </p:nvCxnSpPr>
              <p:spPr>
                <a:xfrm>
                  <a:off x="3676650" y="3606800"/>
                  <a:ext cx="0" cy="571500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19" idx="2"/>
                  <a:endCxn id="20" idx="0"/>
                </p:cNvCxnSpPr>
                <p:nvPr/>
              </p:nvCxnSpPr>
              <p:spPr>
                <a:xfrm>
                  <a:off x="3676650" y="4508500"/>
                  <a:ext cx="0" cy="279400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>
                  <a:stCxn id="20" idx="2"/>
                  <a:endCxn id="21" idx="0"/>
                </p:cNvCxnSpPr>
                <p:nvPr/>
              </p:nvCxnSpPr>
              <p:spPr>
                <a:xfrm>
                  <a:off x="3676650" y="5118100"/>
                  <a:ext cx="0" cy="252447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/>
                <p:cNvSpPr txBox="1"/>
                <p:nvPr/>
              </p:nvSpPr>
              <p:spPr>
                <a:xfrm>
                  <a:off x="2697255" y="2300208"/>
                  <a:ext cx="1197323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FASTQ or </a:t>
                  </a:r>
                  <a:r>
                    <a:rPr lang="en-US" sz="900" b="1" dirty="0" err="1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uBAM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3720816" y="2981152"/>
                  <a:ext cx="495069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3720816" y="3793952"/>
                  <a:ext cx="495069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3720816" y="4530552"/>
                  <a:ext cx="495069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3720816" y="5149067"/>
                  <a:ext cx="495069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2628334" y="1444971"/>
                  <a:ext cx="22711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 smtClean="0">
                      <a:latin typeface="Arial"/>
                      <a:cs typeface="Arial"/>
                    </a:rPr>
                    <a:t>1.</a:t>
                  </a:r>
                  <a:r>
                    <a:rPr lang="zh-CN" altLang="en-US" sz="1600" dirty="0" smtClean="0">
                      <a:latin typeface="Arial"/>
                      <a:cs typeface="Arial"/>
                    </a:rPr>
                    <a:t> </a:t>
                  </a:r>
                  <a:r>
                    <a:rPr lang="en-US" altLang="zh-CN" sz="1600" dirty="0" smtClean="0">
                      <a:latin typeface="Arial"/>
                      <a:cs typeface="Arial"/>
                    </a:rPr>
                    <a:t>PRE-PROCESSING</a:t>
                  </a:r>
                  <a:endParaRPr lang="en-US" sz="1600" dirty="0">
                    <a:latin typeface="Arial"/>
                    <a:cs typeface="Arial"/>
                  </a:endParaRPr>
                </a:p>
              </p:txBody>
            </p:sp>
          </p:grpSp>
        </p:grpSp>
        <p:sp>
          <p:nvSpPr>
            <p:cNvPr id="121" name="Rectangle 120"/>
            <p:cNvSpPr/>
            <p:nvPr/>
          </p:nvSpPr>
          <p:spPr>
            <a:xfrm>
              <a:off x="139279" y="2068643"/>
              <a:ext cx="749721" cy="2688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latin typeface="Arial"/>
                  <a:cs typeface="Arial"/>
                </a:rPr>
                <a:t>RAW Reads</a:t>
              </a:r>
              <a:endParaRPr lang="en-US" sz="900" b="1" dirty="0">
                <a:latin typeface="Arial"/>
                <a:cs typeface="Arial"/>
              </a:endParaRPr>
            </a:p>
          </p:txBody>
        </p:sp>
        <p:cxnSp>
          <p:nvCxnSpPr>
            <p:cNvPr id="125" name="Straight Arrow Connector 124"/>
            <p:cNvCxnSpPr>
              <a:stCxn id="121" idx="3"/>
              <a:endCxn id="2" idx="1"/>
            </p:cNvCxnSpPr>
            <p:nvPr/>
          </p:nvCxnSpPr>
          <p:spPr>
            <a:xfrm>
              <a:off x="889000" y="2203089"/>
              <a:ext cx="253519" cy="1803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227665" y="25795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accent5"/>
                </a:solidFill>
              </a:rPr>
              <a:t>只有两大步骤</a:t>
            </a:r>
            <a:endParaRPr kumimoji="1" lang="zh-CN" alt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76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/>
          <p:cNvGrpSpPr/>
          <p:nvPr/>
        </p:nvGrpSpPr>
        <p:grpSpPr>
          <a:xfrm>
            <a:off x="139279" y="190500"/>
            <a:ext cx="2433142" cy="5473700"/>
            <a:chOff x="139279" y="1563448"/>
            <a:chExt cx="2433142" cy="4100752"/>
          </a:xfrm>
        </p:grpSpPr>
        <p:grpSp>
          <p:nvGrpSpPr>
            <p:cNvPr id="48" name="Group 47"/>
            <p:cNvGrpSpPr/>
            <p:nvPr/>
          </p:nvGrpSpPr>
          <p:grpSpPr>
            <a:xfrm>
              <a:off x="194914" y="1563448"/>
              <a:ext cx="2377507" cy="4100752"/>
              <a:chOff x="2628334" y="1444971"/>
              <a:chExt cx="2630190" cy="4205003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022600" y="5370547"/>
                <a:ext cx="1308100" cy="27942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>
                    <a:latin typeface="Arial"/>
                    <a:cs typeface="Arial"/>
                  </a:rPr>
                  <a:t>Ready reads</a:t>
                </a:r>
                <a:endParaRPr lang="en-US" sz="900" b="1" dirty="0">
                  <a:latin typeface="Arial"/>
                  <a:cs typeface="Arial"/>
                </a:endParaRP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2628334" y="1444971"/>
                <a:ext cx="2630190" cy="3940796"/>
                <a:chOff x="2628334" y="1444971"/>
                <a:chExt cx="2630190" cy="3940796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676650" y="1963008"/>
                  <a:ext cx="1308100" cy="2794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QC Reads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" name="Rounded Rectangle 2"/>
                <p:cNvSpPr/>
                <p:nvPr/>
              </p:nvSpPr>
              <p:spPr>
                <a:xfrm>
                  <a:off x="3022600" y="2746708"/>
                  <a:ext cx="1308100" cy="330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Map to Reference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3950426" y="3803193"/>
                  <a:ext cx="1308098" cy="21566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Mark Duplicates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3022600" y="4168561"/>
                  <a:ext cx="1308101" cy="330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Realign </a:t>
                  </a:r>
                  <a:r>
                    <a:rPr lang="en-US" sz="900" b="1" dirty="0" err="1" smtClean="0">
                      <a:latin typeface="Arial"/>
                      <a:cs typeface="Arial"/>
                    </a:rPr>
                    <a:t>Indels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3022600" y="4836684"/>
                  <a:ext cx="1308101" cy="330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Bases Recalibrate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cxnSp>
              <p:nvCxnSpPr>
                <p:cNvPr id="28" name="Straight Arrow Connector 27"/>
                <p:cNvCxnSpPr>
                  <a:stCxn id="2" idx="2"/>
                  <a:endCxn id="3" idx="0"/>
                </p:cNvCxnSpPr>
                <p:nvPr/>
              </p:nvCxnSpPr>
              <p:spPr>
                <a:xfrm flipH="1">
                  <a:off x="3676650" y="2242435"/>
                  <a:ext cx="654050" cy="504273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3" idx="2"/>
                  <a:endCxn id="80" idx="0"/>
                </p:cNvCxnSpPr>
                <p:nvPr/>
              </p:nvCxnSpPr>
              <p:spPr>
                <a:xfrm>
                  <a:off x="3676651" y="3076908"/>
                  <a:ext cx="927824" cy="335556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18" idx="2"/>
                  <a:endCxn id="19" idx="0"/>
                </p:cNvCxnSpPr>
                <p:nvPr/>
              </p:nvCxnSpPr>
              <p:spPr>
                <a:xfrm flipH="1">
                  <a:off x="3676651" y="4018859"/>
                  <a:ext cx="927824" cy="149702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19" idx="2"/>
                  <a:endCxn id="20" idx="0"/>
                </p:cNvCxnSpPr>
                <p:nvPr/>
              </p:nvCxnSpPr>
              <p:spPr>
                <a:xfrm>
                  <a:off x="3676651" y="4498761"/>
                  <a:ext cx="0" cy="337923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>
                  <a:stCxn id="20" idx="2"/>
                  <a:endCxn id="21" idx="0"/>
                </p:cNvCxnSpPr>
                <p:nvPr/>
              </p:nvCxnSpPr>
              <p:spPr>
                <a:xfrm>
                  <a:off x="3676651" y="5166884"/>
                  <a:ext cx="0" cy="203663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/>
                <p:cNvSpPr txBox="1"/>
                <p:nvPr/>
              </p:nvSpPr>
              <p:spPr>
                <a:xfrm>
                  <a:off x="2823703" y="2339235"/>
                  <a:ext cx="1197323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FASTQ or </a:t>
                  </a:r>
                  <a:r>
                    <a:rPr lang="en-US" sz="900" b="1" dirty="0" err="1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uBAM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3720816" y="3195788"/>
                  <a:ext cx="495069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4300742" y="4075879"/>
                  <a:ext cx="495069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3720816" y="4534760"/>
                  <a:ext cx="495069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3720816" y="5149067"/>
                  <a:ext cx="495069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2628334" y="1444971"/>
                  <a:ext cx="22711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 smtClean="0">
                      <a:latin typeface="Arial"/>
                      <a:cs typeface="Arial"/>
                    </a:rPr>
                    <a:t>1.</a:t>
                  </a:r>
                  <a:r>
                    <a:rPr lang="zh-CN" altLang="en-US" sz="1600" dirty="0" smtClean="0">
                      <a:latin typeface="Arial"/>
                      <a:cs typeface="Arial"/>
                    </a:rPr>
                    <a:t> </a:t>
                  </a:r>
                  <a:r>
                    <a:rPr lang="en-US" altLang="zh-CN" sz="1600" dirty="0" smtClean="0">
                      <a:latin typeface="Arial"/>
                      <a:cs typeface="Arial"/>
                    </a:rPr>
                    <a:t>PRE-PROCESSING</a:t>
                  </a:r>
                  <a:endParaRPr lang="en-US" sz="1600" dirty="0">
                    <a:latin typeface="Arial"/>
                    <a:cs typeface="Arial"/>
                  </a:endParaRPr>
                </a:p>
              </p:txBody>
            </p:sp>
          </p:grpSp>
        </p:grpSp>
        <p:sp>
          <p:nvSpPr>
            <p:cNvPr id="121" name="Rectangle 120"/>
            <p:cNvSpPr/>
            <p:nvPr/>
          </p:nvSpPr>
          <p:spPr>
            <a:xfrm>
              <a:off x="139279" y="2068643"/>
              <a:ext cx="749721" cy="2688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latin typeface="Arial"/>
                  <a:cs typeface="Arial"/>
                </a:rPr>
                <a:t>RAW Reads</a:t>
              </a:r>
              <a:endParaRPr lang="en-US" sz="900" b="1" dirty="0">
                <a:latin typeface="Arial"/>
                <a:cs typeface="Arial"/>
              </a:endParaRPr>
            </a:p>
          </p:txBody>
        </p:sp>
        <p:cxnSp>
          <p:nvCxnSpPr>
            <p:cNvPr id="125" name="Straight Arrow Connector 124"/>
            <p:cNvCxnSpPr>
              <a:stCxn id="121" idx="3"/>
              <a:endCxn id="2" idx="1"/>
            </p:cNvCxnSpPr>
            <p:nvPr/>
          </p:nvCxnSpPr>
          <p:spPr>
            <a:xfrm>
              <a:off x="889000" y="2203089"/>
              <a:ext cx="253519" cy="1803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2475164" y="905222"/>
            <a:ext cx="3365500" cy="276999"/>
          </a:xfrm>
          <a:prstGeom prst="rect">
            <a:avLst/>
          </a:prstGeom>
          <a:noFill/>
          <a:ln>
            <a:solidFill>
              <a:srgbClr val="E46C0A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Arial"/>
                <a:cs typeface="Arial"/>
              </a:rPr>
              <a:t>Some</a:t>
            </a:r>
            <a:r>
              <a:rPr lang="zh-CN" altLang="en-US" sz="1200" dirty="0" smtClean="0">
                <a:latin typeface="Arial"/>
                <a:cs typeface="Arial"/>
              </a:rPr>
              <a:t> </a:t>
            </a:r>
            <a:r>
              <a:rPr lang="en-US" altLang="zh-CN" sz="1200" dirty="0" smtClean="0">
                <a:latin typeface="Arial"/>
                <a:cs typeface="Arial"/>
              </a:rPr>
              <a:t>QC</a:t>
            </a:r>
            <a:r>
              <a:rPr lang="zh-CN" altLang="en-US" sz="1200" dirty="0" smtClean="0">
                <a:latin typeface="Arial"/>
                <a:cs typeface="Arial"/>
              </a:rPr>
              <a:t> </a:t>
            </a:r>
            <a:r>
              <a:rPr lang="en-US" altLang="zh-CN" sz="1200" dirty="0" smtClean="0">
                <a:latin typeface="Arial"/>
                <a:cs typeface="Arial"/>
              </a:rPr>
              <a:t>tools:</a:t>
            </a:r>
            <a:r>
              <a:rPr lang="zh-CN" altLang="en-US" sz="1200" dirty="0" smtClean="0">
                <a:latin typeface="Arial"/>
                <a:cs typeface="Arial"/>
              </a:rPr>
              <a:t> </a:t>
            </a:r>
            <a:r>
              <a:rPr lang="en-US" altLang="zh-CN" sz="1200" dirty="0" err="1" smtClean="0">
                <a:latin typeface="Arial"/>
                <a:cs typeface="Arial"/>
              </a:rPr>
              <a:t>SOAPnuke</a:t>
            </a:r>
            <a:r>
              <a:rPr lang="en-US" altLang="zh-CN" sz="1200" dirty="0" smtClean="0">
                <a:latin typeface="Arial"/>
                <a:cs typeface="Arial"/>
              </a:rPr>
              <a:t>/</a:t>
            </a:r>
            <a:r>
              <a:rPr lang="en-US" altLang="zh-CN" sz="1200" dirty="0" err="1" smtClean="0">
                <a:latin typeface="Arial"/>
                <a:cs typeface="Arial"/>
              </a:rPr>
              <a:t>fastqc</a:t>
            </a:r>
            <a:r>
              <a:rPr lang="en-US" altLang="zh-CN" sz="1200" dirty="0" smtClean="0">
                <a:latin typeface="Arial"/>
                <a:cs typeface="Arial"/>
              </a:rPr>
              <a:t>/</a:t>
            </a:r>
            <a:r>
              <a:rPr lang="en-US" altLang="zh-CN" sz="1200" dirty="0" err="1" smtClean="0">
                <a:latin typeface="Arial"/>
                <a:cs typeface="Arial"/>
              </a:rPr>
              <a:t>multiQC</a:t>
            </a:r>
            <a:endParaRPr lang="en-US" sz="1200" dirty="0" smtClean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3902" y="1948668"/>
            <a:ext cx="5723042" cy="230832"/>
          </a:xfrm>
          <a:prstGeom prst="rect">
            <a:avLst/>
          </a:prstGeom>
          <a:ln>
            <a:solidFill>
              <a:srgbClr val="E46C0A"/>
            </a:solidFill>
          </a:ln>
        </p:spPr>
        <p:txBody>
          <a:bodyPr wrap="none">
            <a:spAutoFit/>
          </a:bodyPr>
          <a:lstStyle/>
          <a:p>
            <a:r>
              <a:rPr lang="en-US" sz="900" dirty="0" err="1">
                <a:latin typeface="Arial"/>
                <a:cs typeface="Arial"/>
              </a:rPr>
              <a:t>bwa</a:t>
            </a:r>
            <a:r>
              <a:rPr lang="en-US" sz="900" dirty="0">
                <a:latin typeface="Arial"/>
                <a:cs typeface="Arial"/>
              </a:rPr>
              <a:t> mem -M -t </a:t>
            </a:r>
            <a:r>
              <a:rPr lang="en-US" sz="900" dirty="0" smtClean="0">
                <a:latin typeface="Arial"/>
                <a:cs typeface="Arial"/>
              </a:rPr>
              <a:t>6 </a:t>
            </a:r>
            <a:r>
              <a:rPr lang="en-US" sz="900" dirty="0">
                <a:latin typeface="Arial"/>
                <a:cs typeface="Arial"/>
              </a:rPr>
              <a:t>-R "$</a:t>
            </a:r>
            <a:r>
              <a:rPr lang="en-US" sz="900" dirty="0" err="1" smtClean="0">
                <a:latin typeface="Arial"/>
                <a:cs typeface="Arial"/>
              </a:rPr>
              <a:t>rgline</a:t>
            </a:r>
            <a:r>
              <a:rPr lang="en-US" sz="900" dirty="0" smtClean="0">
                <a:latin typeface="Arial"/>
                <a:cs typeface="Arial"/>
              </a:rPr>
              <a:t>”  $</a:t>
            </a:r>
            <a:r>
              <a:rPr lang="en-US" sz="900" dirty="0" err="1" smtClean="0">
                <a:latin typeface="Arial"/>
                <a:cs typeface="Arial"/>
              </a:rPr>
              <a:t>reference_index</a:t>
            </a:r>
            <a:r>
              <a:rPr lang="en-US" sz="900" dirty="0" smtClean="0">
                <a:latin typeface="Arial"/>
                <a:cs typeface="Arial"/>
              </a:rPr>
              <a:t>  $read1.fq.gz </a:t>
            </a:r>
            <a:r>
              <a:rPr lang="en-US" altLang="zh-CN" sz="900" dirty="0">
                <a:latin typeface="Arial"/>
                <a:cs typeface="Arial"/>
              </a:rPr>
              <a:t>$</a:t>
            </a:r>
            <a:r>
              <a:rPr lang="en-US" altLang="zh-CN" sz="900" dirty="0" smtClean="0">
                <a:latin typeface="Arial"/>
                <a:cs typeface="Arial"/>
              </a:rPr>
              <a:t>read2.fq.gz | </a:t>
            </a:r>
            <a:r>
              <a:rPr lang="en-US" altLang="zh-CN" sz="900" dirty="0" err="1" smtClean="0">
                <a:latin typeface="Arial"/>
                <a:cs typeface="Arial"/>
              </a:rPr>
              <a:t>samtools</a:t>
            </a:r>
            <a:r>
              <a:rPr lang="en-US" altLang="zh-CN" sz="900" dirty="0" smtClean="0">
                <a:latin typeface="Arial"/>
                <a:cs typeface="Arial"/>
              </a:rPr>
              <a:t> view </a:t>
            </a:r>
            <a:r>
              <a:rPr lang="mr-IN" altLang="zh-CN" sz="900" dirty="0" smtClean="0">
                <a:latin typeface="Arial"/>
                <a:cs typeface="Arial"/>
              </a:rPr>
              <a:t>–</a:t>
            </a:r>
            <a:r>
              <a:rPr lang="en-US" altLang="zh-CN" sz="900" dirty="0" smtClean="0">
                <a:latin typeface="Arial"/>
                <a:cs typeface="Arial"/>
              </a:rPr>
              <a:t>Sb - &gt; $</a:t>
            </a:r>
            <a:r>
              <a:rPr lang="en-US" altLang="zh-CN" sz="900" dirty="0" err="1" smtClean="0">
                <a:latin typeface="Arial"/>
                <a:cs typeface="Arial"/>
              </a:rPr>
              <a:t>bamfile</a:t>
            </a:r>
            <a:r>
              <a:rPr lang="en-US" altLang="zh-CN" sz="900" dirty="0" smtClean="0">
                <a:latin typeface="Arial"/>
                <a:cs typeface="Arial"/>
              </a:rPr>
              <a:t> 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18719" y="3135483"/>
            <a:ext cx="2390398" cy="507831"/>
          </a:xfrm>
          <a:prstGeom prst="rect">
            <a:avLst/>
          </a:prstGeom>
          <a:ln>
            <a:solidFill>
              <a:srgbClr val="E46C0A"/>
            </a:solidFill>
          </a:ln>
        </p:spPr>
        <p:txBody>
          <a:bodyPr wrap="none">
            <a:spAutoFit/>
          </a:bodyPr>
          <a:lstStyle/>
          <a:p>
            <a:r>
              <a:rPr lang="en-US" sz="900" dirty="0" err="1">
                <a:latin typeface="Arial"/>
                <a:cs typeface="Arial"/>
              </a:rPr>
              <a:t>samtools</a:t>
            </a:r>
            <a:r>
              <a:rPr lang="en-US" sz="900" dirty="0">
                <a:latin typeface="Arial"/>
                <a:cs typeface="Arial"/>
              </a:rPr>
              <a:t> </a:t>
            </a:r>
            <a:r>
              <a:rPr lang="en-US" sz="900" dirty="0" err="1" smtClean="0">
                <a:latin typeface="Arial"/>
                <a:cs typeface="Arial"/>
              </a:rPr>
              <a:t>rmdup</a:t>
            </a:r>
            <a:r>
              <a:rPr lang="en-US" sz="900" dirty="0">
                <a:latin typeface="Arial"/>
                <a:cs typeface="Arial"/>
              </a:rPr>
              <a:t> </a:t>
            </a:r>
            <a:r>
              <a:rPr lang="en-US" altLang="zh-CN" sz="900" dirty="0">
                <a:latin typeface="Arial"/>
                <a:cs typeface="Arial"/>
              </a:rPr>
              <a:t>$</a:t>
            </a:r>
            <a:r>
              <a:rPr lang="en-US" altLang="zh-CN" sz="900" dirty="0" err="1" smtClean="0">
                <a:latin typeface="Arial"/>
                <a:cs typeface="Arial"/>
              </a:rPr>
              <a:t>sorted_bamfile</a:t>
            </a:r>
            <a:r>
              <a:rPr lang="en-US" altLang="zh-CN" sz="900" dirty="0" smtClean="0">
                <a:latin typeface="Arial"/>
                <a:cs typeface="Arial"/>
              </a:rPr>
              <a:t> \</a:t>
            </a:r>
          </a:p>
          <a:p>
            <a:r>
              <a:rPr lang="en-US" altLang="zh-CN" sz="900" dirty="0">
                <a:latin typeface="Arial"/>
                <a:cs typeface="Arial"/>
              </a:rPr>
              <a:t> </a:t>
            </a:r>
            <a:r>
              <a:rPr lang="en-US" altLang="zh-CN" sz="900" dirty="0" smtClean="0">
                <a:latin typeface="Arial"/>
                <a:cs typeface="Arial"/>
              </a:rPr>
              <a:t>    $</a:t>
            </a:r>
            <a:r>
              <a:rPr lang="en-US" altLang="zh-CN" sz="900" dirty="0" err="1" smtClean="0">
                <a:latin typeface="Arial"/>
                <a:cs typeface="Arial"/>
              </a:rPr>
              <a:t>sorted_bamfile_rmdup</a:t>
            </a:r>
            <a:r>
              <a:rPr lang="zh-CN" altLang="en-US" sz="900" dirty="0" smtClean="0">
                <a:latin typeface="Arial"/>
                <a:cs typeface="Arial"/>
              </a:rPr>
              <a:t> </a:t>
            </a:r>
            <a:r>
              <a:rPr lang="en-US" altLang="zh-CN" sz="900" dirty="0" smtClean="0">
                <a:latin typeface="Arial"/>
                <a:cs typeface="Arial"/>
              </a:rPr>
              <a:t>&amp;&amp;</a:t>
            </a:r>
            <a:r>
              <a:rPr lang="zh-CN" altLang="en-US" sz="900" dirty="0">
                <a:latin typeface="Arial"/>
                <a:cs typeface="Arial"/>
              </a:rPr>
              <a:t> </a:t>
            </a:r>
            <a:r>
              <a:rPr lang="en-US" altLang="zh-CN" sz="900" dirty="0" smtClean="0">
                <a:latin typeface="Arial"/>
                <a:cs typeface="Arial"/>
              </a:rPr>
              <a:t>\</a:t>
            </a:r>
          </a:p>
          <a:p>
            <a:r>
              <a:rPr lang="zh-CN" altLang="en-US" sz="900" dirty="0" smtClean="0">
                <a:latin typeface="Arial"/>
                <a:cs typeface="Arial"/>
              </a:rPr>
              <a:t>     </a:t>
            </a:r>
            <a:r>
              <a:rPr lang="en-US" sz="900" dirty="0" err="1" smtClean="0">
                <a:latin typeface="Arial"/>
                <a:cs typeface="Arial"/>
              </a:rPr>
              <a:t>samtools</a:t>
            </a:r>
            <a:r>
              <a:rPr lang="en-US" sz="900" dirty="0" smtClean="0">
                <a:latin typeface="Arial"/>
                <a:cs typeface="Arial"/>
              </a:rPr>
              <a:t> index $</a:t>
            </a:r>
            <a:r>
              <a:rPr lang="en-US" altLang="zh-CN" sz="900" dirty="0">
                <a:latin typeface="Arial"/>
                <a:cs typeface="Arial"/>
              </a:rPr>
              <a:t> </a:t>
            </a:r>
            <a:r>
              <a:rPr lang="en-US" altLang="zh-CN" sz="900" dirty="0" err="1">
                <a:latin typeface="Arial"/>
                <a:cs typeface="Arial"/>
              </a:rPr>
              <a:t>sorted_bamfile_rmdup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1389991" y="2751608"/>
            <a:ext cx="1182432" cy="2807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latin typeface="Arial"/>
                <a:cs typeface="Arial"/>
              </a:rPr>
              <a:t>Sort</a:t>
            </a:r>
            <a:endParaRPr lang="en-US" sz="900" b="1" dirty="0">
              <a:latin typeface="Arial"/>
              <a:cs typeface="Arial"/>
            </a:endParaRPr>
          </a:p>
        </p:txBody>
      </p:sp>
      <p:cxnSp>
        <p:nvCxnSpPr>
          <p:cNvPr id="84" name="Straight Arrow Connector 83"/>
          <p:cNvCxnSpPr>
            <a:stCxn id="80" idx="2"/>
            <a:endCxn id="18" idx="0"/>
          </p:cNvCxnSpPr>
          <p:nvPr/>
        </p:nvCxnSpPr>
        <p:spPr>
          <a:xfrm>
            <a:off x="1981207" y="3032343"/>
            <a:ext cx="0" cy="22788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636102" y="2683500"/>
            <a:ext cx="1988045" cy="369332"/>
          </a:xfrm>
          <a:prstGeom prst="rect">
            <a:avLst/>
          </a:prstGeom>
          <a:ln>
            <a:solidFill>
              <a:srgbClr val="E46C0A"/>
            </a:solidFill>
          </a:ln>
        </p:spPr>
        <p:txBody>
          <a:bodyPr wrap="none">
            <a:spAutoFit/>
          </a:bodyPr>
          <a:lstStyle/>
          <a:p>
            <a:r>
              <a:rPr lang="en-US" sz="900" dirty="0" err="1">
                <a:latin typeface="Arial"/>
                <a:cs typeface="Arial"/>
              </a:rPr>
              <a:t>samtools</a:t>
            </a:r>
            <a:r>
              <a:rPr lang="en-US" sz="900" dirty="0">
                <a:latin typeface="Arial"/>
                <a:cs typeface="Arial"/>
              </a:rPr>
              <a:t> </a:t>
            </a:r>
            <a:r>
              <a:rPr lang="mr-IN" sz="900" dirty="0" err="1">
                <a:latin typeface="Arial"/>
                <a:cs typeface="Arial"/>
              </a:rPr>
              <a:t>sort</a:t>
            </a:r>
            <a:r>
              <a:rPr lang="mr-IN" sz="900" dirty="0">
                <a:latin typeface="Arial"/>
                <a:cs typeface="Arial"/>
              </a:rPr>
              <a:t> -@ 4 -</a:t>
            </a:r>
            <a:r>
              <a:rPr lang="mr-IN" sz="900" dirty="0" err="1">
                <a:latin typeface="Arial"/>
                <a:cs typeface="Arial"/>
              </a:rPr>
              <a:t>m</a:t>
            </a:r>
            <a:r>
              <a:rPr lang="mr-IN" sz="900" dirty="0">
                <a:latin typeface="Arial"/>
                <a:cs typeface="Arial"/>
              </a:rPr>
              <a:t> 4G -</a:t>
            </a:r>
            <a:r>
              <a:rPr lang="mr-IN" sz="900" dirty="0" err="1">
                <a:latin typeface="Arial"/>
                <a:cs typeface="Arial"/>
              </a:rPr>
              <a:t>O</a:t>
            </a:r>
            <a:r>
              <a:rPr lang="mr-IN" sz="900" dirty="0">
                <a:latin typeface="Arial"/>
                <a:cs typeface="Arial"/>
              </a:rPr>
              <a:t> </a:t>
            </a:r>
            <a:r>
              <a:rPr lang="mr-IN" sz="900" dirty="0" err="1">
                <a:latin typeface="Arial"/>
                <a:cs typeface="Arial"/>
              </a:rPr>
              <a:t>bam</a:t>
            </a:r>
            <a:r>
              <a:rPr lang="mr-IN" sz="900" dirty="0">
                <a:latin typeface="Arial"/>
                <a:cs typeface="Arial"/>
              </a:rPr>
              <a:t> </a:t>
            </a:r>
            <a:r>
              <a:rPr lang="en-US" sz="900" dirty="0" smtClean="0">
                <a:latin typeface="Arial"/>
                <a:cs typeface="Arial"/>
              </a:rPr>
              <a:t>\</a:t>
            </a:r>
          </a:p>
          <a:p>
            <a:r>
              <a:rPr lang="en-US" sz="900" dirty="0">
                <a:latin typeface="Arial"/>
                <a:cs typeface="Arial"/>
              </a:rPr>
              <a:t> </a:t>
            </a:r>
            <a:r>
              <a:rPr lang="en-US" sz="900" dirty="0" smtClean="0">
                <a:latin typeface="Arial"/>
                <a:cs typeface="Arial"/>
              </a:rPr>
              <a:t>    </a:t>
            </a:r>
            <a:r>
              <a:rPr lang="mr-IN" sz="900" dirty="0" smtClean="0">
                <a:latin typeface="Arial"/>
                <a:cs typeface="Arial"/>
              </a:rPr>
              <a:t>–</a:t>
            </a:r>
            <a:r>
              <a:rPr lang="mr-IN" sz="900" dirty="0" err="1" smtClean="0">
                <a:latin typeface="Arial"/>
                <a:cs typeface="Arial"/>
              </a:rPr>
              <a:t>o</a:t>
            </a:r>
            <a:r>
              <a:rPr lang="en-US" sz="900" dirty="0" smtClean="0">
                <a:latin typeface="Arial"/>
                <a:cs typeface="Arial"/>
              </a:rPr>
              <a:t> </a:t>
            </a:r>
            <a:r>
              <a:rPr lang="en-US" altLang="zh-CN" sz="900" dirty="0" smtClean="0">
                <a:latin typeface="Arial"/>
                <a:cs typeface="Arial"/>
              </a:rPr>
              <a:t>$</a:t>
            </a:r>
            <a:r>
              <a:rPr lang="en-US" altLang="zh-CN" sz="900" dirty="0" err="1" smtClean="0">
                <a:latin typeface="Arial"/>
                <a:cs typeface="Arial"/>
              </a:rPr>
              <a:t>sorted_bamfile</a:t>
            </a:r>
            <a:r>
              <a:rPr lang="en-US" altLang="zh-CN" sz="900" dirty="0" smtClean="0">
                <a:latin typeface="Arial"/>
                <a:cs typeface="Arial"/>
              </a:rPr>
              <a:t> </a:t>
            </a:r>
            <a:r>
              <a:rPr lang="en-US" altLang="zh-CN" sz="900" dirty="0">
                <a:latin typeface="Arial"/>
                <a:cs typeface="Arial"/>
              </a:rPr>
              <a:t>$</a:t>
            </a:r>
            <a:r>
              <a:rPr lang="en-US" altLang="zh-CN" sz="900" dirty="0" err="1">
                <a:latin typeface="Arial"/>
                <a:cs typeface="Arial"/>
              </a:rPr>
              <a:t>bamfile</a:t>
            </a:r>
            <a:endParaRPr lang="en-US" altLang="zh-CN" sz="900" dirty="0" smtClean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0674" y="4069526"/>
            <a:ext cx="3387441" cy="189282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900" dirty="0"/>
              <a:t>java -jar </a:t>
            </a:r>
            <a:r>
              <a:rPr lang="en-US" altLang="zh-CN" sz="900" dirty="0" err="1"/>
              <a:t>GenomeAnalysisTK.jar</a:t>
            </a:r>
            <a:r>
              <a:rPr lang="en-US" sz="900" dirty="0" smtClean="0"/>
              <a:t> </a:t>
            </a:r>
            <a:r>
              <a:rPr lang="en-US" sz="900" dirty="0"/>
              <a:t>-</a:t>
            </a:r>
            <a:r>
              <a:rPr lang="en-US" sz="900" dirty="0" err="1" smtClean="0"/>
              <a:t>nt</a:t>
            </a:r>
            <a:r>
              <a:rPr lang="en-US" sz="900" dirty="0" smtClean="0"/>
              <a:t> </a:t>
            </a:r>
            <a:r>
              <a:rPr lang="en-US" sz="900" dirty="0"/>
              <a:t>4 -T </a:t>
            </a:r>
            <a:r>
              <a:rPr lang="en-US" sz="900" dirty="0" err="1"/>
              <a:t>BaseRecalibrator</a:t>
            </a:r>
            <a:r>
              <a:rPr lang="en-US" sz="900" dirty="0"/>
              <a:t> -R $</a:t>
            </a:r>
            <a:r>
              <a:rPr lang="en-US" sz="900" dirty="0" err="1"/>
              <a:t>refgenomefasta</a:t>
            </a:r>
            <a:r>
              <a:rPr lang="en-US" sz="900" dirty="0"/>
              <a:t> \</a:t>
            </a:r>
          </a:p>
          <a:p>
            <a:r>
              <a:rPr lang="en-US" sz="900" dirty="0"/>
              <a:t>     -</a:t>
            </a:r>
            <a:r>
              <a:rPr lang="en-US" sz="900" dirty="0" err="1"/>
              <a:t>knownSites</a:t>
            </a:r>
            <a:r>
              <a:rPr lang="en-US" sz="900" dirty="0"/>
              <a:t> </a:t>
            </a:r>
            <a:r>
              <a:rPr lang="en-US" sz="900" dirty="0" smtClean="0"/>
              <a:t>1000G_phase1.indels.b37.vcf </a:t>
            </a:r>
            <a:r>
              <a:rPr lang="en-US" sz="900" dirty="0"/>
              <a:t>\</a:t>
            </a:r>
          </a:p>
          <a:p>
            <a:r>
              <a:rPr lang="en-US" sz="900" dirty="0"/>
              <a:t>     -</a:t>
            </a:r>
            <a:r>
              <a:rPr lang="en-US" sz="900" dirty="0" err="1"/>
              <a:t>knownSites</a:t>
            </a:r>
            <a:r>
              <a:rPr lang="en-US" sz="900" dirty="0"/>
              <a:t> </a:t>
            </a:r>
            <a:r>
              <a:rPr lang="en-US" sz="900" dirty="0" smtClean="0"/>
              <a:t>Mills_and_1000G_gold_standard.indels.b37.vcf </a:t>
            </a:r>
            <a:r>
              <a:rPr lang="en-US" sz="900" dirty="0"/>
              <a:t>\</a:t>
            </a:r>
          </a:p>
          <a:p>
            <a:r>
              <a:rPr lang="en-US" sz="900" dirty="0"/>
              <a:t>     -</a:t>
            </a:r>
            <a:r>
              <a:rPr lang="en-US" sz="900" dirty="0" err="1"/>
              <a:t>knownSites</a:t>
            </a:r>
            <a:r>
              <a:rPr lang="en-US" sz="900" dirty="0"/>
              <a:t> </a:t>
            </a:r>
            <a:r>
              <a:rPr lang="en-US" sz="900" dirty="0" smtClean="0"/>
              <a:t>dbsnp_138.</a:t>
            </a:r>
            <a:r>
              <a:rPr lang="en-US" altLang="zh-CN" sz="900" dirty="0" smtClean="0"/>
              <a:t>b37</a:t>
            </a:r>
            <a:r>
              <a:rPr lang="en-US" sz="900" dirty="0" smtClean="0"/>
              <a:t>.vcf </a:t>
            </a:r>
            <a:r>
              <a:rPr lang="en-US" sz="900" dirty="0"/>
              <a:t>\</a:t>
            </a:r>
          </a:p>
          <a:p>
            <a:r>
              <a:rPr lang="en-US" sz="900" dirty="0"/>
              <a:t>     -I NA12878_realign.bam \</a:t>
            </a:r>
          </a:p>
          <a:p>
            <a:r>
              <a:rPr lang="en-US" sz="900" dirty="0"/>
              <a:t>     -o </a:t>
            </a:r>
            <a:r>
              <a:rPr lang="en-US" sz="900" dirty="0" err="1" smtClean="0"/>
              <a:t>sorted.realn.bam.recalibration_report.grp</a:t>
            </a:r>
            <a:endParaRPr lang="en-US" sz="900" dirty="0" smtClean="0"/>
          </a:p>
          <a:p>
            <a:endParaRPr lang="en-US" sz="900" dirty="0" smtClean="0"/>
          </a:p>
          <a:p>
            <a:r>
              <a:rPr lang="en-US" altLang="zh-CN" sz="900" dirty="0"/>
              <a:t>java -jar </a:t>
            </a:r>
            <a:r>
              <a:rPr lang="en-US" altLang="zh-CN" sz="900" dirty="0" err="1"/>
              <a:t>GenomeAnalysisTK.jar</a:t>
            </a:r>
            <a:r>
              <a:rPr lang="en-US" sz="900" dirty="0" smtClean="0"/>
              <a:t> </a:t>
            </a:r>
            <a:r>
              <a:rPr lang="en-US" sz="900" dirty="0"/>
              <a:t>-</a:t>
            </a:r>
            <a:r>
              <a:rPr lang="en-US" sz="900" dirty="0" err="1" smtClean="0"/>
              <a:t>nt</a:t>
            </a:r>
            <a:r>
              <a:rPr lang="en-US" sz="900" dirty="0" smtClean="0"/>
              <a:t> </a:t>
            </a:r>
            <a:r>
              <a:rPr lang="en-US" sz="900" dirty="0"/>
              <a:t>4 -T </a:t>
            </a:r>
            <a:r>
              <a:rPr lang="en-US" sz="900" dirty="0" err="1"/>
              <a:t>PrintReads</a:t>
            </a:r>
            <a:r>
              <a:rPr lang="en-US" sz="900" dirty="0"/>
              <a:t> -R $</a:t>
            </a:r>
            <a:r>
              <a:rPr lang="en-US" sz="900" dirty="0" err="1"/>
              <a:t>refgenomefasta</a:t>
            </a:r>
            <a:r>
              <a:rPr lang="en-US" sz="900" dirty="0"/>
              <a:t> \</a:t>
            </a:r>
          </a:p>
          <a:p>
            <a:r>
              <a:rPr lang="en-US" sz="900" dirty="0"/>
              <a:t>     -I NA12878_realign.bam \</a:t>
            </a:r>
          </a:p>
          <a:p>
            <a:r>
              <a:rPr lang="en-US" sz="900" dirty="0"/>
              <a:t>     -BQSR </a:t>
            </a:r>
            <a:r>
              <a:rPr lang="en-US" sz="900" dirty="0" err="1"/>
              <a:t>sorted.realn.bam.recalibration_report.grp</a:t>
            </a:r>
            <a:r>
              <a:rPr lang="en-US" sz="900" dirty="0"/>
              <a:t> \</a:t>
            </a:r>
          </a:p>
          <a:p>
            <a:r>
              <a:rPr lang="en-US" sz="900" dirty="0"/>
              <a:t>     -o </a:t>
            </a:r>
            <a:r>
              <a:rPr lang="en-US" sz="900" dirty="0" smtClean="0"/>
              <a:t>NA12878_realign_BQSR4.bam</a:t>
            </a:r>
            <a:endParaRPr lang="en-US" sz="900" dirty="0"/>
          </a:p>
        </p:txBody>
      </p:sp>
      <p:sp>
        <p:nvSpPr>
          <p:cNvPr id="9" name="Rectangle 8"/>
          <p:cNvSpPr/>
          <p:nvPr/>
        </p:nvSpPr>
        <p:spPr>
          <a:xfrm>
            <a:off x="5800164" y="2906636"/>
            <a:ext cx="3143919" cy="244682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Arial"/>
                <a:cs typeface="Arial"/>
              </a:rPr>
              <a:t># </a:t>
            </a:r>
            <a:r>
              <a:rPr lang="en-US" sz="900" dirty="0" err="1" smtClean="0">
                <a:latin typeface="Arial"/>
                <a:cs typeface="Arial"/>
              </a:rPr>
              <a:t>vf</a:t>
            </a:r>
            <a:r>
              <a:rPr lang="en-US" sz="900" dirty="0" smtClean="0">
                <a:latin typeface="Arial"/>
                <a:cs typeface="Arial"/>
              </a:rPr>
              <a:t>=10G</a:t>
            </a:r>
          </a:p>
          <a:p>
            <a:r>
              <a:rPr lang="en-US" altLang="zh-CN" sz="900" dirty="0"/>
              <a:t>java -jar </a:t>
            </a:r>
            <a:r>
              <a:rPr lang="en-US" altLang="zh-CN" sz="900" dirty="0" err="1"/>
              <a:t>GenomeAnalysisTK.jar</a:t>
            </a:r>
            <a:r>
              <a:rPr lang="en-US" sz="900" dirty="0" smtClean="0">
                <a:latin typeface="Arial"/>
                <a:cs typeface="Arial"/>
              </a:rPr>
              <a:t> </a:t>
            </a:r>
            <a:r>
              <a:rPr lang="en-US" sz="900" dirty="0">
                <a:latin typeface="Arial"/>
                <a:cs typeface="Arial"/>
              </a:rPr>
              <a:t>-</a:t>
            </a:r>
            <a:r>
              <a:rPr lang="en-US" sz="900" dirty="0" err="1">
                <a:latin typeface="Arial"/>
                <a:cs typeface="Arial"/>
              </a:rPr>
              <a:t>nt</a:t>
            </a:r>
            <a:r>
              <a:rPr lang="en-US" sz="900" dirty="0">
                <a:latin typeface="Arial"/>
                <a:cs typeface="Arial"/>
              </a:rPr>
              <a:t> 4 </a:t>
            </a:r>
            <a:r>
              <a:rPr lang="en-US" altLang="zh-CN" sz="900" dirty="0">
                <a:latin typeface="Arial"/>
                <a:cs typeface="Arial"/>
              </a:rPr>
              <a:t>-T </a:t>
            </a:r>
            <a:r>
              <a:rPr lang="en-US" altLang="zh-CN" sz="900" dirty="0" err="1" smtClean="0">
                <a:latin typeface="Arial"/>
                <a:cs typeface="Arial"/>
              </a:rPr>
              <a:t>RealignerTargetCreator</a:t>
            </a:r>
            <a:r>
              <a:rPr lang="zh-CN" altLang="en-US" sz="900" dirty="0" smtClean="0">
                <a:latin typeface="Arial"/>
                <a:cs typeface="Arial"/>
              </a:rPr>
              <a:t> </a:t>
            </a:r>
            <a:r>
              <a:rPr lang="en-US" altLang="zh-CN" sz="900" dirty="0" smtClean="0">
                <a:latin typeface="Arial"/>
                <a:cs typeface="Arial"/>
              </a:rPr>
              <a:t>\</a:t>
            </a:r>
          </a:p>
          <a:p>
            <a:r>
              <a:rPr lang="en-US" altLang="zh-CN" sz="900" dirty="0" smtClean="0">
                <a:latin typeface="Arial"/>
                <a:cs typeface="Arial"/>
              </a:rPr>
              <a:t>[</a:t>
            </a:r>
            <a:r>
              <a:rPr lang="en-US" sz="900" dirty="0" smtClean="0">
                <a:latin typeface="Arial"/>
                <a:cs typeface="Arial"/>
              </a:rPr>
              <a:t>--</a:t>
            </a:r>
            <a:r>
              <a:rPr lang="en-US" sz="900" dirty="0" err="1" smtClean="0">
                <a:latin typeface="Arial"/>
                <a:cs typeface="Arial"/>
              </a:rPr>
              <a:t>fix_misencoded_quality_scores</a:t>
            </a:r>
            <a:r>
              <a:rPr lang="en-US" altLang="zh-CN" sz="900" dirty="0" smtClean="0">
                <a:latin typeface="Arial"/>
                <a:cs typeface="Arial"/>
              </a:rPr>
              <a:t>]</a:t>
            </a:r>
            <a:r>
              <a:rPr lang="en-US" sz="900" dirty="0" smtClean="0">
                <a:latin typeface="Arial"/>
                <a:cs typeface="Arial"/>
              </a:rPr>
              <a:t> \ </a:t>
            </a:r>
          </a:p>
          <a:p>
            <a:r>
              <a:rPr lang="en-US" sz="900" dirty="0" smtClean="0">
                <a:latin typeface="Arial"/>
                <a:cs typeface="Arial"/>
              </a:rPr>
              <a:t>-R human_g1k_v37.fasta \ </a:t>
            </a:r>
          </a:p>
          <a:p>
            <a:r>
              <a:rPr lang="en-US" sz="900" dirty="0" smtClean="0">
                <a:latin typeface="Arial"/>
                <a:cs typeface="Arial"/>
              </a:rPr>
              <a:t>-I NA12878_rmdup.bam \ </a:t>
            </a:r>
          </a:p>
          <a:p>
            <a:r>
              <a:rPr lang="en-US" sz="900" dirty="0" smtClean="0">
                <a:latin typeface="Arial"/>
                <a:cs typeface="Arial"/>
              </a:rPr>
              <a:t>-</a:t>
            </a:r>
            <a:r>
              <a:rPr lang="en-US" sz="900" dirty="0">
                <a:latin typeface="Arial"/>
                <a:cs typeface="Arial"/>
              </a:rPr>
              <a:t>known </a:t>
            </a:r>
            <a:r>
              <a:rPr lang="en-US" sz="900" dirty="0" smtClean="0">
                <a:latin typeface="Arial"/>
                <a:cs typeface="Arial"/>
              </a:rPr>
              <a:t>1000G_phase1.indels.b37.vcf \ </a:t>
            </a:r>
          </a:p>
          <a:p>
            <a:r>
              <a:rPr lang="en-US" sz="900" dirty="0" smtClean="0">
                <a:latin typeface="Arial"/>
                <a:cs typeface="Arial"/>
              </a:rPr>
              <a:t>-</a:t>
            </a:r>
            <a:r>
              <a:rPr lang="en-US" sz="900" dirty="0">
                <a:latin typeface="Arial"/>
                <a:cs typeface="Arial"/>
              </a:rPr>
              <a:t>known </a:t>
            </a:r>
            <a:r>
              <a:rPr lang="en-US" sz="900" dirty="0" smtClean="0">
                <a:latin typeface="Arial"/>
                <a:cs typeface="Arial"/>
              </a:rPr>
              <a:t>Mills_and_1000G_gold_standard.indels.b37.vcf \</a:t>
            </a:r>
          </a:p>
          <a:p>
            <a:r>
              <a:rPr lang="en-US" sz="900" dirty="0" smtClean="0">
                <a:latin typeface="Arial"/>
                <a:cs typeface="Arial"/>
              </a:rPr>
              <a:t>-</a:t>
            </a:r>
            <a:r>
              <a:rPr lang="en-US" sz="900" dirty="0">
                <a:latin typeface="Arial"/>
                <a:cs typeface="Arial"/>
              </a:rPr>
              <a:t>o </a:t>
            </a:r>
            <a:r>
              <a:rPr lang="en-US" sz="900" dirty="0" err="1" smtClean="0">
                <a:latin typeface="Arial"/>
                <a:cs typeface="Arial"/>
              </a:rPr>
              <a:t>ALN.intervals</a:t>
            </a:r>
            <a:endParaRPr lang="en-US" sz="900" dirty="0" smtClean="0">
              <a:latin typeface="Arial"/>
              <a:cs typeface="Arial"/>
            </a:endParaRPr>
          </a:p>
          <a:p>
            <a:endParaRPr lang="en-US" sz="900" dirty="0" smtClean="0">
              <a:latin typeface="Arial"/>
              <a:cs typeface="Arial"/>
            </a:endParaRPr>
          </a:p>
          <a:p>
            <a:r>
              <a:rPr lang="en-US" sz="900" dirty="0">
                <a:latin typeface="Arial"/>
                <a:cs typeface="Arial"/>
              </a:rPr>
              <a:t>time </a:t>
            </a:r>
            <a:r>
              <a:rPr lang="en-US" altLang="zh-CN" sz="900" dirty="0"/>
              <a:t>java -jar </a:t>
            </a:r>
            <a:r>
              <a:rPr lang="en-US" altLang="zh-CN" sz="900" dirty="0" err="1"/>
              <a:t>GenomeAnalysisTK.jar</a:t>
            </a:r>
            <a:r>
              <a:rPr lang="en-US" sz="900" dirty="0" smtClean="0">
                <a:latin typeface="Arial"/>
                <a:cs typeface="Arial"/>
              </a:rPr>
              <a:t> -T </a:t>
            </a:r>
            <a:r>
              <a:rPr lang="en-US" sz="900" dirty="0" err="1" smtClean="0">
                <a:latin typeface="Arial"/>
                <a:cs typeface="Arial"/>
              </a:rPr>
              <a:t>IndelRealigner</a:t>
            </a:r>
            <a:r>
              <a:rPr lang="en-US" sz="900" dirty="0" smtClean="0">
                <a:latin typeface="Arial"/>
                <a:cs typeface="Arial"/>
              </a:rPr>
              <a:t> \ </a:t>
            </a:r>
          </a:p>
          <a:p>
            <a:r>
              <a:rPr lang="en-US" sz="900" dirty="0" smtClean="0">
                <a:latin typeface="Arial"/>
                <a:cs typeface="Arial"/>
              </a:rPr>
              <a:t>-</a:t>
            </a:r>
            <a:r>
              <a:rPr lang="en-US" sz="900" dirty="0">
                <a:latin typeface="Arial"/>
                <a:cs typeface="Arial"/>
              </a:rPr>
              <a:t>R </a:t>
            </a:r>
            <a:r>
              <a:rPr lang="en-US" sz="900" dirty="0" smtClean="0">
                <a:latin typeface="Arial"/>
                <a:cs typeface="Arial"/>
              </a:rPr>
              <a:t>human_g1k_v37.fasta \ </a:t>
            </a:r>
          </a:p>
          <a:p>
            <a:r>
              <a:rPr lang="en-US" sz="900" dirty="0" smtClean="0">
                <a:latin typeface="Arial"/>
                <a:cs typeface="Arial"/>
              </a:rPr>
              <a:t>-</a:t>
            </a:r>
            <a:r>
              <a:rPr lang="en-US" sz="900" dirty="0">
                <a:latin typeface="Arial"/>
                <a:cs typeface="Arial"/>
              </a:rPr>
              <a:t>I </a:t>
            </a:r>
            <a:r>
              <a:rPr lang="en-US" sz="900" dirty="0" smtClean="0">
                <a:latin typeface="Arial"/>
                <a:cs typeface="Arial"/>
              </a:rPr>
              <a:t>NA12878_rmdup.bam \ </a:t>
            </a:r>
          </a:p>
          <a:p>
            <a:r>
              <a:rPr lang="en-US" sz="900" dirty="0" smtClean="0">
                <a:latin typeface="Arial"/>
                <a:cs typeface="Arial"/>
              </a:rPr>
              <a:t>-</a:t>
            </a:r>
            <a:r>
              <a:rPr lang="en-US" sz="900" dirty="0">
                <a:latin typeface="Arial"/>
                <a:cs typeface="Arial"/>
              </a:rPr>
              <a:t>known </a:t>
            </a:r>
            <a:r>
              <a:rPr lang="en-US" sz="900" dirty="0" smtClean="0">
                <a:latin typeface="Arial"/>
                <a:cs typeface="Arial"/>
              </a:rPr>
              <a:t>1000G_phase1.indels.b37.vcf \ </a:t>
            </a:r>
          </a:p>
          <a:p>
            <a:r>
              <a:rPr lang="en-US" sz="900" dirty="0" smtClean="0">
                <a:latin typeface="Arial"/>
                <a:cs typeface="Arial"/>
              </a:rPr>
              <a:t>-</a:t>
            </a:r>
            <a:r>
              <a:rPr lang="en-US" sz="900" dirty="0">
                <a:latin typeface="Arial"/>
                <a:cs typeface="Arial"/>
              </a:rPr>
              <a:t>known </a:t>
            </a:r>
            <a:r>
              <a:rPr lang="en-US" sz="900" dirty="0" smtClean="0">
                <a:latin typeface="Arial"/>
                <a:cs typeface="Arial"/>
              </a:rPr>
              <a:t>Mills_and_1000G_gold_standard.indels.b37.vcf \ </a:t>
            </a:r>
          </a:p>
          <a:p>
            <a:r>
              <a:rPr lang="en-US" sz="900" dirty="0" smtClean="0">
                <a:latin typeface="Arial"/>
                <a:cs typeface="Arial"/>
              </a:rPr>
              <a:t>-</a:t>
            </a:r>
            <a:r>
              <a:rPr lang="en-US" sz="900" dirty="0">
                <a:latin typeface="Arial"/>
                <a:cs typeface="Arial"/>
              </a:rPr>
              <a:t>o </a:t>
            </a:r>
            <a:r>
              <a:rPr lang="en-US" sz="900" dirty="0" smtClean="0">
                <a:latin typeface="Arial"/>
                <a:cs typeface="Arial"/>
              </a:rPr>
              <a:t>NA12878_realign.bam \ </a:t>
            </a:r>
          </a:p>
          <a:p>
            <a:r>
              <a:rPr lang="en-US" sz="900" dirty="0" smtClean="0">
                <a:latin typeface="Arial"/>
                <a:cs typeface="Arial"/>
              </a:rPr>
              <a:t>--</a:t>
            </a:r>
            <a:r>
              <a:rPr lang="en-US" sz="900" dirty="0" err="1">
                <a:latin typeface="Arial"/>
                <a:cs typeface="Arial"/>
              </a:rPr>
              <a:t>targetIntervals</a:t>
            </a:r>
            <a:r>
              <a:rPr lang="en-US" sz="900" dirty="0">
                <a:latin typeface="Arial"/>
                <a:cs typeface="Arial"/>
              </a:rPr>
              <a:t> </a:t>
            </a:r>
            <a:r>
              <a:rPr lang="en-US" sz="900" dirty="0" err="1" smtClean="0">
                <a:latin typeface="Arial"/>
                <a:cs typeface="Arial"/>
              </a:rPr>
              <a:t>ALN.intervals</a:t>
            </a:r>
            <a:endParaRPr lang="en-US" sz="900" dirty="0" smtClean="0">
              <a:latin typeface="Arial"/>
              <a:cs typeface="Arial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770048" y="3806073"/>
            <a:ext cx="3998855" cy="2453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0" y="54499"/>
            <a:ext cx="2541281" cy="5446683"/>
            <a:chOff x="2628334" y="1444971"/>
            <a:chExt cx="2811362" cy="4038487"/>
          </a:xfrm>
        </p:grpSpPr>
        <p:sp>
          <p:nvSpPr>
            <p:cNvPr id="32" name="Rectangle 31"/>
            <p:cNvSpPr/>
            <p:nvPr/>
          </p:nvSpPr>
          <p:spPr>
            <a:xfrm>
              <a:off x="3022600" y="5204031"/>
              <a:ext cx="1308100" cy="279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latin typeface="Arial"/>
                  <a:cs typeface="Arial"/>
                </a:rPr>
                <a:t>Ready Variants</a:t>
              </a:r>
              <a:endParaRPr lang="en-US" sz="900" b="1" dirty="0">
                <a:latin typeface="Arial"/>
                <a:cs typeface="Arial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2628334" y="1444971"/>
              <a:ext cx="2811362" cy="3846262"/>
              <a:chOff x="2628334" y="1444971"/>
              <a:chExt cx="2811362" cy="384626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3022600" y="1955773"/>
                <a:ext cx="1308100" cy="27942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>
                    <a:latin typeface="Arial"/>
                    <a:cs typeface="Arial"/>
                  </a:rPr>
                  <a:t>Ready reads</a:t>
                </a:r>
                <a:endParaRPr lang="en-US" sz="900" b="1" dirty="0">
                  <a:latin typeface="Arial"/>
                  <a:cs typeface="Arial"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3022600" y="2525363"/>
                <a:ext cx="1308099" cy="3302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>
                    <a:latin typeface="Arial"/>
                    <a:cs typeface="Arial"/>
                  </a:rPr>
                  <a:t>Call Variants</a:t>
                </a:r>
                <a:endParaRPr lang="en-US" sz="900" b="1" dirty="0">
                  <a:latin typeface="Arial"/>
                  <a:cs typeface="Arial"/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022600" y="4713659"/>
                <a:ext cx="1308099" cy="330200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>
                    <a:latin typeface="Arial"/>
                    <a:cs typeface="Arial"/>
                  </a:rPr>
                  <a:t>Filter Variants(VQSR)</a:t>
                </a:r>
                <a:endParaRPr lang="en-US" sz="900" b="1" dirty="0">
                  <a:latin typeface="Arial"/>
                  <a:cs typeface="Arial"/>
                </a:endParaRPr>
              </a:p>
            </p:txBody>
          </p:sp>
          <p:cxnSp>
            <p:nvCxnSpPr>
              <p:cNvPr id="38" name="Straight Arrow Connector 37"/>
              <p:cNvCxnSpPr>
                <a:stCxn id="34" idx="2"/>
                <a:endCxn id="35" idx="0"/>
              </p:cNvCxnSpPr>
              <p:nvPr/>
            </p:nvCxnSpPr>
            <p:spPr>
              <a:xfrm>
                <a:off x="3676650" y="2235199"/>
                <a:ext cx="0" cy="290164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35" idx="2"/>
                <a:endCxn id="48" idx="0"/>
              </p:cNvCxnSpPr>
              <p:nvPr/>
            </p:nvCxnSpPr>
            <p:spPr>
              <a:xfrm>
                <a:off x="3676650" y="2855563"/>
                <a:ext cx="379537" cy="789729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37" idx="2"/>
                <a:endCxn id="32" idx="0"/>
              </p:cNvCxnSpPr>
              <p:nvPr/>
            </p:nvCxnSpPr>
            <p:spPr>
              <a:xfrm>
                <a:off x="3676650" y="5043859"/>
                <a:ext cx="0" cy="160172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3154606" y="2272184"/>
                <a:ext cx="495068" cy="236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rgbClr val="FF6600"/>
                    </a:solidFill>
                    <a:latin typeface="Arial"/>
                    <a:cs typeface="Arial"/>
                  </a:rPr>
                  <a:t>BAM</a:t>
                </a:r>
                <a:endParaRPr lang="en-US" sz="900" b="1" dirty="0">
                  <a:solidFill>
                    <a:srgbClr val="FF66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676649" y="4548331"/>
                <a:ext cx="473844" cy="236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rgbClr val="FF6600"/>
                    </a:solidFill>
                    <a:latin typeface="Arial"/>
                    <a:cs typeface="Arial"/>
                  </a:rPr>
                  <a:t>VCF</a:t>
                </a:r>
                <a:endParaRPr lang="en-US" sz="900" b="1" dirty="0">
                  <a:solidFill>
                    <a:srgbClr val="FF66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696925" y="5054533"/>
                <a:ext cx="473844" cy="236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rgbClr val="FF6600"/>
                    </a:solidFill>
                    <a:latin typeface="Arial"/>
                    <a:cs typeface="Arial"/>
                  </a:rPr>
                  <a:t>VCF</a:t>
                </a:r>
                <a:endParaRPr lang="en-US" sz="900" b="1" dirty="0">
                  <a:solidFill>
                    <a:srgbClr val="FF66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628334" y="1444971"/>
                <a:ext cx="2811362" cy="3471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Arial"/>
                    <a:cs typeface="Arial"/>
                  </a:rPr>
                  <a:t>2</a:t>
                </a:r>
                <a:r>
                  <a:rPr lang="en-US" altLang="zh-CN" sz="1600" dirty="0" smtClean="0">
                    <a:latin typeface="Arial"/>
                    <a:cs typeface="Arial"/>
                  </a:rPr>
                  <a:t>.</a:t>
                </a:r>
                <a:r>
                  <a:rPr lang="zh-CN" altLang="en-US" sz="1600" dirty="0" smtClean="0">
                    <a:latin typeface="Arial"/>
                    <a:cs typeface="Arial"/>
                  </a:rPr>
                  <a:t> </a:t>
                </a:r>
                <a:r>
                  <a:rPr lang="en-US" altLang="zh-CN" sz="1600" dirty="0" smtClean="0">
                    <a:latin typeface="Arial"/>
                    <a:cs typeface="Arial"/>
                  </a:rPr>
                  <a:t>VARIANT DISCOVERY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5" name="Rectangle 4"/>
          <p:cNvSpPr/>
          <p:nvPr/>
        </p:nvSpPr>
        <p:spPr>
          <a:xfrm>
            <a:off x="1939849" y="454184"/>
            <a:ext cx="1972902" cy="2308324"/>
          </a:xfrm>
          <a:prstGeom prst="rect">
            <a:avLst/>
          </a:prstGeom>
          <a:ln>
            <a:solidFill>
              <a:srgbClr val="E46C0A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900" dirty="0" smtClean="0"/>
              <a:t>java -jar </a:t>
            </a:r>
            <a:r>
              <a:rPr lang="en-US" altLang="zh-CN" sz="900" dirty="0" err="1" smtClean="0"/>
              <a:t>GenomeAnalysisTK.jar</a:t>
            </a:r>
            <a:r>
              <a:rPr lang="en-US" sz="900" dirty="0" smtClean="0"/>
              <a:t>  -T </a:t>
            </a:r>
            <a:r>
              <a:rPr lang="en-US" sz="900" dirty="0" err="1" smtClean="0"/>
              <a:t>HaplotypeCaller</a:t>
            </a:r>
            <a:r>
              <a:rPr lang="en-US" sz="900" dirty="0" smtClean="0"/>
              <a:t> \ </a:t>
            </a:r>
          </a:p>
          <a:p>
            <a:r>
              <a:rPr lang="en-US" sz="900" dirty="0" smtClean="0"/>
              <a:t>-R human_g1k_v37.fasta \</a:t>
            </a:r>
          </a:p>
          <a:p>
            <a:r>
              <a:rPr lang="en-US" sz="900" dirty="0" smtClean="0"/>
              <a:t>-I NA12878_realign_BQSR4.bam \</a:t>
            </a:r>
          </a:p>
          <a:p>
            <a:r>
              <a:rPr lang="en-US" sz="900" dirty="0" smtClean="0"/>
              <a:t>-D dbsnp_138.b37.vcf \ </a:t>
            </a:r>
          </a:p>
          <a:p>
            <a:r>
              <a:rPr lang="en-US" sz="900" dirty="0" smtClean="0"/>
              <a:t>-L Y \</a:t>
            </a:r>
          </a:p>
          <a:p>
            <a:r>
              <a:rPr lang="en-US" sz="900" dirty="0" smtClean="0"/>
              <a:t>-o NA12878.HC.</a:t>
            </a:r>
            <a:r>
              <a:rPr lang="en-US" altLang="zh-CN" sz="900" dirty="0" smtClean="0"/>
              <a:t>Y</a:t>
            </a:r>
            <a:r>
              <a:rPr lang="en-US" sz="900" dirty="0" smtClean="0"/>
              <a:t>.raw.vcf \ </a:t>
            </a:r>
          </a:p>
          <a:p>
            <a:r>
              <a:rPr lang="en-US" sz="900" dirty="0" smtClean="0"/>
              <a:t>-</a:t>
            </a:r>
            <a:r>
              <a:rPr lang="en-US" sz="900" dirty="0" err="1" smtClean="0"/>
              <a:t>stand_call_conf</a:t>
            </a:r>
            <a:r>
              <a:rPr lang="en-US" sz="900" dirty="0" smtClean="0"/>
              <a:t> 50 \ </a:t>
            </a:r>
          </a:p>
          <a:p>
            <a:r>
              <a:rPr lang="en-US" sz="900" dirty="0" smtClean="0"/>
              <a:t>-A </a:t>
            </a:r>
            <a:r>
              <a:rPr lang="en-US" sz="900" dirty="0" err="1" smtClean="0"/>
              <a:t>QualByDepth</a:t>
            </a:r>
            <a:r>
              <a:rPr lang="en-US" sz="900" dirty="0" smtClean="0"/>
              <a:t> \ </a:t>
            </a:r>
          </a:p>
          <a:p>
            <a:r>
              <a:rPr lang="en-US" sz="900" dirty="0" smtClean="0"/>
              <a:t>-A </a:t>
            </a:r>
            <a:r>
              <a:rPr lang="en-US" sz="900" dirty="0" err="1" smtClean="0"/>
              <a:t>RMSMappingQuality</a:t>
            </a:r>
            <a:r>
              <a:rPr lang="en-US" sz="900" dirty="0" smtClean="0"/>
              <a:t> \ </a:t>
            </a:r>
          </a:p>
          <a:p>
            <a:r>
              <a:rPr lang="en-US" sz="900" dirty="0" smtClean="0"/>
              <a:t>-A </a:t>
            </a:r>
            <a:r>
              <a:rPr lang="en-US" sz="900" dirty="0" err="1" smtClean="0"/>
              <a:t>MappingQualityRankSumTest</a:t>
            </a:r>
            <a:r>
              <a:rPr lang="en-US" sz="900" dirty="0" smtClean="0"/>
              <a:t> \ </a:t>
            </a:r>
          </a:p>
          <a:p>
            <a:r>
              <a:rPr lang="en-US" sz="900" dirty="0" smtClean="0"/>
              <a:t>-A </a:t>
            </a:r>
            <a:r>
              <a:rPr lang="en-US" sz="900" dirty="0" err="1" smtClean="0"/>
              <a:t>ReadPosRankSumTest</a:t>
            </a:r>
            <a:r>
              <a:rPr lang="en-US" sz="900" dirty="0" smtClean="0"/>
              <a:t> \ </a:t>
            </a:r>
          </a:p>
          <a:p>
            <a:r>
              <a:rPr lang="en-US" sz="900" dirty="0" smtClean="0"/>
              <a:t>-A </a:t>
            </a:r>
            <a:r>
              <a:rPr lang="en-US" sz="900" dirty="0" err="1" smtClean="0"/>
              <a:t>FisherStrand</a:t>
            </a:r>
            <a:r>
              <a:rPr lang="en-US" sz="900" dirty="0" smtClean="0"/>
              <a:t> \ </a:t>
            </a:r>
          </a:p>
          <a:p>
            <a:r>
              <a:rPr lang="en-US" sz="900" dirty="0" smtClean="0"/>
              <a:t>-A </a:t>
            </a:r>
            <a:r>
              <a:rPr lang="en-US" sz="900" dirty="0" err="1" smtClean="0"/>
              <a:t>StrandOddsRatio</a:t>
            </a:r>
            <a:r>
              <a:rPr lang="en-US" sz="900" dirty="0" smtClean="0"/>
              <a:t> \ </a:t>
            </a:r>
          </a:p>
          <a:p>
            <a:r>
              <a:rPr lang="en-US" sz="900" dirty="0" smtClean="0"/>
              <a:t>-A Coverage &amp;&amp; echo “</a:t>
            </a:r>
            <a:r>
              <a:rPr lang="en-US" altLang="zh-CN" sz="900" dirty="0" smtClean="0"/>
              <a:t>NA12878.HC.Y.raw.vcf done</a:t>
            </a:r>
            <a:r>
              <a:rPr lang="en-US" sz="900" dirty="0" smtClean="0"/>
              <a:t>”</a:t>
            </a:r>
            <a:endParaRPr lang="en-US" sz="900" dirty="0"/>
          </a:p>
        </p:txBody>
      </p:sp>
      <p:sp>
        <p:nvSpPr>
          <p:cNvPr id="6" name="Rectangle 5"/>
          <p:cNvSpPr/>
          <p:nvPr/>
        </p:nvSpPr>
        <p:spPr>
          <a:xfrm>
            <a:off x="1953846" y="2825250"/>
            <a:ext cx="1925340" cy="1615827"/>
          </a:xfrm>
          <a:prstGeom prst="rect">
            <a:avLst/>
          </a:prstGeom>
          <a:ln>
            <a:solidFill>
              <a:srgbClr val="E46C0A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/>
              <a:t>java -jar </a:t>
            </a:r>
            <a:r>
              <a:rPr lang="en-US" sz="900" dirty="0" err="1"/>
              <a:t>GenomeAnalysisTK.jar</a:t>
            </a:r>
            <a:r>
              <a:rPr lang="en-US" sz="900" dirty="0"/>
              <a:t> \</a:t>
            </a:r>
          </a:p>
          <a:p>
            <a:r>
              <a:rPr lang="en-US" sz="900" dirty="0"/>
              <a:t>   -T </a:t>
            </a:r>
            <a:r>
              <a:rPr lang="en-US" sz="900" dirty="0" err="1"/>
              <a:t>CombineVariants</a:t>
            </a:r>
            <a:r>
              <a:rPr lang="en-US" sz="900" dirty="0"/>
              <a:t> \</a:t>
            </a:r>
          </a:p>
          <a:p>
            <a:r>
              <a:rPr lang="en-US" sz="900" dirty="0"/>
              <a:t>   -R </a:t>
            </a:r>
            <a:r>
              <a:rPr lang="en-US" altLang="zh-CN" sz="900" dirty="0"/>
              <a:t>human_g1k_v37.fasta </a:t>
            </a:r>
            <a:r>
              <a:rPr lang="en-US" sz="900" dirty="0" smtClean="0"/>
              <a:t>\</a:t>
            </a:r>
          </a:p>
          <a:p>
            <a:r>
              <a:rPr lang="en-US" altLang="zh-CN" sz="900" dirty="0" smtClean="0"/>
              <a:t>   -</a:t>
            </a:r>
            <a:r>
              <a:rPr lang="en-US" altLang="zh-CN" sz="900" dirty="0" err="1"/>
              <a:t>genotypeMergeOptions</a:t>
            </a:r>
            <a:r>
              <a:rPr lang="en-US" altLang="zh-CN" sz="900" dirty="0"/>
              <a:t> UNIQUIFY</a:t>
            </a:r>
            <a:endParaRPr lang="en-US" sz="900" dirty="0"/>
          </a:p>
          <a:p>
            <a:r>
              <a:rPr lang="en-US" sz="900" dirty="0"/>
              <a:t>   --variant </a:t>
            </a:r>
            <a:r>
              <a:rPr lang="en-US" altLang="zh-CN" sz="900" dirty="0" smtClean="0"/>
              <a:t>NA12878.HC.1.raw.vcf</a:t>
            </a:r>
            <a:r>
              <a:rPr lang="en-US" sz="900" dirty="0" smtClean="0"/>
              <a:t> </a:t>
            </a:r>
            <a:r>
              <a:rPr lang="en-US" sz="900" dirty="0"/>
              <a:t>\</a:t>
            </a:r>
          </a:p>
          <a:p>
            <a:r>
              <a:rPr lang="en-US" sz="900" dirty="0"/>
              <a:t>   --variant </a:t>
            </a:r>
            <a:r>
              <a:rPr lang="en-US" altLang="zh-CN" sz="900" dirty="0" smtClean="0"/>
              <a:t>NA12878.HC.2.raw.vcf</a:t>
            </a:r>
            <a:r>
              <a:rPr lang="en-US" sz="900" dirty="0" smtClean="0"/>
              <a:t>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</a:t>
            </a:r>
            <a:r>
              <a:rPr lang="mr-IN" sz="900" dirty="0" smtClean="0"/>
              <a:t>…</a:t>
            </a:r>
            <a:endParaRPr lang="en-US" sz="900" dirty="0"/>
          </a:p>
          <a:p>
            <a:r>
              <a:rPr lang="en-US" altLang="zh-CN" sz="900" dirty="0" smtClean="0"/>
              <a:t>   --</a:t>
            </a:r>
            <a:r>
              <a:rPr lang="en-US" altLang="zh-CN" sz="900" dirty="0"/>
              <a:t>variant </a:t>
            </a:r>
            <a:r>
              <a:rPr lang="en-US" altLang="zh-CN" sz="900" dirty="0" smtClean="0"/>
              <a:t>NA12878.HC.Y.raw.vcf \</a:t>
            </a:r>
          </a:p>
          <a:p>
            <a:r>
              <a:rPr lang="en-US" altLang="zh-CN" sz="900" dirty="0"/>
              <a:t> </a:t>
            </a:r>
            <a:r>
              <a:rPr lang="en-US" altLang="zh-CN" sz="900" dirty="0" smtClean="0"/>
              <a:t>  --</a:t>
            </a:r>
            <a:r>
              <a:rPr lang="en-US" altLang="zh-CN" sz="900" dirty="0"/>
              <a:t>variant </a:t>
            </a:r>
            <a:r>
              <a:rPr lang="en-US" altLang="zh-CN" sz="900" dirty="0" smtClean="0"/>
              <a:t>NA12878.HC.MT.raw.vcf</a:t>
            </a:r>
            <a:endParaRPr lang="en-US" sz="900" dirty="0"/>
          </a:p>
          <a:p>
            <a:r>
              <a:rPr lang="en-US" sz="900" dirty="0"/>
              <a:t>   -o </a:t>
            </a:r>
            <a:r>
              <a:rPr lang="en-US" sz="900" dirty="0" smtClean="0"/>
              <a:t>NA12878.HC.raw.vcf </a:t>
            </a:r>
            <a:r>
              <a:rPr lang="en-US" sz="900" dirty="0"/>
              <a:t>&amp;&amp; echo “</a:t>
            </a:r>
            <a:r>
              <a:rPr lang="en-US" sz="900" dirty="0" err="1"/>
              <a:t>CombineVariants</a:t>
            </a:r>
            <a:r>
              <a:rPr lang="en-US" sz="900" dirty="0"/>
              <a:t> done</a:t>
            </a:r>
            <a:r>
              <a:rPr lang="en-US" sz="900" dirty="0" smtClean="0"/>
              <a:t>”</a:t>
            </a:r>
            <a:endParaRPr lang="en-US" sz="900" dirty="0"/>
          </a:p>
        </p:txBody>
      </p:sp>
      <p:sp>
        <p:nvSpPr>
          <p:cNvPr id="8" name="Rectangle 7"/>
          <p:cNvSpPr/>
          <p:nvPr/>
        </p:nvSpPr>
        <p:spPr>
          <a:xfrm>
            <a:off x="4265924" y="39902"/>
            <a:ext cx="4720676" cy="6463308"/>
          </a:xfrm>
          <a:prstGeom prst="rect">
            <a:avLst/>
          </a:prstGeom>
          <a:ln>
            <a:solidFill>
              <a:srgbClr val="E46C0A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## SNP </a:t>
            </a:r>
            <a:r>
              <a:rPr lang="en-US" sz="900" dirty="0" err="1" smtClean="0"/>
              <a:t>Recalibrator</a:t>
            </a:r>
            <a:endParaRPr lang="en-US" sz="900" dirty="0" smtClean="0"/>
          </a:p>
          <a:p>
            <a:r>
              <a:rPr lang="en-US" sz="900" dirty="0" smtClean="0"/>
              <a:t>java </a:t>
            </a:r>
            <a:r>
              <a:rPr lang="en-US" sz="900" dirty="0"/>
              <a:t>-Xmx4g -jar </a:t>
            </a:r>
            <a:r>
              <a:rPr lang="en-US" sz="900" dirty="0" err="1"/>
              <a:t>GenomeAnalysisTK.jar</a:t>
            </a:r>
            <a:r>
              <a:rPr lang="en-US" sz="900" dirty="0"/>
              <a:t> \</a:t>
            </a:r>
          </a:p>
          <a:p>
            <a:r>
              <a:rPr lang="en-US" sz="900" dirty="0"/>
              <a:t>   -T </a:t>
            </a:r>
            <a:r>
              <a:rPr lang="en-US" sz="900" dirty="0" err="1"/>
              <a:t>VariantRecalibrator</a:t>
            </a:r>
            <a:r>
              <a:rPr lang="en-US" sz="900" dirty="0"/>
              <a:t> \</a:t>
            </a:r>
          </a:p>
          <a:p>
            <a:r>
              <a:rPr lang="en-US" sz="900" dirty="0"/>
              <a:t>   -R </a:t>
            </a:r>
            <a:r>
              <a:rPr lang="en-US" altLang="zh-CN" sz="900" dirty="0"/>
              <a:t>human_g1k_v37.fasta </a:t>
            </a:r>
            <a:r>
              <a:rPr lang="en-US" sz="900" dirty="0" smtClean="0"/>
              <a:t>\</a:t>
            </a:r>
            <a:endParaRPr lang="en-US" sz="900" dirty="0"/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input </a:t>
            </a:r>
            <a:r>
              <a:rPr lang="en-US" sz="900" dirty="0" smtClean="0"/>
              <a:t>NA12878.HC.raw.vcf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resource:hapmap,known</a:t>
            </a:r>
            <a:r>
              <a:rPr lang="en-US" sz="900" dirty="0"/>
              <a:t>=</a:t>
            </a:r>
            <a:r>
              <a:rPr lang="en-US" sz="900" dirty="0" err="1"/>
              <a:t>false,training</a:t>
            </a:r>
            <a:r>
              <a:rPr lang="en-US" sz="900" dirty="0"/>
              <a:t>=</a:t>
            </a:r>
            <a:r>
              <a:rPr lang="en-US" sz="900" dirty="0" err="1"/>
              <a:t>true,truth</a:t>
            </a:r>
            <a:r>
              <a:rPr lang="en-US" sz="900" dirty="0"/>
              <a:t>=</a:t>
            </a:r>
            <a:r>
              <a:rPr lang="en-US" sz="900" dirty="0" err="1"/>
              <a:t>true,prior</a:t>
            </a:r>
            <a:r>
              <a:rPr lang="en-US" sz="900" dirty="0"/>
              <a:t>=15.0 </a:t>
            </a:r>
            <a:r>
              <a:rPr lang="en-US" sz="900" dirty="0" smtClean="0"/>
              <a:t>hapmap_3.3.b37.vcf \ 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resource:omini,known</a:t>
            </a:r>
            <a:r>
              <a:rPr lang="en-US" sz="900" dirty="0"/>
              <a:t>=</a:t>
            </a:r>
            <a:r>
              <a:rPr lang="en-US" sz="900" dirty="0" err="1"/>
              <a:t>false,training</a:t>
            </a:r>
            <a:r>
              <a:rPr lang="en-US" sz="900" dirty="0"/>
              <a:t>=</a:t>
            </a:r>
            <a:r>
              <a:rPr lang="en-US" sz="900" dirty="0" err="1"/>
              <a:t>true,truth</a:t>
            </a:r>
            <a:r>
              <a:rPr lang="en-US" sz="900" dirty="0"/>
              <a:t>=</a:t>
            </a:r>
            <a:r>
              <a:rPr lang="en-US" sz="900" dirty="0" err="1"/>
              <a:t>false,prior</a:t>
            </a:r>
            <a:r>
              <a:rPr lang="en-US" sz="900" dirty="0"/>
              <a:t>=12.0 </a:t>
            </a:r>
            <a:r>
              <a:rPr lang="en-US" sz="900" dirty="0" smtClean="0"/>
              <a:t>1000G_omni2.5.b37.vcf \</a:t>
            </a:r>
          </a:p>
          <a:p>
            <a:r>
              <a:rPr lang="en-US" sz="900" dirty="0" smtClean="0"/>
              <a:t>   -resource:1000G,known=</a:t>
            </a:r>
            <a:r>
              <a:rPr lang="en-US" sz="900" dirty="0" err="1" smtClean="0"/>
              <a:t>false,training</a:t>
            </a:r>
            <a:r>
              <a:rPr lang="en-US" sz="900" dirty="0" smtClean="0"/>
              <a:t>=</a:t>
            </a:r>
            <a:r>
              <a:rPr lang="en-US" sz="900" dirty="0" err="1" smtClean="0"/>
              <a:t>true,truth</a:t>
            </a:r>
            <a:r>
              <a:rPr lang="en-US" sz="900" dirty="0" smtClean="0"/>
              <a:t>=</a:t>
            </a:r>
            <a:r>
              <a:rPr lang="en-US" sz="900" dirty="0" err="1" smtClean="0"/>
              <a:t>false,prior</a:t>
            </a:r>
            <a:r>
              <a:rPr lang="en-US" sz="900" dirty="0" smtClean="0"/>
              <a:t>=10.0 1000G_phase1.snps.high_confidence.b37.vcf \ 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resource:dbsnp,known</a:t>
            </a:r>
            <a:r>
              <a:rPr lang="en-US" sz="900" dirty="0"/>
              <a:t>=</a:t>
            </a:r>
            <a:r>
              <a:rPr lang="en-US" sz="900" dirty="0" err="1"/>
              <a:t>true,training</a:t>
            </a:r>
            <a:r>
              <a:rPr lang="en-US" sz="900" dirty="0"/>
              <a:t>=</a:t>
            </a:r>
            <a:r>
              <a:rPr lang="en-US" sz="900" dirty="0" err="1"/>
              <a:t>false,truth</a:t>
            </a:r>
            <a:r>
              <a:rPr lang="en-US" sz="900" dirty="0"/>
              <a:t>=</a:t>
            </a:r>
            <a:r>
              <a:rPr lang="en-US" sz="900" dirty="0" err="1"/>
              <a:t>false,prior</a:t>
            </a:r>
            <a:r>
              <a:rPr lang="en-US" sz="900" dirty="0"/>
              <a:t>=6.0 </a:t>
            </a:r>
            <a:r>
              <a:rPr lang="en-US" sz="900" dirty="0" smtClean="0"/>
              <a:t>dbsnp_138.b37.vcf \ 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an QD -an MQ -an </a:t>
            </a:r>
            <a:r>
              <a:rPr lang="en-US" sz="900" dirty="0" err="1"/>
              <a:t>MQRankSum</a:t>
            </a:r>
            <a:r>
              <a:rPr lang="en-US" sz="900" dirty="0"/>
              <a:t> -an </a:t>
            </a:r>
            <a:r>
              <a:rPr lang="en-US" sz="900" dirty="0" err="1"/>
              <a:t>ReadPosRankSum</a:t>
            </a:r>
            <a:r>
              <a:rPr lang="en-US" sz="900" dirty="0"/>
              <a:t> -an FS -an SOR -an </a:t>
            </a:r>
            <a:r>
              <a:rPr lang="en-US" sz="900" dirty="0" smtClean="0"/>
              <a:t>DP \ 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mode </a:t>
            </a:r>
            <a:r>
              <a:rPr lang="en-US" sz="900" dirty="0" smtClean="0"/>
              <a:t>SNP \ 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recalFile</a:t>
            </a:r>
            <a:r>
              <a:rPr lang="en-US" sz="900" dirty="0"/>
              <a:t> </a:t>
            </a:r>
            <a:r>
              <a:rPr lang="en-US" sz="900" dirty="0" smtClean="0"/>
              <a:t>NA12878.HC.snps.recal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tranchesFile</a:t>
            </a:r>
            <a:r>
              <a:rPr lang="en-US" sz="900" dirty="0"/>
              <a:t> </a:t>
            </a:r>
            <a:r>
              <a:rPr lang="en-US" sz="900" dirty="0" smtClean="0"/>
              <a:t>NA12878.HC.snps.tranches \ 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-</a:t>
            </a:r>
            <a:r>
              <a:rPr lang="en-US" sz="900" dirty="0" err="1"/>
              <a:t>rscriptFile</a:t>
            </a:r>
            <a:r>
              <a:rPr lang="en-US" sz="900" dirty="0"/>
              <a:t> </a:t>
            </a:r>
            <a:r>
              <a:rPr lang="en-US" sz="900" dirty="0" smtClean="0"/>
              <a:t>NA12878.HC.snps.plots.R \ </a:t>
            </a:r>
            <a:r>
              <a:rPr lang="en-US" sz="900" dirty="0"/>
              <a:t>&amp;&amp; echo "</a:t>
            </a:r>
            <a:r>
              <a:rPr lang="en-US" sz="900" dirty="0" err="1"/>
              <a:t>VariantRecalibrator</a:t>
            </a:r>
            <a:r>
              <a:rPr lang="en-US" sz="900" dirty="0"/>
              <a:t> </a:t>
            </a:r>
            <a:r>
              <a:rPr lang="en-US" sz="900" dirty="0" smtClean="0"/>
              <a:t>done”</a:t>
            </a:r>
          </a:p>
          <a:p>
            <a:endParaRPr lang="en-US" altLang="zh-CN" sz="900" dirty="0"/>
          </a:p>
          <a:p>
            <a:r>
              <a:rPr lang="en-US" altLang="zh-CN" sz="900" dirty="0" smtClean="0"/>
              <a:t>java </a:t>
            </a:r>
            <a:r>
              <a:rPr lang="en-US" altLang="zh-CN" sz="900" dirty="0"/>
              <a:t>-Xmx4g -jar </a:t>
            </a:r>
            <a:r>
              <a:rPr lang="en-US" altLang="zh-CN" sz="900" dirty="0" err="1"/>
              <a:t>GenomeAnalysisTK.jar</a:t>
            </a:r>
            <a:r>
              <a:rPr lang="en-US" altLang="zh-CN" sz="900" dirty="0"/>
              <a:t> </a:t>
            </a:r>
            <a:r>
              <a:rPr lang="en-US" sz="900" dirty="0" smtClean="0"/>
              <a:t>-</a:t>
            </a:r>
            <a:r>
              <a:rPr lang="en-US" sz="900" dirty="0"/>
              <a:t>T </a:t>
            </a:r>
            <a:r>
              <a:rPr lang="en-US" sz="900" dirty="0" err="1" smtClean="0"/>
              <a:t>ApplyRecalibration</a:t>
            </a:r>
            <a:r>
              <a:rPr lang="en-US" sz="900" dirty="0" smtClean="0"/>
              <a:t>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R </a:t>
            </a:r>
            <a:r>
              <a:rPr lang="en-US" sz="900" dirty="0" smtClean="0"/>
              <a:t> human_g1k_v37.fasta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input </a:t>
            </a:r>
            <a:r>
              <a:rPr lang="en-US" sz="900" dirty="0" smtClean="0"/>
              <a:t>NA12878.HC.raw.vcf \ 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--</a:t>
            </a:r>
            <a:r>
              <a:rPr lang="en-US" sz="900" dirty="0" err="1"/>
              <a:t>ts_filter_level</a:t>
            </a:r>
            <a:r>
              <a:rPr lang="en-US" sz="900" dirty="0"/>
              <a:t> </a:t>
            </a:r>
            <a:r>
              <a:rPr lang="en-US" sz="900" dirty="0" smtClean="0"/>
              <a:t>99.5 \ 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tranchesFile</a:t>
            </a:r>
            <a:r>
              <a:rPr lang="en-US" sz="900" dirty="0"/>
              <a:t> </a:t>
            </a:r>
            <a:r>
              <a:rPr lang="en-US" sz="900" dirty="0" smtClean="0"/>
              <a:t>NA12878.HC.snps.tranches \ 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recalFile</a:t>
            </a:r>
            <a:r>
              <a:rPr lang="en-US" sz="900" dirty="0"/>
              <a:t> </a:t>
            </a:r>
            <a:r>
              <a:rPr lang="en-US" sz="900" dirty="0" smtClean="0"/>
              <a:t>NA12878.HC.snps.recal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mode </a:t>
            </a:r>
            <a:r>
              <a:rPr lang="en-US" sz="900" dirty="0" smtClean="0"/>
              <a:t>SNP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o </a:t>
            </a:r>
            <a:r>
              <a:rPr lang="en-US" sz="900" dirty="0" smtClean="0"/>
              <a:t>NA12878.HC.snps.filtered.vcf \ </a:t>
            </a:r>
            <a:r>
              <a:rPr lang="en-US" sz="900" dirty="0"/>
              <a:t>&amp;&amp; echo "</a:t>
            </a:r>
            <a:r>
              <a:rPr lang="en-US" sz="900" dirty="0" err="1"/>
              <a:t>ApplyRecalibration</a:t>
            </a:r>
            <a:r>
              <a:rPr lang="en-US" sz="900" dirty="0"/>
              <a:t> done"</a:t>
            </a:r>
          </a:p>
          <a:p>
            <a:endParaRPr lang="en-US" sz="900" dirty="0"/>
          </a:p>
          <a:p>
            <a:r>
              <a:rPr lang="en-US" sz="900" dirty="0" smtClean="0"/>
              <a:t>## </a:t>
            </a:r>
            <a:r>
              <a:rPr lang="en-US" sz="900" dirty="0" err="1" smtClean="0"/>
              <a:t>Indel</a:t>
            </a:r>
            <a:r>
              <a:rPr lang="en-US" sz="900" dirty="0" smtClean="0"/>
              <a:t> </a:t>
            </a:r>
            <a:r>
              <a:rPr lang="en-US" sz="900" dirty="0" err="1" smtClean="0"/>
              <a:t>Recalibrator</a:t>
            </a:r>
            <a:endParaRPr lang="en-US" sz="900" dirty="0" smtClean="0"/>
          </a:p>
          <a:p>
            <a:r>
              <a:rPr lang="en-US" altLang="zh-CN" sz="900" dirty="0"/>
              <a:t>java -Xmx4g -jar </a:t>
            </a:r>
            <a:r>
              <a:rPr lang="en-US" altLang="zh-CN" sz="900" dirty="0" err="1"/>
              <a:t>GenomeAnalysisTK.jar</a:t>
            </a:r>
            <a:r>
              <a:rPr lang="en-US" sz="900" dirty="0" smtClean="0"/>
              <a:t> </a:t>
            </a:r>
            <a:r>
              <a:rPr lang="en-US" sz="900" dirty="0"/>
              <a:t>-T </a:t>
            </a:r>
            <a:r>
              <a:rPr lang="en-US" sz="900" dirty="0" err="1" smtClean="0"/>
              <a:t>VariantRecalibrator</a:t>
            </a:r>
            <a:r>
              <a:rPr lang="en-US" sz="900" dirty="0" smtClean="0"/>
              <a:t>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R </a:t>
            </a:r>
            <a:r>
              <a:rPr lang="en-US" sz="900" dirty="0" smtClean="0"/>
              <a:t> human_g1k_v37.fasta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input </a:t>
            </a:r>
            <a:r>
              <a:rPr lang="en-US" sz="900" dirty="0" smtClean="0"/>
              <a:t>NA12878.HC.snps.filtered.vcf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 smtClean="0"/>
              <a:t>resource:mills,known</a:t>
            </a:r>
            <a:r>
              <a:rPr lang="en-US" sz="900" dirty="0" smtClean="0"/>
              <a:t>=</a:t>
            </a:r>
            <a:r>
              <a:rPr lang="en-US" sz="900" dirty="0" err="1" smtClean="0"/>
              <a:t>true,training</a:t>
            </a:r>
            <a:r>
              <a:rPr lang="en-US" sz="900" dirty="0" smtClean="0"/>
              <a:t>=</a:t>
            </a:r>
            <a:r>
              <a:rPr lang="en-US" sz="900" dirty="0" err="1" smtClean="0"/>
              <a:t>true,truth</a:t>
            </a:r>
            <a:r>
              <a:rPr lang="en-US" sz="900" dirty="0" smtClean="0"/>
              <a:t>=</a:t>
            </a:r>
            <a:r>
              <a:rPr lang="en-US" sz="900" dirty="0" err="1" smtClean="0"/>
              <a:t>true,prior</a:t>
            </a:r>
            <a:r>
              <a:rPr lang="en-US" sz="900" dirty="0" smtClean="0"/>
              <a:t>=12.0 Mills_and_1000G_gold_standard.indels.b37.vcf \</a:t>
            </a:r>
          </a:p>
          <a:p>
            <a:r>
              <a:rPr lang="zh-CN" altLang="en-US" sz="900" dirty="0"/>
              <a:t> </a:t>
            </a:r>
            <a:r>
              <a:rPr lang="zh-CN" altLang="en-US" sz="900" dirty="0" smtClean="0"/>
              <a:t>  </a:t>
            </a:r>
            <a:r>
              <a:rPr lang="en-US" sz="900" dirty="0" smtClean="0"/>
              <a:t>-</a:t>
            </a:r>
            <a:r>
              <a:rPr lang="en-US" sz="900" dirty="0"/>
              <a:t>an DP -an FS -an SOR -an </a:t>
            </a:r>
            <a:r>
              <a:rPr lang="en-US" sz="900" dirty="0" err="1"/>
              <a:t>ReadPosRankSum</a:t>
            </a:r>
            <a:r>
              <a:rPr lang="en-US" sz="900" dirty="0"/>
              <a:t> -an </a:t>
            </a:r>
            <a:r>
              <a:rPr lang="en-US" sz="900" dirty="0" err="1" smtClean="0"/>
              <a:t>MQRankSum</a:t>
            </a:r>
            <a:r>
              <a:rPr lang="en-US" sz="900" dirty="0" smtClean="0"/>
              <a:t>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mode </a:t>
            </a:r>
            <a:r>
              <a:rPr lang="en-US" sz="900" dirty="0" smtClean="0"/>
              <a:t>INDEL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recalFile</a:t>
            </a:r>
            <a:r>
              <a:rPr lang="en-US" sz="900" dirty="0"/>
              <a:t> </a:t>
            </a:r>
            <a:r>
              <a:rPr lang="en-US" sz="900" dirty="0" smtClean="0"/>
              <a:t>NA12878.HC.snps.indels.recal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tranchesFile</a:t>
            </a:r>
            <a:r>
              <a:rPr lang="en-US" sz="900" dirty="0"/>
              <a:t> </a:t>
            </a:r>
            <a:r>
              <a:rPr lang="en-US" sz="900" dirty="0" smtClean="0"/>
              <a:t>NA12878.HC.snps.indels.tranches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rscriptFile</a:t>
            </a:r>
            <a:r>
              <a:rPr lang="en-US" sz="900" dirty="0"/>
              <a:t> </a:t>
            </a:r>
            <a:r>
              <a:rPr lang="en-US" sz="900" dirty="0" smtClean="0"/>
              <a:t>NA12878.snps.indels.plots.R \ </a:t>
            </a:r>
            <a:r>
              <a:rPr lang="en-US" sz="900" dirty="0"/>
              <a:t>&amp;&amp; echo "</a:t>
            </a:r>
            <a:r>
              <a:rPr lang="en-US" sz="900" dirty="0" err="1"/>
              <a:t>VariantRecalibrator</a:t>
            </a:r>
            <a:r>
              <a:rPr lang="en-US" sz="900" dirty="0"/>
              <a:t> </a:t>
            </a:r>
            <a:r>
              <a:rPr lang="en-US" sz="900" dirty="0" smtClean="0"/>
              <a:t>done”</a:t>
            </a:r>
          </a:p>
          <a:p>
            <a:endParaRPr lang="en-US" sz="900" dirty="0"/>
          </a:p>
          <a:p>
            <a:r>
              <a:rPr lang="en-US" sz="900" dirty="0"/>
              <a:t>time java </a:t>
            </a:r>
            <a:r>
              <a:rPr lang="mr-IN" sz="900" dirty="0" smtClean="0"/>
              <a:t>–</a:t>
            </a:r>
            <a:r>
              <a:rPr lang="en-US" sz="900" dirty="0" smtClean="0"/>
              <a:t>Xmx4g </a:t>
            </a:r>
            <a:r>
              <a:rPr lang="en-US" sz="900" dirty="0"/>
              <a:t>-jar </a:t>
            </a:r>
            <a:r>
              <a:rPr lang="en-US" sz="900" dirty="0" err="1" smtClean="0"/>
              <a:t>GenomeAnalysisTK.jar</a:t>
            </a:r>
            <a:r>
              <a:rPr lang="en-US" sz="900" dirty="0" smtClean="0"/>
              <a:t> </a:t>
            </a:r>
            <a:r>
              <a:rPr lang="en-US" sz="900" dirty="0"/>
              <a:t>-T </a:t>
            </a:r>
            <a:r>
              <a:rPr lang="en-US" sz="900" dirty="0" err="1" smtClean="0"/>
              <a:t>ApplyRecalibration</a:t>
            </a:r>
            <a:r>
              <a:rPr lang="en-US" sz="900" dirty="0" smtClean="0"/>
              <a:t> \ </a:t>
            </a:r>
          </a:p>
          <a:p>
            <a:r>
              <a:rPr lang="en-US" sz="900" dirty="0" smtClean="0"/>
              <a:t>   -</a:t>
            </a:r>
            <a:r>
              <a:rPr lang="en-US" sz="900" dirty="0"/>
              <a:t>R </a:t>
            </a:r>
            <a:r>
              <a:rPr lang="en-US" sz="900" dirty="0" smtClean="0"/>
              <a:t>human_g1k_v37.fasta\</a:t>
            </a:r>
          </a:p>
          <a:p>
            <a:r>
              <a:rPr lang="en-US" sz="900" dirty="0" smtClean="0"/>
              <a:t>   -</a:t>
            </a:r>
            <a:r>
              <a:rPr lang="en-US" sz="900" dirty="0"/>
              <a:t>input </a:t>
            </a:r>
            <a:r>
              <a:rPr lang="en-US" sz="900" dirty="0" smtClean="0"/>
              <a:t>NA12878.HC.snps.filtered.vcf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--</a:t>
            </a:r>
            <a:r>
              <a:rPr lang="en-US" sz="900" dirty="0" err="1"/>
              <a:t>ts_filter_level</a:t>
            </a:r>
            <a:r>
              <a:rPr lang="en-US" sz="900" dirty="0"/>
              <a:t> </a:t>
            </a:r>
            <a:r>
              <a:rPr lang="en-US" sz="900" dirty="0" smtClean="0"/>
              <a:t>99.0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tranchesFile</a:t>
            </a:r>
            <a:r>
              <a:rPr lang="en-US" sz="900" dirty="0"/>
              <a:t> </a:t>
            </a:r>
            <a:r>
              <a:rPr lang="en-US" sz="900" dirty="0" smtClean="0"/>
              <a:t>NA12878.HC.snps.indels.tranches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recalFile</a:t>
            </a:r>
            <a:r>
              <a:rPr lang="en-US" sz="900" dirty="0"/>
              <a:t> </a:t>
            </a:r>
            <a:r>
              <a:rPr lang="en-US" sz="900" dirty="0" smtClean="0"/>
              <a:t>NA12878.snps.indels.recal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mode </a:t>
            </a:r>
            <a:r>
              <a:rPr lang="en-US" sz="900" dirty="0" smtClean="0"/>
              <a:t>INDEL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o </a:t>
            </a:r>
            <a:r>
              <a:rPr lang="en-US" sz="900" dirty="0" smtClean="0"/>
              <a:t>NA12878.HC.snps.indels.filtered.vcf</a:t>
            </a:r>
            <a:r>
              <a:rPr lang="en-US" sz="900" dirty="0"/>
              <a:t>\ &amp;&amp; echo "</a:t>
            </a:r>
            <a:r>
              <a:rPr lang="en-US" sz="900" dirty="0" err="1"/>
              <a:t>ApplyRecalibration</a:t>
            </a:r>
            <a:r>
              <a:rPr lang="en-US" sz="900" dirty="0"/>
              <a:t> done</a:t>
            </a:r>
            <a:r>
              <a:rPr lang="en-US" sz="900" dirty="0" smtClean="0"/>
              <a:t>"</a:t>
            </a:r>
            <a:endParaRPr lang="en-US" sz="900" dirty="0"/>
          </a:p>
        </p:txBody>
      </p:sp>
      <p:sp>
        <p:nvSpPr>
          <p:cNvPr id="48" name="Rounded Rectangle 27"/>
          <p:cNvSpPr/>
          <p:nvPr/>
        </p:nvSpPr>
        <p:spPr>
          <a:xfrm>
            <a:off x="699468" y="3022058"/>
            <a:ext cx="1182430" cy="4453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smtClean="0">
                <a:latin typeface="Arial"/>
                <a:cs typeface="Arial"/>
              </a:rPr>
              <a:t>Combine Variants</a:t>
            </a:r>
            <a:endParaRPr lang="en-US" sz="900" b="1" dirty="0">
              <a:latin typeface="Arial"/>
              <a:cs typeface="Arial"/>
            </a:endParaRPr>
          </a:p>
        </p:txBody>
      </p:sp>
      <p:cxnSp>
        <p:nvCxnSpPr>
          <p:cNvPr id="49" name="Straight Arrow Connector 39"/>
          <p:cNvCxnSpPr>
            <a:stCxn id="48" idx="2"/>
            <a:endCxn id="37" idx="0"/>
          </p:cNvCxnSpPr>
          <p:nvPr/>
        </p:nvCxnSpPr>
        <p:spPr>
          <a:xfrm flipH="1">
            <a:off x="947607" y="3467397"/>
            <a:ext cx="343076" cy="99556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0" name="TextBox 43"/>
          <p:cNvSpPr txBox="1"/>
          <p:nvPr/>
        </p:nvSpPr>
        <p:spPr>
          <a:xfrm>
            <a:off x="1270640" y="2792774"/>
            <a:ext cx="428323" cy="31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FF6600"/>
                </a:solidFill>
                <a:latin typeface="Arial"/>
                <a:cs typeface="Arial"/>
              </a:rPr>
              <a:t>VCF</a:t>
            </a:r>
            <a:endParaRPr lang="en-US" sz="9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cxnSp>
        <p:nvCxnSpPr>
          <p:cNvPr id="16" name="肘形连接符 15"/>
          <p:cNvCxnSpPr>
            <a:stCxn id="37" idx="3"/>
            <a:endCxn id="8" idx="1"/>
          </p:cNvCxnSpPr>
          <p:nvPr/>
        </p:nvCxnSpPr>
        <p:spPr>
          <a:xfrm flipV="1">
            <a:off x="1538823" y="3179128"/>
            <a:ext cx="2727101" cy="1506500"/>
          </a:xfrm>
          <a:prstGeom prst="bentConnector3">
            <a:avLst>
              <a:gd name="adj1" fmla="val 90779"/>
            </a:avLst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97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6000" y="25343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https://gist.github.com/ShujiaHuang/56fe45439afc208a3fc2e8cf85803cf8</a:t>
            </a:r>
          </a:p>
        </p:txBody>
      </p:sp>
    </p:spTree>
    <p:extLst>
      <p:ext uri="{BB962C8B-B14F-4D97-AF65-F5344CB8AC3E}">
        <p14:creationId xmlns:p14="http://schemas.microsoft.com/office/powerpoint/2010/main" val="10064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0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8050956</TotalTime>
  <Words>711</Words>
  <Application>Microsoft Macintosh PowerPoint</Application>
  <PresentationFormat>全屏显示(16:10)</PresentationFormat>
  <Paragraphs>162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Calibri</vt:lpstr>
      <vt:lpstr>Mangal</vt:lpstr>
      <vt:lpstr>宋体</vt:lpstr>
      <vt:lpstr>Arial</vt:lpstr>
      <vt:lpstr>Office Theme</vt:lpstr>
      <vt:lpstr>简洁版全基因组分析流程</vt:lpstr>
      <vt:lpstr>人类全基因组数据分析流程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Shujia Huang</dc:creator>
  <cp:lastModifiedBy>Shujia Huang</cp:lastModifiedBy>
  <cp:revision>200</cp:revision>
  <dcterms:created xsi:type="dcterms:W3CDTF">2016-04-12T01:45:06Z</dcterms:created>
  <dcterms:modified xsi:type="dcterms:W3CDTF">2017-01-09T07:56:29Z</dcterms:modified>
</cp:coreProperties>
</file>