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7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311" r:id="rId23"/>
    <p:sldId id="312" r:id="rId24"/>
    <p:sldId id="314" r:id="rId25"/>
    <p:sldId id="31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5" autoAdjust="0"/>
    <p:restoredTop sz="94660"/>
  </p:normalViewPr>
  <p:slideViewPr>
    <p:cSldViewPr snapToGrid="0">
      <p:cViewPr>
        <p:scale>
          <a:sx n="81" d="100"/>
          <a:sy n="81" d="100"/>
        </p:scale>
        <p:origin x="46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91874-800D-E44E-9826-E2F516F219B6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F7AA4-DF5E-BE42-B6D1-E5E10B778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8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ＭＳ Ｐゴシック" charset="-128"/>
              </a:rPr>
              <a:t>But note that Naïve Bayes also finds an optimal solution … just under a different definition of optimality.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E1AFC236-850B-9A4F-9550-5A599868CEDE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3412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6568C941-D372-9947-82BD-44A187606697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ＭＳ Ｐゴシック" charset="-128"/>
              </a:rPr>
              <a:t>Looking for distance r. Dotted line x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-x is perpendicular to decision boundary so parallel to w. Unit vector is w/|w|, so this one is rw/|w|.</a:t>
            </a:r>
          </a:p>
          <a:p>
            <a:r>
              <a:rPr lang="en-US" altLang="zh-CN">
                <a:ea typeface="ＭＳ Ｐゴシック" charset="-128"/>
              </a:rPr>
              <a:t>x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 = x – rw/|w|. X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 satisfies wx+b = 0.</a:t>
            </a:r>
          </a:p>
          <a:p>
            <a:r>
              <a:rPr lang="en-US" altLang="zh-CN">
                <a:ea typeface="ＭＳ Ｐゴシック" charset="-128"/>
              </a:rPr>
              <a:t>So wT(x –rw/|w|) + b = 0</a:t>
            </a:r>
          </a:p>
          <a:p>
            <a:r>
              <a:rPr lang="en-US" altLang="zh-CN">
                <a:ea typeface="ＭＳ Ｐゴシック" charset="-128"/>
              </a:rPr>
              <a:t>Recall that |w| = sqrt(wTw). So, solving for r gives:</a:t>
            </a:r>
          </a:p>
          <a:p>
            <a:r>
              <a:rPr lang="en-US" altLang="zh-CN">
                <a:ea typeface="ＭＳ Ｐゴシック" charset="-128"/>
              </a:rPr>
              <a:t>r = y(wTx + b)/|w|</a:t>
            </a:r>
          </a:p>
        </p:txBody>
      </p:sp>
    </p:spTree>
    <p:extLst>
      <p:ext uri="{BB962C8B-B14F-4D97-AF65-F5344CB8AC3E}">
        <p14:creationId xmlns:p14="http://schemas.microsoft.com/office/powerpoint/2010/main" val="66586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090D67B4-0C87-124E-8AD8-E6623D6D3225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33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A4CAA-5034-E14A-A8D3-ED3575126F26}" type="slidenum">
              <a:rPr lang="sv-SE" altLang="zh-CN"/>
              <a:pPr/>
              <a:t>22</a:t>
            </a:fld>
            <a:endParaRPr lang="sv-SE" altLang="zh-CN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92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2D12D-BBE1-D145-BA75-F163ECDE2953}" type="slidenum">
              <a:rPr lang="sv-SE" altLang="zh-CN"/>
              <a:pPr/>
              <a:t>23</a:t>
            </a:fld>
            <a:endParaRPr lang="sv-SE" altLang="zh-CN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altLang="zh-CN"/>
              <a:t>Example with a gardener.</a:t>
            </a:r>
          </a:p>
        </p:txBody>
      </p:sp>
    </p:spTree>
    <p:extLst>
      <p:ext uri="{BB962C8B-B14F-4D97-AF65-F5344CB8AC3E}">
        <p14:creationId xmlns:p14="http://schemas.microsoft.com/office/powerpoint/2010/main" val="100161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A5A60-3192-C24A-B85F-EEEA5B0ED516}" type="slidenum">
              <a:rPr lang="sv-SE" altLang="zh-CN"/>
              <a:pPr/>
              <a:t>24</a:t>
            </a:fld>
            <a:endParaRPr lang="sv-SE" altLang="zh-CN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70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288364" cy="1143000"/>
          </a:xfrm>
        </p:spPr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870276" cy="4525963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926613" cy="365125"/>
          </a:xfrm>
        </p:spPr>
        <p:txBody>
          <a:bodyPr/>
          <a:lstStyle/>
          <a:p>
            <a:fld id="{CB4E2D75-176A-4731-8E9E-D5878C72AE7C}" type="datetimeFigureOut">
              <a:rPr lang="en-US" smtClean="0"/>
              <a:t>9/24/18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7183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926613" cy="365125"/>
          </a:xfrm>
        </p:spPr>
        <p:txBody>
          <a:bodyPr/>
          <a:lstStyle/>
          <a:p>
            <a:fld id="{FECA1D74-A88E-44E7-9F6E-F7237237E53C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457200" y="1219200"/>
            <a:ext cx="11288364" cy="2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8"/>
          <p:cNvCxnSpPr/>
          <p:nvPr userDrawn="1"/>
        </p:nvCxnSpPr>
        <p:spPr>
          <a:xfrm>
            <a:off x="457200" y="6248400"/>
            <a:ext cx="11288364" cy="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55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F9224-D7F3-8045-A505-6FA2E9C6A3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331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A26E6-5F72-394C-9DA5-BFF4B3DA98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3902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52600"/>
            <a:ext cx="508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267200"/>
            <a:ext cx="508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5546C-1D80-5A4D-B2F0-63D6D19037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083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959-A490-224C-BCAB-DBF4624D8C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CD9D-496B-4300-8D14-FD301FECDED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D735-02C1-4AB2-AC5F-BFEEF576E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5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1.500.telia.com/~u50015076/strv_104.html" TargetMode="External"/><Relationship Id="rId4" Type="http://schemas.openxmlformats.org/officeDocument/2006/relationships/image" Target="../media/image7.jpeg"/><Relationship Id="rId5" Type="http://schemas.openxmlformats.org/officeDocument/2006/relationships/hyperlink" Target="http://w1.500.telia.com/~u50015076/strv_121.html" TargetMode="External"/><Relationship Id="rId6" Type="http://schemas.openxmlformats.org/officeDocument/2006/relationships/image" Target="../media/image8.jpeg"/><Relationship Id="rId7" Type="http://schemas.openxmlformats.org/officeDocument/2006/relationships/hyperlink" Target="http://w1.500.telia.com/~u50015076/strv_103.html" TargetMode="External"/><Relationship Id="rId8" Type="http://schemas.openxmlformats.org/officeDocument/2006/relationships/image" Target="../media/image9.jpeg"/><Relationship Id="rId9" Type="http://schemas.openxmlformats.org/officeDocument/2006/relationships/hyperlink" Target="http://w1.500.telia.com/~u50015076/strv_122.html" TargetMode="External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MACHINE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Section 1  </a:t>
            </a:r>
            <a:r>
              <a:rPr lang="en-US" altLang="zh-CN" dirty="0" smtClean="0"/>
              <a:t>Lab </a:t>
            </a:r>
            <a:r>
              <a:rPr lang="en-US" altLang="zh-CN" dirty="0" smtClean="0"/>
              <a:t>SVM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Linear SVMs Mathematically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200">
                <a:ea typeface="ＭＳ Ｐゴシック" charset="-128"/>
              </a:rPr>
              <a:t>Then we can formulate the </a:t>
            </a:r>
            <a:r>
              <a:rPr lang="en-US" altLang="zh-CN" sz="2200" i="1">
                <a:ea typeface="ＭＳ Ｐゴシック" charset="-128"/>
              </a:rPr>
              <a:t>quadratic optimization problem: </a:t>
            </a:r>
          </a:p>
          <a:p>
            <a:pPr eaLnBrk="1" hangingPunct="1"/>
            <a:endParaRPr lang="en-US" altLang="zh-CN" sz="2200" i="1">
              <a:ea typeface="ＭＳ Ｐゴシック" charset="-128"/>
            </a:endParaRPr>
          </a:p>
          <a:p>
            <a:pPr eaLnBrk="1" hangingPunct="1"/>
            <a:endParaRPr lang="en-US" altLang="zh-CN" sz="2200" i="1">
              <a:ea typeface="ＭＳ Ｐゴシック" charset="-128"/>
            </a:endParaRPr>
          </a:p>
          <a:p>
            <a:pPr eaLnBrk="1" hangingPunct="1"/>
            <a:endParaRPr lang="en-US" altLang="zh-CN" sz="2200" i="1">
              <a:ea typeface="ＭＳ Ｐゴシック" charset="-128"/>
            </a:endParaRPr>
          </a:p>
          <a:p>
            <a:pPr eaLnBrk="1" hangingPunct="1"/>
            <a:endParaRPr lang="en-US" altLang="zh-CN" sz="2200" i="1">
              <a:ea typeface="ＭＳ Ｐゴシック" charset="-128"/>
            </a:endParaRPr>
          </a:p>
          <a:p>
            <a:pPr eaLnBrk="1" hangingPunct="1"/>
            <a:endParaRPr lang="en-US" altLang="zh-CN" sz="3600" i="1">
              <a:ea typeface="ＭＳ Ｐゴシック" charset="-128"/>
            </a:endParaRPr>
          </a:p>
          <a:p>
            <a:pPr eaLnBrk="1" hangingPunct="1"/>
            <a:r>
              <a:rPr lang="en-US" altLang="zh-CN" sz="2200">
                <a:ea typeface="ＭＳ Ｐゴシック" charset="-128"/>
              </a:rPr>
              <a:t>A better formulation (min </a:t>
            </a:r>
            <a:r>
              <a:rPr lang="en-US" altLang="zh-CN" sz="2200" b="1">
                <a:ea typeface="ＭＳ Ｐゴシック" charset="-128"/>
              </a:rPr>
              <a:t>||w||</a:t>
            </a:r>
            <a:r>
              <a:rPr lang="en-US" altLang="zh-CN" sz="2200">
                <a:ea typeface="ＭＳ Ｐゴシック" charset="-128"/>
              </a:rPr>
              <a:t> = max 1/ </a:t>
            </a:r>
            <a:r>
              <a:rPr lang="en-US" altLang="zh-CN" sz="2200" b="1">
                <a:ea typeface="ＭＳ Ｐゴシック" charset="-128"/>
              </a:rPr>
              <a:t>||w||</a:t>
            </a:r>
            <a:r>
              <a:rPr lang="en-US" altLang="zh-CN" sz="2200">
                <a:ea typeface="ＭＳ Ｐゴシック" charset="-128"/>
              </a:rPr>
              <a:t> ): </a:t>
            </a:r>
          </a:p>
        </p:txBody>
      </p:sp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8B980997-3B09-104E-84B0-4D5CE2AB44E7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58094" y="2172494"/>
            <a:ext cx="5886450" cy="167163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charset="0"/>
              </a:rPr>
              <a:t>Find </a:t>
            </a:r>
            <a:r>
              <a:rPr lang="en-US" altLang="zh-CN" b="1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 and </a:t>
            </a:r>
            <a:r>
              <a:rPr lang="en-US" altLang="zh-CN" i="1">
                <a:latin typeface="Times New Roman" charset="0"/>
              </a:rPr>
              <a:t>b</a:t>
            </a:r>
            <a:r>
              <a:rPr lang="en-US" altLang="zh-CN">
                <a:latin typeface="Times New Roman" charset="0"/>
              </a:rPr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charset="0"/>
              </a:rPr>
              <a:t>                is maximized; and for all </a:t>
            </a:r>
            <a:r>
              <a:rPr lang="en-US" altLang="zh-CN" sz="2800">
                <a:latin typeface="Times New Roman" charset="0"/>
              </a:rPr>
              <a:t>{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sz="2800" b="1">
                <a:latin typeface="Times New Roman" charset="0"/>
              </a:rPr>
              <a:t>x</a:t>
            </a:r>
            <a:r>
              <a:rPr lang="en-US" altLang="zh-CN" sz="2800" b="1" baseline="-25000">
                <a:latin typeface="Times New Roman" charset="0"/>
              </a:rPr>
              <a:t>i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en-US" altLang="zh-CN" sz="2800">
                <a:latin typeface="Times New Roman" charset="0"/>
              </a:rPr>
              <a:t>, </a:t>
            </a:r>
            <a:r>
              <a:rPr lang="en-US" altLang="zh-CN" sz="2800" i="1">
                <a:latin typeface="Times New Roman" charset="0"/>
              </a:rPr>
              <a:t>y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)}</a:t>
            </a:r>
            <a:endParaRPr lang="en-US" altLang="zh-CN"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w</a:t>
            </a:r>
            <a:r>
              <a:rPr lang="en-US" altLang="zh-CN" b="1" baseline="30000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x</a:t>
            </a:r>
            <a:r>
              <a:rPr lang="en-US" altLang="zh-CN" b="1" baseline="-25000">
                <a:latin typeface="Times New Roman" charset="0"/>
              </a:rPr>
              <a:t>i</a:t>
            </a:r>
            <a:r>
              <a:rPr lang="en-US" altLang="zh-CN" b="1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+ </a:t>
            </a:r>
            <a:r>
              <a:rPr lang="en-US" altLang="zh-CN" i="1">
                <a:latin typeface="Times New Roman" charset="0"/>
              </a:rPr>
              <a:t>b</a:t>
            </a:r>
            <a:r>
              <a:rPr lang="en-US" altLang="zh-CN" b="1">
                <a:latin typeface="Times New Roman" charset="0"/>
              </a:rPr>
              <a:t> ≥ </a:t>
            </a:r>
            <a:r>
              <a:rPr lang="en-US" altLang="zh-CN">
                <a:latin typeface="Times New Roman" charset="0"/>
              </a:rPr>
              <a:t>1 if </a:t>
            </a:r>
            <a:r>
              <a:rPr lang="en-US" altLang="zh-CN" i="1">
                <a:latin typeface="Times New Roman" charset="0"/>
              </a:rPr>
              <a:t>y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=1;   </a:t>
            </a:r>
            <a:r>
              <a:rPr lang="en-US" altLang="zh-CN" b="1">
                <a:latin typeface="Times New Roman" charset="0"/>
              </a:rPr>
              <a:t>w</a:t>
            </a:r>
            <a:r>
              <a:rPr lang="en-US" altLang="zh-CN" b="1" baseline="30000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x</a:t>
            </a:r>
            <a:r>
              <a:rPr lang="en-US" altLang="zh-CN" b="1" baseline="-25000">
                <a:latin typeface="Times New Roman" charset="0"/>
              </a:rPr>
              <a:t>i</a:t>
            </a:r>
            <a:r>
              <a:rPr lang="en-US" altLang="zh-CN" b="1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+ </a:t>
            </a:r>
            <a:r>
              <a:rPr lang="en-US" altLang="zh-CN" i="1">
                <a:latin typeface="Times New Roman" charset="0"/>
              </a:rPr>
              <a:t>b</a:t>
            </a:r>
            <a:r>
              <a:rPr lang="en-US" altLang="zh-CN" b="1">
                <a:latin typeface="Times New Roman" charset="0"/>
              </a:rPr>
              <a:t> ≤ -</a:t>
            </a:r>
            <a:r>
              <a:rPr lang="en-US" altLang="zh-CN">
                <a:latin typeface="Times New Roman" charset="0"/>
              </a:rPr>
              <a:t>1   if </a:t>
            </a:r>
            <a:r>
              <a:rPr lang="en-US" altLang="zh-CN" i="1">
                <a:latin typeface="Times New Roman" charset="0"/>
              </a:rPr>
              <a:t>y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 baseline="-25000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= -1</a:t>
            </a: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51601"/>
              </p:ext>
            </p:extLst>
          </p:nvPr>
        </p:nvGraphicFramePr>
        <p:xfrm>
          <a:off x="1511300" y="2699941"/>
          <a:ext cx="8080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520700" imgH="444500" progId="Equation.3">
                  <p:embed/>
                </p:oleObj>
              </mc:Choice>
              <mc:Fallback>
                <p:oleObj name="Equation" r:id="rId3" imgW="52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699941"/>
                        <a:ext cx="80803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281113" y="4881563"/>
            <a:ext cx="6657975" cy="167163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charset="0"/>
              </a:rPr>
              <a:t>Find </a:t>
            </a:r>
            <a:r>
              <a:rPr lang="en-US" altLang="zh-CN" b="1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 and </a:t>
            </a:r>
            <a:r>
              <a:rPr lang="en-US" altLang="zh-CN" i="1">
                <a:latin typeface="Times New Roman" charset="0"/>
              </a:rPr>
              <a:t>b</a:t>
            </a:r>
            <a:r>
              <a:rPr lang="en-US" altLang="zh-CN">
                <a:latin typeface="Times New Roman" charset="0"/>
              </a:rPr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zh-CN" b="1">
                <a:latin typeface="Times New Roman" charset="0"/>
              </a:rPr>
              <a:t>Φ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b="1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 b="1">
                <a:latin typeface="Times New Roman" charset="0"/>
              </a:rPr>
              <a:t> =½ w</a:t>
            </a:r>
            <a:r>
              <a:rPr lang="en-US" altLang="zh-CN" baseline="30000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  is minimized;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charset="0"/>
              </a:rPr>
              <a:t>and for all </a:t>
            </a:r>
            <a:r>
              <a:rPr lang="en-US" altLang="zh-CN" sz="2800">
                <a:latin typeface="Times New Roman" charset="0"/>
              </a:rPr>
              <a:t>{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sz="2800" b="1">
                <a:latin typeface="Times New Roman" charset="0"/>
              </a:rPr>
              <a:t>x</a:t>
            </a:r>
            <a:r>
              <a:rPr lang="en-US" altLang="zh-CN" sz="2800" b="1" baseline="-25000">
                <a:latin typeface="Times New Roman" charset="0"/>
              </a:rPr>
              <a:t>i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en-US" altLang="zh-CN" sz="2800">
                <a:latin typeface="Times New Roman" charset="0"/>
              </a:rPr>
              <a:t>,</a:t>
            </a:r>
            <a:r>
              <a:rPr lang="en-US" altLang="zh-CN" sz="2800" i="1">
                <a:latin typeface="Times New Roman" charset="0"/>
              </a:rPr>
              <a:t>y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)}</a:t>
            </a:r>
            <a:r>
              <a:rPr lang="en-US" altLang="zh-CN">
                <a:latin typeface="Times New Roman" charset="0"/>
              </a:rPr>
              <a:t>:    </a:t>
            </a:r>
            <a:r>
              <a:rPr lang="en-US" altLang="zh-CN" i="1">
                <a:latin typeface="Times New Roman" charset="0"/>
              </a:rPr>
              <a:t>y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 (</a:t>
            </a:r>
            <a:r>
              <a:rPr lang="en-US" altLang="zh-CN" b="1">
                <a:latin typeface="Times New Roman" charset="0"/>
              </a:rPr>
              <a:t>w</a:t>
            </a:r>
            <a:r>
              <a:rPr lang="en-US" altLang="zh-CN" b="1" baseline="30000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x</a:t>
            </a:r>
            <a:r>
              <a:rPr lang="en-US" altLang="zh-CN" b="1" baseline="-25000">
                <a:latin typeface="Times New Roman" charset="0"/>
              </a:rPr>
              <a:t>i</a:t>
            </a:r>
            <a:r>
              <a:rPr lang="en-US" altLang="zh-CN" b="1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+ </a:t>
            </a:r>
            <a:r>
              <a:rPr lang="en-US" altLang="zh-CN" i="1">
                <a:latin typeface="Times New Roman" charset="0"/>
              </a:rPr>
              <a:t>b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 b="1">
                <a:latin typeface="Times New Roman" charset="0"/>
              </a:rPr>
              <a:t> ≥ </a:t>
            </a:r>
            <a:r>
              <a:rPr lang="en-US" altLang="zh-CN">
                <a:latin typeface="Times New Roman" charset="0"/>
              </a:rPr>
              <a:t>1</a:t>
            </a:r>
          </a:p>
        </p:txBody>
      </p:sp>
      <p:sp>
        <p:nvSpPr>
          <p:cNvPr id="32775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545938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446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ＭＳ Ｐゴシック" charset="-128"/>
              </a:rPr>
              <a:t>Solving the Optimization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3591"/>
            <a:ext cx="8534400" cy="5029200"/>
          </a:xfrm>
        </p:spPr>
        <p:txBody>
          <a:bodyPr/>
          <a:lstStyle/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This is now optimizing a </a:t>
            </a:r>
            <a:r>
              <a:rPr lang="en-US" altLang="zh-CN" sz="2000" i="1" dirty="0">
                <a:ea typeface="ＭＳ Ｐゴシック" charset="-128"/>
              </a:rPr>
              <a:t>quadratic </a:t>
            </a:r>
            <a:r>
              <a:rPr lang="en-US" altLang="zh-CN" sz="2000" dirty="0">
                <a:ea typeface="ＭＳ Ｐゴシック" charset="-128"/>
              </a:rPr>
              <a:t>function subject to </a:t>
            </a:r>
            <a:r>
              <a:rPr lang="en-US" altLang="zh-CN" sz="2000" i="1" dirty="0">
                <a:ea typeface="ＭＳ Ｐゴシック" charset="-128"/>
              </a:rPr>
              <a:t>linear </a:t>
            </a:r>
            <a:r>
              <a:rPr lang="en-US" altLang="zh-CN" sz="2000" dirty="0">
                <a:ea typeface="ＭＳ Ｐゴシック" charset="-128"/>
              </a:rPr>
              <a:t>constraints</a:t>
            </a: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Quadratic optimization problems are a well-known class of mathematical programming problem, and many (intricate) algorithms exist for solving them (with many special ones built for SVMs)</a:t>
            </a: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The solution involves constructing a </a:t>
            </a:r>
            <a:r>
              <a:rPr lang="en-US" altLang="zh-CN" sz="2000" i="1" dirty="0">
                <a:ea typeface="ＭＳ Ｐゴシック" charset="-128"/>
              </a:rPr>
              <a:t>dual problem </a:t>
            </a:r>
            <a:r>
              <a:rPr lang="en-US" altLang="zh-CN" sz="2000" dirty="0">
                <a:ea typeface="ＭＳ Ｐゴシック" charset="-128"/>
              </a:rPr>
              <a:t>where a </a:t>
            </a:r>
            <a:r>
              <a:rPr lang="en-US" altLang="zh-CN" sz="2000" i="1" dirty="0">
                <a:ea typeface="ＭＳ Ｐゴシック" charset="-128"/>
              </a:rPr>
              <a:t>Lagrange multiplier</a:t>
            </a:r>
            <a:r>
              <a:rPr lang="en-US" altLang="zh-CN" sz="2000" dirty="0">
                <a:ea typeface="ＭＳ Ｐゴシック" charset="-128"/>
              </a:rPr>
              <a:t> </a:t>
            </a:r>
            <a:r>
              <a:rPr lang="el-GR" altLang="zh-CN" sz="2000" i="1" dirty="0">
                <a:ea typeface="ＭＳ Ｐゴシック" charset="-128"/>
              </a:rPr>
              <a:t>α</a:t>
            </a:r>
            <a:r>
              <a:rPr lang="en-US" altLang="zh-CN" sz="2000" i="1" baseline="-25000" dirty="0" err="1">
                <a:ea typeface="ＭＳ Ｐゴシック" charset="-128"/>
              </a:rPr>
              <a:t>i</a:t>
            </a:r>
            <a:r>
              <a:rPr lang="en-US" altLang="zh-CN" sz="2000" i="1" baseline="-25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is associated with every constraint in the primary problem:</a:t>
            </a: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</p:txBody>
      </p:sp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1537B979-491B-9F4C-9626-9BDB7E344A70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54926" y="1690688"/>
            <a:ext cx="6438900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>
                <a:latin typeface="Times New Roman" charset="0"/>
              </a:rPr>
              <a:t>Find 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 and </a:t>
            </a:r>
            <a:r>
              <a:rPr lang="en-US" altLang="zh-CN" sz="2000" i="1">
                <a:latin typeface="Times New Roman" charset="0"/>
              </a:rPr>
              <a:t>b</a:t>
            </a:r>
            <a:r>
              <a:rPr lang="en-US" altLang="zh-CN" sz="2000">
                <a:latin typeface="Times New Roman" charset="0"/>
              </a:rPr>
              <a:t> such that</a:t>
            </a:r>
          </a:p>
          <a:p>
            <a:pPr eaLnBrk="1" hangingPunct="1"/>
            <a:r>
              <a:rPr lang="el-GR" altLang="zh-CN" sz="2000" b="1">
                <a:latin typeface="Times New Roman" charset="0"/>
              </a:rPr>
              <a:t>Φ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)</a:t>
            </a:r>
            <a:r>
              <a:rPr lang="en-US" altLang="zh-CN" sz="2000" b="1">
                <a:latin typeface="Times New Roman" charset="0"/>
              </a:rPr>
              <a:t> =½ w</a:t>
            </a:r>
            <a:r>
              <a:rPr lang="en-US" altLang="zh-CN" sz="2000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  is minimized; </a:t>
            </a:r>
          </a:p>
          <a:p>
            <a:pPr eaLnBrk="1" hangingPunct="1"/>
            <a:r>
              <a:rPr lang="en-US" altLang="zh-CN" sz="2000">
                <a:latin typeface="Times New Roman" charset="0"/>
              </a:rPr>
              <a:t>and for all </a:t>
            </a:r>
            <a:r>
              <a:rPr lang="en-US" altLang="zh-CN">
                <a:latin typeface="Times New Roman" charset="0"/>
              </a:rPr>
              <a:t>{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b="1">
                <a:latin typeface="Times New Roman" charset="0"/>
              </a:rPr>
              <a:t>x</a:t>
            </a:r>
            <a:r>
              <a:rPr lang="en-US" altLang="zh-CN" b="1" baseline="-25000">
                <a:latin typeface="Times New Roman" charset="0"/>
              </a:rPr>
              <a:t>i</a:t>
            </a:r>
            <a:r>
              <a:rPr lang="en-US" altLang="zh-CN" b="1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,</a:t>
            </a:r>
            <a:r>
              <a:rPr lang="en-US" altLang="zh-CN" i="1">
                <a:latin typeface="Times New Roman" charset="0"/>
              </a:rPr>
              <a:t>y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)}</a:t>
            </a:r>
            <a:r>
              <a:rPr lang="en-US" altLang="zh-CN" sz="2000">
                <a:latin typeface="Times New Roman" charset="0"/>
              </a:rPr>
              <a:t>:  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>
                <a:latin typeface="Times New Roman" charset="0"/>
              </a:rPr>
              <a:t> (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 b="1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+ </a:t>
            </a:r>
            <a:r>
              <a:rPr lang="en-US" altLang="zh-CN" sz="2000" i="1">
                <a:latin typeface="Times New Roman" charset="0"/>
              </a:rPr>
              <a:t>b</a:t>
            </a:r>
            <a:r>
              <a:rPr lang="en-US" altLang="zh-CN" sz="2000">
                <a:latin typeface="Times New Roman" charset="0"/>
              </a:rPr>
              <a:t>)</a:t>
            </a:r>
            <a:r>
              <a:rPr lang="en-US" altLang="zh-CN" sz="2000" b="1">
                <a:latin typeface="Times New Roman" charset="0"/>
              </a:rPr>
              <a:t> ≥ </a:t>
            </a:r>
            <a:r>
              <a:rPr lang="en-US" altLang="zh-CN" sz="2000">
                <a:latin typeface="Times New Roman" charset="0"/>
              </a:rPr>
              <a:t>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80393" y="5081587"/>
            <a:ext cx="6438900" cy="14573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>
                <a:latin typeface="Times New Roman" charset="0"/>
              </a:rPr>
              <a:t>Find 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1</a:t>
            </a:r>
            <a:r>
              <a:rPr lang="en-US" altLang="zh-CN" sz="2000" i="1">
                <a:latin typeface="Times New Roman" charset="0"/>
              </a:rPr>
              <a:t>…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N</a:t>
            </a:r>
            <a:r>
              <a:rPr lang="en-US" altLang="zh-CN" sz="2000" baseline="-25000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such that</a:t>
            </a:r>
          </a:p>
          <a:p>
            <a:pPr eaLnBrk="1" hangingPunct="1"/>
            <a:r>
              <a:rPr lang="en-US" altLang="zh-CN" sz="2000" b="1">
                <a:latin typeface="Times New Roman" charset="0"/>
              </a:rPr>
              <a:t>Q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l-GR" altLang="zh-CN" b="1">
                <a:latin typeface="Times New Roman" charset="0"/>
              </a:rPr>
              <a:t>α</a:t>
            </a:r>
            <a:r>
              <a:rPr lang="en-US" altLang="zh-CN" sz="2000">
                <a:latin typeface="Times New Roman" charset="0"/>
              </a:rPr>
              <a:t>)</a:t>
            </a:r>
            <a:r>
              <a:rPr lang="en-US" altLang="zh-CN" sz="2000" b="1">
                <a:latin typeface="Times New Roman" charset="0"/>
              </a:rPr>
              <a:t> =</a:t>
            </a:r>
            <a:r>
              <a:rPr lang="el-GR" altLang="zh-CN">
                <a:latin typeface="Times New Roman" charset="0"/>
              </a:rPr>
              <a:t>Σ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aseline="-25000">
                <a:latin typeface="Times New Roman" charset="0"/>
              </a:rPr>
              <a:t>  </a:t>
            </a:r>
            <a:r>
              <a:rPr lang="en-US" altLang="zh-CN" sz="2000">
                <a:latin typeface="Times New Roman" charset="0"/>
              </a:rPr>
              <a:t>- </a:t>
            </a:r>
            <a:r>
              <a:rPr lang="en-US" altLang="zh-CN" sz="2000" b="1">
                <a:latin typeface="Times New Roman" charset="0"/>
              </a:rPr>
              <a:t>½</a:t>
            </a:r>
            <a:r>
              <a:rPr lang="el-GR" altLang="zh-CN">
                <a:latin typeface="Times New Roman" charset="0"/>
              </a:rPr>
              <a:t>ΣΣ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j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j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i</a:t>
            </a:r>
            <a:r>
              <a:rPr lang="en-US" altLang="zh-CN" sz="2000" b="1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j</a:t>
            </a:r>
            <a:r>
              <a:rPr lang="en-US" altLang="zh-CN" sz="2000" b="1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is maximized and </a:t>
            </a:r>
          </a:p>
          <a:p>
            <a:pPr eaLnBrk="1" hangingPunct="1"/>
            <a:r>
              <a:rPr lang="en-US" altLang="zh-CN" sz="2000">
                <a:latin typeface="Times New Roman" charset="0"/>
              </a:rPr>
              <a:t>(1)</a:t>
            </a:r>
            <a:r>
              <a:rPr lang="en-US" altLang="zh-CN">
                <a:latin typeface="Times New Roman" charset="0"/>
              </a:rPr>
              <a:t>  </a:t>
            </a:r>
            <a:r>
              <a:rPr lang="el-GR" altLang="zh-CN">
                <a:latin typeface="Times New Roman" charset="0"/>
              </a:rPr>
              <a:t>Σ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aseline="-25000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= 0</a:t>
            </a:r>
          </a:p>
          <a:p>
            <a:pPr eaLnBrk="1" hangingPunct="1"/>
            <a:r>
              <a:rPr lang="en-US" altLang="zh-CN" sz="2000">
                <a:latin typeface="Times New Roman" charset="0"/>
              </a:rPr>
              <a:t>(2) 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 ≥ </a:t>
            </a:r>
            <a:r>
              <a:rPr lang="en-US" altLang="zh-CN" sz="2000">
                <a:latin typeface="Times New Roman" charset="0"/>
              </a:rPr>
              <a:t>0 for all 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endParaRPr lang="en-US" altLang="zh-CN" sz="2000" i="1">
              <a:latin typeface="Times New Roman" charset="0"/>
            </a:endParaRPr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85842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The Optimization Problem 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000">
                <a:ea typeface="ＭＳ Ｐゴシック" charset="-128"/>
              </a:rPr>
              <a:t>The solution has the form: </a:t>
            </a: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r>
              <a:rPr lang="en-US" altLang="zh-CN" sz="2000">
                <a:ea typeface="ＭＳ Ｐゴシック" charset="-128"/>
              </a:rPr>
              <a:t>Each non-zero </a:t>
            </a:r>
            <a:r>
              <a:rPr lang="el-GR" altLang="zh-CN" sz="2000" i="1">
                <a:ea typeface="ＭＳ Ｐゴシック" charset="-128"/>
              </a:rPr>
              <a:t>α</a:t>
            </a:r>
            <a:r>
              <a:rPr lang="en-US" altLang="zh-CN" sz="2000" i="1" baseline="-25000">
                <a:ea typeface="ＭＳ Ｐゴシック" charset="-128"/>
              </a:rPr>
              <a:t>i</a:t>
            </a:r>
            <a:r>
              <a:rPr lang="en-US" altLang="zh-CN" sz="2000">
                <a:ea typeface="ＭＳ Ｐゴシック" charset="-128"/>
              </a:rPr>
              <a:t> indicates that corresponding </a:t>
            </a:r>
            <a:r>
              <a:rPr lang="en-US" altLang="zh-CN" sz="2000" b="1">
                <a:ea typeface="ＭＳ Ｐゴシック" charset="-128"/>
              </a:rPr>
              <a:t>x</a:t>
            </a:r>
            <a:r>
              <a:rPr lang="en-US" altLang="zh-CN" sz="2000" b="1" baseline="-25000">
                <a:ea typeface="ＭＳ Ｐゴシック" charset="-128"/>
              </a:rPr>
              <a:t>i</a:t>
            </a:r>
            <a:r>
              <a:rPr lang="en-US" altLang="zh-CN" sz="2000">
                <a:ea typeface="ＭＳ Ｐゴシック" charset="-128"/>
              </a:rPr>
              <a:t> is a support vector.</a:t>
            </a:r>
          </a:p>
          <a:p>
            <a:pPr eaLnBrk="1" hangingPunct="1"/>
            <a:r>
              <a:rPr lang="en-US" altLang="zh-CN" sz="2000">
                <a:ea typeface="ＭＳ Ｐゴシック" charset="-128"/>
              </a:rPr>
              <a:t>Then the classifying function will have the form:</a:t>
            </a: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r>
              <a:rPr lang="en-US" altLang="zh-CN" sz="2000">
                <a:ea typeface="ＭＳ Ｐゴシック" charset="-128"/>
              </a:rPr>
              <a:t>Notice that it relies on an </a:t>
            </a:r>
            <a:r>
              <a:rPr lang="en-US" altLang="zh-CN" sz="2000" i="1">
                <a:ea typeface="ＭＳ Ｐゴシック" charset="-128"/>
              </a:rPr>
              <a:t>inner product</a:t>
            </a:r>
            <a:r>
              <a:rPr lang="en-US" altLang="zh-CN" sz="2000">
                <a:ea typeface="ＭＳ Ｐゴシック" charset="-128"/>
              </a:rPr>
              <a:t> between the test point </a:t>
            </a:r>
            <a:r>
              <a:rPr lang="en-US" altLang="zh-CN" sz="2000" b="1">
                <a:ea typeface="ＭＳ Ｐゴシック" charset="-128"/>
              </a:rPr>
              <a:t>x</a:t>
            </a:r>
            <a:r>
              <a:rPr lang="en-US" altLang="zh-CN" sz="2000" b="1" i="1">
                <a:ea typeface="ＭＳ Ｐゴシック" charset="-128"/>
              </a:rPr>
              <a:t> </a:t>
            </a:r>
            <a:r>
              <a:rPr lang="en-US" altLang="zh-CN" sz="2000">
                <a:ea typeface="ＭＳ Ｐゴシック" charset="-128"/>
              </a:rPr>
              <a:t>and the support vectors </a:t>
            </a:r>
            <a:r>
              <a:rPr lang="en-US" altLang="zh-CN" sz="2000" b="1">
                <a:ea typeface="ＭＳ Ｐゴシック" charset="-128"/>
              </a:rPr>
              <a:t>x</a:t>
            </a:r>
            <a:r>
              <a:rPr lang="en-US" altLang="zh-CN" sz="2000" b="1" baseline="-25000">
                <a:ea typeface="ＭＳ Ｐゴシック" charset="-128"/>
              </a:rPr>
              <a:t>i</a:t>
            </a:r>
            <a:endParaRPr lang="en-US" altLang="zh-CN" sz="2000">
              <a:ea typeface="ＭＳ Ｐゴシック" charset="-128"/>
            </a:endParaRPr>
          </a:p>
          <a:p>
            <a:pPr lvl="1" eaLnBrk="1" hangingPunct="1"/>
            <a:r>
              <a:rPr lang="en-US" altLang="zh-CN" sz="1800">
                <a:ea typeface="ＭＳ Ｐゴシック" charset="-128"/>
              </a:rPr>
              <a:t>We will return to this later.</a:t>
            </a:r>
          </a:p>
          <a:p>
            <a:pPr eaLnBrk="1" hangingPunct="1"/>
            <a:r>
              <a:rPr lang="en-US" altLang="zh-CN" sz="2000">
                <a:ea typeface="ＭＳ Ｐゴシック" charset="-128"/>
              </a:rPr>
              <a:t>Also keep in mind that solving the optimization problem involved computing the inner products </a:t>
            </a:r>
            <a:r>
              <a:rPr lang="en-US" altLang="zh-CN" sz="2000" b="1">
                <a:ea typeface="ＭＳ Ｐゴシック" charset="-128"/>
              </a:rPr>
              <a:t>x</a:t>
            </a:r>
            <a:r>
              <a:rPr lang="en-US" altLang="zh-CN" sz="2000" b="1" baseline="-25000">
                <a:ea typeface="ＭＳ Ｐゴシック" charset="-128"/>
              </a:rPr>
              <a:t>i</a:t>
            </a:r>
            <a:r>
              <a:rPr lang="en-US" altLang="zh-CN" sz="2000" b="1" baseline="30000">
                <a:ea typeface="ＭＳ Ｐゴシック" charset="-128"/>
              </a:rPr>
              <a:t>T</a:t>
            </a:r>
            <a:r>
              <a:rPr lang="en-US" altLang="zh-CN" sz="2000" b="1">
                <a:ea typeface="ＭＳ Ｐゴシック" charset="-128"/>
              </a:rPr>
              <a:t>x</a:t>
            </a:r>
            <a:r>
              <a:rPr lang="en-US" altLang="zh-CN" sz="2000" b="1" baseline="-25000">
                <a:ea typeface="ＭＳ Ｐゴシック" charset="-128"/>
              </a:rPr>
              <a:t>j </a:t>
            </a:r>
            <a:r>
              <a:rPr lang="en-US" altLang="zh-CN" sz="2000">
                <a:ea typeface="ＭＳ Ｐゴシック" charset="-128"/>
              </a:rPr>
              <a:t>between all pairs of training points.</a:t>
            </a:r>
          </a:p>
        </p:txBody>
      </p:sp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D7D91871-55BB-EB42-99AF-CC336D5802DD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800350" y="2200276"/>
            <a:ext cx="643890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 </a:t>
            </a:r>
            <a:r>
              <a:rPr lang="en-US" altLang="zh-CN" sz="2000" b="1">
                <a:latin typeface="Times New Roman" charset="0"/>
              </a:rPr>
              <a:t> =</a:t>
            </a:r>
            <a:r>
              <a:rPr lang="el-GR" altLang="zh-CN">
                <a:latin typeface="Times New Roman" charset="0"/>
              </a:rPr>
              <a:t>Σ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i             </a:t>
            </a:r>
            <a:r>
              <a:rPr lang="en-US" altLang="zh-CN" sz="2000" i="1">
                <a:latin typeface="Times New Roman" charset="0"/>
              </a:rPr>
              <a:t>b</a:t>
            </a:r>
            <a:r>
              <a:rPr lang="en-US" altLang="zh-CN" sz="2000">
                <a:latin typeface="Times New Roman" charset="0"/>
              </a:rPr>
              <a:t>= 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k</a:t>
            </a:r>
            <a:r>
              <a:rPr lang="en-US" altLang="zh-CN" sz="2000">
                <a:latin typeface="Times New Roman" charset="0"/>
              </a:rPr>
              <a:t>- 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 b="1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k</a:t>
            </a:r>
            <a:r>
              <a:rPr lang="en-US" altLang="zh-CN" sz="2000" b="1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for any 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k</a:t>
            </a:r>
            <a:r>
              <a:rPr lang="en-US" altLang="zh-CN" sz="2000" b="1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such that 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k</a:t>
            </a:r>
            <a:r>
              <a:rPr lang="en-US" altLang="zh-CN" sz="2000" i="1">
                <a:latin typeface="Times New Roman" charset="0"/>
                <a:sym typeface="Symbol" charset="2"/>
              </a:rPr>
              <a:t> </a:t>
            </a:r>
            <a:r>
              <a:rPr lang="en-US" altLang="zh-CN" sz="2000">
                <a:latin typeface="Times New Roman" charset="0"/>
                <a:sym typeface="Symbol" charset="2"/>
              </a:rPr>
              <a:t>0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800600" y="3990976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charset="0"/>
              </a:rPr>
              <a:t>f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>
                <a:latin typeface="Times New Roman" charset="0"/>
              </a:rPr>
              <a:t>) = </a:t>
            </a:r>
            <a:r>
              <a:rPr lang="el-GR" altLang="zh-CN">
                <a:latin typeface="Times New Roman" charset="0"/>
              </a:rPr>
              <a:t>Σ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i</a:t>
            </a:r>
            <a:r>
              <a:rPr lang="en-US" altLang="zh-CN" sz="2000" b="1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x + </a:t>
            </a: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00743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469" y="1619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Soft Margin Classification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88157" y="1557338"/>
            <a:ext cx="419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ＭＳ Ｐゴシック" charset="-128"/>
              </a:rPr>
              <a:t>If the training data is not linearly separable, </a:t>
            </a:r>
            <a:r>
              <a:rPr lang="en-US" altLang="zh-CN" sz="2400" i="1" dirty="0">
                <a:ea typeface="ＭＳ Ｐゴシック" charset="-128"/>
              </a:rPr>
              <a:t>slack variables</a:t>
            </a:r>
            <a:r>
              <a:rPr lang="en-US" altLang="zh-CN" sz="2400" dirty="0">
                <a:ea typeface="ＭＳ Ｐゴシック" charset="-128"/>
              </a:rPr>
              <a:t> </a:t>
            </a:r>
            <a:r>
              <a:rPr lang="el-GR" altLang="zh-CN" sz="2400" i="1" dirty="0">
                <a:ea typeface="ＭＳ Ｐゴシック" charset="-128"/>
              </a:rPr>
              <a:t>ξ</a:t>
            </a:r>
            <a:r>
              <a:rPr lang="en-US" altLang="zh-CN" sz="2400" i="1" baseline="-25000" dirty="0" err="1">
                <a:ea typeface="ＭＳ Ｐゴシック" charset="-128"/>
              </a:rPr>
              <a:t>i</a:t>
            </a:r>
            <a:r>
              <a:rPr lang="en-US" altLang="zh-CN" sz="2400" dirty="0">
                <a:ea typeface="ＭＳ Ｐゴシック" charset="-128"/>
              </a:rPr>
              <a:t> can be added to allow misclassification of difficult or noisy examples.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folHlink"/>
                </a:solidFill>
                <a:ea typeface="ＭＳ Ｐゴシック" charset="-128"/>
              </a:rPr>
              <a:t>Allow some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folHlink"/>
                </a:solidFill>
                <a:ea typeface="ＭＳ Ｐゴシック" charset="-128"/>
              </a:rPr>
              <a:t>Let some points be moved to where they belong, at a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ＭＳ Ｐゴシック" charset="-128"/>
              </a:rPr>
              <a:t>Still, try to minimize training set errors, and to place hyperplane </a:t>
            </a:r>
            <a:r>
              <a:rPr lang="en-US" altLang="en-US" sz="2400" dirty="0">
                <a:ea typeface="ＭＳ Ｐゴシック" charset="-128"/>
              </a:rPr>
              <a:t>“</a:t>
            </a:r>
            <a:r>
              <a:rPr lang="en-US" altLang="zh-CN" sz="2400" dirty="0">
                <a:ea typeface="ＭＳ Ｐゴシック" charset="-128"/>
              </a:rPr>
              <a:t>far</a:t>
            </a:r>
            <a:r>
              <a:rPr lang="en-US" altLang="en-US" sz="2400" dirty="0">
                <a:ea typeface="ＭＳ Ｐゴシック" charset="-128"/>
              </a:rPr>
              <a:t>”</a:t>
            </a:r>
            <a:r>
              <a:rPr lang="en-US" altLang="zh-CN" sz="2400" dirty="0">
                <a:ea typeface="ＭＳ Ｐゴシック" charset="-128"/>
              </a:rPr>
              <a:t> from each class (large margin)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ＭＳ Ｐゴシック" charset="-128"/>
            </a:endParaRPr>
          </a:p>
        </p:txBody>
      </p:sp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EFBA2978-BBC2-0546-8D08-470AB97EAB1A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6645275" y="2520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6510338" y="54467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7685088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7110413" y="363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7262813" y="4179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68818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7415213" y="3036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6881813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703421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7" name="AutoShape 13"/>
          <p:cNvSpPr>
            <a:spLocks noChangeArrowheads="1"/>
          </p:cNvSpPr>
          <p:nvPr/>
        </p:nvSpPr>
        <p:spPr bwMode="auto">
          <a:xfrm>
            <a:off x="7796213" y="3722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8697913" y="3709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83296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93202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>
            <a:off x="8012113" y="5157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86344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>
            <a:off x="8066088" y="4521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>
            <a:off x="8710613" y="486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85" name="AutoShape 21"/>
          <p:cNvSpPr>
            <a:spLocks noChangeArrowheads="1"/>
          </p:cNvSpPr>
          <p:nvPr/>
        </p:nvSpPr>
        <p:spPr bwMode="auto">
          <a:xfrm>
            <a:off x="9396413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86" name="AutoShape 22"/>
          <p:cNvSpPr>
            <a:spLocks noChangeArrowheads="1"/>
          </p:cNvSpPr>
          <p:nvPr/>
        </p:nvSpPr>
        <p:spPr bwMode="auto">
          <a:xfrm>
            <a:off x="7881938" y="243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87" name="AutoShape 23"/>
          <p:cNvSpPr>
            <a:spLocks noChangeArrowheads="1"/>
          </p:cNvSpPr>
          <p:nvPr/>
        </p:nvSpPr>
        <p:spPr bwMode="auto">
          <a:xfrm>
            <a:off x="8491538" y="2514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88" name="AutoShape 24"/>
          <p:cNvSpPr>
            <a:spLocks noChangeArrowheads="1"/>
          </p:cNvSpPr>
          <p:nvPr/>
        </p:nvSpPr>
        <p:spPr bwMode="auto">
          <a:xfrm>
            <a:off x="9558338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7370763" y="37211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90" name="AutoShape 26"/>
          <p:cNvSpPr>
            <a:spLocks noChangeArrowheads="1"/>
          </p:cNvSpPr>
          <p:nvPr/>
        </p:nvSpPr>
        <p:spPr bwMode="auto">
          <a:xfrm>
            <a:off x="709136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91" name="AutoShape 27"/>
          <p:cNvSpPr>
            <a:spLocks noChangeArrowheads="1"/>
          </p:cNvSpPr>
          <p:nvPr/>
        </p:nvSpPr>
        <p:spPr bwMode="auto">
          <a:xfrm>
            <a:off x="8545513" y="4389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62588" name="Line 28"/>
          <p:cNvSpPr>
            <a:spLocks noChangeShapeType="1"/>
          </p:cNvSpPr>
          <p:nvPr/>
        </p:nvSpPr>
        <p:spPr bwMode="auto">
          <a:xfrm flipV="1">
            <a:off x="7110414" y="24384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89" name="Line 29"/>
          <p:cNvSpPr>
            <a:spLocks noChangeShapeType="1"/>
          </p:cNvSpPr>
          <p:nvPr/>
        </p:nvSpPr>
        <p:spPr bwMode="auto">
          <a:xfrm flipH="1" flipV="1">
            <a:off x="8445500" y="3543300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90" name="Oval 30"/>
          <p:cNvSpPr>
            <a:spLocks noChangeArrowheads="1"/>
          </p:cNvSpPr>
          <p:nvPr/>
        </p:nvSpPr>
        <p:spPr bwMode="auto">
          <a:xfrm>
            <a:off x="7721600" y="365760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62591" name="Oval 31"/>
          <p:cNvSpPr>
            <a:spLocks noChangeArrowheads="1"/>
          </p:cNvSpPr>
          <p:nvPr/>
        </p:nvSpPr>
        <p:spPr bwMode="auto">
          <a:xfrm>
            <a:off x="7994650" y="445293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62592" name="Oval 32"/>
          <p:cNvSpPr>
            <a:spLocks noChangeArrowheads="1"/>
          </p:cNvSpPr>
          <p:nvPr/>
        </p:nvSpPr>
        <p:spPr bwMode="auto">
          <a:xfrm>
            <a:off x="8628063" y="364013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62593" name="Line 33"/>
          <p:cNvSpPr>
            <a:spLocks noChangeShapeType="1"/>
          </p:cNvSpPr>
          <p:nvPr/>
        </p:nvSpPr>
        <p:spPr bwMode="auto">
          <a:xfrm flipH="1" flipV="1">
            <a:off x="7821614" y="435768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94" name="Line 34"/>
          <p:cNvSpPr>
            <a:spLocks noChangeShapeType="1"/>
          </p:cNvSpPr>
          <p:nvPr/>
        </p:nvSpPr>
        <p:spPr bwMode="auto">
          <a:xfrm flipH="1" flipV="1">
            <a:off x="7874000" y="379571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95" name="Line 35"/>
          <p:cNvSpPr>
            <a:spLocks noChangeShapeType="1"/>
          </p:cNvSpPr>
          <p:nvPr/>
        </p:nvSpPr>
        <p:spPr bwMode="auto">
          <a:xfrm flipV="1">
            <a:off x="7548564" y="26193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96" name="Line 36"/>
          <p:cNvSpPr>
            <a:spLocks noChangeShapeType="1"/>
          </p:cNvSpPr>
          <p:nvPr/>
        </p:nvSpPr>
        <p:spPr bwMode="auto">
          <a:xfrm flipV="1">
            <a:off x="6900864" y="22574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97" name="Line 37"/>
          <p:cNvSpPr>
            <a:spLocks noChangeShapeType="1"/>
          </p:cNvSpPr>
          <p:nvPr/>
        </p:nvSpPr>
        <p:spPr bwMode="auto">
          <a:xfrm flipH="1" flipV="1">
            <a:off x="7772400" y="3886200"/>
            <a:ext cx="774700" cy="520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98" name="Line 38"/>
          <p:cNvSpPr>
            <a:spLocks noChangeShapeType="1"/>
          </p:cNvSpPr>
          <p:nvPr/>
        </p:nvSpPr>
        <p:spPr bwMode="auto">
          <a:xfrm>
            <a:off x="7451726" y="3797300"/>
            <a:ext cx="777875" cy="54610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/>
          </a:ln>
        </p:spPr>
        <p:txBody>
          <a:bodyPr/>
          <a:lstStyle/>
          <a:p>
            <a:pPr>
              <a:defRPr/>
            </a:pPr>
            <a:endParaRPr lang="en-US">
              <a:ea typeface="Arial Unicode MS" charset="0"/>
              <a:cs typeface="Arial Unicode MS" charset="0"/>
            </a:endParaRPr>
          </a:p>
        </p:txBody>
      </p:sp>
      <p:sp>
        <p:nvSpPr>
          <p:cNvPr id="962599" name="Text Box 39"/>
          <p:cNvSpPr txBox="1">
            <a:spLocks noChangeArrowheads="1"/>
          </p:cNvSpPr>
          <p:nvPr/>
        </p:nvSpPr>
        <p:spPr bwMode="auto">
          <a:xfrm>
            <a:off x="8258175" y="4181476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2000" i="1">
                <a:latin typeface="Times New Roman" charset="0"/>
              </a:rPr>
              <a:t>ξ</a:t>
            </a:r>
            <a:r>
              <a:rPr lang="en-US" altLang="zh-CN" sz="2000" i="1" baseline="-25000">
                <a:latin typeface="Times New Roman" charset="0"/>
              </a:rPr>
              <a:t>j</a:t>
            </a:r>
          </a:p>
        </p:txBody>
      </p:sp>
      <p:sp>
        <p:nvSpPr>
          <p:cNvPr id="962600" name="Text Box 40"/>
          <p:cNvSpPr txBox="1">
            <a:spLocks noChangeArrowheads="1"/>
          </p:cNvSpPr>
          <p:nvPr/>
        </p:nvSpPr>
        <p:spPr bwMode="auto">
          <a:xfrm>
            <a:off x="7372350" y="3800476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2000" i="1">
                <a:latin typeface="Times New Roman" charset="0"/>
              </a:rPr>
              <a:t>ξ</a:t>
            </a:r>
            <a:r>
              <a:rPr lang="en-US" altLang="zh-CN" sz="2000" i="1" baseline="-25000">
                <a:latin typeface="Times New Roman" charset="0"/>
              </a:rPr>
              <a:t>i</a:t>
            </a:r>
          </a:p>
        </p:txBody>
      </p:sp>
      <p:sp>
        <p:nvSpPr>
          <p:cNvPr id="36905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1633066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8" grpId="0" animBg="1"/>
      <p:bldP spid="962589" grpId="0" animBg="1"/>
      <p:bldP spid="962590" grpId="0" animBg="1"/>
      <p:bldP spid="962591" grpId="0" animBg="1"/>
      <p:bldP spid="962592" grpId="0" animBg="1"/>
      <p:bldP spid="962593" grpId="0" animBg="1"/>
      <p:bldP spid="962594" grpId="0" animBg="1"/>
      <p:bldP spid="962595" grpId="0" animBg="1"/>
      <p:bldP spid="962596" grpId="0" animBg="1"/>
      <p:bldP spid="962597" grpId="0" animBg="1"/>
      <p:bldP spid="962599" grpId="0"/>
      <p:bldP spid="9626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367" y="1063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Soft Margin Classification Mathematically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000" dirty="0">
                <a:ea typeface="ＭＳ Ｐゴシック" charset="-128"/>
              </a:rPr>
              <a:t>The old formulation:</a:t>
            </a: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The new formulation incorporating slack variables:</a:t>
            </a: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Parameter </a:t>
            </a:r>
            <a:r>
              <a:rPr lang="en-US" altLang="zh-CN" sz="2000" i="1" dirty="0">
                <a:ea typeface="ＭＳ Ｐゴシック" charset="-128"/>
              </a:rPr>
              <a:t>C</a:t>
            </a:r>
            <a:r>
              <a:rPr lang="en-US" altLang="zh-CN" sz="2000" dirty="0">
                <a:ea typeface="ＭＳ Ｐゴシック" charset="-128"/>
              </a:rPr>
              <a:t> can be viewed as a way to control overfitting</a:t>
            </a:r>
          </a:p>
          <a:p>
            <a:pPr lvl="1" eaLnBrk="1" hangingPunct="1"/>
            <a:r>
              <a:rPr lang="en-US" altLang="zh-CN" sz="1800" dirty="0">
                <a:ea typeface="ＭＳ Ｐゴシック" charset="-128"/>
              </a:rPr>
              <a:t>A regularization term</a:t>
            </a:r>
          </a:p>
        </p:txBody>
      </p:sp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56F51553-AC2C-274B-B3B0-775540895D61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609850" y="2260600"/>
            <a:ext cx="6438900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>
                <a:latin typeface="Times New Roman" charset="0"/>
              </a:rPr>
              <a:t>Find 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 and </a:t>
            </a:r>
            <a:r>
              <a:rPr lang="en-US" altLang="zh-CN" sz="2000" i="1">
                <a:latin typeface="Times New Roman" charset="0"/>
              </a:rPr>
              <a:t>b</a:t>
            </a:r>
            <a:r>
              <a:rPr lang="en-US" altLang="zh-CN" sz="2000">
                <a:latin typeface="Times New Roman" charset="0"/>
              </a:rPr>
              <a:t> such that</a:t>
            </a:r>
          </a:p>
          <a:p>
            <a:pPr eaLnBrk="1" hangingPunct="1"/>
            <a:r>
              <a:rPr lang="el-GR" altLang="zh-CN" sz="2000" b="1">
                <a:latin typeface="Times New Roman" charset="0"/>
              </a:rPr>
              <a:t>Φ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)</a:t>
            </a:r>
            <a:r>
              <a:rPr lang="en-US" altLang="zh-CN" sz="2000" b="1">
                <a:latin typeface="Times New Roman" charset="0"/>
              </a:rPr>
              <a:t> =½ w</a:t>
            </a:r>
            <a:r>
              <a:rPr lang="en-US" altLang="zh-CN" sz="2000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  is minimized and for all </a:t>
            </a:r>
            <a:r>
              <a:rPr lang="en-US" altLang="zh-CN">
                <a:latin typeface="Times New Roman" charset="0"/>
              </a:rPr>
              <a:t>{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b="1">
                <a:latin typeface="Times New Roman" charset="0"/>
              </a:rPr>
              <a:t>x</a:t>
            </a:r>
            <a:r>
              <a:rPr lang="en-US" altLang="zh-CN" b="1" baseline="-25000">
                <a:latin typeface="Times New Roman" charset="0"/>
              </a:rPr>
              <a:t>i</a:t>
            </a:r>
            <a:r>
              <a:rPr lang="en-US" altLang="zh-CN" b="1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,</a:t>
            </a:r>
            <a:r>
              <a:rPr lang="en-US" altLang="zh-CN" i="1">
                <a:latin typeface="Times New Roman" charset="0"/>
              </a:rPr>
              <a:t>y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)}</a:t>
            </a:r>
            <a:endParaRPr lang="en-US" altLang="zh-CN" sz="2000">
              <a:latin typeface="Times New Roman" charset="0"/>
            </a:endParaRPr>
          </a:p>
          <a:p>
            <a:pPr eaLnBrk="1" hangingPunct="1"/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>
                <a:latin typeface="Times New Roman" charset="0"/>
              </a:rPr>
              <a:t> (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 b="1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+ b)</a:t>
            </a:r>
            <a:r>
              <a:rPr lang="en-US" altLang="zh-CN" sz="2000" b="1">
                <a:latin typeface="Times New Roman" charset="0"/>
              </a:rPr>
              <a:t> ≥ </a:t>
            </a:r>
            <a:r>
              <a:rPr lang="en-US" altLang="zh-CN" sz="2000">
                <a:latin typeface="Times New Roman" charset="0"/>
              </a:rPr>
              <a:t>1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7000" y="4165600"/>
            <a:ext cx="6438900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>
                <a:latin typeface="Times New Roman" charset="0"/>
              </a:rPr>
              <a:t>Find 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 and </a:t>
            </a:r>
            <a:r>
              <a:rPr lang="en-US" altLang="zh-CN" sz="2000" i="1">
                <a:latin typeface="Times New Roman" charset="0"/>
              </a:rPr>
              <a:t>b</a:t>
            </a:r>
            <a:r>
              <a:rPr lang="en-US" altLang="zh-CN" sz="2000">
                <a:latin typeface="Times New Roman" charset="0"/>
              </a:rPr>
              <a:t> such that</a:t>
            </a:r>
          </a:p>
          <a:p>
            <a:pPr eaLnBrk="1" hangingPunct="1"/>
            <a:r>
              <a:rPr lang="el-GR" altLang="zh-CN" sz="2000" b="1">
                <a:latin typeface="Times New Roman" charset="0"/>
              </a:rPr>
              <a:t>Φ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)</a:t>
            </a:r>
            <a:r>
              <a:rPr lang="en-US" altLang="zh-CN" sz="2000" b="1">
                <a:latin typeface="Times New Roman" charset="0"/>
              </a:rPr>
              <a:t> =½ w</a:t>
            </a:r>
            <a:r>
              <a:rPr lang="en-US" altLang="zh-CN" sz="2000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 + </a:t>
            </a:r>
            <a:r>
              <a:rPr lang="en-US" altLang="zh-CN" sz="2000" i="1">
                <a:latin typeface="Times New Roman" charset="0"/>
              </a:rPr>
              <a:t>C</a:t>
            </a:r>
            <a:r>
              <a:rPr lang="el-GR" altLang="zh-CN">
                <a:latin typeface="Times New Roman" charset="0"/>
              </a:rPr>
              <a:t>Σ</a:t>
            </a:r>
            <a:r>
              <a:rPr lang="el-GR" altLang="zh-CN" sz="2000" i="1">
                <a:latin typeface="Times New Roman" charset="0"/>
              </a:rPr>
              <a:t>ξ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>
                <a:latin typeface="Times New Roman" charset="0"/>
              </a:rPr>
              <a:t>     is minimized and for all </a:t>
            </a:r>
            <a:r>
              <a:rPr lang="en-US" altLang="zh-CN">
                <a:latin typeface="Times New Roman" charset="0"/>
              </a:rPr>
              <a:t>{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b="1">
                <a:latin typeface="Times New Roman" charset="0"/>
              </a:rPr>
              <a:t>x</a:t>
            </a:r>
            <a:r>
              <a:rPr lang="en-US" altLang="zh-CN" b="1" baseline="-25000">
                <a:latin typeface="Times New Roman" charset="0"/>
              </a:rPr>
              <a:t>i</a:t>
            </a:r>
            <a:r>
              <a:rPr lang="en-US" altLang="zh-CN" b="1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,</a:t>
            </a:r>
            <a:r>
              <a:rPr lang="en-US" altLang="zh-CN" i="1">
                <a:latin typeface="Times New Roman" charset="0"/>
              </a:rPr>
              <a:t>y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)}</a:t>
            </a:r>
            <a:endParaRPr lang="en-US" altLang="zh-CN" sz="2000">
              <a:latin typeface="Times New Roman" charset="0"/>
            </a:endParaRPr>
          </a:p>
          <a:p>
            <a:pPr eaLnBrk="1" hangingPunct="1"/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 b="1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+ </a:t>
            </a:r>
            <a:r>
              <a:rPr lang="en-US" altLang="zh-CN" sz="2000" i="1">
                <a:latin typeface="Times New Roman" charset="0"/>
              </a:rPr>
              <a:t>b</a:t>
            </a:r>
            <a:r>
              <a:rPr lang="en-US" altLang="zh-CN" sz="2000">
                <a:latin typeface="Times New Roman" charset="0"/>
              </a:rPr>
              <a:t>)</a:t>
            </a:r>
            <a:r>
              <a:rPr lang="en-US" altLang="zh-CN" sz="2000" b="1">
                <a:latin typeface="Times New Roman" charset="0"/>
              </a:rPr>
              <a:t> ≥ </a:t>
            </a:r>
            <a:r>
              <a:rPr lang="en-US" altLang="zh-CN" sz="2000">
                <a:latin typeface="Times New Roman" charset="0"/>
              </a:rPr>
              <a:t>1- </a:t>
            </a:r>
            <a:r>
              <a:rPr lang="el-GR" altLang="zh-CN" sz="2000" i="1">
                <a:latin typeface="Times New Roman" charset="0"/>
              </a:rPr>
              <a:t>ξ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    and    </a:t>
            </a:r>
            <a:r>
              <a:rPr lang="el-GR" altLang="zh-CN" sz="2000" i="1">
                <a:latin typeface="Times New Roman" charset="0"/>
              </a:rPr>
              <a:t>ξ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aseline="-25000">
                <a:latin typeface="Times New Roman" charset="0"/>
              </a:rPr>
              <a:t> </a:t>
            </a:r>
            <a:r>
              <a:rPr lang="en-US" altLang="zh-CN" sz="2000" b="1">
                <a:latin typeface="Times New Roman" charset="0"/>
              </a:rPr>
              <a:t>≥ </a:t>
            </a:r>
            <a:r>
              <a:rPr lang="en-US" altLang="zh-CN" sz="2000">
                <a:latin typeface="Times New Roman" charset="0"/>
              </a:rPr>
              <a:t>0 for all </a:t>
            </a:r>
            <a:r>
              <a:rPr lang="en-US" altLang="zh-CN" sz="2000" i="1">
                <a:latin typeface="Times New Roman" charset="0"/>
              </a:rPr>
              <a:t>i</a:t>
            </a:r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2110514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Soft Margin Classification – Solution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800">
                <a:ea typeface="ＭＳ Ｐゴシック" charset="-128"/>
              </a:rPr>
              <a:t>The dual problem for soft margin classification:</a:t>
            </a: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r>
              <a:rPr lang="en-US" altLang="zh-CN" sz="1800">
                <a:ea typeface="ＭＳ Ｐゴシック" charset="-128"/>
              </a:rPr>
              <a:t>Neither slack variables </a:t>
            </a:r>
            <a:r>
              <a:rPr lang="el-GR" altLang="zh-CN" sz="1800" i="1">
                <a:ea typeface="ＭＳ Ｐゴシック" charset="-128"/>
              </a:rPr>
              <a:t>ξ</a:t>
            </a:r>
            <a:r>
              <a:rPr lang="en-US" altLang="zh-CN" sz="1800" i="1" baseline="-25000">
                <a:ea typeface="ＭＳ Ｐゴシック" charset="-128"/>
              </a:rPr>
              <a:t>i</a:t>
            </a:r>
            <a:r>
              <a:rPr lang="en-US" altLang="zh-CN" sz="1800" baseline="-25000">
                <a:ea typeface="ＭＳ Ｐゴシック" charset="-128"/>
              </a:rPr>
              <a:t>  </a:t>
            </a:r>
            <a:r>
              <a:rPr lang="en-US" altLang="zh-CN" sz="1800">
                <a:ea typeface="ＭＳ Ｐゴシック" charset="-128"/>
              </a:rPr>
              <a:t>nor their Lagrange multipliers appear in the dual problem!</a:t>
            </a:r>
          </a:p>
          <a:p>
            <a:pPr eaLnBrk="1" hangingPunct="1"/>
            <a:r>
              <a:rPr lang="en-US" altLang="zh-CN" sz="1800">
                <a:ea typeface="ＭＳ Ｐゴシック" charset="-128"/>
              </a:rPr>
              <a:t>Again, </a:t>
            </a:r>
            <a:r>
              <a:rPr lang="en-US" altLang="zh-CN" sz="1800" b="1">
                <a:ea typeface="ＭＳ Ｐゴシック" charset="-128"/>
              </a:rPr>
              <a:t>x</a:t>
            </a:r>
            <a:r>
              <a:rPr lang="en-US" altLang="zh-CN" sz="1800" b="1" baseline="-25000">
                <a:ea typeface="ＭＳ Ｐゴシック" charset="-128"/>
              </a:rPr>
              <a:t>i </a:t>
            </a:r>
            <a:r>
              <a:rPr lang="en-US" altLang="zh-CN" sz="1800">
                <a:ea typeface="ＭＳ Ｐゴシック" charset="-128"/>
              </a:rPr>
              <a:t>with non-zero </a:t>
            </a:r>
            <a:r>
              <a:rPr lang="el-GR" altLang="zh-CN" sz="1800" i="1">
                <a:ea typeface="ＭＳ Ｐゴシック" charset="-128"/>
              </a:rPr>
              <a:t>α</a:t>
            </a:r>
            <a:r>
              <a:rPr lang="en-US" altLang="zh-CN" sz="1800" i="1" baseline="-25000">
                <a:ea typeface="ＭＳ Ｐゴシック" charset="-128"/>
              </a:rPr>
              <a:t>i</a:t>
            </a:r>
            <a:r>
              <a:rPr lang="en-US" altLang="zh-CN" sz="1800" i="1">
                <a:ea typeface="ＭＳ Ｐゴシック" charset="-128"/>
              </a:rPr>
              <a:t> </a:t>
            </a:r>
            <a:r>
              <a:rPr lang="en-US" altLang="zh-CN" sz="1800">
                <a:ea typeface="ＭＳ Ｐゴシック" charset="-128"/>
              </a:rPr>
              <a:t>will be support vectors.</a:t>
            </a:r>
          </a:p>
          <a:p>
            <a:pPr eaLnBrk="1" hangingPunct="1"/>
            <a:r>
              <a:rPr lang="en-US" altLang="zh-CN" sz="1800">
                <a:ea typeface="ＭＳ Ｐゴシック" charset="-128"/>
              </a:rPr>
              <a:t>Solution to the dual problem is:</a:t>
            </a:r>
          </a:p>
        </p:txBody>
      </p:sp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44C0029F-974B-C04B-81DD-292C9B941CBF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647950" y="2200276"/>
            <a:ext cx="6438900" cy="14573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>
                <a:latin typeface="Times New Roman" charset="0"/>
              </a:rPr>
              <a:t>Find 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1</a:t>
            </a:r>
            <a:r>
              <a:rPr lang="en-US" altLang="zh-CN" sz="2000" i="1">
                <a:latin typeface="Times New Roman" charset="0"/>
              </a:rPr>
              <a:t>…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N</a:t>
            </a:r>
            <a:r>
              <a:rPr lang="en-US" altLang="zh-CN" sz="2000" baseline="-25000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such that</a:t>
            </a:r>
          </a:p>
          <a:p>
            <a:pPr eaLnBrk="1" hangingPunct="1"/>
            <a:r>
              <a:rPr lang="en-US" altLang="zh-CN" sz="2000" b="1">
                <a:latin typeface="Times New Roman" charset="0"/>
              </a:rPr>
              <a:t>Q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l-GR" altLang="zh-CN" b="1">
                <a:latin typeface="Times New Roman" charset="0"/>
              </a:rPr>
              <a:t>α</a:t>
            </a:r>
            <a:r>
              <a:rPr lang="en-US" altLang="zh-CN" sz="2000">
                <a:latin typeface="Times New Roman" charset="0"/>
              </a:rPr>
              <a:t>)</a:t>
            </a:r>
            <a:r>
              <a:rPr lang="en-US" altLang="zh-CN" sz="2000" b="1">
                <a:latin typeface="Times New Roman" charset="0"/>
              </a:rPr>
              <a:t> =</a:t>
            </a:r>
            <a:r>
              <a:rPr lang="el-GR" altLang="zh-CN">
                <a:latin typeface="Times New Roman" charset="0"/>
              </a:rPr>
              <a:t>Σ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aseline="-25000">
                <a:latin typeface="Times New Roman" charset="0"/>
              </a:rPr>
              <a:t>  </a:t>
            </a:r>
            <a:r>
              <a:rPr lang="en-US" altLang="zh-CN" sz="2000">
                <a:latin typeface="Times New Roman" charset="0"/>
              </a:rPr>
              <a:t>- </a:t>
            </a:r>
            <a:r>
              <a:rPr lang="en-US" altLang="zh-CN" sz="2000" b="1">
                <a:latin typeface="Times New Roman" charset="0"/>
              </a:rPr>
              <a:t>½</a:t>
            </a:r>
            <a:r>
              <a:rPr lang="el-GR" altLang="zh-CN">
                <a:latin typeface="Times New Roman" charset="0"/>
              </a:rPr>
              <a:t>ΣΣ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j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j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i</a:t>
            </a:r>
            <a:r>
              <a:rPr lang="en-US" altLang="zh-CN" sz="2000" b="1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j</a:t>
            </a:r>
            <a:r>
              <a:rPr lang="en-US" altLang="zh-CN" sz="2000" b="1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is maximized and </a:t>
            </a:r>
          </a:p>
          <a:p>
            <a:pPr eaLnBrk="1" hangingPunct="1"/>
            <a:r>
              <a:rPr lang="en-US" altLang="zh-CN" sz="2000">
                <a:latin typeface="Times New Roman" charset="0"/>
              </a:rPr>
              <a:t>(1)</a:t>
            </a:r>
            <a:r>
              <a:rPr lang="en-US" altLang="zh-CN">
                <a:latin typeface="Times New Roman" charset="0"/>
              </a:rPr>
              <a:t>  </a:t>
            </a:r>
            <a:r>
              <a:rPr lang="el-GR" altLang="zh-CN">
                <a:latin typeface="Times New Roman" charset="0"/>
              </a:rPr>
              <a:t>Σ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aseline="-25000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= 0</a:t>
            </a:r>
          </a:p>
          <a:p>
            <a:pPr eaLnBrk="1" hangingPunct="1"/>
            <a:r>
              <a:rPr lang="en-US" altLang="zh-CN" sz="2000">
                <a:latin typeface="Times New Roman" charset="0"/>
              </a:rPr>
              <a:t>(2)  0 </a:t>
            </a:r>
            <a:r>
              <a:rPr lang="en-US" altLang="zh-CN" sz="2000" b="1">
                <a:latin typeface="Times New Roman" charset="0"/>
              </a:rPr>
              <a:t>≤</a:t>
            </a:r>
            <a:r>
              <a:rPr lang="en-US" altLang="zh-CN" sz="2000">
                <a:latin typeface="Times New Roman" charset="0"/>
              </a:rPr>
              <a:t> 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aseline="-25000">
                <a:latin typeface="Times New Roman" charset="0"/>
              </a:rPr>
              <a:t> </a:t>
            </a:r>
            <a:r>
              <a:rPr lang="en-US" altLang="zh-CN" sz="2000" b="1">
                <a:latin typeface="Times New Roman" charset="0"/>
              </a:rPr>
              <a:t>≤ </a:t>
            </a:r>
            <a:r>
              <a:rPr lang="en-US" altLang="zh-CN" sz="2000" i="1">
                <a:latin typeface="Times New Roman" charset="0"/>
              </a:rPr>
              <a:t>C</a:t>
            </a:r>
            <a:r>
              <a:rPr lang="en-US" altLang="zh-CN" sz="2000">
                <a:latin typeface="Times New Roman" charset="0"/>
              </a:rPr>
              <a:t> for all 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209800" y="5286376"/>
            <a:ext cx="4400550" cy="98266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>
                <a:latin typeface="Times New Roman" charset="0"/>
              </a:rPr>
              <a:t> </a:t>
            </a:r>
            <a:r>
              <a:rPr lang="en-US" altLang="zh-CN" sz="2000" b="1">
                <a:latin typeface="Times New Roman" charset="0"/>
              </a:rPr>
              <a:t> = </a:t>
            </a:r>
            <a:r>
              <a:rPr lang="el-GR" altLang="zh-CN">
                <a:latin typeface="Times New Roman" charset="0"/>
              </a:rPr>
              <a:t>Σ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i             </a:t>
            </a:r>
          </a:p>
          <a:p>
            <a:pPr eaLnBrk="1" hangingPunct="1"/>
            <a:r>
              <a:rPr lang="en-US" altLang="zh-CN" sz="2000" i="1">
                <a:latin typeface="Times New Roman" charset="0"/>
              </a:rPr>
              <a:t>b = y</a:t>
            </a:r>
            <a:r>
              <a:rPr lang="en-US" altLang="zh-CN" sz="2000" i="1" baseline="-25000">
                <a:latin typeface="Times New Roman" charset="0"/>
              </a:rPr>
              <a:t>k</a:t>
            </a:r>
            <a:r>
              <a:rPr lang="en-US" altLang="zh-CN" sz="2000">
                <a:latin typeface="Times New Roman" charset="0"/>
              </a:rPr>
              <a:t>(1- </a:t>
            </a:r>
            <a:r>
              <a:rPr lang="el-GR" altLang="zh-CN" sz="2000" i="1">
                <a:latin typeface="Times New Roman" charset="0"/>
              </a:rPr>
              <a:t>ξ</a:t>
            </a:r>
            <a:r>
              <a:rPr lang="en-US" altLang="zh-CN" sz="2000" i="1" baseline="-25000">
                <a:latin typeface="Times New Roman" charset="0"/>
              </a:rPr>
              <a:t>k</a:t>
            </a:r>
            <a:r>
              <a:rPr lang="en-US" altLang="zh-CN" sz="2000">
                <a:latin typeface="Times New Roman" charset="0"/>
              </a:rPr>
              <a:t>) - </a:t>
            </a:r>
            <a:r>
              <a:rPr lang="en-US" altLang="zh-CN" sz="2000" b="1">
                <a:latin typeface="Times New Roman" charset="0"/>
              </a:rPr>
              <a:t>w</a:t>
            </a:r>
            <a:r>
              <a:rPr lang="en-US" altLang="zh-CN" sz="2000" b="1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i="1" baseline="-25000">
                <a:latin typeface="Times New Roman" charset="0"/>
              </a:rPr>
              <a:t>k</a:t>
            </a:r>
            <a:r>
              <a:rPr lang="en-US" altLang="zh-CN" sz="2000" b="1">
                <a:latin typeface="Times New Roman" charset="0"/>
              </a:rPr>
              <a:t> </a:t>
            </a:r>
            <a:r>
              <a:rPr lang="en-US" altLang="zh-CN" sz="2000">
                <a:latin typeface="Times New Roman" charset="0"/>
              </a:rPr>
              <a:t>where </a:t>
            </a:r>
            <a:r>
              <a:rPr lang="en-US" altLang="zh-CN" sz="2000" i="1">
                <a:latin typeface="Times New Roman" charset="0"/>
              </a:rPr>
              <a:t>k</a:t>
            </a:r>
            <a:r>
              <a:rPr lang="en-US" altLang="zh-CN" sz="2000">
                <a:latin typeface="Times New Roman" charset="0"/>
              </a:rPr>
              <a:t> = argmax 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k</a:t>
            </a:r>
            <a:r>
              <a:rPr lang="ja-JP" altLang="en-US" sz="2000" i="1" baseline="-25000">
                <a:latin typeface="Times New Roman" charset="0"/>
              </a:rPr>
              <a:t>’</a:t>
            </a:r>
            <a:endParaRPr lang="en-US" altLang="zh-CN" sz="2000" i="1" baseline="-25000">
              <a:latin typeface="Times New Roman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591175" y="5924550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>
                <a:latin typeface="Times New Roman" charset="0"/>
              </a:rPr>
              <a:t>k</a:t>
            </a:r>
            <a:r>
              <a:rPr lang="ja-JP" altLang="en-US" sz="1400" i="1">
                <a:latin typeface="Times New Roman" charset="0"/>
              </a:rPr>
              <a:t>’</a:t>
            </a:r>
            <a:endParaRPr lang="en-US" altLang="zh-CN" sz="1400" i="1">
              <a:latin typeface="Times New Roman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6934200" y="5810251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charset="0"/>
              </a:rPr>
              <a:t>f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>
                <a:latin typeface="Times New Roman" charset="0"/>
              </a:rPr>
              <a:t>) = </a:t>
            </a:r>
            <a:r>
              <a:rPr lang="el-GR" altLang="zh-CN">
                <a:latin typeface="Times New Roman" charset="0"/>
              </a:rPr>
              <a:t>Σ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i</a:t>
            </a:r>
            <a:r>
              <a:rPr lang="en-US" altLang="zh-CN" sz="2000" b="1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x + </a:t>
            </a: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934200" y="5038726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w</a:t>
            </a:r>
            <a:r>
              <a:rPr lang="en-US" altLang="zh-CN" sz="2000"/>
              <a:t> is not needed explicitly for classification!</a:t>
            </a:r>
          </a:p>
        </p:txBody>
      </p:sp>
      <p:sp>
        <p:nvSpPr>
          <p:cNvPr id="3892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1421904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Classification with SVMs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ea typeface="ＭＳ Ｐゴシック" charset="-128"/>
                <a:sym typeface="Symbol" charset="2"/>
              </a:rPr>
              <a:t>Given a new point </a:t>
            </a:r>
            <a:r>
              <a:rPr lang="en-US" altLang="zh-CN" sz="3000" b="1">
                <a:ea typeface="ＭＳ Ｐゴシック" charset="-128"/>
                <a:sym typeface="Symbol" charset="2"/>
              </a:rPr>
              <a:t>x</a:t>
            </a:r>
            <a:r>
              <a:rPr lang="en-US" altLang="zh-CN" sz="3000">
                <a:ea typeface="ＭＳ Ｐゴシック" charset="-128"/>
                <a:sym typeface="Symbol" charset="2"/>
              </a:rPr>
              <a:t>, we can score its projection onto the hyperplane normal:</a:t>
            </a:r>
          </a:p>
          <a:p>
            <a:pPr lvl="1" eaLnBrk="1" hangingPunct="1"/>
            <a:r>
              <a:rPr lang="en-US" altLang="zh-CN" sz="2800">
                <a:ea typeface="ＭＳ Ｐゴシック" charset="-128"/>
                <a:sym typeface="Symbol" charset="2"/>
              </a:rPr>
              <a:t>I.e., compute score: </a:t>
            </a:r>
            <a:r>
              <a:rPr lang="en-US" altLang="zh-CN" sz="2800" b="1">
                <a:ea typeface="ＭＳ Ｐゴシック" charset="-128"/>
                <a:sym typeface="Symbol" charset="2"/>
              </a:rPr>
              <a:t>w</a:t>
            </a:r>
            <a:r>
              <a:rPr lang="en-US" altLang="zh-CN" sz="2800" b="1" baseline="30000">
                <a:ea typeface="ＭＳ Ｐゴシック" charset="-128"/>
                <a:sym typeface="Symbol" charset="2"/>
              </a:rPr>
              <a:t>T</a:t>
            </a:r>
            <a:r>
              <a:rPr lang="en-US" altLang="zh-CN" sz="2800" b="1">
                <a:ea typeface="ＭＳ Ｐゴシック" charset="-128"/>
                <a:sym typeface="Symbol" charset="2"/>
              </a:rPr>
              <a:t>x</a:t>
            </a:r>
            <a:r>
              <a:rPr lang="en-US" altLang="zh-CN" sz="2800">
                <a:ea typeface="ＭＳ Ｐゴシック" charset="-128"/>
                <a:sym typeface="Symbol" charset="2"/>
              </a:rPr>
              <a:t> + </a:t>
            </a:r>
            <a:r>
              <a:rPr lang="en-US" altLang="zh-CN" sz="2800" i="1">
                <a:ea typeface="ＭＳ Ｐゴシック" charset="-128"/>
                <a:sym typeface="Symbol" charset="2"/>
              </a:rPr>
              <a:t>b</a:t>
            </a:r>
            <a:r>
              <a:rPr lang="en-US" altLang="zh-CN" sz="2800">
                <a:ea typeface="ＭＳ Ｐゴシック" charset="-128"/>
                <a:sym typeface="Symbol" charset="2"/>
              </a:rPr>
              <a:t> </a:t>
            </a:r>
            <a:r>
              <a:rPr lang="en-US" altLang="zh-CN">
                <a:ea typeface="ＭＳ Ｐゴシック" charset="-128"/>
              </a:rPr>
              <a:t>= </a:t>
            </a:r>
            <a:r>
              <a:rPr lang="el-GR" altLang="zh-CN">
                <a:ea typeface="ＭＳ Ｐゴシック" charset="-128"/>
              </a:rPr>
              <a:t>Σ</a:t>
            </a:r>
            <a:r>
              <a:rPr lang="el-GR" altLang="zh-CN" i="1">
                <a:ea typeface="ＭＳ Ｐゴシック" charset="-128"/>
              </a:rPr>
              <a:t>α</a:t>
            </a:r>
            <a:r>
              <a:rPr lang="en-US" altLang="zh-CN" i="1" baseline="-25000">
                <a:ea typeface="ＭＳ Ｐゴシック" charset="-128"/>
              </a:rPr>
              <a:t>i</a:t>
            </a:r>
            <a:r>
              <a:rPr lang="en-US" altLang="zh-CN" i="1">
                <a:ea typeface="ＭＳ Ｐゴシック" charset="-128"/>
              </a:rPr>
              <a:t>y</a:t>
            </a:r>
            <a:r>
              <a:rPr lang="en-US" altLang="zh-CN" i="1" baseline="-25000">
                <a:ea typeface="ＭＳ Ｐゴシック" charset="-128"/>
              </a:rPr>
              <a:t>i</a:t>
            </a:r>
            <a:r>
              <a:rPr lang="en-US" altLang="zh-CN" b="1">
                <a:ea typeface="ＭＳ Ｐゴシック" charset="-128"/>
              </a:rPr>
              <a:t>x</a:t>
            </a:r>
            <a:r>
              <a:rPr lang="en-US" altLang="zh-CN" b="1" baseline="-25000">
                <a:ea typeface="ＭＳ Ｐゴシック" charset="-128"/>
              </a:rPr>
              <a:t>i</a:t>
            </a:r>
            <a:r>
              <a:rPr lang="en-US" altLang="zh-CN" b="1" baseline="30000">
                <a:ea typeface="ＭＳ Ｐゴシック" charset="-128"/>
              </a:rPr>
              <a:t>T</a:t>
            </a:r>
            <a:r>
              <a:rPr lang="en-US" altLang="zh-CN" b="1">
                <a:ea typeface="ＭＳ Ｐゴシック" charset="-128"/>
              </a:rPr>
              <a:t>x + </a:t>
            </a:r>
            <a:r>
              <a:rPr lang="en-US" altLang="zh-CN" i="1">
                <a:ea typeface="ＭＳ Ｐゴシック" charset="-128"/>
              </a:rPr>
              <a:t>b</a:t>
            </a:r>
          </a:p>
          <a:p>
            <a:pPr lvl="2" eaLnBrk="1" hangingPunct="1"/>
            <a:r>
              <a:rPr lang="en-US" altLang="zh-CN">
                <a:ea typeface="ＭＳ Ｐゴシック" charset="-128"/>
              </a:rPr>
              <a:t>Decide class based on whether &lt; or &gt; 0</a:t>
            </a:r>
          </a:p>
          <a:p>
            <a:pPr lvl="1" eaLnBrk="1" hangingPunct="1"/>
            <a:endParaRPr lang="en-US" altLang="zh-CN" i="1">
              <a:ea typeface="ＭＳ Ｐゴシック" charset="-128"/>
            </a:endParaRPr>
          </a:p>
          <a:p>
            <a:pPr lvl="1" eaLnBrk="1" hangingPunct="1"/>
            <a:r>
              <a:rPr lang="en-US" altLang="zh-CN" sz="2800">
                <a:ea typeface="ＭＳ Ｐゴシック" charset="-128"/>
                <a:sym typeface="Symbol" charset="2"/>
              </a:rPr>
              <a:t>Can set confidence threshold </a:t>
            </a:r>
            <a:r>
              <a:rPr lang="en-US" altLang="zh-CN" sz="2800" i="1">
                <a:ea typeface="ＭＳ Ｐゴシック" charset="-128"/>
                <a:sym typeface="Symbol" charset="2"/>
              </a:rPr>
              <a:t>t</a:t>
            </a:r>
            <a:r>
              <a:rPr lang="en-US" altLang="zh-CN" sz="2800">
                <a:ea typeface="ＭＳ Ｐゴシック" charset="-128"/>
                <a:sym typeface="Symbol" charset="2"/>
              </a:rPr>
              <a:t>.</a:t>
            </a:r>
          </a:p>
        </p:txBody>
      </p:sp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4A7F061D-A35B-CD44-8A28-41FFB5A1B1FD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7467600" y="4419600"/>
            <a:ext cx="1981200" cy="1981200"/>
            <a:chOff x="3744" y="1536"/>
            <a:chExt cx="1248" cy="1248"/>
          </a:xfrm>
        </p:grpSpPr>
        <p:sp>
          <p:nvSpPr>
            <p:cNvPr id="39958" name="Oval 5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59" name="Oval 6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60" name="Oval 7"/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61" name="Oval 8"/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62" name="Oval 9"/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63" name="Oval 10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64" name="Oval 11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65" name="Rectangle 12"/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66" name="Rectangle 13"/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67" name="Rectangle 14"/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68" name="Rectangle 15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69" name="Rectangle 16"/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70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71" name="Rectangle 18"/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72" name="Oval 19"/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73" name="Oval 20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74" name="Oval 21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75" name="Rectangle 22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76" name="Rectangle 2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77" name="Rectangle 24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78" name="Oval 25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79" name="Oval 26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39941" name="Line 27"/>
          <p:cNvSpPr>
            <a:spLocks noChangeShapeType="1"/>
          </p:cNvSpPr>
          <p:nvPr/>
        </p:nvSpPr>
        <p:spPr bwMode="auto">
          <a:xfrm>
            <a:off x="7391400" y="4495800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42" name="Group 28"/>
          <p:cNvGrpSpPr>
            <a:grpSpLocks/>
          </p:cNvGrpSpPr>
          <p:nvPr/>
        </p:nvGrpSpPr>
        <p:grpSpPr bwMode="auto">
          <a:xfrm>
            <a:off x="7162800" y="4267200"/>
            <a:ext cx="2438400" cy="1981200"/>
            <a:chOff x="3552" y="1440"/>
            <a:chExt cx="1536" cy="1248"/>
          </a:xfrm>
        </p:grpSpPr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30"/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43" name="Group 31"/>
          <p:cNvGrpSpPr>
            <a:grpSpLocks/>
          </p:cNvGrpSpPr>
          <p:nvPr/>
        </p:nvGrpSpPr>
        <p:grpSpPr bwMode="auto">
          <a:xfrm>
            <a:off x="7772400" y="4876800"/>
            <a:ext cx="1155700" cy="914400"/>
            <a:chOff x="3936" y="1824"/>
            <a:chExt cx="728" cy="576"/>
          </a:xfrm>
        </p:grpSpPr>
        <p:sp>
          <p:nvSpPr>
            <p:cNvPr id="39951" name="Oval 32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52" name="Rectangle 33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53" name="Rectangle 34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54" name="Rectangle 35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955" name="Oval 36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910373" name="AutoShape 37"/>
          <p:cNvSpPr>
            <a:spLocks noChangeArrowheads="1"/>
          </p:cNvSpPr>
          <p:nvPr/>
        </p:nvSpPr>
        <p:spPr bwMode="auto">
          <a:xfrm>
            <a:off x="7696200" y="4876800"/>
            <a:ext cx="228600" cy="2286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5" name="Text Box 38"/>
          <p:cNvSpPr txBox="1">
            <a:spLocks noChangeArrowheads="1"/>
          </p:cNvSpPr>
          <p:nvPr/>
        </p:nvSpPr>
        <p:spPr bwMode="auto">
          <a:xfrm>
            <a:off x="9051925" y="6110288"/>
            <a:ext cx="41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>
                <a:latin typeface="Rockwell" charset="0"/>
              </a:rPr>
              <a:t>-1</a:t>
            </a:r>
            <a:endParaRPr lang="en-US" altLang="zh-CN" sz="1400">
              <a:latin typeface="Rockwell" charset="0"/>
            </a:endParaRPr>
          </a:p>
        </p:txBody>
      </p:sp>
      <p:sp>
        <p:nvSpPr>
          <p:cNvPr id="39946" name="Text Box 39"/>
          <p:cNvSpPr txBox="1">
            <a:spLocks noChangeArrowheads="1"/>
          </p:cNvSpPr>
          <p:nvPr/>
        </p:nvSpPr>
        <p:spPr bwMode="auto">
          <a:xfrm>
            <a:off x="9290051" y="5927726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>
                <a:latin typeface="Rockwell" charset="0"/>
              </a:rPr>
              <a:t>0</a:t>
            </a:r>
            <a:endParaRPr lang="en-US" altLang="zh-CN" sz="1400">
              <a:latin typeface="Rockwell" charset="0"/>
            </a:endParaRPr>
          </a:p>
        </p:txBody>
      </p:sp>
      <p:sp>
        <p:nvSpPr>
          <p:cNvPr id="39947" name="Text Box 40"/>
          <p:cNvSpPr txBox="1">
            <a:spLocks noChangeArrowheads="1"/>
          </p:cNvSpPr>
          <p:nvPr/>
        </p:nvSpPr>
        <p:spPr bwMode="auto">
          <a:xfrm>
            <a:off x="9518651" y="57150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>
                <a:latin typeface="Rockwell" charset="0"/>
              </a:rPr>
              <a:t>1</a:t>
            </a:r>
            <a:endParaRPr lang="en-US" altLang="zh-CN" sz="1400">
              <a:latin typeface="Rockwell" charset="0"/>
            </a:endParaRPr>
          </a:p>
        </p:txBody>
      </p:sp>
      <p:sp>
        <p:nvSpPr>
          <p:cNvPr id="910377" name="Line 41"/>
          <p:cNvSpPr>
            <a:spLocks noChangeShapeType="1"/>
          </p:cNvSpPr>
          <p:nvPr/>
        </p:nvSpPr>
        <p:spPr bwMode="auto">
          <a:xfrm>
            <a:off x="5638800" y="4724400"/>
            <a:ext cx="1981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Text Box 42"/>
          <p:cNvSpPr txBox="1">
            <a:spLocks noChangeArrowheads="1"/>
          </p:cNvSpPr>
          <p:nvPr/>
        </p:nvSpPr>
        <p:spPr bwMode="auto">
          <a:xfrm>
            <a:off x="2895600" y="4953000"/>
            <a:ext cx="289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 Unicode MS" charset="0"/>
              </a:rPr>
              <a:t>Score &gt; </a:t>
            </a:r>
            <a:r>
              <a:rPr lang="en-US" altLang="zh-CN" i="1">
                <a:latin typeface="Arial Unicode MS" charset="0"/>
              </a:rPr>
              <a:t>t</a:t>
            </a:r>
            <a:r>
              <a:rPr lang="en-US" altLang="zh-CN">
                <a:latin typeface="Arial Unicode MS" charset="0"/>
              </a:rPr>
              <a:t>: yes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 Unicode MS" charset="0"/>
              </a:rPr>
              <a:t>Score &lt; -</a:t>
            </a:r>
            <a:r>
              <a:rPr lang="en-US" altLang="zh-CN" i="1">
                <a:latin typeface="Arial Unicode MS" charset="0"/>
              </a:rPr>
              <a:t>t</a:t>
            </a:r>
            <a:r>
              <a:rPr lang="en-US" altLang="zh-CN">
                <a:latin typeface="Arial Unicode MS" charset="0"/>
              </a:rPr>
              <a:t>: no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 Unicode MS" charset="0"/>
              </a:rPr>
              <a:t>Else: don</a:t>
            </a:r>
            <a:r>
              <a:rPr lang="en-US" altLang="en-US">
                <a:latin typeface="Arial Unicode MS" charset="0"/>
              </a:rPr>
              <a:t>’</a:t>
            </a:r>
            <a:r>
              <a:rPr lang="en-US" altLang="zh-CN">
                <a:latin typeface="Arial Unicode MS" charset="0"/>
              </a:rPr>
              <a:t>t know</a:t>
            </a:r>
          </a:p>
        </p:txBody>
      </p:sp>
      <p:sp>
        <p:nvSpPr>
          <p:cNvPr id="3995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75445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73" grpId="0" animBg="1"/>
      <p:bldP spid="9103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518" y="108810"/>
            <a:ext cx="10515600" cy="852887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Linear SVMs:  Summary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85912"/>
            <a:ext cx="10972800" cy="4953000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ea typeface="ＭＳ Ｐゴシック" charset="-128"/>
              </a:rPr>
              <a:t>The classifier is a </a:t>
            </a:r>
            <a:r>
              <a:rPr lang="en-US" altLang="zh-CN" sz="2000" i="1" dirty="0">
                <a:ea typeface="ＭＳ Ｐゴシック" charset="-128"/>
              </a:rPr>
              <a:t>separating hyperplane.</a:t>
            </a:r>
          </a:p>
          <a:p>
            <a:pPr eaLnBrk="1" hangingPunct="1"/>
            <a:endParaRPr lang="en-US" altLang="zh-CN" sz="1000" dirty="0">
              <a:ea typeface="ＭＳ Ｐゴシック" charset="-128"/>
            </a:endParaRP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The most </a:t>
            </a:r>
            <a:r>
              <a:rPr lang="en-US" altLang="en-US" sz="2000" dirty="0">
                <a:ea typeface="ＭＳ Ｐゴシック" charset="-128"/>
              </a:rPr>
              <a:t>“</a:t>
            </a:r>
            <a:r>
              <a:rPr lang="en-US" altLang="zh-CN" sz="2000" dirty="0">
                <a:ea typeface="ＭＳ Ｐゴシック" charset="-128"/>
              </a:rPr>
              <a:t>important</a:t>
            </a:r>
            <a:r>
              <a:rPr lang="en-US" altLang="en-US" sz="2000" dirty="0">
                <a:ea typeface="ＭＳ Ｐゴシック" charset="-128"/>
              </a:rPr>
              <a:t>”</a:t>
            </a:r>
            <a:r>
              <a:rPr lang="en-US" altLang="zh-CN" sz="2000" dirty="0">
                <a:ea typeface="ＭＳ Ｐゴシック" charset="-128"/>
              </a:rPr>
              <a:t> training points are the support vectors; they define the hyperplane.</a:t>
            </a:r>
          </a:p>
          <a:p>
            <a:pPr eaLnBrk="1" hangingPunct="1"/>
            <a:endParaRPr lang="en-US" altLang="zh-CN" sz="1000" dirty="0">
              <a:ea typeface="ＭＳ Ｐゴシック" charset="-128"/>
            </a:endParaRP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Quadratic optimization algorithms can identify which training points </a:t>
            </a:r>
            <a:r>
              <a:rPr lang="en-US" altLang="zh-CN" sz="2000" b="1" dirty="0">
                <a:ea typeface="ＭＳ Ｐゴシック" charset="-128"/>
              </a:rPr>
              <a:t>x</a:t>
            </a:r>
            <a:r>
              <a:rPr lang="en-US" altLang="zh-CN" sz="2000" b="1" baseline="-25000" dirty="0">
                <a:ea typeface="ＭＳ Ｐゴシック" charset="-128"/>
              </a:rPr>
              <a:t>i </a:t>
            </a:r>
            <a:r>
              <a:rPr lang="en-US" altLang="zh-CN" sz="2000" dirty="0">
                <a:ea typeface="ＭＳ Ｐゴシック" charset="-128"/>
              </a:rPr>
              <a:t>are support vectors with non-zero </a:t>
            </a:r>
            <a:r>
              <a:rPr lang="en-US" altLang="zh-CN" sz="2000" dirty="0" err="1">
                <a:ea typeface="ＭＳ Ｐゴシック" charset="-128"/>
              </a:rPr>
              <a:t>Lagrangian</a:t>
            </a:r>
            <a:r>
              <a:rPr lang="en-US" altLang="zh-CN" sz="2000" dirty="0">
                <a:ea typeface="ＭＳ Ｐゴシック" charset="-128"/>
              </a:rPr>
              <a:t> multipliers </a:t>
            </a:r>
            <a:r>
              <a:rPr lang="el-GR" altLang="zh-CN" sz="2000" i="1" dirty="0">
                <a:ea typeface="ＭＳ Ｐゴシック" charset="-128"/>
              </a:rPr>
              <a:t>α</a:t>
            </a:r>
            <a:r>
              <a:rPr lang="en-US" altLang="zh-CN" sz="2000" i="1" baseline="-25000" dirty="0" err="1">
                <a:ea typeface="ＭＳ Ｐゴシック" charset="-128"/>
              </a:rPr>
              <a:t>i</a:t>
            </a:r>
            <a:r>
              <a:rPr lang="en-US" altLang="zh-CN" sz="2000" b="1" i="1" dirty="0">
                <a:ea typeface="ＭＳ Ｐゴシック" charset="-128"/>
              </a:rPr>
              <a:t>.</a:t>
            </a:r>
            <a:r>
              <a:rPr lang="en-US" altLang="zh-CN" sz="2000" i="1" dirty="0">
                <a:ea typeface="ＭＳ Ｐゴシック" charset="-128"/>
              </a:rPr>
              <a:t> </a:t>
            </a:r>
          </a:p>
          <a:p>
            <a:pPr eaLnBrk="1" hangingPunct="1"/>
            <a:endParaRPr lang="en-US" altLang="zh-CN" sz="1000" dirty="0">
              <a:ea typeface="ＭＳ Ｐゴシック" charset="-128"/>
            </a:endParaRP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Both in the dual formulation of the problem and in the solution, training points appear only inside inner products: </a:t>
            </a:r>
            <a:endParaRPr lang="en-US" altLang="zh-CN" sz="2000" b="1" baseline="-25000" dirty="0">
              <a:ea typeface="ＭＳ Ｐゴシック" charset="-128"/>
            </a:endParaRPr>
          </a:p>
        </p:txBody>
      </p:sp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C2959DAB-C63B-F747-88C5-2EFF0B131D87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324100" y="5143500"/>
            <a:ext cx="4152900" cy="11557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latin typeface="Times New Roman" charset="0"/>
              </a:rPr>
              <a:t>Find </a:t>
            </a:r>
            <a:r>
              <a:rPr lang="el-GR" altLang="zh-CN" sz="1600" i="1">
                <a:latin typeface="Times New Roman" charset="0"/>
              </a:rPr>
              <a:t>α</a:t>
            </a:r>
            <a:r>
              <a:rPr lang="en-US" altLang="zh-CN" sz="1600" i="1" baseline="-25000">
                <a:latin typeface="Times New Roman" charset="0"/>
              </a:rPr>
              <a:t>1</a:t>
            </a:r>
            <a:r>
              <a:rPr lang="en-US" altLang="zh-CN" sz="1600" i="1">
                <a:latin typeface="Times New Roman" charset="0"/>
              </a:rPr>
              <a:t>…</a:t>
            </a:r>
            <a:r>
              <a:rPr lang="el-GR" altLang="zh-CN" sz="1600" i="1">
                <a:latin typeface="Times New Roman" charset="0"/>
              </a:rPr>
              <a:t>α</a:t>
            </a:r>
            <a:r>
              <a:rPr lang="en-US" altLang="zh-CN" sz="1600" i="1" baseline="-25000">
                <a:latin typeface="Times New Roman" charset="0"/>
              </a:rPr>
              <a:t>N</a:t>
            </a:r>
            <a:r>
              <a:rPr lang="en-US" altLang="zh-CN" sz="1600" baseline="-25000">
                <a:latin typeface="Times New Roman" charset="0"/>
              </a:rPr>
              <a:t> </a:t>
            </a:r>
            <a:r>
              <a:rPr lang="en-US" altLang="zh-CN" sz="1600">
                <a:latin typeface="Times New Roman" charset="0"/>
              </a:rPr>
              <a:t>such that</a:t>
            </a:r>
          </a:p>
          <a:p>
            <a:pPr eaLnBrk="1" hangingPunct="1"/>
            <a:r>
              <a:rPr lang="en-US" altLang="zh-CN" sz="1600" b="1">
                <a:latin typeface="Times New Roman" charset="0"/>
              </a:rPr>
              <a:t>Q</a:t>
            </a:r>
            <a:r>
              <a:rPr lang="en-US" altLang="zh-CN" sz="1600">
                <a:latin typeface="Times New Roman" charset="0"/>
              </a:rPr>
              <a:t>(</a:t>
            </a:r>
            <a:r>
              <a:rPr lang="el-GR" altLang="zh-CN" sz="1800" b="1">
                <a:latin typeface="Times New Roman" charset="0"/>
              </a:rPr>
              <a:t>α</a:t>
            </a:r>
            <a:r>
              <a:rPr lang="en-US" altLang="zh-CN" sz="1600">
                <a:latin typeface="Times New Roman" charset="0"/>
              </a:rPr>
              <a:t>)</a:t>
            </a:r>
            <a:r>
              <a:rPr lang="en-US" altLang="zh-CN" sz="1600" b="1">
                <a:latin typeface="Times New Roman" charset="0"/>
              </a:rPr>
              <a:t> =</a:t>
            </a:r>
            <a:r>
              <a:rPr lang="el-GR" altLang="zh-CN" sz="1800">
                <a:latin typeface="Times New Roman" charset="0"/>
              </a:rPr>
              <a:t>Σ</a:t>
            </a:r>
            <a:r>
              <a:rPr lang="el-GR" altLang="zh-CN" sz="1600" i="1">
                <a:latin typeface="Times New Roman" charset="0"/>
              </a:rPr>
              <a:t>α</a:t>
            </a:r>
            <a:r>
              <a:rPr lang="en-US" altLang="zh-CN" sz="1600" i="1" baseline="-25000">
                <a:latin typeface="Times New Roman" charset="0"/>
              </a:rPr>
              <a:t>i</a:t>
            </a:r>
            <a:r>
              <a:rPr lang="en-US" altLang="zh-CN" sz="1600" baseline="-25000">
                <a:latin typeface="Times New Roman" charset="0"/>
              </a:rPr>
              <a:t>  </a:t>
            </a:r>
            <a:r>
              <a:rPr lang="en-US" altLang="zh-CN" sz="1600">
                <a:latin typeface="Times New Roman" charset="0"/>
              </a:rPr>
              <a:t>- </a:t>
            </a:r>
            <a:r>
              <a:rPr lang="en-US" altLang="zh-CN" sz="1600" b="1">
                <a:latin typeface="Times New Roman" charset="0"/>
              </a:rPr>
              <a:t>½</a:t>
            </a:r>
            <a:r>
              <a:rPr lang="el-GR" altLang="zh-CN" sz="1800">
                <a:latin typeface="Times New Roman" charset="0"/>
              </a:rPr>
              <a:t>ΣΣ</a:t>
            </a:r>
            <a:r>
              <a:rPr lang="el-GR" altLang="zh-CN" sz="1600" i="1">
                <a:latin typeface="Times New Roman" charset="0"/>
              </a:rPr>
              <a:t>α</a:t>
            </a:r>
            <a:r>
              <a:rPr lang="en-US" altLang="zh-CN" sz="1600" i="1" baseline="-25000">
                <a:latin typeface="Times New Roman" charset="0"/>
              </a:rPr>
              <a:t>i</a:t>
            </a:r>
            <a:r>
              <a:rPr lang="el-GR" altLang="zh-CN" sz="1600" i="1">
                <a:latin typeface="Times New Roman" charset="0"/>
              </a:rPr>
              <a:t>α</a:t>
            </a:r>
            <a:r>
              <a:rPr lang="en-US" altLang="zh-CN" sz="1600" i="1" baseline="-25000">
                <a:latin typeface="Times New Roman" charset="0"/>
              </a:rPr>
              <a:t>j</a:t>
            </a:r>
            <a:r>
              <a:rPr lang="en-US" altLang="zh-CN" sz="1600" i="1">
                <a:latin typeface="Times New Roman" charset="0"/>
              </a:rPr>
              <a:t>y</a:t>
            </a:r>
            <a:r>
              <a:rPr lang="en-US" altLang="zh-CN" sz="1600" i="1" baseline="-25000">
                <a:latin typeface="Times New Roman" charset="0"/>
              </a:rPr>
              <a:t>i</a:t>
            </a:r>
            <a:r>
              <a:rPr lang="en-US" altLang="zh-CN" sz="1600" i="1">
                <a:latin typeface="Times New Roman" charset="0"/>
              </a:rPr>
              <a:t>y</a:t>
            </a:r>
            <a:r>
              <a:rPr lang="en-US" altLang="zh-CN" sz="1600" i="1" baseline="-25000">
                <a:latin typeface="Times New Roman" charset="0"/>
              </a:rPr>
              <a:t>j</a:t>
            </a:r>
            <a:r>
              <a:rPr lang="en-US" altLang="zh-CN" sz="1600" b="1">
                <a:latin typeface="Times New Roman" charset="0"/>
              </a:rPr>
              <a:t>x</a:t>
            </a:r>
            <a:r>
              <a:rPr lang="en-US" altLang="zh-CN" sz="1600" b="1" baseline="-25000">
                <a:latin typeface="Times New Roman" charset="0"/>
              </a:rPr>
              <a:t>i</a:t>
            </a:r>
            <a:r>
              <a:rPr lang="en-US" altLang="zh-CN" sz="1600" b="1" baseline="30000">
                <a:latin typeface="Times New Roman" charset="0"/>
              </a:rPr>
              <a:t>T</a:t>
            </a:r>
            <a:r>
              <a:rPr lang="en-US" altLang="zh-CN" sz="1600" b="1">
                <a:latin typeface="Times New Roman" charset="0"/>
              </a:rPr>
              <a:t>x</a:t>
            </a:r>
            <a:r>
              <a:rPr lang="en-US" altLang="zh-CN" sz="1600" b="1" baseline="-25000">
                <a:latin typeface="Times New Roman" charset="0"/>
              </a:rPr>
              <a:t>j</a:t>
            </a:r>
            <a:r>
              <a:rPr lang="en-US" altLang="zh-CN" sz="1600" b="1">
                <a:latin typeface="Times New Roman" charset="0"/>
              </a:rPr>
              <a:t> </a:t>
            </a:r>
            <a:r>
              <a:rPr lang="en-US" altLang="zh-CN" sz="1600">
                <a:latin typeface="Times New Roman" charset="0"/>
              </a:rPr>
              <a:t>is maximized and </a:t>
            </a:r>
          </a:p>
          <a:p>
            <a:pPr eaLnBrk="1" hangingPunct="1"/>
            <a:r>
              <a:rPr lang="en-US" altLang="zh-CN" sz="1600">
                <a:latin typeface="Times New Roman" charset="0"/>
              </a:rPr>
              <a:t>(1)</a:t>
            </a:r>
            <a:r>
              <a:rPr lang="en-US" altLang="zh-CN" sz="1800">
                <a:latin typeface="Times New Roman" charset="0"/>
              </a:rPr>
              <a:t>  </a:t>
            </a:r>
            <a:r>
              <a:rPr lang="el-GR" altLang="zh-CN" sz="1800">
                <a:latin typeface="Times New Roman" charset="0"/>
              </a:rPr>
              <a:t>Σ</a:t>
            </a:r>
            <a:r>
              <a:rPr lang="el-GR" altLang="zh-CN" sz="1600" i="1">
                <a:latin typeface="Times New Roman" charset="0"/>
              </a:rPr>
              <a:t>α</a:t>
            </a:r>
            <a:r>
              <a:rPr lang="en-US" altLang="zh-CN" sz="1600" i="1" baseline="-25000">
                <a:latin typeface="Times New Roman" charset="0"/>
              </a:rPr>
              <a:t>i</a:t>
            </a:r>
            <a:r>
              <a:rPr lang="en-US" altLang="zh-CN" sz="1600" i="1">
                <a:latin typeface="Times New Roman" charset="0"/>
              </a:rPr>
              <a:t>y</a:t>
            </a:r>
            <a:r>
              <a:rPr lang="en-US" altLang="zh-CN" sz="1600" i="1" baseline="-25000">
                <a:latin typeface="Times New Roman" charset="0"/>
              </a:rPr>
              <a:t>i</a:t>
            </a:r>
            <a:r>
              <a:rPr lang="en-US" altLang="zh-CN" sz="1600" baseline="-25000">
                <a:latin typeface="Times New Roman" charset="0"/>
              </a:rPr>
              <a:t> </a:t>
            </a:r>
            <a:r>
              <a:rPr lang="en-US" altLang="zh-CN" sz="1600">
                <a:latin typeface="Times New Roman" charset="0"/>
              </a:rPr>
              <a:t>= 0</a:t>
            </a:r>
          </a:p>
          <a:p>
            <a:pPr eaLnBrk="1" hangingPunct="1"/>
            <a:r>
              <a:rPr lang="en-US" altLang="zh-CN" sz="1600">
                <a:latin typeface="Times New Roman" charset="0"/>
              </a:rPr>
              <a:t>(2)  0 </a:t>
            </a:r>
            <a:r>
              <a:rPr lang="en-US" altLang="zh-CN" sz="1600" b="1">
                <a:latin typeface="Times New Roman" charset="0"/>
              </a:rPr>
              <a:t>≤</a:t>
            </a:r>
            <a:r>
              <a:rPr lang="en-US" altLang="zh-CN" sz="1600">
                <a:latin typeface="Times New Roman" charset="0"/>
              </a:rPr>
              <a:t> </a:t>
            </a:r>
            <a:r>
              <a:rPr lang="el-GR" altLang="zh-CN" sz="1600" i="1">
                <a:latin typeface="Times New Roman" charset="0"/>
              </a:rPr>
              <a:t>α</a:t>
            </a:r>
            <a:r>
              <a:rPr lang="en-US" altLang="zh-CN" sz="1600" i="1" baseline="-25000">
                <a:latin typeface="Times New Roman" charset="0"/>
              </a:rPr>
              <a:t>i</a:t>
            </a:r>
            <a:r>
              <a:rPr lang="en-US" altLang="zh-CN" sz="1600" baseline="-25000">
                <a:latin typeface="Times New Roman" charset="0"/>
              </a:rPr>
              <a:t> </a:t>
            </a:r>
            <a:r>
              <a:rPr lang="en-US" altLang="zh-CN" sz="1600" b="1">
                <a:latin typeface="Times New Roman" charset="0"/>
              </a:rPr>
              <a:t>≤ </a:t>
            </a:r>
            <a:r>
              <a:rPr lang="en-US" altLang="zh-CN" sz="1600" i="1">
                <a:latin typeface="Times New Roman" charset="0"/>
              </a:rPr>
              <a:t>C</a:t>
            </a:r>
            <a:r>
              <a:rPr lang="en-US" altLang="zh-CN" sz="1600">
                <a:latin typeface="Times New Roman" charset="0"/>
              </a:rPr>
              <a:t> for all </a:t>
            </a:r>
            <a:r>
              <a:rPr lang="el-GR" altLang="zh-CN" sz="1600" i="1">
                <a:latin typeface="Times New Roman" charset="0"/>
              </a:rPr>
              <a:t>α</a:t>
            </a:r>
            <a:r>
              <a:rPr lang="en-US" altLang="zh-CN" sz="1600" i="1" baseline="-25000">
                <a:latin typeface="Times New Roman" charset="0"/>
              </a:rPr>
              <a:t>i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4429125" y="5457825"/>
            <a:ext cx="419100" cy="3238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896100" y="5105401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charset="0"/>
              </a:rPr>
              <a:t>f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>
                <a:latin typeface="Times New Roman" charset="0"/>
              </a:rPr>
              <a:t>) = </a:t>
            </a:r>
            <a:r>
              <a:rPr lang="el-GR" altLang="zh-CN">
                <a:latin typeface="Times New Roman" charset="0"/>
              </a:rPr>
              <a:t>Σ</a:t>
            </a:r>
            <a:r>
              <a:rPr lang="el-GR" altLang="zh-CN" sz="2000" i="1">
                <a:latin typeface="Times New Roman" charset="0"/>
              </a:rPr>
              <a:t>α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i="1">
                <a:latin typeface="Times New Roman" charset="0"/>
              </a:rPr>
              <a:t>y</a:t>
            </a:r>
            <a:r>
              <a:rPr lang="en-US" altLang="zh-CN" sz="2000" i="1" baseline="-25000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i</a:t>
            </a:r>
            <a:r>
              <a:rPr lang="en-US" altLang="zh-CN" sz="2000" b="1" baseline="30000">
                <a:latin typeface="Times New Roman" charset="0"/>
              </a:rPr>
              <a:t>T</a:t>
            </a:r>
            <a:r>
              <a:rPr lang="en-US" altLang="zh-CN" sz="2000" b="1">
                <a:latin typeface="Times New Roman" charset="0"/>
              </a:rPr>
              <a:t>x + </a:t>
            </a: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8162925" y="5219700"/>
            <a:ext cx="438150" cy="3238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8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1364270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3733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Non-linear SVMs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>
                <a:ea typeface="ＭＳ Ｐゴシック" charset="-128"/>
              </a:rPr>
              <a:t>Datasets that are linearly separable (with some noise) work out great:</a:t>
            </a: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r>
              <a:rPr lang="en-US" altLang="zh-CN" sz="2000">
                <a:ea typeface="ＭＳ Ｐゴシック" charset="-128"/>
              </a:rPr>
              <a:t>But what are we going to do if the dataset is just too hard? </a:t>
            </a: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endParaRPr lang="en-US" altLang="zh-CN" sz="1800">
              <a:ea typeface="ＭＳ Ｐゴシック" charset="-128"/>
            </a:endParaRPr>
          </a:p>
          <a:p>
            <a:pPr eaLnBrk="1" hangingPunct="1"/>
            <a:r>
              <a:rPr lang="en-US" altLang="zh-CN" sz="2000">
                <a:ea typeface="ＭＳ Ｐゴシック" charset="-128"/>
              </a:rPr>
              <a:t>How about … mapping data to a higher-dimensional space:</a:t>
            </a:r>
          </a:p>
        </p:txBody>
      </p:sp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2759C6C6-4A93-5643-BDEB-8518EFA2C925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3305175" y="6191250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3805238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114925" y="6134100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972050" y="61626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imes New Roman" charset="0"/>
              </a:rPr>
              <a:t>0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4129088" y="5646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4586288" y="59610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4814888" y="6056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5653088" y="5970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5881688" y="57896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5462588" y="60372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6262688" y="5465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9" name="AutoShape 15"/>
          <p:cNvSpPr>
            <a:spLocks noChangeArrowheads="1"/>
          </p:cNvSpPr>
          <p:nvPr/>
        </p:nvSpPr>
        <p:spPr bwMode="auto">
          <a:xfrm>
            <a:off x="6548438" y="51609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00" name="AutoShape 16"/>
          <p:cNvSpPr>
            <a:spLocks noChangeArrowheads="1"/>
          </p:cNvSpPr>
          <p:nvPr/>
        </p:nvSpPr>
        <p:spPr bwMode="auto">
          <a:xfrm>
            <a:off x="6967538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5114925" y="4743450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5114925" y="45624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>
                <a:latin typeface="Times New Roman" charset="0"/>
              </a:rPr>
              <a:t>x</a:t>
            </a:r>
            <a:r>
              <a:rPr lang="en-US" altLang="zh-CN" sz="1800" i="1" baseline="30000">
                <a:latin typeface="Times New Roman" charset="0"/>
              </a:rPr>
              <a:t>2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7200900" y="60960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>
                <a:latin typeface="Times New Roman" charset="0"/>
              </a:rPr>
              <a:t>x</a:t>
            </a:r>
            <a:endParaRPr lang="en-US" altLang="zh-CN" sz="1800" i="1" baseline="30000">
              <a:latin typeface="Times New Roman" charset="0"/>
            </a:endParaRPr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>
            <a:off x="3200400" y="374332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AutoShape 22"/>
          <p:cNvSpPr>
            <a:spLocks noChangeArrowheads="1"/>
          </p:cNvSpPr>
          <p:nvPr/>
        </p:nvSpPr>
        <p:spPr bwMode="auto">
          <a:xfrm>
            <a:off x="36433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>
            <a:off x="5010150" y="3686175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Text Box 24"/>
          <p:cNvSpPr txBox="1">
            <a:spLocks noChangeArrowheads="1"/>
          </p:cNvSpPr>
          <p:nvPr/>
        </p:nvSpPr>
        <p:spPr bwMode="auto">
          <a:xfrm>
            <a:off x="4867275" y="374332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imes New Roman" charset="0"/>
              </a:rPr>
              <a:t>0</a:t>
            </a:r>
          </a:p>
        </p:txBody>
      </p:sp>
      <p:sp>
        <p:nvSpPr>
          <p:cNvPr id="42008" name="AutoShape 25"/>
          <p:cNvSpPr>
            <a:spLocks noChangeArrowheads="1"/>
          </p:cNvSpPr>
          <p:nvPr/>
        </p:nvSpPr>
        <p:spPr bwMode="auto">
          <a:xfrm>
            <a:off x="4005263" y="3694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09" name="AutoShape 26"/>
          <p:cNvSpPr>
            <a:spLocks noChangeArrowheads="1"/>
          </p:cNvSpPr>
          <p:nvPr/>
        </p:nvSpPr>
        <p:spPr bwMode="auto">
          <a:xfrm>
            <a:off x="44815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10" name="AutoShape 27"/>
          <p:cNvSpPr>
            <a:spLocks noChangeArrowheads="1"/>
          </p:cNvSpPr>
          <p:nvPr/>
        </p:nvSpPr>
        <p:spPr bwMode="auto">
          <a:xfrm>
            <a:off x="469106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11" name="AutoShape 28"/>
          <p:cNvSpPr>
            <a:spLocks noChangeArrowheads="1"/>
          </p:cNvSpPr>
          <p:nvPr/>
        </p:nvSpPr>
        <p:spPr bwMode="auto">
          <a:xfrm>
            <a:off x="55483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12" name="AutoShape 29"/>
          <p:cNvSpPr>
            <a:spLocks noChangeArrowheads="1"/>
          </p:cNvSpPr>
          <p:nvPr/>
        </p:nvSpPr>
        <p:spPr bwMode="auto">
          <a:xfrm>
            <a:off x="57769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13" name="AutoShape 30"/>
          <p:cNvSpPr>
            <a:spLocks noChangeArrowheads="1"/>
          </p:cNvSpPr>
          <p:nvPr/>
        </p:nvSpPr>
        <p:spPr bwMode="auto">
          <a:xfrm>
            <a:off x="541496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14" name="AutoShape 31"/>
          <p:cNvSpPr>
            <a:spLocks noChangeArrowheads="1"/>
          </p:cNvSpPr>
          <p:nvPr/>
        </p:nvSpPr>
        <p:spPr bwMode="auto">
          <a:xfrm>
            <a:off x="61579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15" name="AutoShape 32"/>
          <p:cNvSpPr>
            <a:spLocks noChangeArrowheads="1"/>
          </p:cNvSpPr>
          <p:nvPr/>
        </p:nvSpPr>
        <p:spPr bwMode="auto">
          <a:xfrm>
            <a:off x="63865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16" name="AutoShape 33"/>
          <p:cNvSpPr>
            <a:spLocks noChangeArrowheads="1"/>
          </p:cNvSpPr>
          <p:nvPr/>
        </p:nvSpPr>
        <p:spPr bwMode="auto">
          <a:xfrm>
            <a:off x="6881813" y="3694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17" name="Text Box 34"/>
          <p:cNvSpPr txBox="1">
            <a:spLocks noChangeArrowheads="1"/>
          </p:cNvSpPr>
          <p:nvPr/>
        </p:nvSpPr>
        <p:spPr bwMode="auto">
          <a:xfrm>
            <a:off x="7029450" y="36861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>
                <a:latin typeface="Times New Roman" charset="0"/>
              </a:rPr>
              <a:t>x</a:t>
            </a:r>
            <a:endParaRPr lang="en-US" altLang="zh-CN" sz="1800" i="1" baseline="30000">
              <a:latin typeface="Times New Roman" charset="0"/>
            </a:endParaRPr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>
            <a:off x="3200400" y="231457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9" name="AutoShape 37"/>
          <p:cNvSpPr>
            <a:spLocks noChangeArrowheads="1"/>
          </p:cNvSpPr>
          <p:nvPr/>
        </p:nvSpPr>
        <p:spPr bwMode="auto">
          <a:xfrm>
            <a:off x="36433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20" name="Line 38"/>
          <p:cNvSpPr>
            <a:spLocks noChangeShapeType="1"/>
          </p:cNvSpPr>
          <p:nvPr/>
        </p:nvSpPr>
        <p:spPr bwMode="auto">
          <a:xfrm>
            <a:off x="5010150" y="2257425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1" name="Text Box 39"/>
          <p:cNvSpPr txBox="1">
            <a:spLocks noChangeArrowheads="1"/>
          </p:cNvSpPr>
          <p:nvPr/>
        </p:nvSpPr>
        <p:spPr bwMode="auto">
          <a:xfrm>
            <a:off x="4867275" y="2314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imes New Roman" charset="0"/>
              </a:rPr>
              <a:t>0</a:t>
            </a:r>
          </a:p>
        </p:txBody>
      </p:sp>
      <p:sp>
        <p:nvSpPr>
          <p:cNvPr id="42022" name="AutoShape 40"/>
          <p:cNvSpPr>
            <a:spLocks noChangeArrowheads="1"/>
          </p:cNvSpPr>
          <p:nvPr/>
        </p:nvSpPr>
        <p:spPr bwMode="auto">
          <a:xfrm>
            <a:off x="4005263" y="226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23" name="AutoShape 41"/>
          <p:cNvSpPr>
            <a:spLocks noChangeArrowheads="1"/>
          </p:cNvSpPr>
          <p:nvPr/>
        </p:nvSpPr>
        <p:spPr bwMode="auto">
          <a:xfrm>
            <a:off x="44815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24" name="AutoShape 42"/>
          <p:cNvSpPr>
            <a:spLocks noChangeArrowheads="1"/>
          </p:cNvSpPr>
          <p:nvPr/>
        </p:nvSpPr>
        <p:spPr bwMode="auto">
          <a:xfrm>
            <a:off x="469106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25" name="AutoShape 43"/>
          <p:cNvSpPr>
            <a:spLocks noChangeArrowheads="1"/>
          </p:cNvSpPr>
          <p:nvPr/>
        </p:nvSpPr>
        <p:spPr bwMode="auto">
          <a:xfrm>
            <a:off x="55483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26" name="AutoShape 44"/>
          <p:cNvSpPr>
            <a:spLocks noChangeArrowheads="1"/>
          </p:cNvSpPr>
          <p:nvPr/>
        </p:nvSpPr>
        <p:spPr bwMode="auto">
          <a:xfrm>
            <a:off x="57769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27" name="AutoShape 45"/>
          <p:cNvSpPr>
            <a:spLocks noChangeArrowheads="1"/>
          </p:cNvSpPr>
          <p:nvPr/>
        </p:nvSpPr>
        <p:spPr bwMode="auto">
          <a:xfrm>
            <a:off x="541496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28" name="Line 46"/>
          <p:cNvSpPr>
            <a:spLocks noChangeShapeType="1"/>
          </p:cNvSpPr>
          <p:nvPr/>
        </p:nvSpPr>
        <p:spPr bwMode="auto">
          <a:xfrm>
            <a:off x="5124450" y="2066925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9" name="Oval 47"/>
          <p:cNvSpPr>
            <a:spLocks noChangeArrowheads="1"/>
          </p:cNvSpPr>
          <p:nvPr/>
        </p:nvSpPr>
        <p:spPr bwMode="auto">
          <a:xfrm>
            <a:off x="5341938" y="22113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30" name="Oval 48"/>
          <p:cNvSpPr>
            <a:spLocks noChangeArrowheads="1"/>
          </p:cNvSpPr>
          <p:nvPr/>
        </p:nvSpPr>
        <p:spPr bwMode="auto">
          <a:xfrm>
            <a:off x="4627563" y="2201864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31" name="Line 49"/>
          <p:cNvSpPr>
            <a:spLocks noChangeShapeType="1"/>
          </p:cNvSpPr>
          <p:nvPr/>
        </p:nvSpPr>
        <p:spPr bwMode="auto">
          <a:xfrm flipH="1" flipV="1">
            <a:off x="5453064" y="2038350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2" name="Line 50"/>
          <p:cNvSpPr>
            <a:spLocks noChangeShapeType="1"/>
          </p:cNvSpPr>
          <p:nvPr/>
        </p:nvSpPr>
        <p:spPr bwMode="auto">
          <a:xfrm flipH="1" flipV="1">
            <a:off x="4738689" y="2038350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3" name="Text Box 51"/>
          <p:cNvSpPr txBox="1">
            <a:spLocks noChangeArrowheads="1"/>
          </p:cNvSpPr>
          <p:nvPr/>
        </p:nvSpPr>
        <p:spPr bwMode="auto">
          <a:xfrm>
            <a:off x="7067550" y="22383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>
                <a:latin typeface="Times New Roman" charset="0"/>
              </a:rPr>
              <a:t>x</a:t>
            </a:r>
            <a:endParaRPr lang="en-US" altLang="zh-CN" sz="1800" i="1" baseline="30000">
              <a:latin typeface="Times New Roman" charset="0"/>
            </a:endParaRPr>
          </a:p>
        </p:txBody>
      </p:sp>
      <p:sp>
        <p:nvSpPr>
          <p:cNvPr id="42034" name="Line 52"/>
          <p:cNvSpPr>
            <a:spLocks noChangeShapeType="1"/>
          </p:cNvSpPr>
          <p:nvPr/>
        </p:nvSpPr>
        <p:spPr bwMode="auto">
          <a:xfrm flipV="1">
            <a:off x="4476750" y="5048250"/>
            <a:ext cx="3181350" cy="12954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5" name="Line 53"/>
          <p:cNvSpPr>
            <a:spLocks noChangeShapeType="1"/>
          </p:cNvSpPr>
          <p:nvPr/>
        </p:nvSpPr>
        <p:spPr bwMode="auto">
          <a:xfrm flipV="1">
            <a:off x="4471989" y="4972050"/>
            <a:ext cx="3114675" cy="12842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6" name="Line 54"/>
          <p:cNvSpPr>
            <a:spLocks noChangeShapeType="1"/>
          </p:cNvSpPr>
          <p:nvPr/>
        </p:nvSpPr>
        <p:spPr bwMode="auto">
          <a:xfrm flipV="1">
            <a:off x="4586289" y="5143500"/>
            <a:ext cx="3057525" cy="1246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7" name="Oval 55"/>
          <p:cNvSpPr>
            <a:spLocks noChangeArrowheads="1"/>
          </p:cNvSpPr>
          <p:nvPr/>
        </p:nvSpPr>
        <p:spPr bwMode="auto">
          <a:xfrm>
            <a:off x="6199188" y="5402264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38" name="Oval 56"/>
          <p:cNvSpPr>
            <a:spLocks noChangeArrowheads="1"/>
          </p:cNvSpPr>
          <p:nvPr/>
        </p:nvSpPr>
        <p:spPr bwMode="auto">
          <a:xfrm>
            <a:off x="5808663" y="57165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39" name="Oval 57"/>
          <p:cNvSpPr>
            <a:spLocks noChangeArrowheads="1"/>
          </p:cNvSpPr>
          <p:nvPr/>
        </p:nvSpPr>
        <p:spPr bwMode="auto">
          <a:xfrm>
            <a:off x="4741863" y="5992814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2040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613730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48" y="27066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Non-linear SVMs:  Feature spaces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9EA50994-5528-E74D-B7C0-2C58BF9DCF18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3592513" y="32448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1971676" y="48561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622675" y="40767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3048000" y="4433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200400" y="4979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3733800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3314700" y="4122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2819400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3238500" y="5494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3733800" y="4522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4635500" y="451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4495800" y="572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2247900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3759200" y="6091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4724400" y="524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2787650" y="578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476500" y="5303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2533650" y="3779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4029075" y="4914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3648075" y="50482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3933825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2638425" y="3895725"/>
            <a:ext cx="1885950" cy="1905000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2686050" y="393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4610100" y="3913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H="1" flipV="1">
            <a:off x="7631113" y="29972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7600951" y="50847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7899400" y="4448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7324725" y="480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7705725" y="536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8524875" y="536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7591425" y="4494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7800975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80295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8010525" y="48942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9617075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9477375" y="5741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9001125" y="3494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9007475" y="475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9705975" y="5265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8531225" y="420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9134475" y="543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8924925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7534275" y="5210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7153275" y="53435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8915400" y="38290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8467725" y="3360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9591675" y="393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6383338" y="50863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7620000" y="37338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 flipV="1">
            <a:off x="7848600" y="51054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6153150" y="37719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6134100" y="46101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5114925" y="31718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65" name="Text Box 57"/>
          <p:cNvSpPr txBox="1">
            <a:spLocks noChangeArrowheads="1"/>
          </p:cNvSpPr>
          <p:nvPr/>
        </p:nvSpPr>
        <p:spPr bwMode="auto">
          <a:xfrm>
            <a:off x="5114925" y="3571876"/>
            <a:ext cx="150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2000">
                <a:latin typeface="Times New Roman" charset="0"/>
              </a:rPr>
              <a:t>Φ</a:t>
            </a:r>
            <a:r>
              <a:rPr lang="en-US" altLang="zh-CN" sz="2000">
                <a:latin typeface="Times New Roman" charset="0"/>
              </a:rPr>
              <a:t>:  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 b="1" baseline="-25000">
                <a:latin typeface="Times New Roman" charset="0"/>
              </a:rPr>
              <a:t> </a:t>
            </a:r>
            <a:r>
              <a:rPr lang="en-US" altLang="zh-CN" sz="2000" b="1">
                <a:latin typeface="Times New Roman" charset="0"/>
              </a:rPr>
              <a:t>→</a:t>
            </a:r>
            <a:r>
              <a:rPr lang="en-US" altLang="zh-CN" sz="2000">
                <a:latin typeface="Times New Roman" charset="0"/>
              </a:rPr>
              <a:t> </a:t>
            </a:r>
            <a:r>
              <a:rPr lang="el-GR" altLang="zh-CN" sz="2000">
                <a:latin typeface="Times New Roman" charset="0"/>
              </a:rPr>
              <a:t>φ</a:t>
            </a:r>
            <a:r>
              <a:rPr lang="en-US" altLang="zh-CN" sz="2000">
                <a:latin typeface="Times New Roman" charset="0"/>
              </a:rPr>
              <a:t>(</a:t>
            </a:r>
            <a:r>
              <a:rPr lang="en-US" altLang="zh-CN" sz="2000" b="1">
                <a:latin typeface="Times New Roman" charset="0"/>
              </a:rPr>
              <a:t>x</a:t>
            </a:r>
            <a:r>
              <a:rPr lang="en-US" altLang="zh-CN" sz="2000">
                <a:latin typeface="Times New Roman" charset="0"/>
              </a:rPr>
              <a:t>)</a:t>
            </a:r>
          </a:p>
        </p:txBody>
      </p:sp>
      <p:sp>
        <p:nvSpPr>
          <p:cNvPr id="43066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60714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013" y="148515"/>
            <a:ext cx="8280400" cy="802322"/>
          </a:xfrm>
        </p:spPr>
        <p:txBody>
          <a:bodyPr/>
          <a:lstStyle/>
          <a:p>
            <a:pPr eaLnBrk="1" hangingPunct="1"/>
            <a:r>
              <a:rPr lang="en-US" altLang="en-US" dirty="0"/>
              <a:t>Contact Information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7171" y="1706880"/>
            <a:ext cx="11064085" cy="456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Instructor</a:t>
            </a:r>
            <a:r>
              <a:rPr lang="en-US" altLang="en-US" dirty="0"/>
              <a:t>: 		Qi </a:t>
            </a:r>
            <a:r>
              <a:rPr lang="en-US" altLang="en-US" dirty="0" err="1"/>
              <a:t>Hao</a:t>
            </a:r>
            <a:endParaRPr lang="en-US" altLang="en-US" dirty="0"/>
          </a:p>
          <a:p>
            <a:r>
              <a:rPr lang="en-US" altLang="en-US" b="1" dirty="0"/>
              <a:t>E-mail</a:t>
            </a:r>
            <a:r>
              <a:rPr lang="en-US" altLang="en-US" dirty="0"/>
              <a:t>: 		hao.q@sustc.edu.cn </a:t>
            </a:r>
          </a:p>
          <a:p>
            <a:r>
              <a:rPr lang="en-US" altLang="en-US" b="1" dirty="0"/>
              <a:t>Office</a:t>
            </a:r>
            <a:r>
              <a:rPr lang="en-US" altLang="en-US" dirty="0"/>
              <a:t>: 		Nanshan </a:t>
            </a:r>
            <a:r>
              <a:rPr lang="en-US" altLang="en-US" dirty="0" err="1"/>
              <a:t>iPark</a:t>
            </a:r>
            <a:r>
              <a:rPr lang="en-US" altLang="en-US" dirty="0"/>
              <a:t> A7 Room 906 </a:t>
            </a:r>
          </a:p>
          <a:p>
            <a:r>
              <a:rPr lang="en-US" altLang="en-US" b="1" dirty="0"/>
              <a:t>Office Hours</a:t>
            </a:r>
            <a:r>
              <a:rPr lang="en-US" altLang="en-US" dirty="0"/>
              <a:t>: 	M 2:00-4:00pm</a:t>
            </a:r>
          </a:p>
          <a:p>
            <a:r>
              <a:rPr lang="en-US" altLang="en-US" sz="2400" dirty="0"/>
              <a:t>Available other times by appointment or the open door policy</a:t>
            </a:r>
          </a:p>
          <a:p>
            <a:r>
              <a:rPr lang="en-US" altLang="en-US" b="1" dirty="0"/>
              <a:t>Office Phone</a:t>
            </a:r>
            <a:r>
              <a:rPr lang="en-US" altLang="en-US" dirty="0"/>
              <a:t>: 	(0755) 8801-8537</a:t>
            </a:r>
          </a:p>
          <a:p>
            <a:endParaRPr lang="en-US" altLang="en-US" dirty="0"/>
          </a:p>
          <a:p>
            <a:r>
              <a:rPr lang="en-US" altLang="en-US" b="1" dirty="0"/>
              <a:t>QQ</a:t>
            </a:r>
            <a:r>
              <a:rPr lang="en-US" altLang="en-US" dirty="0"/>
              <a:t>: 			463715202   </a:t>
            </a:r>
            <a:r>
              <a:rPr lang="zh-CN" altLang="en-US" dirty="0"/>
              <a:t>机器学习</a:t>
            </a:r>
            <a:r>
              <a:rPr lang="en-US" altLang="zh-CN" dirty="0"/>
              <a:t>2018</a:t>
            </a:r>
          </a:p>
          <a:p>
            <a:r>
              <a:rPr lang="en-US" altLang="en-US" b="1" dirty="0"/>
              <a:t>Web</a:t>
            </a:r>
            <a:r>
              <a:rPr lang="en-US" altLang="en-US" dirty="0"/>
              <a:t>: </a:t>
            </a:r>
            <a:r>
              <a:rPr lang="en-US" altLang="en-US" dirty="0" smtClean="0"/>
              <a:t>		</a:t>
            </a:r>
            <a:r>
              <a:rPr lang="en-US" altLang="en-US" i="1" dirty="0" smtClean="0"/>
              <a:t>http</a:t>
            </a:r>
            <a:r>
              <a:rPr lang="en-US" altLang="en-US" i="1" dirty="0"/>
              <a:t>://</a:t>
            </a:r>
            <a:r>
              <a:rPr lang="en-US" altLang="en-US" i="1" dirty="0" smtClean="0"/>
              <a:t>hqlab.sustc.science/teaching/</a:t>
            </a:r>
            <a:r>
              <a:rPr lang="en-US" altLang="zh-CN" i="1" dirty="0" smtClean="0"/>
              <a:t>CS405</a:t>
            </a:r>
            <a:r>
              <a:rPr lang="en-US" altLang="zh-CN" i="1" dirty="0"/>
              <a:t>/</a:t>
            </a:r>
            <a:endParaRPr lang="en-US" altLang="en-US" i="1" dirty="0"/>
          </a:p>
          <a:p>
            <a:endParaRPr lang="en-US" altLang="en-US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579" y="13573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The </a:t>
            </a:r>
            <a:r>
              <a:rPr lang="en-US" altLang="en-US">
                <a:ea typeface="ＭＳ Ｐゴシック" charset="-128"/>
              </a:rPr>
              <a:t>“</a:t>
            </a:r>
            <a:r>
              <a:rPr lang="en-US" altLang="zh-CN">
                <a:ea typeface="ＭＳ Ｐゴシック" charset="-128"/>
              </a:rPr>
              <a:t>Kernel Trick</a:t>
            </a:r>
            <a:r>
              <a:rPr lang="en-US" altLang="en-US">
                <a:ea typeface="ＭＳ Ｐゴシック" charset="-128"/>
              </a:rPr>
              <a:t>”</a:t>
            </a:r>
            <a:endParaRPr lang="en-US" altLang="zh-CN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70187" y="1690688"/>
            <a:ext cx="84582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000">
                <a:ea typeface="ＭＳ Ｐゴシック" charset="-128"/>
              </a:rPr>
              <a:t>The linear classifier relies on an inner product between vectors </a:t>
            </a:r>
            <a:r>
              <a:rPr lang="en-US" altLang="zh-CN" sz="2000" i="1">
                <a:ea typeface="ＭＳ Ｐゴシック" charset="-128"/>
              </a:rPr>
              <a:t>K</a:t>
            </a:r>
            <a:r>
              <a:rPr lang="en-US" altLang="zh-CN" sz="2000">
                <a:ea typeface="ＭＳ Ｐゴシック" charset="-128"/>
              </a:rPr>
              <a:t>(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i</a:t>
            </a:r>
            <a:r>
              <a:rPr lang="en-US" altLang="zh-CN" sz="2000" dirty="0" err="1">
                <a:ea typeface="ＭＳ Ｐゴシック" charset="-128"/>
              </a:rPr>
              <a:t>,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r>
              <a:rPr lang="en-US" altLang="zh-CN" sz="2000" dirty="0">
                <a:ea typeface="ＭＳ Ｐゴシック" charset="-128"/>
              </a:rPr>
              <a:t>)=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i</a:t>
            </a:r>
            <a:r>
              <a:rPr lang="en-US" altLang="zh-CN" sz="2000" b="1" baseline="30000" dirty="0" err="1">
                <a:ea typeface="ＭＳ Ｐゴシック" charset="-128"/>
              </a:rPr>
              <a:t>T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endParaRPr lang="en-US" altLang="zh-CN" sz="2000" b="1" baseline="-25000" dirty="0">
              <a:ea typeface="ＭＳ Ｐゴシック" charset="-128"/>
            </a:endParaRP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If every </a:t>
            </a:r>
            <a:r>
              <a:rPr lang="en-US" altLang="zh-CN" sz="2000" dirty="0" err="1">
                <a:ea typeface="ＭＳ Ｐゴシック" charset="-128"/>
              </a:rPr>
              <a:t>datapoint</a:t>
            </a:r>
            <a:r>
              <a:rPr lang="en-US" altLang="zh-CN" sz="2000" dirty="0">
                <a:ea typeface="ＭＳ Ｐゴシック" charset="-128"/>
              </a:rPr>
              <a:t> is mapped into high-dimensional space via some transformation </a:t>
            </a:r>
            <a:r>
              <a:rPr lang="el-GR" altLang="zh-CN" sz="2000" dirty="0">
                <a:ea typeface="ＭＳ Ｐゴシック" charset="-128"/>
              </a:rPr>
              <a:t>Φ</a:t>
            </a:r>
            <a:r>
              <a:rPr lang="en-US" altLang="zh-CN" sz="2000" dirty="0">
                <a:ea typeface="ＭＳ Ｐゴシック" charset="-128"/>
              </a:rPr>
              <a:t>:  </a:t>
            </a:r>
            <a:r>
              <a:rPr lang="en-US" altLang="zh-CN" sz="2000" b="1" dirty="0">
                <a:ea typeface="ＭＳ Ｐゴシック" charset="-128"/>
              </a:rPr>
              <a:t>x</a:t>
            </a:r>
            <a:r>
              <a:rPr lang="en-US" altLang="zh-CN" sz="2000" b="1" baseline="-25000" dirty="0">
                <a:ea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</a:rPr>
              <a:t>→</a:t>
            </a:r>
            <a:r>
              <a:rPr lang="en-US" altLang="zh-CN" sz="2000" dirty="0">
                <a:ea typeface="ＭＳ Ｐゴシック" charset="-128"/>
              </a:rPr>
              <a:t> </a:t>
            </a:r>
            <a:r>
              <a:rPr lang="el-GR" altLang="zh-CN" sz="2000" dirty="0">
                <a:ea typeface="ＭＳ Ｐゴシック" charset="-128"/>
              </a:rPr>
              <a:t>φ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>
                <a:ea typeface="ＭＳ Ｐゴシック" charset="-128"/>
              </a:rPr>
              <a:t>x</a:t>
            </a:r>
            <a:r>
              <a:rPr lang="en-US" altLang="zh-CN" sz="2000" dirty="0">
                <a:ea typeface="ＭＳ Ｐゴシック" charset="-128"/>
              </a:rPr>
              <a:t>), the inner product becomes:</a:t>
            </a:r>
          </a:p>
          <a:p>
            <a:pPr algn="ctr" eaLnBrk="1" hangingPunct="1">
              <a:buFont typeface="Wingdings" charset="2"/>
              <a:buNone/>
            </a:pPr>
            <a:r>
              <a:rPr lang="en-US" altLang="zh-CN" sz="2000" i="1" dirty="0">
                <a:ea typeface="ＭＳ Ｐゴシック" charset="-128"/>
              </a:rPr>
              <a:t>K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i</a:t>
            </a:r>
            <a:r>
              <a:rPr lang="en-US" altLang="zh-CN" sz="2000" dirty="0" err="1">
                <a:ea typeface="ＭＳ Ｐゴシック" charset="-128"/>
              </a:rPr>
              <a:t>,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r>
              <a:rPr lang="en-US" altLang="zh-CN" sz="2000" dirty="0">
                <a:ea typeface="ＭＳ Ｐゴシック" charset="-128"/>
              </a:rPr>
              <a:t>)= </a:t>
            </a:r>
            <a:r>
              <a:rPr lang="el-GR" altLang="zh-CN" sz="2000" dirty="0">
                <a:ea typeface="ＭＳ Ｐゴシック" charset="-128"/>
              </a:rPr>
              <a:t>φ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>
                <a:ea typeface="ＭＳ Ｐゴシック" charset="-128"/>
              </a:rPr>
              <a:t>x</a:t>
            </a:r>
            <a:r>
              <a:rPr lang="en-US" altLang="zh-CN" sz="2000" b="1" baseline="-25000" dirty="0">
                <a:ea typeface="ＭＳ Ｐゴシック" charset="-128"/>
              </a:rPr>
              <a:t>i</a:t>
            </a:r>
            <a:r>
              <a:rPr lang="en-US" altLang="zh-CN" sz="2000" dirty="0">
                <a:ea typeface="ＭＳ Ｐゴシック" charset="-128"/>
              </a:rPr>
              <a:t>)</a:t>
            </a:r>
            <a:r>
              <a:rPr lang="en-US" altLang="zh-CN" sz="2000" b="1" baseline="-25000" dirty="0">
                <a:ea typeface="ＭＳ Ｐゴシック" charset="-128"/>
              </a:rPr>
              <a:t> </a:t>
            </a:r>
            <a:r>
              <a:rPr lang="en-US" altLang="zh-CN" sz="2000" b="1" baseline="30000" dirty="0">
                <a:ea typeface="ＭＳ Ｐゴシック" charset="-128"/>
              </a:rPr>
              <a:t>T</a:t>
            </a:r>
            <a:r>
              <a:rPr lang="el-GR" altLang="zh-CN" sz="2000" dirty="0">
                <a:ea typeface="ＭＳ Ｐゴシック" charset="-128"/>
              </a:rPr>
              <a:t>φ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r>
              <a:rPr lang="en-US" altLang="zh-CN" sz="2000" dirty="0">
                <a:ea typeface="ＭＳ Ｐゴシック" charset="-128"/>
              </a:rPr>
              <a:t>)</a:t>
            </a: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A </a:t>
            </a:r>
            <a:r>
              <a:rPr lang="en-US" altLang="zh-CN" sz="2000" i="1" dirty="0">
                <a:ea typeface="ＭＳ Ｐゴシック" charset="-128"/>
              </a:rPr>
              <a:t>kernel function</a:t>
            </a:r>
            <a:r>
              <a:rPr lang="en-US" altLang="zh-CN" sz="2000" dirty="0">
                <a:ea typeface="ＭＳ Ｐゴシック" charset="-128"/>
              </a:rPr>
              <a:t> is some function that corresponds to an inner product in some expanded feature space.</a:t>
            </a: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Example: 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000" dirty="0">
                <a:ea typeface="ＭＳ Ｐゴシック" charset="-128"/>
              </a:rPr>
              <a:t>	2-dimensional vectors </a:t>
            </a:r>
            <a:r>
              <a:rPr lang="en-US" altLang="zh-CN" sz="2000" b="1" dirty="0">
                <a:ea typeface="ＭＳ Ｐゴシック" charset="-128"/>
              </a:rPr>
              <a:t>x</a:t>
            </a:r>
            <a:r>
              <a:rPr lang="en-US" altLang="zh-CN" sz="2000" dirty="0">
                <a:ea typeface="ＭＳ Ｐゴシック" charset="-128"/>
              </a:rPr>
              <a:t>=[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1   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2</a:t>
            </a:r>
            <a:r>
              <a:rPr lang="en-US" altLang="zh-CN" sz="2000" dirty="0">
                <a:ea typeface="ＭＳ Ｐゴシック" charset="-128"/>
              </a:rPr>
              <a:t>];  let </a:t>
            </a:r>
            <a:r>
              <a:rPr lang="en-US" altLang="zh-CN" sz="2000" i="1" dirty="0">
                <a:ea typeface="ＭＳ Ｐゴシック" charset="-128"/>
              </a:rPr>
              <a:t>K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i</a:t>
            </a:r>
            <a:r>
              <a:rPr lang="en-US" altLang="zh-CN" sz="2000" dirty="0" err="1">
                <a:ea typeface="ＭＳ Ｐゴシック" charset="-128"/>
              </a:rPr>
              <a:t>,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r>
              <a:rPr lang="en-US" altLang="zh-CN" sz="2000" dirty="0">
                <a:ea typeface="ＭＳ Ｐゴシック" charset="-128"/>
              </a:rPr>
              <a:t>)=(1 + 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i</a:t>
            </a:r>
            <a:r>
              <a:rPr lang="en-US" altLang="zh-CN" sz="2000" b="1" baseline="30000" dirty="0" err="1">
                <a:ea typeface="ＭＳ Ｐゴシック" charset="-128"/>
              </a:rPr>
              <a:t>T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r>
              <a:rPr lang="en-US" altLang="zh-CN" sz="2000" dirty="0">
                <a:ea typeface="ＭＳ Ｐゴシック" charset="-128"/>
              </a:rPr>
              <a:t>)</a:t>
            </a:r>
            <a:r>
              <a:rPr lang="en-US" altLang="zh-CN" sz="2000" baseline="30000" dirty="0">
                <a:ea typeface="ＭＳ Ｐゴシック" charset="-128"/>
              </a:rPr>
              <a:t>2</a:t>
            </a:r>
            <a:r>
              <a:rPr lang="en-US" altLang="zh-CN" sz="2000" baseline="-25000" dirty="0">
                <a:ea typeface="ＭＳ Ｐゴシック" charset="-128"/>
              </a:rPr>
              <a:t>,</a:t>
            </a:r>
            <a:endParaRPr lang="en-US" altLang="zh-CN" sz="2000" dirty="0">
              <a:ea typeface="ＭＳ Ｐゴシック" charset="-128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CN" sz="2000" dirty="0">
                <a:ea typeface="ＭＳ Ｐゴシック" charset="-128"/>
              </a:rPr>
              <a:t>	Need to show that </a:t>
            </a:r>
            <a:r>
              <a:rPr lang="en-US" altLang="zh-CN" sz="2000" i="1" dirty="0">
                <a:ea typeface="ＭＳ Ｐゴシック" charset="-128"/>
              </a:rPr>
              <a:t>K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i</a:t>
            </a:r>
            <a:r>
              <a:rPr lang="en-US" altLang="zh-CN" sz="2000" dirty="0" err="1">
                <a:ea typeface="ＭＳ Ｐゴシック" charset="-128"/>
              </a:rPr>
              <a:t>,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r>
              <a:rPr lang="en-US" altLang="zh-CN" sz="2000" dirty="0">
                <a:ea typeface="ＭＳ Ｐゴシック" charset="-128"/>
              </a:rPr>
              <a:t>)= </a:t>
            </a:r>
            <a:r>
              <a:rPr lang="el-GR" altLang="zh-CN" sz="2000" dirty="0">
                <a:ea typeface="ＭＳ Ｐゴシック" charset="-128"/>
              </a:rPr>
              <a:t>φ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>
                <a:ea typeface="ＭＳ Ｐゴシック" charset="-128"/>
              </a:rPr>
              <a:t>x</a:t>
            </a:r>
            <a:r>
              <a:rPr lang="en-US" altLang="zh-CN" sz="2000" b="1" baseline="-25000" dirty="0">
                <a:ea typeface="ＭＳ Ｐゴシック" charset="-128"/>
              </a:rPr>
              <a:t>i</a:t>
            </a:r>
            <a:r>
              <a:rPr lang="en-US" altLang="zh-CN" sz="2000" dirty="0">
                <a:ea typeface="ＭＳ Ｐゴシック" charset="-128"/>
              </a:rPr>
              <a:t>)</a:t>
            </a:r>
            <a:r>
              <a:rPr lang="en-US" altLang="zh-CN" sz="2000" b="1" baseline="-25000" dirty="0">
                <a:ea typeface="ＭＳ Ｐゴシック" charset="-128"/>
              </a:rPr>
              <a:t> </a:t>
            </a:r>
            <a:r>
              <a:rPr lang="en-US" altLang="zh-CN" sz="2000" b="1" baseline="30000" dirty="0">
                <a:ea typeface="ＭＳ Ｐゴシック" charset="-128"/>
              </a:rPr>
              <a:t>T</a:t>
            </a:r>
            <a:r>
              <a:rPr lang="el-GR" altLang="zh-CN" sz="2000" dirty="0">
                <a:ea typeface="ＭＳ Ｐゴシック" charset="-128"/>
              </a:rPr>
              <a:t>φ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r>
              <a:rPr lang="en-US" altLang="zh-CN" sz="2000" dirty="0">
                <a:ea typeface="ＭＳ Ｐゴシック" charset="-128"/>
              </a:rPr>
              <a:t>):</a:t>
            </a:r>
          </a:p>
          <a:p>
            <a:pPr eaLnBrk="1" hangingPunct="1">
              <a:lnSpc>
                <a:spcPct val="125000"/>
              </a:lnSpc>
              <a:buFont typeface="Wingdings" charset="2"/>
              <a:buNone/>
            </a:pPr>
            <a:r>
              <a:rPr lang="en-US" altLang="zh-CN" sz="2000" dirty="0">
                <a:ea typeface="ＭＳ Ｐゴシック" charset="-128"/>
              </a:rPr>
              <a:t>	</a:t>
            </a:r>
            <a:r>
              <a:rPr lang="en-US" altLang="zh-CN" sz="2000" i="1" dirty="0">
                <a:ea typeface="ＭＳ Ｐゴシック" charset="-128"/>
              </a:rPr>
              <a:t>K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i</a:t>
            </a:r>
            <a:r>
              <a:rPr lang="en-US" altLang="zh-CN" sz="2000" dirty="0" err="1">
                <a:ea typeface="ＭＳ Ｐゴシック" charset="-128"/>
              </a:rPr>
              <a:t>,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r>
              <a:rPr lang="en-US" altLang="zh-CN" sz="2000" dirty="0">
                <a:ea typeface="ＭＳ Ｐゴシック" charset="-128"/>
              </a:rPr>
              <a:t>)=(1 + 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i</a:t>
            </a:r>
            <a:r>
              <a:rPr lang="en-US" altLang="zh-CN" sz="2000" b="1" baseline="30000" dirty="0" err="1">
                <a:ea typeface="ＭＳ Ｐゴシック" charset="-128"/>
              </a:rPr>
              <a:t>T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r>
              <a:rPr lang="en-US" altLang="zh-CN" sz="2000" dirty="0">
                <a:ea typeface="ＭＳ Ｐゴシック" charset="-128"/>
              </a:rPr>
              <a:t>)</a:t>
            </a:r>
            <a:r>
              <a:rPr lang="en-US" altLang="zh-CN" sz="2000" baseline="30000" dirty="0">
                <a:ea typeface="ＭＳ Ｐゴシック" charset="-128"/>
              </a:rPr>
              <a:t>2</a:t>
            </a:r>
            <a:r>
              <a:rPr lang="en-US" altLang="zh-CN" sz="2000" baseline="-25000" dirty="0">
                <a:ea typeface="ＭＳ Ｐゴシック" charset="-128"/>
              </a:rPr>
              <a:t>,</a:t>
            </a:r>
            <a:r>
              <a:rPr lang="en-US" altLang="zh-CN" sz="2000" dirty="0">
                <a:ea typeface="ＭＳ Ｐゴシック" charset="-128"/>
              </a:rPr>
              <a:t>= 1+ 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i1</a:t>
            </a:r>
            <a:r>
              <a:rPr lang="en-US" altLang="zh-CN" sz="2000" i="1" baseline="30000" dirty="0">
                <a:ea typeface="ＭＳ Ｐゴシック" charset="-128"/>
              </a:rPr>
              <a:t>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j1</a:t>
            </a:r>
            <a:r>
              <a:rPr lang="en-US" altLang="zh-CN" sz="2000" i="1" baseline="30000" dirty="0">
                <a:ea typeface="ＭＳ Ｐゴシック" charset="-128"/>
              </a:rPr>
              <a:t>2 </a:t>
            </a:r>
            <a:r>
              <a:rPr lang="en-US" altLang="zh-CN" sz="2000" i="1" dirty="0">
                <a:ea typeface="ＭＳ Ｐゴシック" charset="-128"/>
              </a:rPr>
              <a:t>+ </a:t>
            </a:r>
            <a:r>
              <a:rPr lang="en-US" altLang="zh-CN" sz="2000" dirty="0">
                <a:ea typeface="ＭＳ Ｐゴシック" charset="-128"/>
              </a:rPr>
              <a:t>2 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i1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j1</a:t>
            </a:r>
            <a:r>
              <a:rPr lang="en-US" altLang="zh-CN" sz="2000" i="1" baseline="30000" dirty="0">
                <a:ea typeface="ＭＳ Ｐゴシック" charset="-128"/>
              </a:rPr>
              <a:t> 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i2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j2</a:t>
            </a:r>
            <a:r>
              <a:rPr lang="en-US" altLang="zh-CN" sz="2000" i="1" dirty="0">
                <a:ea typeface="ＭＳ Ｐゴシック" charset="-128"/>
              </a:rPr>
              <a:t>+ x</a:t>
            </a:r>
            <a:r>
              <a:rPr lang="en-US" altLang="zh-CN" sz="2000" i="1" baseline="-25000" dirty="0">
                <a:ea typeface="ＭＳ Ｐゴシック" charset="-128"/>
              </a:rPr>
              <a:t>i2</a:t>
            </a:r>
            <a:r>
              <a:rPr lang="en-US" altLang="zh-CN" sz="2000" i="1" baseline="30000" dirty="0">
                <a:ea typeface="ＭＳ Ｐゴシック" charset="-128"/>
              </a:rPr>
              <a:t>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j2</a:t>
            </a:r>
            <a:r>
              <a:rPr lang="en-US" altLang="zh-CN" sz="2000" i="1" baseline="30000" dirty="0">
                <a:ea typeface="ＭＳ Ｐゴシック" charset="-128"/>
              </a:rPr>
              <a:t>2 </a:t>
            </a:r>
            <a:r>
              <a:rPr lang="en-US" altLang="zh-CN" sz="2000" dirty="0">
                <a:ea typeface="ＭＳ Ｐゴシック" charset="-128"/>
              </a:rPr>
              <a:t>+ 2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i1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j1 </a:t>
            </a:r>
            <a:r>
              <a:rPr lang="en-US" altLang="zh-CN" sz="2000" i="1" dirty="0">
                <a:ea typeface="ＭＳ Ｐゴシック" charset="-128"/>
              </a:rPr>
              <a:t>+ </a:t>
            </a:r>
            <a:r>
              <a:rPr lang="en-US" altLang="zh-CN" sz="2000" dirty="0">
                <a:ea typeface="ＭＳ Ｐゴシック" charset="-128"/>
              </a:rPr>
              <a:t>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i2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j2</a:t>
            </a:r>
            <a:r>
              <a:rPr lang="en-US" altLang="zh-CN" sz="2000" i="1" dirty="0">
                <a:ea typeface="ＭＳ Ｐゴシック" charset="-128"/>
              </a:rPr>
              <a:t>=</a:t>
            </a:r>
          </a:p>
          <a:p>
            <a:pPr eaLnBrk="1" hangingPunct="1">
              <a:lnSpc>
                <a:spcPct val="125000"/>
              </a:lnSpc>
              <a:buFont typeface="Wingdings" charset="2"/>
              <a:buNone/>
            </a:pPr>
            <a:r>
              <a:rPr lang="en-US" altLang="zh-CN" sz="2000" i="1" dirty="0">
                <a:ea typeface="ＭＳ Ｐゴシック" charset="-128"/>
              </a:rPr>
              <a:t>	      = </a:t>
            </a:r>
            <a:r>
              <a:rPr lang="en-US" altLang="zh-CN" sz="2000" dirty="0">
                <a:ea typeface="ＭＳ Ｐゴシック" charset="-128"/>
              </a:rPr>
              <a:t>[1  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i1</a:t>
            </a:r>
            <a:r>
              <a:rPr lang="en-US" altLang="zh-CN" sz="2000" i="1" baseline="30000" dirty="0">
                <a:ea typeface="ＭＳ Ｐゴシック" charset="-128"/>
              </a:rPr>
              <a:t>2  </a:t>
            </a:r>
            <a:r>
              <a:rPr lang="en-US" altLang="zh-CN" sz="2000" i="1" dirty="0">
                <a:ea typeface="ＭＳ Ｐゴシック" charset="-128"/>
              </a:rPr>
              <a:t>√</a:t>
            </a:r>
            <a:r>
              <a:rPr lang="en-US" altLang="zh-CN" sz="2000" dirty="0">
                <a:ea typeface="ＭＳ Ｐゴシック" charset="-128"/>
              </a:rPr>
              <a:t>2 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i1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i2  </a:t>
            </a:r>
            <a:r>
              <a:rPr lang="en-US" altLang="zh-CN" sz="2000" i="1" dirty="0">
                <a:ea typeface="ＭＳ Ｐゴシック" charset="-128"/>
              </a:rPr>
              <a:t> x</a:t>
            </a:r>
            <a:r>
              <a:rPr lang="en-US" altLang="zh-CN" sz="2000" i="1" baseline="-25000" dirty="0">
                <a:ea typeface="ＭＳ Ｐゴシック" charset="-128"/>
              </a:rPr>
              <a:t>i2</a:t>
            </a:r>
            <a:r>
              <a:rPr lang="en-US" altLang="zh-CN" sz="2000" i="1" baseline="30000" dirty="0">
                <a:ea typeface="ＭＳ Ｐゴシック" charset="-128"/>
              </a:rPr>
              <a:t>2  </a:t>
            </a:r>
            <a:r>
              <a:rPr lang="en-US" altLang="zh-CN" sz="2000" i="1" dirty="0">
                <a:ea typeface="ＭＳ Ｐゴシック" charset="-128"/>
              </a:rPr>
              <a:t>√</a:t>
            </a:r>
            <a:r>
              <a:rPr lang="en-US" altLang="zh-CN" sz="2000" dirty="0">
                <a:ea typeface="ＭＳ Ｐゴシック" charset="-128"/>
              </a:rPr>
              <a:t>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i1  </a:t>
            </a:r>
            <a:r>
              <a:rPr lang="en-US" altLang="zh-CN" sz="2000" i="1" dirty="0">
                <a:ea typeface="ＭＳ Ｐゴシック" charset="-128"/>
              </a:rPr>
              <a:t>√</a:t>
            </a:r>
            <a:r>
              <a:rPr lang="en-US" altLang="zh-CN" sz="2000" dirty="0">
                <a:ea typeface="ＭＳ Ｐゴシック" charset="-128"/>
              </a:rPr>
              <a:t>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i2</a:t>
            </a:r>
            <a:r>
              <a:rPr lang="en-US" altLang="zh-CN" sz="2000" dirty="0">
                <a:ea typeface="ＭＳ Ｐゴシック" charset="-128"/>
              </a:rPr>
              <a:t>]</a:t>
            </a:r>
            <a:r>
              <a:rPr lang="en-US" altLang="zh-CN" sz="2000" b="1" baseline="30000" dirty="0">
                <a:ea typeface="ＭＳ Ｐゴシック" charset="-128"/>
              </a:rPr>
              <a:t>T </a:t>
            </a:r>
            <a:r>
              <a:rPr lang="en-US" altLang="zh-CN" sz="2000" dirty="0">
                <a:ea typeface="ＭＳ Ｐゴシック" charset="-128"/>
              </a:rPr>
              <a:t>[1  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j1</a:t>
            </a:r>
            <a:r>
              <a:rPr lang="en-US" altLang="zh-CN" sz="2000" i="1" baseline="30000" dirty="0">
                <a:ea typeface="ＭＳ Ｐゴシック" charset="-128"/>
              </a:rPr>
              <a:t>2  </a:t>
            </a:r>
            <a:r>
              <a:rPr lang="en-US" altLang="zh-CN" sz="2000" i="1" dirty="0">
                <a:ea typeface="ＭＳ Ｐゴシック" charset="-128"/>
              </a:rPr>
              <a:t>√</a:t>
            </a:r>
            <a:r>
              <a:rPr lang="en-US" altLang="zh-CN" sz="2000" dirty="0">
                <a:ea typeface="ＭＳ Ｐゴシック" charset="-128"/>
              </a:rPr>
              <a:t>2 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j1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j2  </a:t>
            </a:r>
            <a:r>
              <a:rPr lang="en-US" altLang="zh-CN" sz="2000" i="1" dirty="0">
                <a:ea typeface="ＭＳ Ｐゴシック" charset="-128"/>
              </a:rPr>
              <a:t> x</a:t>
            </a:r>
            <a:r>
              <a:rPr lang="en-US" altLang="zh-CN" sz="2000" i="1" baseline="-25000" dirty="0">
                <a:ea typeface="ＭＳ Ｐゴシック" charset="-128"/>
              </a:rPr>
              <a:t>j2</a:t>
            </a:r>
            <a:r>
              <a:rPr lang="en-US" altLang="zh-CN" sz="2000" i="1" baseline="30000" dirty="0">
                <a:ea typeface="ＭＳ Ｐゴシック" charset="-128"/>
              </a:rPr>
              <a:t>2  </a:t>
            </a:r>
            <a:r>
              <a:rPr lang="en-US" altLang="zh-CN" sz="2000" i="1" dirty="0">
                <a:ea typeface="ＭＳ Ｐゴシック" charset="-128"/>
              </a:rPr>
              <a:t>√</a:t>
            </a:r>
            <a:r>
              <a:rPr lang="en-US" altLang="zh-CN" sz="2000" dirty="0">
                <a:ea typeface="ＭＳ Ｐゴシック" charset="-128"/>
              </a:rPr>
              <a:t>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j1  </a:t>
            </a:r>
            <a:r>
              <a:rPr lang="en-US" altLang="zh-CN" sz="2000" i="1" dirty="0">
                <a:ea typeface="ＭＳ Ｐゴシック" charset="-128"/>
              </a:rPr>
              <a:t>√</a:t>
            </a:r>
            <a:r>
              <a:rPr lang="en-US" altLang="zh-CN" sz="2000" dirty="0">
                <a:ea typeface="ＭＳ Ｐゴシック" charset="-128"/>
              </a:rPr>
              <a:t>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j2</a:t>
            </a:r>
            <a:r>
              <a:rPr lang="en-US" altLang="zh-CN" sz="2000" dirty="0">
                <a:ea typeface="ＭＳ Ｐゴシック" charset="-128"/>
              </a:rPr>
              <a:t>] </a:t>
            </a:r>
          </a:p>
          <a:p>
            <a:pPr eaLnBrk="1" hangingPunct="1">
              <a:lnSpc>
                <a:spcPct val="125000"/>
              </a:lnSpc>
              <a:buFont typeface="Wingdings" charset="2"/>
              <a:buNone/>
            </a:pPr>
            <a:r>
              <a:rPr lang="en-US" altLang="zh-CN" sz="2000" dirty="0">
                <a:ea typeface="ＭＳ Ｐゴシック" charset="-128"/>
              </a:rPr>
              <a:t>	      = </a:t>
            </a:r>
            <a:r>
              <a:rPr lang="el-GR" altLang="zh-CN" sz="2000" dirty="0">
                <a:ea typeface="ＭＳ Ｐゴシック" charset="-128"/>
              </a:rPr>
              <a:t>φ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>
                <a:ea typeface="ＭＳ Ｐゴシック" charset="-128"/>
              </a:rPr>
              <a:t>x</a:t>
            </a:r>
            <a:r>
              <a:rPr lang="en-US" altLang="zh-CN" sz="2000" b="1" baseline="-25000" dirty="0">
                <a:ea typeface="ＭＳ Ｐゴシック" charset="-128"/>
              </a:rPr>
              <a:t>i</a:t>
            </a:r>
            <a:r>
              <a:rPr lang="en-US" altLang="zh-CN" sz="2000" dirty="0">
                <a:ea typeface="ＭＳ Ｐゴシック" charset="-128"/>
              </a:rPr>
              <a:t>)</a:t>
            </a:r>
            <a:r>
              <a:rPr lang="en-US" altLang="zh-CN" sz="2000" b="1" baseline="-25000" dirty="0">
                <a:ea typeface="ＭＳ Ｐゴシック" charset="-128"/>
              </a:rPr>
              <a:t> </a:t>
            </a:r>
            <a:r>
              <a:rPr lang="en-US" altLang="zh-CN" sz="2000" b="1" baseline="30000" dirty="0">
                <a:ea typeface="ＭＳ Ｐゴシック" charset="-128"/>
              </a:rPr>
              <a:t>T</a:t>
            </a:r>
            <a:r>
              <a:rPr lang="el-GR" altLang="zh-CN" sz="2000" dirty="0">
                <a:ea typeface="ＭＳ Ｐゴシック" charset="-128"/>
              </a:rPr>
              <a:t>φ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 err="1">
                <a:ea typeface="ＭＳ Ｐゴシック" charset="-128"/>
              </a:rPr>
              <a:t>x</a:t>
            </a:r>
            <a:r>
              <a:rPr lang="en-US" altLang="zh-CN" sz="2000" b="1" baseline="-25000" dirty="0" err="1">
                <a:ea typeface="ＭＳ Ｐゴシック" charset="-128"/>
              </a:rPr>
              <a:t>j</a:t>
            </a:r>
            <a:r>
              <a:rPr lang="en-US" altLang="zh-CN" sz="2000" dirty="0">
                <a:ea typeface="ＭＳ Ｐゴシック" charset="-128"/>
              </a:rPr>
              <a:t>)    where </a:t>
            </a:r>
            <a:r>
              <a:rPr lang="el-GR" altLang="zh-CN" sz="2000" dirty="0">
                <a:ea typeface="ＭＳ Ｐゴシック" charset="-128"/>
              </a:rPr>
              <a:t>φ</a:t>
            </a:r>
            <a:r>
              <a:rPr lang="en-US" altLang="zh-CN" sz="2000" dirty="0">
                <a:ea typeface="ＭＳ Ｐゴシック" charset="-128"/>
              </a:rPr>
              <a:t>(</a:t>
            </a:r>
            <a:r>
              <a:rPr lang="en-US" altLang="zh-CN" sz="2000" b="1" dirty="0">
                <a:ea typeface="ＭＳ Ｐゴシック" charset="-128"/>
              </a:rPr>
              <a:t>x</a:t>
            </a:r>
            <a:r>
              <a:rPr lang="en-US" altLang="zh-CN" sz="2000" dirty="0">
                <a:ea typeface="ＭＳ Ｐゴシック" charset="-128"/>
              </a:rPr>
              <a:t>) = </a:t>
            </a:r>
            <a:r>
              <a:rPr lang="en-US" altLang="zh-CN" sz="2000" b="1" baseline="-25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[1  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1</a:t>
            </a:r>
            <a:r>
              <a:rPr lang="en-US" altLang="zh-CN" sz="2000" i="1" baseline="30000" dirty="0">
                <a:ea typeface="ＭＳ Ｐゴシック" charset="-128"/>
              </a:rPr>
              <a:t>2  </a:t>
            </a:r>
            <a:r>
              <a:rPr lang="en-US" altLang="zh-CN" sz="2000" i="1" dirty="0">
                <a:ea typeface="ＭＳ Ｐゴシック" charset="-128"/>
              </a:rPr>
              <a:t>√</a:t>
            </a:r>
            <a:r>
              <a:rPr lang="en-US" altLang="zh-CN" sz="2000" dirty="0">
                <a:ea typeface="ＭＳ Ｐゴシック" charset="-128"/>
              </a:rPr>
              <a:t>2 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1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2  </a:t>
            </a:r>
            <a:r>
              <a:rPr lang="en-US" altLang="zh-CN" sz="2000" i="1" dirty="0">
                <a:ea typeface="ＭＳ Ｐゴシック" charset="-128"/>
              </a:rPr>
              <a:t> x</a:t>
            </a:r>
            <a:r>
              <a:rPr lang="en-US" altLang="zh-CN" sz="2000" i="1" baseline="-25000" dirty="0">
                <a:ea typeface="ＭＳ Ｐゴシック" charset="-128"/>
              </a:rPr>
              <a:t>2</a:t>
            </a:r>
            <a:r>
              <a:rPr lang="en-US" altLang="zh-CN" sz="2000" i="1" baseline="30000" dirty="0">
                <a:ea typeface="ＭＳ Ｐゴシック" charset="-128"/>
              </a:rPr>
              <a:t>2   </a:t>
            </a:r>
            <a:r>
              <a:rPr lang="en-US" altLang="zh-CN" sz="2000" i="1" dirty="0">
                <a:ea typeface="ＭＳ Ｐゴシック" charset="-128"/>
              </a:rPr>
              <a:t>√</a:t>
            </a:r>
            <a:r>
              <a:rPr lang="en-US" altLang="zh-CN" sz="2000" dirty="0">
                <a:ea typeface="ＭＳ Ｐゴシック" charset="-128"/>
              </a:rPr>
              <a:t>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1  </a:t>
            </a:r>
            <a:r>
              <a:rPr lang="en-US" altLang="zh-CN" sz="2000" i="1" dirty="0">
                <a:ea typeface="ＭＳ Ｐゴシック" charset="-128"/>
              </a:rPr>
              <a:t>√</a:t>
            </a:r>
            <a:r>
              <a:rPr lang="en-US" altLang="zh-CN" sz="2000" dirty="0">
                <a:ea typeface="ＭＳ Ｐゴシック" charset="-128"/>
              </a:rPr>
              <a:t>2</a:t>
            </a:r>
            <a:r>
              <a:rPr lang="en-US" altLang="zh-CN" sz="2000" i="1" dirty="0">
                <a:ea typeface="ＭＳ Ｐゴシック" charset="-128"/>
              </a:rPr>
              <a:t>x</a:t>
            </a:r>
            <a:r>
              <a:rPr lang="en-US" altLang="zh-CN" sz="2000" i="1" baseline="-25000" dirty="0">
                <a:ea typeface="ＭＳ Ｐゴシック" charset="-128"/>
              </a:rPr>
              <a:t>2</a:t>
            </a:r>
            <a:r>
              <a:rPr lang="en-US" altLang="zh-CN" sz="2000" dirty="0">
                <a:ea typeface="ＭＳ Ｐゴシック" charset="-128"/>
              </a:rPr>
              <a:t>]</a:t>
            </a:r>
            <a:endParaRPr lang="el-GR" altLang="zh-CN" sz="2000" dirty="0">
              <a:ea typeface="ＭＳ Ｐゴシック" charset="-128"/>
            </a:endParaRPr>
          </a:p>
        </p:txBody>
      </p:sp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862E70A3-4178-0C48-9A79-B2F21A35E478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1595191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93690"/>
            <a:ext cx="10769600" cy="990600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Kernels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7938" y="1211318"/>
            <a:ext cx="7772400" cy="48768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ＭＳ Ｐゴシック" charset="-128"/>
              </a:rPr>
              <a:t>Why use kernels?</a:t>
            </a:r>
          </a:p>
          <a:p>
            <a:pPr lvl="1" eaLnBrk="1" hangingPunct="1"/>
            <a:r>
              <a:rPr lang="en-US" altLang="zh-CN" dirty="0">
                <a:ea typeface="ＭＳ Ｐゴシック" charset="-128"/>
              </a:rPr>
              <a:t>Make non-separable problem separable.</a:t>
            </a:r>
          </a:p>
          <a:p>
            <a:pPr lvl="1" eaLnBrk="1" hangingPunct="1"/>
            <a:r>
              <a:rPr lang="en-US" altLang="zh-CN" dirty="0">
                <a:ea typeface="ＭＳ Ｐゴシック" charset="-128"/>
              </a:rPr>
              <a:t>Map data into better representational space</a:t>
            </a:r>
          </a:p>
          <a:p>
            <a:pPr eaLnBrk="1" hangingPunct="1"/>
            <a:r>
              <a:rPr lang="en-US" altLang="zh-CN" dirty="0">
                <a:ea typeface="ＭＳ Ｐゴシック" charset="-128"/>
              </a:rPr>
              <a:t>Common kernels</a:t>
            </a:r>
          </a:p>
          <a:p>
            <a:pPr lvl="1" eaLnBrk="1" hangingPunct="1"/>
            <a:r>
              <a:rPr lang="en-US" altLang="zh-CN" dirty="0">
                <a:ea typeface="ＭＳ Ｐゴシック" charset="-128"/>
              </a:rPr>
              <a:t>Linear</a:t>
            </a:r>
          </a:p>
          <a:p>
            <a:pPr lvl="1" eaLnBrk="1" hangingPunct="1"/>
            <a:r>
              <a:rPr lang="en-US" altLang="zh-CN" dirty="0">
                <a:ea typeface="ＭＳ Ｐゴシック" charset="-128"/>
              </a:rPr>
              <a:t>Polynomial </a:t>
            </a:r>
            <a:r>
              <a:rPr lang="en-US" altLang="zh-CN" b="1" dirty="0">
                <a:solidFill>
                  <a:schemeClr val="folHlink"/>
                </a:solidFill>
                <a:ea typeface="ＭＳ Ｐゴシック" charset="-128"/>
              </a:rPr>
              <a:t>K(</a:t>
            </a:r>
            <a:r>
              <a:rPr lang="en-US" altLang="zh-CN" b="1" dirty="0" err="1">
                <a:solidFill>
                  <a:schemeClr val="folHlink"/>
                </a:solidFill>
                <a:ea typeface="ＭＳ Ｐゴシック" charset="-128"/>
              </a:rPr>
              <a:t>x,z</a:t>
            </a:r>
            <a:r>
              <a:rPr lang="en-US" altLang="zh-CN" b="1" dirty="0">
                <a:solidFill>
                  <a:schemeClr val="folHlink"/>
                </a:solidFill>
                <a:ea typeface="ＭＳ Ｐゴシック" charset="-128"/>
              </a:rPr>
              <a:t>) = (1+x</a:t>
            </a:r>
            <a:r>
              <a:rPr lang="en-US" altLang="zh-CN" b="1" baseline="30000" dirty="0">
                <a:solidFill>
                  <a:schemeClr val="folHlink"/>
                </a:solidFill>
                <a:ea typeface="ＭＳ Ｐゴシック" charset="-128"/>
              </a:rPr>
              <a:t>T</a:t>
            </a:r>
            <a:r>
              <a:rPr lang="en-US" altLang="zh-CN" b="1" dirty="0">
                <a:solidFill>
                  <a:schemeClr val="folHlink"/>
                </a:solidFill>
                <a:ea typeface="ＭＳ Ｐゴシック" charset="-128"/>
              </a:rPr>
              <a:t>z)</a:t>
            </a:r>
            <a:r>
              <a:rPr lang="en-US" altLang="zh-CN" b="1" baseline="30000" dirty="0">
                <a:solidFill>
                  <a:schemeClr val="folHlink"/>
                </a:solidFill>
                <a:ea typeface="ＭＳ Ｐゴシック" charset="-128"/>
              </a:rPr>
              <a:t>d</a:t>
            </a:r>
          </a:p>
          <a:p>
            <a:pPr lvl="2" eaLnBrk="1" hangingPunct="1"/>
            <a:r>
              <a:rPr lang="en-US" altLang="zh-CN" dirty="0">
                <a:ea typeface="ＭＳ Ｐゴシック" charset="-128"/>
              </a:rPr>
              <a:t>Gives feature conjunctions</a:t>
            </a:r>
          </a:p>
          <a:p>
            <a:pPr lvl="1" eaLnBrk="1" hangingPunct="1"/>
            <a:r>
              <a:rPr lang="en-US" altLang="zh-CN" dirty="0">
                <a:ea typeface="ＭＳ Ｐゴシック" charset="-128"/>
              </a:rPr>
              <a:t>Radial basis function (infinite dimensional space)</a:t>
            </a:r>
          </a:p>
          <a:p>
            <a:pPr lvl="1" eaLnBrk="1" hangingPunct="1"/>
            <a:endParaRPr lang="en-US" altLang="zh-CN" dirty="0">
              <a:ea typeface="ＭＳ Ｐゴシック" charset="-128"/>
            </a:endParaRPr>
          </a:p>
          <a:p>
            <a:pPr lvl="1" eaLnBrk="1" hangingPunct="1"/>
            <a:endParaRPr lang="en-US" altLang="zh-CN" dirty="0">
              <a:ea typeface="ＭＳ Ｐゴシック" charset="-128"/>
            </a:endParaRPr>
          </a:p>
          <a:p>
            <a:pPr eaLnBrk="1" hangingPunct="1"/>
            <a:r>
              <a:rPr lang="en-US" altLang="zh-CN" dirty="0">
                <a:ea typeface="ＭＳ Ｐゴシック" charset="-128"/>
              </a:rPr>
              <a:t>Haven</a:t>
            </a:r>
            <a:r>
              <a:rPr lang="en-US" altLang="en-US" dirty="0">
                <a:ea typeface="ＭＳ Ｐゴシック" charset="-128"/>
              </a:rPr>
              <a:t>’</a:t>
            </a:r>
            <a:r>
              <a:rPr lang="en-US" altLang="zh-CN" dirty="0">
                <a:ea typeface="ＭＳ Ｐゴシック" charset="-128"/>
              </a:rPr>
              <a:t>t been very useful in text </a:t>
            </a:r>
            <a:r>
              <a:rPr lang="en-US" altLang="zh-CN" dirty="0" smtClean="0">
                <a:ea typeface="ＭＳ Ｐゴシック" charset="-128"/>
              </a:rPr>
              <a:t>classification</a:t>
            </a:r>
            <a:endParaRPr lang="en-US" altLang="zh-CN" dirty="0">
              <a:ea typeface="ＭＳ Ｐゴシック" charset="-128"/>
            </a:endParaRPr>
          </a:p>
          <a:p>
            <a:pPr lvl="1" eaLnBrk="1" hangingPunct="1">
              <a:buFont typeface="Wingdings" charset="2"/>
              <a:buNone/>
            </a:pPr>
            <a:endParaRPr lang="en-US" altLang="zh-CN" dirty="0">
              <a:ea typeface="ＭＳ Ｐゴシック" charset="-128"/>
            </a:endParaRPr>
          </a:p>
        </p:txBody>
      </p:sp>
      <p:sp>
        <p:nvSpPr>
          <p:cNvPr id="4505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32814D0C-F4A2-7049-8944-FE8678D1E09C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58" name="Picture 2" descr="burges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344631"/>
            <a:ext cx="61722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90745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5" y="88800"/>
            <a:ext cx="7772400" cy="1143000"/>
          </a:xfrm>
        </p:spPr>
        <p:txBody>
          <a:bodyPr/>
          <a:lstStyle/>
          <a:p>
            <a:r>
              <a:rPr lang="en-US" altLang="zh-CN" dirty="0"/>
              <a:t>Overtraining/overfitting</a:t>
            </a:r>
          </a:p>
        </p:txBody>
      </p:sp>
      <p:grpSp>
        <p:nvGrpSpPr>
          <p:cNvPr id="32806" name="Group 38"/>
          <p:cNvGrpSpPr>
            <a:grpSpLocks/>
          </p:cNvGrpSpPr>
          <p:nvPr/>
        </p:nvGrpSpPr>
        <p:grpSpPr bwMode="auto">
          <a:xfrm>
            <a:off x="3673534" y="3536731"/>
            <a:ext cx="4514961" cy="2932502"/>
            <a:chOff x="864" y="1248"/>
            <a:chExt cx="4067" cy="2745"/>
          </a:xfrm>
        </p:grpSpPr>
        <p:sp>
          <p:nvSpPr>
            <p:cNvPr id="32772" name="Oval 4"/>
            <p:cNvSpPr>
              <a:spLocks noChangeArrowheads="1"/>
            </p:cNvSpPr>
            <p:nvPr/>
          </p:nvSpPr>
          <p:spPr bwMode="auto">
            <a:xfrm>
              <a:off x="1555" y="2438"/>
              <a:ext cx="103" cy="1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Oval 5"/>
            <p:cNvSpPr>
              <a:spLocks noChangeArrowheads="1"/>
            </p:cNvSpPr>
            <p:nvPr/>
          </p:nvSpPr>
          <p:spPr bwMode="auto">
            <a:xfrm>
              <a:off x="1589" y="2661"/>
              <a:ext cx="104" cy="1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2688" y="3168"/>
              <a:ext cx="104" cy="1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2016" y="2736"/>
              <a:ext cx="103" cy="1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2246" y="3256"/>
              <a:ext cx="103" cy="1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2016" y="3504"/>
              <a:ext cx="104" cy="1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1520" y="2921"/>
              <a:ext cx="104" cy="1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Oval 11"/>
            <p:cNvSpPr>
              <a:spLocks noChangeArrowheads="1"/>
            </p:cNvSpPr>
            <p:nvPr/>
          </p:nvSpPr>
          <p:spPr bwMode="auto">
            <a:xfrm>
              <a:off x="2004" y="3033"/>
              <a:ext cx="104" cy="1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Oval 12"/>
            <p:cNvSpPr>
              <a:spLocks noChangeArrowheads="1"/>
            </p:cNvSpPr>
            <p:nvPr/>
          </p:nvSpPr>
          <p:spPr bwMode="auto">
            <a:xfrm>
              <a:off x="2660" y="3702"/>
              <a:ext cx="104" cy="11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Oval 13"/>
            <p:cNvSpPr>
              <a:spLocks noChangeArrowheads="1"/>
            </p:cNvSpPr>
            <p:nvPr/>
          </p:nvSpPr>
          <p:spPr bwMode="auto">
            <a:xfrm>
              <a:off x="2489" y="1516"/>
              <a:ext cx="103" cy="1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Oval 14"/>
            <p:cNvSpPr>
              <a:spLocks noChangeArrowheads="1"/>
            </p:cNvSpPr>
            <p:nvPr/>
          </p:nvSpPr>
          <p:spPr bwMode="auto">
            <a:xfrm>
              <a:off x="3110" y="1888"/>
              <a:ext cx="104" cy="1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Oval 15"/>
            <p:cNvSpPr>
              <a:spLocks noChangeArrowheads="1"/>
            </p:cNvSpPr>
            <p:nvPr/>
          </p:nvSpPr>
          <p:spPr bwMode="auto">
            <a:xfrm>
              <a:off x="3698" y="2185"/>
              <a:ext cx="103" cy="1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Oval 16"/>
            <p:cNvSpPr>
              <a:spLocks noChangeArrowheads="1"/>
            </p:cNvSpPr>
            <p:nvPr/>
          </p:nvSpPr>
          <p:spPr bwMode="auto">
            <a:xfrm>
              <a:off x="3594" y="2780"/>
              <a:ext cx="104" cy="1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Oval 17"/>
            <p:cNvSpPr>
              <a:spLocks noChangeArrowheads="1"/>
            </p:cNvSpPr>
            <p:nvPr/>
          </p:nvSpPr>
          <p:spPr bwMode="auto">
            <a:xfrm>
              <a:off x="2558" y="2037"/>
              <a:ext cx="103" cy="1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Oval 18"/>
            <p:cNvSpPr>
              <a:spLocks noChangeArrowheads="1"/>
            </p:cNvSpPr>
            <p:nvPr/>
          </p:nvSpPr>
          <p:spPr bwMode="auto">
            <a:xfrm>
              <a:off x="2972" y="2371"/>
              <a:ext cx="104" cy="1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Oval 19"/>
            <p:cNvSpPr>
              <a:spLocks noChangeArrowheads="1"/>
            </p:cNvSpPr>
            <p:nvPr/>
          </p:nvSpPr>
          <p:spPr bwMode="auto">
            <a:xfrm>
              <a:off x="3456" y="2594"/>
              <a:ext cx="103" cy="1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Oval 20"/>
            <p:cNvSpPr>
              <a:spLocks noChangeArrowheads="1"/>
            </p:cNvSpPr>
            <p:nvPr/>
          </p:nvSpPr>
          <p:spPr bwMode="auto">
            <a:xfrm>
              <a:off x="2869" y="2148"/>
              <a:ext cx="103" cy="1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Oval 21"/>
            <p:cNvSpPr>
              <a:spLocks noChangeArrowheads="1"/>
            </p:cNvSpPr>
            <p:nvPr/>
          </p:nvSpPr>
          <p:spPr bwMode="auto">
            <a:xfrm>
              <a:off x="2592" y="1776"/>
              <a:ext cx="104" cy="1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flipV="1">
              <a:off x="1002" y="124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864" y="3888"/>
              <a:ext cx="3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Oval 24"/>
            <p:cNvSpPr>
              <a:spLocks noChangeArrowheads="1"/>
            </p:cNvSpPr>
            <p:nvPr/>
          </p:nvSpPr>
          <p:spPr bwMode="auto">
            <a:xfrm>
              <a:off x="4146" y="3371"/>
              <a:ext cx="70" cy="1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Oval 25"/>
            <p:cNvSpPr>
              <a:spLocks noChangeArrowheads="1"/>
            </p:cNvSpPr>
            <p:nvPr/>
          </p:nvSpPr>
          <p:spPr bwMode="auto">
            <a:xfrm>
              <a:off x="4146" y="3594"/>
              <a:ext cx="70" cy="1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Text Box 26"/>
            <p:cNvSpPr txBox="1">
              <a:spLocks noChangeArrowheads="1"/>
            </p:cNvSpPr>
            <p:nvPr/>
          </p:nvSpPr>
          <p:spPr bwMode="auto">
            <a:xfrm>
              <a:off x="4249" y="3336"/>
              <a:ext cx="63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=-1</a:t>
              </a: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4249" y="3561"/>
              <a:ext cx="68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=+1</a:t>
              </a:r>
            </a:p>
          </p:txBody>
        </p:sp>
        <p:sp>
          <p:nvSpPr>
            <p:cNvPr id="32799" name="Oval 31"/>
            <p:cNvSpPr>
              <a:spLocks noChangeArrowheads="1"/>
            </p:cNvSpPr>
            <p:nvPr/>
          </p:nvSpPr>
          <p:spPr bwMode="auto">
            <a:xfrm>
              <a:off x="2256" y="2976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1440" y="1680"/>
              <a:ext cx="2256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Freeform 37"/>
            <p:cNvSpPr>
              <a:spLocks/>
            </p:cNvSpPr>
            <p:nvPr/>
          </p:nvSpPr>
          <p:spPr bwMode="auto">
            <a:xfrm>
              <a:off x="1105" y="2325"/>
              <a:ext cx="1646" cy="1425"/>
            </a:xfrm>
            <a:custGeom>
              <a:avLst/>
              <a:gdLst>
                <a:gd name="T0" fmla="*/ 1622 w 1646"/>
                <a:gd name="T1" fmla="*/ 1425 h 1425"/>
                <a:gd name="T2" fmla="*/ 1528 w 1646"/>
                <a:gd name="T3" fmla="*/ 1401 h 1425"/>
                <a:gd name="T4" fmla="*/ 1458 w 1646"/>
                <a:gd name="T5" fmla="*/ 1354 h 1425"/>
                <a:gd name="T6" fmla="*/ 1352 w 1646"/>
                <a:gd name="T7" fmla="*/ 1343 h 1425"/>
                <a:gd name="T8" fmla="*/ 1246 w 1646"/>
                <a:gd name="T9" fmla="*/ 1249 h 1425"/>
                <a:gd name="T10" fmla="*/ 1270 w 1646"/>
                <a:gd name="T11" fmla="*/ 1119 h 1425"/>
                <a:gd name="T12" fmla="*/ 1305 w 1646"/>
                <a:gd name="T13" fmla="*/ 1107 h 1425"/>
                <a:gd name="T14" fmla="*/ 1599 w 1646"/>
                <a:gd name="T15" fmla="*/ 1002 h 1425"/>
                <a:gd name="T16" fmla="*/ 1622 w 1646"/>
                <a:gd name="T17" fmla="*/ 966 h 1425"/>
                <a:gd name="T18" fmla="*/ 1646 w 1646"/>
                <a:gd name="T19" fmla="*/ 896 h 1425"/>
                <a:gd name="T20" fmla="*/ 1422 w 1646"/>
                <a:gd name="T21" fmla="*/ 814 h 1425"/>
                <a:gd name="T22" fmla="*/ 1246 w 1646"/>
                <a:gd name="T23" fmla="*/ 884 h 1425"/>
                <a:gd name="T24" fmla="*/ 1093 w 1646"/>
                <a:gd name="T25" fmla="*/ 837 h 1425"/>
                <a:gd name="T26" fmla="*/ 1058 w 1646"/>
                <a:gd name="T27" fmla="*/ 579 h 1425"/>
                <a:gd name="T28" fmla="*/ 1034 w 1646"/>
                <a:gd name="T29" fmla="*/ 508 h 1425"/>
                <a:gd name="T30" fmla="*/ 952 w 1646"/>
                <a:gd name="T31" fmla="*/ 473 h 1425"/>
                <a:gd name="T32" fmla="*/ 882 w 1646"/>
                <a:gd name="T33" fmla="*/ 449 h 1425"/>
                <a:gd name="T34" fmla="*/ 788 w 1646"/>
                <a:gd name="T35" fmla="*/ 590 h 1425"/>
                <a:gd name="T36" fmla="*/ 752 w 1646"/>
                <a:gd name="T37" fmla="*/ 614 h 1425"/>
                <a:gd name="T38" fmla="*/ 682 w 1646"/>
                <a:gd name="T39" fmla="*/ 637 h 1425"/>
                <a:gd name="T40" fmla="*/ 599 w 1646"/>
                <a:gd name="T41" fmla="*/ 555 h 1425"/>
                <a:gd name="T42" fmla="*/ 611 w 1646"/>
                <a:gd name="T43" fmla="*/ 296 h 1425"/>
                <a:gd name="T44" fmla="*/ 447 w 1646"/>
                <a:gd name="T45" fmla="*/ 85 h 1425"/>
                <a:gd name="T46" fmla="*/ 306 w 1646"/>
                <a:gd name="T47" fmla="*/ 14 h 1425"/>
                <a:gd name="T48" fmla="*/ 0 w 1646"/>
                <a:gd name="T49" fmla="*/ 3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6" h="1425">
                  <a:moveTo>
                    <a:pt x="1622" y="1425"/>
                  </a:moveTo>
                  <a:cubicBezTo>
                    <a:pt x="1605" y="1421"/>
                    <a:pt x="1549" y="1413"/>
                    <a:pt x="1528" y="1401"/>
                  </a:cubicBezTo>
                  <a:cubicBezTo>
                    <a:pt x="1503" y="1387"/>
                    <a:pt x="1486" y="1357"/>
                    <a:pt x="1458" y="1354"/>
                  </a:cubicBezTo>
                  <a:cubicBezTo>
                    <a:pt x="1423" y="1350"/>
                    <a:pt x="1387" y="1347"/>
                    <a:pt x="1352" y="1343"/>
                  </a:cubicBezTo>
                  <a:cubicBezTo>
                    <a:pt x="1270" y="1315"/>
                    <a:pt x="1274" y="1331"/>
                    <a:pt x="1246" y="1249"/>
                  </a:cubicBezTo>
                  <a:cubicBezTo>
                    <a:pt x="1246" y="1249"/>
                    <a:pt x="1255" y="1134"/>
                    <a:pt x="1270" y="1119"/>
                  </a:cubicBezTo>
                  <a:cubicBezTo>
                    <a:pt x="1279" y="1110"/>
                    <a:pt x="1294" y="1113"/>
                    <a:pt x="1305" y="1107"/>
                  </a:cubicBezTo>
                  <a:cubicBezTo>
                    <a:pt x="1398" y="1061"/>
                    <a:pt x="1499" y="1033"/>
                    <a:pt x="1599" y="1002"/>
                  </a:cubicBezTo>
                  <a:cubicBezTo>
                    <a:pt x="1607" y="990"/>
                    <a:pt x="1616" y="979"/>
                    <a:pt x="1622" y="966"/>
                  </a:cubicBezTo>
                  <a:cubicBezTo>
                    <a:pt x="1632" y="943"/>
                    <a:pt x="1646" y="896"/>
                    <a:pt x="1646" y="896"/>
                  </a:cubicBezTo>
                  <a:cubicBezTo>
                    <a:pt x="1617" y="754"/>
                    <a:pt x="1585" y="803"/>
                    <a:pt x="1422" y="814"/>
                  </a:cubicBezTo>
                  <a:cubicBezTo>
                    <a:pt x="1359" y="835"/>
                    <a:pt x="1308" y="863"/>
                    <a:pt x="1246" y="884"/>
                  </a:cubicBezTo>
                  <a:cubicBezTo>
                    <a:pt x="1179" y="874"/>
                    <a:pt x="1146" y="874"/>
                    <a:pt x="1093" y="837"/>
                  </a:cubicBezTo>
                  <a:cubicBezTo>
                    <a:pt x="1025" y="734"/>
                    <a:pt x="1091" y="846"/>
                    <a:pt x="1058" y="579"/>
                  </a:cubicBezTo>
                  <a:cubicBezTo>
                    <a:pt x="1055" y="554"/>
                    <a:pt x="1055" y="522"/>
                    <a:pt x="1034" y="508"/>
                  </a:cubicBezTo>
                  <a:cubicBezTo>
                    <a:pt x="977" y="469"/>
                    <a:pt x="1023" y="494"/>
                    <a:pt x="952" y="473"/>
                  </a:cubicBezTo>
                  <a:cubicBezTo>
                    <a:pt x="928" y="466"/>
                    <a:pt x="882" y="449"/>
                    <a:pt x="882" y="449"/>
                  </a:cubicBezTo>
                  <a:cubicBezTo>
                    <a:pt x="855" y="489"/>
                    <a:pt x="826" y="559"/>
                    <a:pt x="788" y="590"/>
                  </a:cubicBezTo>
                  <a:cubicBezTo>
                    <a:pt x="777" y="599"/>
                    <a:pt x="765" y="608"/>
                    <a:pt x="752" y="614"/>
                  </a:cubicBezTo>
                  <a:cubicBezTo>
                    <a:pt x="730" y="624"/>
                    <a:pt x="682" y="637"/>
                    <a:pt x="682" y="637"/>
                  </a:cubicBezTo>
                  <a:cubicBezTo>
                    <a:pt x="617" y="622"/>
                    <a:pt x="620" y="616"/>
                    <a:pt x="599" y="555"/>
                  </a:cubicBezTo>
                  <a:cubicBezTo>
                    <a:pt x="611" y="451"/>
                    <a:pt x="631" y="403"/>
                    <a:pt x="611" y="296"/>
                  </a:cubicBezTo>
                  <a:cubicBezTo>
                    <a:pt x="590" y="182"/>
                    <a:pt x="544" y="139"/>
                    <a:pt x="447" y="85"/>
                  </a:cubicBezTo>
                  <a:cubicBezTo>
                    <a:pt x="399" y="58"/>
                    <a:pt x="365" y="18"/>
                    <a:pt x="306" y="14"/>
                  </a:cubicBezTo>
                  <a:cubicBezTo>
                    <a:pt x="86" y="0"/>
                    <a:pt x="188" y="3"/>
                    <a:pt x="0" y="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280288" y="2309776"/>
            <a:ext cx="8659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An example: A botanist really knowing trees.Everytime he sees a new tree, </a:t>
            </a:r>
          </a:p>
          <a:p>
            <a:r>
              <a:rPr lang="en-US" altLang="zh-CN" sz="2000"/>
              <a:t>he claims it is not a tree.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241470" y="1036663"/>
            <a:ext cx="794702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A well known problem with machine learning methods is overtraining.</a:t>
            </a:r>
          </a:p>
          <a:p>
            <a:r>
              <a:rPr lang="en-US" altLang="zh-CN" sz="2000"/>
              <a:t>This means that we have learned the training data very well, but </a:t>
            </a:r>
          </a:p>
          <a:p>
            <a:r>
              <a:rPr lang="en-US" altLang="zh-CN" sz="2000"/>
              <a:t>we can not classify unseen examples correctly.</a:t>
            </a:r>
          </a:p>
        </p:txBody>
      </p:sp>
    </p:spTree>
    <p:extLst>
      <p:ext uri="{BB962C8B-B14F-4D97-AF65-F5344CB8AC3E}">
        <p14:creationId xmlns:p14="http://schemas.microsoft.com/office/powerpoint/2010/main" val="13044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2917"/>
            <a:ext cx="10515600" cy="1325563"/>
          </a:xfrm>
        </p:spPr>
        <p:txBody>
          <a:bodyPr/>
          <a:lstStyle/>
          <a:p>
            <a:r>
              <a:rPr lang="en-US" altLang="zh-CN" dirty="0"/>
              <a:t>Overtraining/overfitting</a:t>
            </a:r>
            <a:r>
              <a:rPr lang="en-US" altLang="zh-CN" u="sng" dirty="0"/>
              <a:t> 2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819807" y="2736742"/>
            <a:ext cx="838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It can be shown that: The portion, n, of unseen data that will be </a:t>
            </a:r>
            <a:r>
              <a:rPr lang="en-US" altLang="zh-CN" sz="2000" dirty="0" err="1"/>
              <a:t>missclassified</a:t>
            </a:r>
            <a:r>
              <a:rPr lang="en-US" altLang="zh-CN" sz="2000" dirty="0"/>
              <a:t> is bounded by: </a:t>
            </a:r>
          </a:p>
          <a:p>
            <a:r>
              <a:rPr lang="en-US" altLang="zh-CN" sz="2000" dirty="0"/>
              <a:t>	n </a:t>
            </a:r>
            <a:r>
              <a:rPr lang="en-US" altLang="zh-CN" sz="2000" dirty="0">
                <a:sym typeface="Symbol" charset="2"/>
              </a:rPr>
              <a:t> Number of support vectors / number of training examples</a:t>
            </a:r>
            <a:endParaRPr lang="en-US" altLang="zh-CN" sz="2000" dirty="0"/>
          </a:p>
        </p:txBody>
      </p:sp>
      <p:sp>
        <p:nvSpPr>
          <p:cNvPr id="31809" name="Text Box 65"/>
          <p:cNvSpPr txBox="1">
            <a:spLocks noChangeArrowheads="1"/>
          </p:cNvSpPr>
          <p:nvPr/>
        </p:nvSpPr>
        <p:spPr bwMode="auto">
          <a:xfrm>
            <a:off x="819807" y="1925530"/>
            <a:ext cx="775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/>
              <a:t>A measure of the risk of overtraining with SVM (there are also other</a:t>
            </a:r>
          </a:p>
          <a:p>
            <a:r>
              <a:rPr lang="en-US" altLang="zh-CN" sz="2000" dirty="0"/>
              <a:t>measures). </a:t>
            </a:r>
          </a:p>
        </p:txBody>
      </p:sp>
      <p:sp>
        <p:nvSpPr>
          <p:cNvPr id="31810" name="Text Box 66"/>
          <p:cNvSpPr txBox="1">
            <a:spLocks noChangeArrowheads="1"/>
          </p:cNvSpPr>
          <p:nvPr/>
        </p:nvSpPr>
        <p:spPr bwMode="auto">
          <a:xfrm>
            <a:off x="515008" y="3978167"/>
            <a:ext cx="92360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Ockham´s razor principle: Simpler system are better than more complex ones.</a:t>
            </a:r>
          </a:p>
          <a:p>
            <a:r>
              <a:rPr lang="en-US" altLang="zh-CN" sz="2000"/>
              <a:t>In SVM case: fewer support vectors mean a simpler representation of the hyperplane.</a:t>
            </a:r>
          </a:p>
        </p:txBody>
      </p:sp>
      <p:sp>
        <p:nvSpPr>
          <p:cNvPr id="31811" name="Text Box 67"/>
          <p:cNvSpPr txBox="1">
            <a:spLocks noChangeArrowheads="1"/>
          </p:cNvSpPr>
          <p:nvPr/>
        </p:nvSpPr>
        <p:spPr bwMode="auto">
          <a:xfrm>
            <a:off x="743608" y="520212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/>
          </a:p>
        </p:txBody>
      </p:sp>
      <p:sp>
        <p:nvSpPr>
          <p:cNvPr id="31812" name="Text Box 68"/>
          <p:cNvSpPr txBox="1">
            <a:spLocks noChangeArrowheads="1"/>
          </p:cNvSpPr>
          <p:nvPr/>
        </p:nvSpPr>
        <p:spPr bwMode="auto">
          <a:xfrm>
            <a:off x="515008" y="5103705"/>
            <a:ext cx="8774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Example: Understanding a certain cancer if it can be described by one gene </a:t>
            </a:r>
          </a:p>
          <a:p>
            <a:r>
              <a:rPr lang="en-US" altLang="zh-CN" sz="2000"/>
              <a:t>is easier than if we have to describe it with 5000.</a:t>
            </a:r>
          </a:p>
        </p:txBody>
      </p:sp>
    </p:spTree>
    <p:extLst>
      <p:ext uri="{BB962C8B-B14F-4D97-AF65-F5344CB8AC3E}">
        <p14:creationId xmlns:p14="http://schemas.microsoft.com/office/powerpoint/2010/main" val="11509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Cautionary Example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90675" y="28638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274763" y="2874963"/>
            <a:ext cx="91440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423988" y="2835275"/>
            <a:ext cx="91440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936625" y="29083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3733800" y="1828800"/>
            <a:ext cx="4724400" cy="2743200"/>
            <a:chOff x="384" y="1104"/>
            <a:chExt cx="4368" cy="2792"/>
          </a:xfrm>
        </p:grpSpPr>
        <p:pic>
          <p:nvPicPr>
            <p:cNvPr id="33798" name="Picture 6" descr="MBT 104 Centuri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104"/>
              <a:ext cx="2112" cy="1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801" name="Picture 9" descr="MBT 121 Leopard 2A4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2448"/>
              <a:ext cx="2256" cy="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804" name="Picture 12" descr="MBT 103C S-Tank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448"/>
              <a:ext cx="2112" cy="1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807" name="Picture 15" descr="MBT 122 Leopard 2S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104"/>
              <a:ext cx="2256" cy="1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1905000" y="4805364"/>
            <a:ext cx="70535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Image classification of tanks. Autofire when an enemy tank is spotted.</a:t>
            </a:r>
          </a:p>
          <a:p>
            <a:r>
              <a:rPr lang="en-US" altLang="zh-CN"/>
              <a:t>Input data: Photos of own and enemy tanks.</a:t>
            </a:r>
          </a:p>
          <a:p>
            <a:r>
              <a:rPr lang="en-US" altLang="zh-CN"/>
              <a:t>Worked really good with the training set used.</a:t>
            </a:r>
          </a:p>
          <a:p>
            <a:r>
              <a:rPr lang="en-US" altLang="zh-CN"/>
              <a:t>In reality it failed completely.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905000" y="6219825"/>
            <a:ext cx="786765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Reason: All enemy tank photos taken in the morning. All own tanks in dawn.</a:t>
            </a:r>
          </a:p>
          <a:p>
            <a:r>
              <a:rPr lang="en-US" altLang="zh-CN"/>
              <a:t>The classifier could recognize dusk from dawn!!!!</a:t>
            </a:r>
          </a:p>
        </p:txBody>
      </p:sp>
    </p:spTree>
    <p:extLst>
      <p:ext uri="{BB962C8B-B14F-4D97-AF65-F5344CB8AC3E}">
        <p14:creationId xmlns:p14="http://schemas.microsoft.com/office/powerpoint/2010/main" val="18946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3704" y="14440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Summary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33704" y="1555531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zh-CN" sz="2200" dirty="0">
                <a:ea typeface="ＭＳ Ｐゴシック" charset="-128"/>
              </a:rPr>
              <a:t>Support vector machines (SVM)</a:t>
            </a:r>
          </a:p>
          <a:p>
            <a:pPr lvl="1" eaLnBrk="1" hangingPunct="1"/>
            <a:r>
              <a:rPr lang="en-US" altLang="zh-CN" sz="2000" dirty="0">
                <a:ea typeface="ＭＳ Ｐゴシック" charset="-128"/>
              </a:rPr>
              <a:t>Choose hyperplane based on support vectors</a:t>
            </a:r>
          </a:p>
          <a:p>
            <a:pPr lvl="2" eaLnBrk="1" hangingPunct="1"/>
            <a:r>
              <a:rPr lang="en-US" altLang="zh-CN" sz="1800" dirty="0">
                <a:ea typeface="ＭＳ Ｐゴシック" charset="-128"/>
              </a:rPr>
              <a:t>Support vector =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zh-CN" sz="1800" dirty="0">
                <a:ea typeface="ＭＳ Ｐゴシック" charset="-128"/>
              </a:rPr>
              <a:t>critical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zh-CN" sz="1800" dirty="0">
                <a:ea typeface="ＭＳ Ｐゴシック" charset="-128"/>
              </a:rPr>
              <a:t> point close to decision boundary</a:t>
            </a:r>
          </a:p>
          <a:p>
            <a:pPr lvl="1" eaLnBrk="1" hangingPunct="1"/>
            <a:r>
              <a:rPr lang="en-US" altLang="zh-CN" sz="2000" dirty="0">
                <a:ea typeface="ＭＳ Ｐゴシック" charset="-128"/>
              </a:rPr>
              <a:t>(Degree-1) SVMs are linear classifiers.</a:t>
            </a:r>
          </a:p>
          <a:p>
            <a:pPr lvl="1" eaLnBrk="1" hangingPunct="1"/>
            <a:r>
              <a:rPr lang="en-US" altLang="zh-CN" sz="2000" dirty="0">
                <a:ea typeface="ＭＳ Ｐゴシック" charset="-128"/>
              </a:rPr>
              <a:t>Kernels: powerful and elegant way to define similarity metric</a:t>
            </a:r>
          </a:p>
          <a:p>
            <a:pPr lvl="1" eaLnBrk="1" hangingPunct="1"/>
            <a:r>
              <a:rPr lang="en-US" altLang="zh-CN" sz="2000" dirty="0">
                <a:ea typeface="ＭＳ Ｐゴシック" charset="-128"/>
              </a:rPr>
              <a:t>Perhaps best performing text classifier</a:t>
            </a:r>
          </a:p>
          <a:p>
            <a:pPr lvl="2" eaLnBrk="1" hangingPunct="1"/>
            <a:r>
              <a:rPr lang="en-US" altLang="zh-CN" sz="1800" dirty="0">
                <a:ea typeface="ＭＳ Ｐゴシック" charset="-128"/>
              </a:rPr>
              <a:t>But there are other methods that perform about as well as SVM, such as regularized logistic regression (Zhang &amp; </a:t>
            </a:r>
            <a:r>
              <a:rPr lang="en-US" altLang="zh-CN" sz="1800" dirty="0" err="1">
                <a:ea typeface="ＭＳ Ｐゴシック" charset="-128"/>
              </a:rPr>
              <a:t>Oles</a:t>
            </a:r>
            <a:r>
              <a:rPr lang="en-US" altLang="zh-CN" sz="1800" dirty="0">
                <a:ea typeface="ＭＳ Ｐゴシック" charset="-128"/>
              </a:rPr>
              <a:t> 2001)</a:t>
            </a:r>
          </a:p>
          <a:p>
            <a:pPr lvl="1" eaLnBrk="1" hangingPunct="1"/>
            <a:r>
              <a:rPr lang="en-US" altLang="zh-CN" sz="2000" dirty="0">
                <a:ea typeface="ＭＳ Ｐゴシック" charset="-128"/>
              </a:rPr>
              <a:t>Partly popular due to availability of good software</a:t>
            </a:r>
          </a:p>
          <a:p>
            <a:pPr lvl="2" eaLnBrk="1" hangingPunct="1"/>
            <a:r>
              <a:rPr lang="en-US" altLang="zh-CN" sz="1800" dirty="0" err="1">
                <a:ea typeface="ＭＳ Ｐゴシック" charset="-128"/>
              </a:rPr>
              <a:t>SVMlight</a:t>
            </a:r>
            <a:r>
              <a:rPr lang="en-US" altLang="zh-CN" sz="1800" dirty="0">
                <a:ea typeface="ＭＳ Ｐゴシック" charset="-128"/>
              </a:rPr>
              <a:t> is accurate and fast – and free (for research)</a:t>
            </a:r>
          </a:p>
          <a:p>
            <a:pPr lvl="2" eaLnBrk="1" hangingPunct="1"/>
            <a:r>
              <a:rPr lang="en-US" altLang="zh-CN" sz="1800" dirty="0">
                <a:ea typeface="ＭＳ Ｐゴシック" charset="-128"/>
              </a:rPr>
              <a:t>Now lots of good software: </a:t>
            </a:r>
            <a:r>
              <a:rPr lang="en-US" altLang="zh-CN" sz="1800" dirty="0" err="1">
                <a:ea typeface="ＭＳ Ｐゴシック" charset="-128"/>
              </a:rPr>
              <a:t>libsvm</a:t>
            </a:r>
            <a:r>
              <a:rPr lang="en-US" altLang="zh-CN" sz="1800" dirty="0">
                <a:ea typeface="ＭＳ Ｐゴシック" charset="-128"/>
              </a:rPr>
              <a:t>, </a:t>
            </a:r>
            <a:r>
              <a:rPr lang="en-US" altLang="zh-CN" sz="1800" dirty="0" err="1">
                <a:ea typeface="ＭＳ Ｐゴシック" charset="-128"/>
              </a:rPr>
              <a:t>TinySVM</a:t>
            </a:r>
            <a:r>
              <a:rPr lang="en-US" altLang="zh-CN" sz="1800" dirty="0">
                <a:ea typeface="ＭＳ Ｐゴシック" charset="-128"/>
              </a:rPr>
              <a:t>, ….</a:t>
            </a:r>
          </a:p>
          <a:p>
            <a:pPr eaLnBrk="1" hangingPunct="1"/>
            <a:r>
              <a:rPr lang="en-US" altLang="zh-CN" sz="2200" dirty="0" smtClean="0">
                <a:ea typeface="ＭＳ Ｐゴシック" charset="-128"/>
              </a:rPr>
              <a:t>Real </a:t>
            </a:r>
            <a:r>
              <a:rPr lang="en-US" altLang="zh-CN" sz="2200" dirty="0">
                <a:ea typeface="ＭＳ Ｐゴシック" charset="-128"/>
              </a:rPr>
              <a:t>world: exploit domain specific structure!</a:t>
            </a:r>
          </a:p>
        </p:txBody>
      </p:sp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64C7259E-97CC-1046-BB99-5CB5D0BCDD92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ＭＳ Ｐゴシック" charset="-128"/>
              </a:rPr>
              <a:t>Linear classifiers: Which Hyperplane?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371600"/>
            <a:ext cx="5715000" cy="4876800"/>
          </a:xfrm>
        </p:spPr>
        <p:txBody>
          <a:bodyPr/>
          <a:lstStyle/>
          <a:p>
            <a:pPr eaLnBrk="1" hangingPunct="1"/>
            <a:r>
              <a:rPr lang="en-US" altLang="zh-CN" sz="2200" dirty="0">
                <a:ea typeface="ＭＳ Ｐゴシック" charset="-128"/>
              </a:rPr>
              <a:t>Lots of possible solutions for </a:t>
            </a:r>
            <a:r>
              <a:rPr lang="en-US" altLang="zh-CN" sz="2200" i="1" dirty="0">
                <a:ea typeface="ＭＳ Ｐゴシック" charset="-128"/>
              </a:rPr>
              <a:t>a, b, c.</a:t>
            </a:r>
          </a:p>
          <a:p>
            <a:pPr eaLnBrk="1" hangingPunct="1"/>
            <a:r>
              <a:rPr lang="en-US" altLang="zh-CN" sz="2200" dirty="0">
                <a:ea typeface="ＭＳ Ｐゴシック" charset="-128"/>
              </a:rPr>
              <a:t>Some methods find a separating hyperplane, but not the optimal one </a:t>
            </a:r>
            <a:r>
              <a:rPr lang="en-US" altLang="zh-CN" sz="1800" dirty="0">
                <a:solidFill>
                  <a:schemeClr val="folHlink"/>
                </a:solidFill>
                <a:ea typeface="ＭＳ Ｐゴシック" charset="-128"/>
              </a:rPr>
              <a:t>[according to some criterion of expected goodness]</a:t>
            </a:r>
            <a:endParaRPr lang="en-US" altLang="zh-CN" sz="2200" dirty="0">
              <a:solidFill>
                <a:schemeClr val="folHlink"/>
              </a:solidFill>
              <a:ea typeface="ＭＳ Ｐゴシック" charset="-128"/>
            </a:endParaRPr>
          </a:p>
          <a:p>
            <a:pPr lvl="1" eaLnBrk="1" hangingPunct="1"/>
            <a:r>
              <a:rPr lang="en-US" altLang="zh-CN" sz="2000" dirty="0">
                <a:ea typeface="ＭＳ Ｐゴシック" charset="-128"/>
              </a:rPr>
              <a:t>E.g., perceptron</a:t>
            </a:r>
          </a:p>
          <a:p>
            <a:pPr eaLnBrk="1" hangingPunct="1"/>
            <a:r>
              <a:rPr lang="en-US" altLang="zh-CN" sz="2200" dirty="0">
                <a:ea typeface="ＭＳ Ｐゴシック" charset="-128"/>
              </a:rPr>
              <a:t>Support Vector Machine (SVM) finds an optimal</a:t>
            </a:r>
            <a:r>
              <a:rPr lang="en-US" altLang="zh-CN" sz="2200" dirty="0">
                <a:solidFill>
                  <a:srgbClr val="6B006A"/>
                </a:solidFill>
                <a:ea typeface="ＭＳ Ｐゴシック" charset="-128"/>
              </a:rPr>
              <a:t>*</a:t>
            </a:r>
            <a:r>
              <a:rPr lang="en-US" altLang="zh-CN" sz="2200" dirty="0">
                <a:ea typeface="ＭＳ Ｐゴシック" charset="-128"/>
              </a:rPr>
              <a:t> solution.</a:t>
            </a:r>
          </a:p>
          <a:p>
            <a:pPr lvl="1" eaLnBrk="1" hangingPunct="1"/>
            <a:r>
              <a:rPr lang="en-US" altLang="zh-CN" sz="2000" dirty="0">
                <a:ea typeface="ＭＳ Ｐゴシック" charset="-128"/>
              </a:rPr>
              <a:t>Maximizes the distance between the hyperplane and the </a:t>
            </a:r>
            <a:r>
              <a:rPr lang="en-US" altLang="en-US" sz="2000" dirty="0">
                <a:ea typeface="ＭＳ Ｐゴシック" charset="-128"/>
              </a:rPr>
              <a:t>“</a:t>
            </a:r>
            <a:r>
              <a:rPr lang="en-US" altLang="zh-CN" sz="2000" dirty="0">
                <a:ea typeface="ＭＳ Ｐゴシック" charset="-128"/>
              </a:rPr>
              <a:t>difficult points</a:t>
            </a:r>
            <a:r>
              <a:rPr lang="en-US" altLang="en-US" sz="2000" dirty="0">
                <a:ea typeface="ＭＳ Ｐゴシック" charset="-128"/>
              </a:rPr>
              <a:t>”</a:t>
            </a:r>
            <a:r>
              <a:rPr lang="en-US" altLang="zh-CN" sz="2000" dirty="0">
                <a:ea typeface="ＭＳ Ｐゴシック" charset="-128"/>
              </a:rPr>
              <a:t> close to decision boundary</a:t>
            </a:r>
          </a:p>
          <a:p>
            <a:pPr lvl="1" eaLnBrk="1" hangingPunct="1"/>
            <a:r>
              <a:rPr lang="en-US" altLang="zh-CN" sz="2000" dirty="0">
                <a:ea typeface="ＭＳ Ｐゴシック" charset="-128"/>
              </a:rPr>
              <a:t>One intuition: if there are no points near the decision surface, then there are no very uncertain classification decisions</a:t>
            </a:r>
          </a:p>
        </p:txBody>
      </p:sp>
      <p:pic>
        <p:nvPicPr>
          <p:cNvPr id="23556" name="Picture 4" descr="prabhakarmanyhyperplan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978186"/>
            <a:ext cx="5080000" cy="4425627"/>
          </a:xfrm>
          <a:noFill/>
        </p:spPr>
      </p:pic>
      <p:sp>
        <p:nvSpPr>
          <p:cNvPr id="2355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9ABF86EA-C82D-6043-ABA3-666EECDB0D95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 flipV="1">
            <a:off x="8534400" y="4191000"/>
            <a:ext cx="19050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9296400" y="4267200"/>
            <a:ext cx="304800" cy="2209800"/>
          </a:xfrm>
          <a:prstGeom prst="line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8077200" y="2133600"/>
            <a:ext cx="2438400" cy="1905000"/>
          </a:xfrm>
          <a:prstGeom prst="wedgeRectCallout">
            <a:avLst>
              <a:gd name="adj1" fmla="val 2213"/>
              <a:gd name="adj2" fmla="val 7717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CN"/>
              <a:t>This line represents the decision boundary:</a:t>
            </a:r>
          </a:p>
          <a:p>
            <a:pPr algn="ctr" eaLnBrk="1" hangingPunct="1"/>
            <a:r>
              <a:rPr lang="en-US" altLang="zh-CN" i="1"/>
              <a:t>a</a:t>
            </a:r>
            <a:r>
              <a:rPr lang="en-US" altLang="zh-CN" i="1">
                <a:solidFill>
                  <a:srgbClr val="990033"/>
                </a:solidFill>
              </a:rPr>
              <a:t>x</a:t>
            </a:r>
            <a:r>
              <a:rPr lang="en-US" altLang="zh-CN" i="1"/>
              <a:t> </a:t>
            </a:r>
            <a:r>
              <a:rPr lang="en-US" altLang="zh-CN"/>
              <a:t>+ </a:t>
            </a:r>
            <a:r>
              <a:rPr lang="en-US" altLang="zh-CN" i="1"/>
              <a:t>b</a:t>
            </a:r>
            <a:r>
              <a:rPr lang="en-US" altLang="zh-CN" i="1">
                <a:solidFill>
                  <a:srgbClr val="990033"/>
                </a:solidFill>
              </a:rPr>
              <a:t>y</a:t>
            </a:r>
            <a:r>
              <a:rPr lang="en-US" altLang="zh-CN" i="1"/>
              <a:t> </a:t>
            </a:r>
            <a:r>
              <a:rPr lang="en-US" altLang="zh-CN">
                <a:latin typeface="ＭＳ ゴシック" charset="-128"/>
                <a:ea typeface="ＭＳ ゴシック" charset="-128"/>
              </a:rPr>
              <a:t>−</a:t>
            </a:r>
            <a:r>
              <a:rPr lang="en-US" altLang="zh-CN" i="1"/>
              <a:t> c </a:t>
            </a:r>
            <a:r>
              <a:rPr lang="en-US" altLang="zh-CN">
                <a:sym typeface="Symbol" charset="2"/>
              </a:rPr>
              <a:t>= 0</a:t>
            </a:r>
            <a:endParaRPr lang="en-US" altLang="zh-CN"/>
          </a:p>
        </p:txBody>
      </p:sp>
      <p:sp>
        <p:nvSpPr>
          <p:cNvPr id="23560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842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Ch. 15</a:t>
            </a:r>
          </a:p>
        </p:txBody>
      </p:sp>
    </p:spTree>
    <p:extLst>
      <p:ext uri="{BB962C8B-B14F-4D97-AF65-F5344CB8AC3E}">
        <p14:creationId xmlns:p14="http://schemas.microsoft.com/office/powerpoint/2010/main" val="1473838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41" y="5318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Another intuition</a:t>
            </a:r>
          </a:p>
        </p:txBody>
      </p:sp>
      <p:sp>
        <p:nvSpPr>
          <p:cNvPr id="25603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If you have to place a fat separator between classes, you have less choices, and so  the capacity of the model has been decreased</a:t>
            </a:r>
          </a:p>
          <a:p>
            <a:pPr eaLnBrk="1" hangingPunct="1">
              <a:buFont typeface="Wingdings" charset="2"/>
              <a:buNone/>
            </a:pPr>
            <a:endParaRPr lang="en-US" altLang="zh-CN">
              <a:ea typeface="ＭＳ Ｐゴシック" charset="-128"/>
            </a:endParaRPr>
          </a:p>
        </p:txBody>
      </p:sp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649E564D-03A3-C748-BBAD-25572F55E7AA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6576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63246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3810000" y="4800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3962400" y="5867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4876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3352800" y="5257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4419600" y="5029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5105400" y="4648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2" name="Oval 11"/>
          <p:cNvSpPr>
            <a:spLocks noChangeArrowheads="1"/>
          </p:cNvSpPr>
          <p:nvPr/>
        </p:nvSpPr>
        <p:spPr bwMode="auto">
          <a:xfrm>
            <a:off x="4724400" y="5867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3" name="Oval 12"/>
          <p:cNvSpPr>
            <a:spLocks noChangeArrowheads="1"/>
          </p:cNvSpPr>
          <p:nvPr/>
        </p:nvSpPr>
        <p:spPr bwMode="auto">
          <a:xfrm>
            <a:off x="6629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4" name="Oval 13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5" name="Oval 14"/>
          <p:cNvSpPr>
            <a:spLocks noChangeArrowheads="1"/>
          </p:cNvSpPr>
          <p:nvPr/>
        </p:nvSpPr>
        <p:spPr bwMode="auto">
          <a:xfrm>
            <a:off x="7848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6" name="Oval 15"/>
          <p:cNvSpPr>
            <a:spLocks noChangeArrowheads="1"/>
          </p:cNvSpPr>
          <p:nvPr/>
        </p:nvSpPr>
        <p:spPr bwMode="auto">
          <a:xfrm>
            <a:off x="7086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5334000" y="3276600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52342" name="Rectangle 22"/>
          <p:cNvSpPr>
            <a:spLocks noChangeArrowheads="1"/>
          </p:cNvSpPr>
          <p:nvPr/>
        </p:nvSpPr>
        <p:spPr bwMode="auto">
          <a:xfrm rot="1200000">
            <a:off x="5334000" y="3200400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52343" name="Rectangle 23"/>
          <p:cNvSpPr>
            <a:spLocks noChangeArrowheads="1"/>
          </p:cNvSpPr>
          <p:nvPr/>
        </p:nvSpPr>
        <p:spPr bwMode="auto">
          <a:xfrm rot="-1200000">
            <a:off x="5410200" y="3124200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2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402246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2" grpId="0" animBg="1"/>
      <p:bldP spid="9523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Support Vector Machine (SVM)</a:t>
            </a:r>
          </a:p>
        </p:txBody>
      </p:sp>
      <p:sp>
        <p:nvSpPr>
          <p:cNvPr id="26658" name="Rectangle 46"/>
          <p:cNvSpPr>
            <a:spLocks noGrp="1" noChangeArrowheads="1"/>
          </p:cNvSpPr>
          <p:nvPr>
            <p:ph type="body" sz="half" idx="1"/>
          </p:nvPr>
        </p:nvSpPr>
        <p:spPr>
          <a:xfrm>
            <a:off x="723737" y="1358989"/>
            <a:ext cx="4876800" cy="4876800"/>
          </a:xfrm>
          <a:noFill/>
        </p:spPr>
        <p:txBody>
          <a:bodyPr/>
          <a:lstStyle/>
          <a:p>
            <a:pPr eaLnBrk="1" hangingPunct="1"/>
            <a:r>
              <a:rPr lang="en-US" altLang="zh-CN" sz="2400">
                <a:ea typeface="ＭＳ Ｐゴシック" charset="-128"/>
              </a:rPr>
              <a:t>SVMs maximize the </a:t>
            </a:r>
            <a:r>
              <a:rPr lang="en-US" altLang="zh-CN" sz="2400" i="1">
                <a:ea typeface="ＭＳ Ｐゴシック" charset="-128"/>
              </a:rPr>
              <a:t>margin</a:t>
            </a:r>
            <a:r>
              <a:rPr lang="en-US" altLang="zh-CN" sz="2400">
                <a:ea typeface="ＭＳ Ｐゴシック" charset="-128"/>
              </a:rPr>
              <a:t> around the separating hyperplane.</a:t>
            </a:r>
          </a:p>
          <a:p>
            <a:pPr lvl="2" eaLnBrk="1" hangingPunct="1"/>
            <a:r>
              <a:rPr lang="en-US" altLang="zh-CN" dirty="0">
                <a:ea typeface="ＭＳ Ｐゴシック" charset="-128"/>
              </a:rPr>
              <a:t>A.k.a. large margin classifiers</a:t>
            </a:r>
          </a:p>
          <a:p>
            <a:pPr eaLnBrk="1" hangingPunct="1"/>
            <a:r>
              <a:rPr lang="en-US" altLang="zh-CN" sz="2400" dirty="0">
                <a:ea typeface="ＭＳ Ｐゴシック" charset="-128"/>
              </a:rPr>
              <a:t>The decision function is fully specified by a subset of training samples, </a:t>
            </a:r>
            <a:r>
              <a:rPr lang="en-US" altLang="zh-CN" sz="2400" i="1" dirty="0">
                <a:ea typeface="ＭＳ Ｐゴシック" charset="-128"/>
              </a:rPr>
              <a:t>the support vectors</a:t>
            </a:r>
            <a:r>
              <a:rPr lang="en-US" altLang="zh-CN" sz="2400" dirty="0">
                <a:ea typeface="ＭＳ Ｐゴシック" charset="-128"/>
              </a:rPr>
              <a:t>.</a:t>
            </a:r>
          </a:p>
          <a:p>
            <a:pPr eaLnBrk="1" hangingPunct="1"/>
            <a:r>
              <a:rPr lang="en-US" altLang="zh-CN" sz="2400" dirty="0">
                <a:ea typeface="ＭＳ Ｐゴシック" charset="-128"/>
              </a:rPr>
              <a:t>Solving SVMs is a </a:t>
            </a:r>
            <a:r>
              <a:rPr lang="en-US" altLang="zh-CN" sz="2400" i="1" dirty="0">
                <a:ea typeface="ＭＳ Ｐゴシック" charset="-128"/>
              </a:rPr>
              <a:t>quadratic programming</a:t>
            </a:r>
            <a:r>
              <a:rPr lang="en-US" altLang="zh-CN" sz="2400" dirty="0">
                <a:ea typeface="ＭＳ Ｐゴシック" charset="-128"/>
              </a:rPr>
              <a:t> problem</a:t>
            </a:r>
          </a:p>
          <a:p>
            <a:pPr eaLnBrk="1" hangingPunct="1"/>
            <a:r>
              <a:rPr lang="en-US" altLang="zh-CN" sz="2400" dirty="0">
                <a:ea typeface="ＭＳ Ｐゴシック" charset="-128"/>
              </a:rPr>
              <a:t>Seen by many as the most successful current text classification method</a:t>
            </a:r>
            <a:r>
              <a:rPr lang="en-US" altLang="zh-CN" sz="2400" dirty="0">
                <a:solidFill>
                  <a:srgbClr val="6B006A"/>
                </a:solidFill>
                <a:ea typeface="ＭＳ Ｐゴシック" charset="-128"/>
              </a:rPr>
              <a:t>*</a:t>
            </a:r>
            <a:r>
              <a:rPr lang="en-US" altLang="zh-CN" sz="2400" dirty="0">
                <a:ea typeface="ＭＳ Ｐゴシック" charset="-128"/>
              </a:rPr>
              <a:t> </a:t>
            </a:r>
          </a:p>
        </p:txBody>
      </p:sp>
      <p:sp>
        <p:nvSpPr>
          <p:cNvPr id="266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DC315160-010B-6E4A-91B0-1609E2512282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8686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8839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9296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90678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8991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8382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7772400" y="3505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7924800" y="4267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8077200" y="38100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83820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74676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7772400" y="3886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75438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41" name="Oval 18"/>
          <p:cNvSpPr>
            <a:spLocks noChangeArrowheads="1"/>
          </p:cNvSpPr>
          <p:nvPr/>
        </p:nvSpPr>
        <p:spPr bwMode="auto">
          <a:xfrm>
            <a:off x="9144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42" name="Oval 19"/>
          <p:cNvSpPr>
            <a:spLocks noChangeArrowheads="1"/>
          </p:cNvSpPr>
          <p:nvPr/>
        </p:nvSpPr>
        <p:spPr bwMode="auto">
          <a:xfrm>
            <a:off x="922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43" name="Oval 20"/>
          <p:cNvSpPr>
            <a:spLocks noChangeArrowheads="1"/>
          </p:cNvSpPr>
          <p:nvPr/>
        </p:nvSpPr>
        <p:spPr bwMode="auto">
          <a:xfrm>
            <a:off x="8420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44" name="Rectangle 21"/>
          <p:cNvSpPr>
            <a:spLocks noChangeArrowheads="1"/>
          </p:cNvSpPr>
          <p:nvPr/>
        </p:nvSpPr>
        <p:spPr bwMode="auto">
          <a:xfrm>
            <a:off x="8077200" y="34417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45" name="Rectangle 22"/>
          <p:cNvSpPr>
            <a:spLocks noChangeArrowheads="1"/>
          </p:cNvSpPr>
          <p:nvPr/>
        </p:nvSpPr>
        <p:spPr bwMode="auto">
          <a:xfrm>
            <a:off x="83820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7772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47" name="Oval 24"/>
          <p:cNvSpPr>
            <a:spLocks noChangeArrowheads="1"/>
          </p:cNvSpPr>
          <p:nvPr/>
        </p:nvSpPr>
        <p:spPr bwMode="auto">
          <a:xfrm>
            <a:off x="8775700" y="3162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48" name="Oval 25"/>
          <p:cNvSpPr>
            <a:spLocks noChangeArrowheads="1"/>
          </p:cNvSpPr>
          <p:nvPr/>
        </p:nvSpPr>
        <p:spPr bwMode="auto">
          <a:xfrm>
            <a:off x="8610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2170" name="Line 26"/>
          <p:cNvSpPr>
            <a:spLocks noChangeShapeType="1"/>
          </p:cNvSpPr>
          <p:nvPr/>
        </p:nvSpPr>
        <p:spPr bwMode="auto">
          <a:xfrm>
            <a:off x="7391400" y="2514600"/>
            <a:ext cx="1981200" cy="152400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162801" y="1562101"/>
            <a:ext cx="2913063" cy="3514725"/>
            <a:chOff x="5638800" y="1562100"/>
            <a:chExt cx="2913546" cy="3514586"/>
          </a:xfrm>
        </p:grpSpPr>
        <p:sp>
          <p:nvSpPr>
            <p:cNvPr id="26667" name="Line 28"/>
            <p:cNvSpPr>
              <a:spLocks noChangeShapeType="1"/>
            </p:cNvSpPr>
            <p:nvPr/>
          </p:nvSpPr>
          <p:spPr bwMode="auto">
            <a:xfrm>
              <a:off x="6096000" y="22860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29"/>
            <p:cNvSpPr>
              <a:spLocks noChangeShapeType="1"/>
            </p:cNvSpPr>
            <p:nvPr/>
          </p:nvSpPr>
          <p:spPr bwMode="auto">
            <a:xfrm>
              <a:off x="5638800" y="27432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32"/>
            <p:cNvSpPr>
              <a:spLocks noChangeShapeType="1"/>
            </p:cNvSpPr>
            <p:nvPr/>
          </p:nvSpPr>
          <p:spPr bwMode="auto">
            <a:xfrm flipH="1">
              <a:off x="6400800" y="1970088"/>
              <a:ext cx="152400" cy="11922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33"/>
            <p:cNvSpPr>
              <a:spLocks noChangeShapeType="1"/>
            </p:cNvSpPr>
            <p:nvPr/>
          </p:nvSpPr>
          <p:spPr bwMode="auto">
            <a:xfrm>
              <a:off x="6705600" y="1970088"/>
              <a:ext cx="190500" cy="925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35"/>
            <p:cNvSpPr>
              <a:spLocks noChangeShapeType="1"/>
            </p:cNvSpPr>
            <p:nvPr/>
          </p:nvSpPr>
          <p:spPr bwMode="auto">
            <a:xfrm flipV="1">
              <a:off x="7518400" y="3657600"/>
              <a:ext cx="361950" cy="522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Text Box 31"/>
            <p:cNvSpPr txBox="1">
              <a:spLocks noChangeArrowheads="1"/>
            </p:cNvSpPr>
            <p:nvPr/>
          </p:nvSpPr>
          <p:spPr bwMode="auto">
            <a:xfrm>
              <a:off x="5775348" y="1562100"/>
              <a:ext cx="1829103" cy="40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latin typeface="Calibri" charset="0"/>
                </a:rPr>
                <a:t>Support vectors</a:t>
              </a:r>
              <a:endParaRPr lang="en-US" altLang="zh-CN">
                <a:latin typeface="Calibri" charset="0"/>
              </a:endParaRPr>
            </a:p>
          </p:txBody>
        </p:sp>
        <p:sp>
          <p:nvSpPr>
            <p:cNvPr id="26673" name="Text Box 36"/>
            <p:cNvSpPr txBox="1">
              <a:spLocks noChangeArrowheads="1"/>
            </p:cNvSpPr>
            <p:nvPr/>
          </p:nvSpPr>
          <p:spPr bwMode="auto">
            <a:xfrm>
              <a:off x="7271021" y="4368689"/>
              <a:ext cx="1281325" cy="70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latin typeface="Calibri" charset="0"/>
                </a:rPr>
                <a:t>Maximizes</a:t>
              </a:r>
            </a:p>
            <a:p>
              <a:r>
                <a:rPr lang="en-US" altLang="zh-CN" sz="2000">
                  <a:latin typeface="Calibri" charset="0"/>
                </a:rPr>
                <a:t>margin</a:t>
              </a:r>
              <a:endParaRPr lang="en-US" altLang="zh-CN">
                <a:latin typeface="Calibri" charset="0"/>
              </a:endParaRPr>
            </a:p>
          </p:txBody>
        </p:sp>
        <p:sp>
          <p:nvSpPr>
            <p:cNvPr id="26674" name="Freeform 37"/>
            <p:cNvSpPr>
              <a:spLocks/>
            </p:cNvSpPr>
            <p:nvPr/>
          </p:nvSpPr>
          <p:spPr bwMode="auto">
            <a:xfrm>
              <a:off x="7800975" y="3797300"/>
              <a:ext cx="174625" cy="630238"/>
            </a:xfrm>
            <a:custGeom>
              <a:avLst/>
              <a:gdLst>
                <a:gd name="T0" fmla="*/ 2147483647 w 110"/>
                <a:gd name="T1" fmla="*/ 2147483647 h 397"/>
                <a:gd name="T2" fmla="*/ 2147483647 w 110"/>
                <a:gd name="T3" fmla="*/ 2147483647 h 397"/>
                <a:gd name="T4" fmla="*/ 2147483647 w 110"/>
                <a:gd name="T5" fmla="*/ 2147483647 h 397"/>
                <a:gd name="T6" fmla="*/ 0 w 110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97"/>
                <a:gd name="T14" fmla="*/ 110 w 110"/>
                <a:gd name="T15" fmla="*/ 397 h 3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2182" name="Line 38"/>
          <p:cNvSpPr>
            <a:spLocks noChangeShapeType="1"/>
          </p:cNvSpPr>
          <p:nvPr/>
        </p:nvSpPr>
        <p:spPr bwMode="auto">
          <a:xfrm>
            <a:off x="7772400" y="2209800"/>
            <a:ext cx="1231900" cy="2044700"/>
          </a:xfrm>
          <a:prstGeom prst="line">
            <a:avLst/>
          </a:prstGeom>
          <a:noFill/>
          <a:ln w="19050">
            <a:solidFill>
              <a:srgbClr val="F79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2183" name="Line 39"/>
          <p:cNvSpPr>
            <a:spLocks noChangeShapeType="1"/>
          </p:cNvSpPr>
          <p:nvPr/>
        </p:nvSpPr>
        <p:spPr bwMode="auto">
          <a:xfrm>
            <a:off x="7251700" y="2755900"/>
            <a:ext cx="2286000" cy="889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charset="0"/>
              <a:cs typeface="Arial Unicode MS" charset="0"/>
            </a:endParaRPr>
          </a:p>
        </p:txBody>
      </p:sp>
      <p:sp>
        <p:nvSpPr>
          <p:cNvPr id="26653" name="Oval 41"/>
          <p:cNvSpPr>
            <a:spLocks noChangeArrowheads="1"/>
          </p:cNvSpPr>
          <p:nvPr/>
        </p:nvSpPr>
        <p:spPr bwMode="auto">
          <a:xfrm>
            <a:off x="8420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54" name="Rectangle 42"/>
          <p:cNvSpPr>
            <a:spLocks noChangeArrowheads="1"/>
          </p:cNvSpPr>
          <p:nvPr/>
        </p:nvSpPr>
        <p:spPr bwMode="auto">
          <a:xfrm>
            <a:off x="8077200" y="34417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55" name="Rectangle 43"/>
          <p:cNvSpPr>
            <a:spLocks noChangeArrowheads="1"/>
          </p:cNvSpPr>
          <p:nvPr/>
        </p:nvSpPr>
        <p:spPr bwMode="auto">
          <a:xfrm>
            <a:off x="8382000" y="36576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56" name="Rectangle 44"/>
          <p:cNvSpPr>
            <a:spLocks noChangeArrowheads="1"/>
          </p:cNvSpPr>
          <p:nvPr/>
        </p:nvSpPr>
        <p:spPr bwMode="auto">
          <a:xfrm>
            <a:off x="7772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57" name="Oval 45"/>
          <p:cNvSpPr>
            <a:spLocks noChangeArrowheads="1"/>
          </p:cNvSpPr>
          <p:nvPr/>
        </p:nvSpPr>
        <p:spPr bwMode="auto">
          <a:xfrm>
            <a:off x="8775700" y="3162300"/>
            <a:ext cx="152400" cy="152400"/>
          </a:xfrm>
          <a:prstGeom prst="ellipse">
            <a:avLst/>
          </a:prstGeom>
          <a:solidFill>
            <a:srgbClr val="4370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59" name="TextBox 47"/>
          <p:cNvSpPr txBox="1">
            <a:spLocks noChangeArrowheads="1"/>
          </p:cNvSpPr>
          <p:nvPr/>
        </p:nvSpPr>
        <p:spPr bwMode="auto">
          <a:xfrm>
            <a:off x="6096000" y="6197600"/>
            <a:ext cx="358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6B006A"/>
                </a:solidFill>
              </a:rPr>
              <a:t>*</a:t>
            </a:r>
            <a:r>
              <a:rPr lang="en-US" altLang="zh-CN" sz="1600"/>
              <a:t>but other discriminative methods often perform very similarly</a:t>
            </a:r>
          </a:p>
        </p:txBody>
      </p:sp>
      <p:sp>
        <p:nvSpPr>
          <p:cNvPr id="2666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15.1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7620000" y="2362201"/>
            <a:ext cx="1828800" cy="2917825"/>
            <a:chOff x="6096000" y="2362200"/>
            <a:chExt cx="1828800" cy="2917686"/>
          </a:xfrm>
        </p:grpSpPr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6096000" y="23622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3" name="Line 38"/>
            <p:cNvSpPr>
              <a:spLocks noChangeShapeType="1"/>
            </p:cNvSpPr>
            <p:nvPr/>
          </p:nvSpPr>
          <p:spPr bwMode="auto">
            <a:xfrm>
              <a:off x="6692900" y="25146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Line 35"/>
            <p:cNvSpPr>
              <a:spLocks noChangeShapeType="1"/>
            </p:cNvSpPr>
            <p:nvPr/>
          </p:nvSpPr>
          <p:spPr bwMode="auto">
            <a:xfrm flipV="1">
              <a:off x="7162800" y="3886200"/>
              <a:ext cx="381000" cy="228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Text Box 36"/>
            <p:cNvSpPr txBox="1">
              <a:spLocks noChangeArrowheads="1"/>
            </p:cNvSpPr>
            <p:nvPr/>
          </p:nvSpPr>
          <p:spPr bwMode="auto">
            <a:xfrm>
              <a:off x="6629400" y="4571895"/>
              <a:ext cx="1184275" cy="707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latin typeface="Calibri" charset="0"/>
                </a:rPr>
                <a:t>Narrower</a:t>
              </a:r>
            </a:p>
            <a:p>
              <a:r>
                <a:rPr lang="en-US" altLang="zh-CN" sz="2000">
                  <a:latin typeface="Calibri" charset="0"/>
                </a:rPr>
                <a:t>margin</a:t>
              </a:r>
              <a:endParaRPr lang="en-US" altLang="zh-CN">
                <a:latin typeface="Calibri" charset="0"/>
              </a:endParaRPr>
            </a:p>
          </p:txBody>
        </p:sp>
        <p:cxnSp>
          <p:nvCxnSpPr>
            <p:cNvPr id="53" name="Curved Connector 52"/>
            <p:cNvCxnSpPr>
              <a:cxnSpLocks noChangeShapeType="1"/>
              <a:stCxn id="26665" idx="0"/>
            </p:cNvCxnSpPr>
            <p:nvPr/>
          </p:nvCxnSpPr>
          <p:spPr bwMode="auto">
            <a:xfrm rot="5400000" flipH="1" flipV="1">
              <a:off x="7001684" y="4182178"/>
              <a:ext cx="609571" cy="16986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74669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70" grpId="0" animBg="1"/>
      <p:bldP spid="902182" grpId="0" animBg="1"/>
      <p:bldP spid="90218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238234" y="304800"/>
            <a:ext cx="1076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>
                <a:ea typeface="ＭＳ Ｐゴシック" charset="-128"/>
              </a:rPr>
              <a:t/>
            </a:r>
            <a:br>
              <a:rPr lang="en-US" altLang="zh-CN" sz="3600">
                <a:ea typeface="ＭＳ Ｐゴシック" charset="-128"/>
              </a:rPr>
            </a:br>
            <a:r>
              <a:rPr lang="en-US" altLang="zh-CN" sz="3600">
                <a:ea typeface="ＭＳ Ｐゴシック" charset="-128"/>
              </a:rPr>
              <a:t>Maximum Margin: Formalization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8655" y="1662112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ＭＳ Ｐゴシック" charset="-128"/>
              </a:rPr>
              <a:t>w</a:t>
            </a:r>
            <a:r>
              <a:rPr lang="en-US" altLang="zh-CN" dirty="0">
                <a:ea typeface="ＭＳ Ｐゴシック" charset="-128"/>
              </a:rPr>
              <a:t>: decision hyperplane normal vector</a:t>
            </a:r>
          </a:p>
          <a:p>
            <a:pPr eaLnBrk="1" hangingPunct="1"/>
            <a:r>
              <a:rPr lang="en-US" altLang="zh-CN" b="1" dirty="0">
                <a:ea typeface="ＭＳ Ｐゴシック" charset="-128"/>
              </a:rPr>
              <a:t>x</a:t>
            </a:r>
            <a:r>
              <a:rPr lang="en-US" altLang="zh-CN" i="1" baseline="-25000" dirty="0">
                <a:ea typeface="ＭＳ Ｐゴシック" charset="-128"/>
              </a:rPr>
              <a:t>i</a:t>
            </a:r>
            <a:r>
              <a:rPr lang="en-US" altLang="zh-CN" dirty="0">
                <a:ea typeface="ＭＳ Ｐゴシック" charset="-128"/>
              </a:rPr>
              <a:t>: data point </a:t>
            </a:r>
            <a:r>
              <a:rPr lang="en-US" altLang="zh-CN" i="1" dirty="0" err="1">
                <a:ea typeface="ＭＳ Ｐゴシック" charset="-128"/>
              </a:rPr>
              <a:t>i</a:t>
            </a:r>
            <a:endParaRPr lang="en-US" altLang="zh-CN" i="1" dirty="0">
              <a:ea typeface="ＭＳ Ｐゴシック" charset="-128"/>
            </a:endParaRPr>
          </a:p>
          <a:p>
            <a:pPr eaLnBrk="1" hangingPunct="1"/>
            <a:r>
              <a:rPr lang="en-US" altLang="zh-CN" dirty="0" err="1">
                <a:ea typeface="ＭＳ Ｐゴシック" charset="-128"/>
              </a:rPr>
              <a:t>y</a:t>
            </a:r>
            <a:r>
              <a:rPr lang="en-US" altLang="zh-CN" i="1" baseline="-25000" dirty="0" err="1">
                <a:ea typeface="ＭＳ Ｐゴシック" charset="-128"/>
              </a:rPr>
              <a:t>i</a:t>
            </a:r>
            <a:r>
              <a:rPr lang="en-US" altLang="zh-CN" dirty="0">
                <a:ea typeface="ＭＳ Ｐゴシック" charset="-128"/>
              </a:rPr>
              <a:t>: class of data point </a:t>
            </a:r>
            <a:r>
              <a:rPr lang="en-US" altLang="zh-CN" i="1" dirty="0" err="1">
                <a:ea typeface="ＭＳ Ｐゴシック" charset="-128"/>
              </a:rPr>
              <a:t>i</a:t>
            </a:r>
            <a:r>
              <a:rPr lang="en-US" altLang="zh-CN" dirty="0">
                <a:ea typeface="ＭＳ Ｐゴシック" charset="-128"/>
              </a:rPr>
              <a:t> (+1 or -1)     </a:t>
            </a:r>
            <a:r>
              <a:rPr lang="en-US" altLang="zh-CN" sz="2400" dirty="0">
                <a:solidFill>
                  <a:schemeClr val="folHlink"/>
                </a:solidFill>
                <a:ea typeface="ＭＳ Ｐゴシック" charset="-128"/>
              </a:rPr>
              <a:t>NB: Not 1/0</a:t>
            </a:r>
          </a:p>
          <a:p>
            <a:pPr eaLnBrk="1" hangingPunct="1"/>
            <a:r>
              <a:rPr lang="en-US" altLang="zh-CN" sz="2400" dirty="0">
                <a:ea typeface="ＭＳ Ｐゴシック" charset="-128"/>
              </a:rPr>
              <a:t>Classifier is:			 f(</a:t>
            </a:r>
            <a:r>
              <a:rPr lang="en-US" altLang="zh-CN" sz="2400" b="1" dirty="0">
                <a:ea typeface="ＭＳ Ｐゴシック" charset="-128"/>
              </a:rPr>
              <a:t>x</a:t>
            </a:r>
            <a:r>
              <a:rPr lang="en-US" altLang="zh-CN" sz="2400" baseline="-25000" dirty="0">
                <a:ea typeface="ＭＳ Ｐゴシック" charset="-128"/>
              </a:rPr>
              <a:t>i</a:t>
            </a:r>
            <a:r>
              <a:rPr lang="en-US" altLang="zh-CN" sz="2400" dirty="0">
                <a:ea typeface="ＭＳ Ｐゴシック" charset="-128"/>
              </a:rPr>
              <a:t>) = </a:t>
            </a:r>
            <a:r>
              <a:rPr lang="en-US" altLang="zh-CN" sz="2400" baseline="-250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sign(</a:t>
            </a:r>
            <a:r>
              <a:rPr lang="en-US" altLang="zh-CN" sz="2400" b="1" dirty="0" err="1">
                <a:ea typeface="ＭＳ Ｐゴシック" charset="-128"/>
              </a:rPr>
              <a:t>w</a:t>
            </a:r>
            <a:r>
              <a:rPr lang="en-US" altLang="zh-CN" sz="2400" baseline="30000" dirty="0" err="1">
                <a:ea typeface="ＭＳ Ｐゴシック" charset="-128"/>
              </a:rPr>
              <a:t>T</a:t>
            </a:r>
            <a:r>
              <a:rPr lang="en-US" altLang="zh-CN" sz="2400" b="1" dirty="0" err="1">
                <a:ea typeface="ＭＳ Ｐゴシック" charset="-128"/>
              </a:rPr>
              <a:t>x</a:t>
            </a:r>
            <a:r>
              <a:rPr lang="en-US" altLang="zh-CN" sz="2400" baseline="-25000" dirty="0" err="1">
                <a:ea typeface="ＭＳ Ｐゴシック" charset="-128"/>
              </a:rPr>
              <a:t>i</a:t>
            </a:r>
            <a:r>
              <a:rPr lang="en-US" altLang="zh-CN" sz="2400" dirty="0">
                <a:ea typeface="ＭＳ Ｐゴシック" charset="-128"/>
              </a:rPr>
              <a:t> + b)</a:t>
            </a:r>
          </a:p>
          <a:p>
            <a:pPr eaLnBrk="1" hangingPunct="1"/>
            <a:r>
              <a:rPr lang="en-US" altLang="zh-CN" sz="2400" dirty="0">
                <a:ea typeface="ＭＳ Ｐゴシック" charset="-128"/>
              </a:rPr>
              <a:t>Functional margin of </a:t>
            </a:r>
            <a:r>
              <a:rPr lang="en-US" altLang="zh-CN" sz="2400" b="1" dirty="0">
                <a:ea typeface="ＭＳ Ｐゴシック" charset="-128"/>
              </a:rPr>
              <a:t>x</a:t>
            </a:r>
            <a:r>
              <a:rPr lang="en-US" altLang="zh-CN" sz="2400" i="1" baseline="-25000" dirty="0">
                <a:ea typeface="ＭＳ Ｐゴシック" charset="-128"/>
              </a:rPr>
              <a:t>i</a:t>
            </a:r>
            <a:r>
              <a:rPr lang="en-US" altLang="zh-CN" sz="2400" baseline="-250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is:		 </a:t>
            </a:r>
            <a:r>
              <a:rPr lang="en-US" altLang="zh-CN" sz="2400" dirty="0" err="1">
                <a:ea typeface="ＭＳ Ｐゴシック" charset="-128"/>
              </a:rPr>
              <a:t>y</a:t>
            </a:r>
            <a:r>
              <a:rPr lang="en-US" altLang="zh-CN" baseline="-25000" dirty="0" err="1">
                <a:ea typeface="ＭＳ Ｐゴシック" charset="-128"/>
              </a:rPr>
              <a:t>i</a:t>
            </a:r>
            <a:r>
              <a:rPr lang="en-US" altLang="zh-CN" baseline="-250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(</a:t>
            </a:r>
            <a:r>
              <a:rPr lang="en-US" altLang="zh-CN" sz="2400" b="1" dirty="0" err="1">
                <a:ea typeface="ＭＳ Ｐゴシック" charset="-128"/>
              </a:rPr>
              <a:t>w</a:t>
            </a:r>
            <a:r>
              <a:rPr lang="en-US" altLang="zh-CN" sz="2400" baseline="30000" dirty="0" err="1">
                <a:ea typeface="ＭＳ Ｐゴシック" charset="-128"/>
              </a:rPr>
              <a:t>T</a:t>
            </a:r>
            <a:r>
              <a:rPr lang="en-US" altLang="zh-CN" sz="2400" b="1" dirty="0" err="1">
                <a:ea typeface="ＭＳ Ｐゴシック" charset="-128"/>
              </a:rPr>
              <a:t>x</a:t>
            </a:r>
            <a:r>
              <a:rPr lang="en-US" altLang="zh-CN" sz="2400" baseline="-25000" dirty="0" err="1">
                <a:ea typeface="ＭＳ Ｐゴシック" charset="-128"/>
              </a:rPr>
              <a:t>i</a:t>
            </a:r>
            <a:r>
              <a:rPr lang="en-US" altLang="zh-CN" sz="2400" dirty="0">
                <a:ea typeface="ＭＳ Ｐゴシック" charset="-128"/>
              </a:rPr>
              <a:t> + b)</a:t>
            </a:r>
          </a:p>
          <a:p>
            <a:pPr lvl="1" eaLnBrk="1" hangingPunct="1"/>
            <a:r>
              <a:rPr lang="en-US" altLang="zh-CN" sz="1800" dirty="0">
                <a:ea typeface="ＭＳ Ｐゴシック" charset="-128"/>
              </a:rPr>
              <a:t>But note that we can increase this margin simply by scaling </a:t>
            </a:r>
            <a:r>
              <a:rPr lang="en-US" altLang="zh-CN" sz="1800" b="1" dirty="0">
                <a:ea typeface="ＭＳ Ｐゴシック" charset="-128"/>
              </a:rPr>
              <a:t>w</a:t>
            </a:r>
            <a:r>
              <a:rPr lang="en-US" altLang="zh-CN" sz="1800" dirty="0">
                <a:ea typeface="ＭＳ Ｐゴシック" charset="-128"/>
              </a:rPr>
              <a:t>, </a:t>
            </a:r>
            <a:r>
              <a:rPr lang="en-US" altLang="zh-CN" sz="1800" b="1" dirty="0">
                <a:ea typeface="ＭＳ Ｐゴシック" charset="-128"/>
              </a:rPr>
              <a:t>b</a:t>
            </a:r>
            <a:r>
              <a:rPr lang="en-US" altLang="zh-CN" sz="1800" dirty="0">
                <a:ea typeface="ＭＳ Ｐゴシック" charset="-128"/>
              </a:rPr>
              <a:t>….</a:t>
            </a:r>
          </a:p>
          <a:p>
            <a:pPr eaLnBrk="1" hangingPunct="1"/>
            <a:r>
              <a:rPr lang="en-US" altLang="zh-CN" sz="2400" dirty="0">
                <a:ea typeface="ＭＳ Ｐゴシック" charset="-128"/>
              </a:rPr>
              <a:t>Functional margin of dataset is twice the minimum functional margin for any point</a:t>
            </a:r>
          </a:p>
          <a:p>
            <a:pPr lvl="1" eaLnBrk="1" hangingPunct="1"/>
            <a:r>
              <a:rPr lang="en-US" altLang="zh-CN" sz="2200" dirty="0">
                <a:ea typeface="ＭＳ Ｐゴシック" charset="-128"/>
              </a:rPr>
              <a:t>The factor of 2 comes from measuring the whole width of the margin</a:t>
            </a:r>
          </a:p>
        </p:txBody>
      </p:sp>
      <p:sp>
        <p:nvSpPr>
          <p:cNvPr id="2764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0B5E2B43-A786-3242-BD4E-EBFE8890F5B2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83696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429" y="11523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Geometric Margin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89361"/>
            <a:ext cx="8648700" cy="46863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ＭＳ Ｐゴシック" charset="-128"/>
              </a:rPr>
              <a:t>Distance from example to the separator is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ＭＳ Ｐゴシック" charset="-128"/>
              </a:rPr>
              <a:t>Examples closest to the hyperplane are </a:t>
            </a:r>
            <a:r>
              <a:rPr lang="en-US" altLang="zh-CN" sz="2000" b="1" i="1" dirty="0">
                <a:ea typeface="ＭＳ Ｐゴシック" charset="-128"/>
              </a:rPr>
              <a:t>support vectors</a:t>
            </a:r>
            <a:r>
              <a:rPr lang="en-US" altLang="zh-CN" sz="2000" dirty="0">
                <a:ea typeface="ＭＳ Ｐゴシック" charset="-128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i="1" dirty="0">
                <a:ea typeface="ＭＳ Ｐゴシック" charset="-128"/>
              </a:rPr>
              <a:t>Margin</a:t>
            </a:r>
            <a:r>
              <a:rPr lang="en-US" altLang="zh-CN" sz="2000" dirty="0">
                <a:ea typeface="ＭＳ Ｐゴシック" charset="-128"/>
              </a:rPr>
              <a:t> </a:t>
            </a:r>
            <a:r>
              <a:rPr lang="el-GR" altLang="zh-CN" sz="2000" i="1" dirty="0">
                <a:ea typeface="ＭＳ Ｐゴシック" charset="-128"/>
              </a:rPr>
              <a:t>ρ</a:t>
            </a:r>
            <a:r>
              <a:rPr lang="en-US" altLang="zh-CN" sz="2000" dirty="0">
                <a:ea typeface="ＭＳ Ｐゴシック" charset="-128"/>
              </a:rPr>
              <a:t> of the separator is the width of separation between support vectors of classes.</a:t>
            </a:r>
          </a:p>
        </p:txBody>
      </p:sp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F9EA58FE-50EF-DC41-AF51-DAC3B979F0C4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1619250" y="34245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1481138" y="64137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655888" y="42436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2081213" y="46008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2233613" y="5146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1852613" y="5604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2386013" y="4003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1852613" y="49183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2005013" y="5070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2767013" y="4689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3668713" y="46770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3300413" y="5604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4291013" y="5604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2982913" y="6124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3605213" y="49945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3036888" y="54882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3681413" y="58327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4367213" y="4918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2852738" y="340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3462338" y="34816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4529138" y="42436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 flipV="1">
            <a:off x="2081214" y="3405461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933700" y="3488011"/>
            <a:ext cx="762000" cy="6159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H="1" flipV="1">
            <a:off x="3416300" y="451036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700" name="Object 2"/>
          <p:cNvGraphicFramePr>
            <a:graphicFrameLocks noChangeAspect="1"/>
          </p:cNvGraphicFramePr>
          <p:nvPr/>
        </p:nvGraphicFramePr>
        <p:xfrm>
          <a:off x="7086600" y="1676400"/>
          <a:ext cx="13589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876300" imgH="469900" progId="Equation.3">
                  <p:embed/>
                </p:oleObj>
              </mc:Choice>
              <mc:Fallback>
                <p:oleObj name="Equation" r:id="rId4" imgW="876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76400"/>
                        <a:ext cx="13589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038475" y="3624536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latin typeface="Times New Roman" charset="0"/>
              </a:rPr>
              <a:t>r</a:t>
            </a:r>
          </a:p>
        </p:txBody>
      </p:sp>
      <p:sp>
        <p:nvSpPr>
          <p:cNvPr id="28702" name="Oval 30"/>
          <p:cNvSpPr>
            <a:spLocks noChangeArrowheads="1"/>
          </p:cNvSpPr>
          <p:nvPr/>
        </p:nvSpPr>
        <p:spPr bwMode="auto">
          <a:xfrm>
            <a:off x="2692400" y="4624662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2965450" y="5420000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3598863" y="4607200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H="1" flipV="1">
            <a:off x="2792414" y="5324750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H="1" flipV="1">
            <a:off x="2844800" y="4762775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V="1">
            <a:off x="2519364" y="358643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V="1">
            <a:off x="1871664" y="322448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9" name="Line 38"/>
          <p:cNvSpPr>
            <a:spLocks noChangeShapeType="1"/>
          </p:cNvSpPr>
          <p:nvPr/>
        </p:nvSpPr>
        <p:spPr bwMode="auto">
          <a:xfrm>
            <a:off x="3886200" y="3291161"/>
            <a:ext cx="552450" cy="4191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0" name="Text Box 39"/>
          <p:cNvSpPr txBox="1">
            <a:spLocks noChangeArrowheads="1"/>
          </p:cNvSpPr>
          <p:nvPr/>
        </p:nvSpPr>
        <p:spPr bwMode="auto">
          <a:xfrm>
            <a:off x="3962400" y="296731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i="1">
                <a:latin typeface="Times New Roman" charset="0"/>
              </a:rPr>
              <a:t>ρ</a:t>
            </a:r>
            <a:endParaRPr lang="en-US" altLang="zh-CN" i="1">
              <a:latin typeface="Times New Roman" charset="0"/>
            </a:endParaRPr>
          </a:p>
        </p:txBody>
      </p:sp>
      <p:sp>
        <p:nvSpPr>
          <p:cNvPr id="28711" name="Text Box 40"/>
          <p:cNvSpPr txBox="1">
            <a:spLocks noChangeArrowheads="1"/>
          </p:cNvSpPr>
          <p:nvPr/>
        </p:nvSpPr>
        <p:spPr bwMode="auto">
          <a:xfrm>
            <a:off x="2686050" y="3037162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i="1"/>
              <a:t>x</a:t>
            </a:r>
          </a:p>
        </p:txBody>
      </p:sp>
      <p:sp>
        <p:nvSpPr>
          <p:cNvPr id="28712" name="Text Box 41"/>
          <p:cNvSpPr txBox="1">
            <a:spLocks noChangeArrowheads="1"/>
          </p:cNvSpPr>
          <p:nvPr/>
        </p:nvSpPr>
        <p:spPr bwMode="auto">
          <a:xfrm>
            <a:off x="3736975" y="3915050"/>
            <a:ext cx="41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i="1"/>
              <a:t>x′</a:t>
            </a:r>
            <a:endParaRPr lang="en-US" altLang="zh-CN"/>
          </a:p>
        </p:txBody>
      </p:sp>
      <p:sp>
        <p:nvSpPr>
          <p:cNvPr id="28713" name="Line 26"/>
          <p:cNvSpPr>
            <a:spLocks noChangeShapeType="1"/>
          </p:cNvSpPr>
          <p:nvPr/>
        </p:nvSpPr>
        <p:spPr bwMode="auto">
          <a:xfrm>
            <a:off x="857250" y="5780361"/>
            <a:ext cx="762000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4" name="TextBox 43"/>
          <p:cNvSpPr txBox="1">
            <a:spLocks noChangeArrowheads="1"/>
          </p:cNvSpPr>
          <p:nvPr/>
        </p:nvSpPr>
        <p:spPr bwMode="auto">
          <a:xfrm>
            <a:off x="628650" y="5932761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 b="1"/>
              <a:t>w</a:t>
            </a:r>
          </a:p>
        </p:txBody>
      </p:sp>
      <p:sp>
        <p:nvSpPr>
          <p:cNvPr id="28715" name="TextBox 44"/>
          <p:cNvSpPr txBox="1">
            <a:spLocks noChangeArrowheads="1"/>
          </p:cNvSpPr>
          <p:nvPr/>
        </p:nvSpPr>
        <p:spPr bwMode="auto">
          <a:xfrm>
            <a:off x="4972050" y="3189562"/>
            <a:ext cx="4343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 dirty="0"/>
              <a:t>Derivation of finding </a:t>
            </a:r>
            <a:r>
              <a:rPr lang="en-US" altLang="zh-CN" sz="1800" i="1" dirty="0"/>
              <a:t>r: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Dotted line </a:t>
            </a:r>
            <a:r>
              <a:rPr lang="en-US" altLang="zh-CN" sz="1800" b="1" dirty="0"/>
              <a:t>x</a:t>
            </a:r>
            <a:r>
              <a:rPr lang="ja-JP" altLang="en-US" sz="1800" b="1" dirty="0"/>
              <a:t>’</a:t>
            </a:r>
            <a:r>
              <a:rPr lang="en-US" altLang="ja-JP" sz="1800" dirty="0">
                <a:latin typeface="ＭＳ ゴシック" charset="-128"/>
                <a:ea typeface="ＭＳ ゴシック" charset="-128"/>
              </a:rPr>
              <a:t>−</a:t>
            </a:r>
            <a:r>
              <a:rPr lang="en-US" altLang="ja-JP" sz="1800" b="1" dirty="0"/>
              <a:t>x</a:t>
            </a:r>
            <a:r>
              <a:rPr lang="en-US" altLang="ja-JP" sz="1800" dirty="0"/>
              <a:t> is perpendicular to</a:t>
            </a:r>
          </a:p>
          <a:p>
            <a:pPr eaLnBrk="1" hangingPunct="1"/>
            <a:r>
              <a:rPr lang="en-US" altLang="zh-CN" sz="1800" dirty="0"/>
              <a:t>decision boundary so parallel to </a:t>
            </a:r>
            <a:r>
              <a:rPr lang="en-US" altLang="zh-CN" sz="1800" b="1" dirty="0"/>
              <a:t>w</a:t>
            </a:r>
            <a:r>
              <a:rPr lang="en-US" altLang="zh-CN" sz="1800" dirty="0"/>
              <a:t>.</a:t>
            </a:r>
          </a:p>
          <a:p>
            <a:pPr eaLnBrk="1" hangingPunct="1"/>
            <a:r>
              <a:rPr lang="en-US" altLang="zh-CN" sz="1800" dirty="0"/>
              <a:t>Unit vector is </a:t>
            </a:r>
            <a:r>
              <a:rPr lang="en-US" altLang="zh-CN" sz="1800" b="1" dirty="0"/>
              <a:t>w</a:t>
            </a:r>
            <a:r>
              <a:rPr lang="en-US" altLang="zh-CN" sz="1800" dirty="0"/>
              <a:t>/|</a:t>
            </a:r>
            <a:r>
              <a:rPr lang="en-US" altLang="zh-CN" sz="1800" b="1" dirty="0"/>
              <a:t>w</a:t>
            </a:r>
            <a:r>
              <a:rPr lang="en-US" altLang="zh-CN" sz="1800" dirty="0"/>
              <a:t>|, so line is </a:t>
            </a:r>
            <a:r>
              <a:rPr lang="en-US" altLang="zh-CN" sz="1800" dirty="0" err="1"/>
              <a:t>r</a:t>
            </a:r>
            <a:r>
              <a:rPr lang="en-US" altLang="zh-CN" sz="1800" b="1" dirty="0" err="1"/>
              <a:t>w</a:t>
            </a:r>
            <a:r>
              <a:rPr lang="en-US" altLang="zh-CN" sz="1800" dirty="0"/>
              <a:t>/|</a:t>
            </a:r>
            <a:r>
              <a:rPr lang="en-US" altLang="zh-CN" sz="1800" b="1" dirty="0"/>
              <a:t>w</a:t>
            </a:r>
            <a:r>
              <a:rPr lang="en-US" altLang="zh-CN" sz="1800" dirty="0"/>
              <a:t>|.</a:t>
            </a:r>
          </a:p>
          <a:p>
            <a:pPr eaLnBrk="1" hangingPunct="1"/>
            <a:r>
              <a:rPr lang="en-US" altLang="zh-CN" sz="1800" b="1" dirty="0"/>
              <a:t>x</a:t>
            </a:r>
            <a:r>
              <a:rPr lang="ja-JP" altLang="en-US" sz="1800" b="1" dirty="0"/>
              <a:t>’</a:t>
            </a:r>
            <a:r>
              <a:rPr lang="en-US" altLang="ja-JP" sz="1800" dirty="0"/>
              <a:t> = </a:t>
            </a:r>
            <a:r>
              <a:rPr lang="en-US" altLang="ja-JP" sz="1800" b="1" dirty="0"/>
              <a:t>x</a:t>
            </a:r>
            <a:r>
              <a:rPr lang="en-US" altLang="ja-JP" sz="1800" dirty="0"/>
              <a:t> – </a:t>
            </a:r>
            <a:r>
              <a:rPr lang="en-US" altLang="ja-JP" sz="1800" dirty="0" err="1"/>
              <a:t>yr</a:t>
            </a:r>
            <a:r>
              <a:rPr lang="en-US" altLang="ja-JP" sz="1800" b="1" dirty="0" err="1"/>
              <a:t>w</a:t>
            </a:r>
            <a:r>
              <a:rPr lang="en-US" altLang="ja-JP" sz="1800" dirty="0"/>
              <a:t>/|</a:t>
            </a:r>
            <a:r>
              <a:rPr lang="en-US" altLang="ja-JP" sz="1800" b="1" dirty="0"/>
              <a:t>w</a:t>
            </a:r>
            <a:r>
              <a:rPr lang="en-US" altLang="ja-JP" sz="1800" dirty="0"/>
              <a:t>|. </a:t>
            </a:r>
          </a:p>
          <a:p>
            <a:pPr eaLnBrk="1" hangingPunct="1"/>
            <a:r>
              <a:rPr lang="en-US" altLang="zh-CN" sz="1800" b="1" dirty="0"/>
              <a:t>x</a:t>
            </a:r>
            <a:r>
              <a:rPr lang="ja-JP" altLang="en-US" sz="1800" b="1" dirty="0"/>
              <a:t>’</a:t>
            </a:r>
            <a:r>
              <a:rPr lang="en-US" altLang="ja-JP" sz="1800" b="1" dirty="0"/>
              <a:t> </a:t>
            </a:r>
            <a:r>
              <a:rPr lang="en-US" altLang="ja-JP" sz="1800" dirty="0"/>
              <a:t>satisfies </a:t>
            </a:r>
            <a:r>
              <a:rPr lang="en-US" altLang="ja-JP" sz="1800" b="1" dirty="0" err="1"/>
              <a:t>w</a:t>
            </a:r>
            <a:r>
              <a:rPr lang="en-US" altLang="ja-JP" sz="1800" baseline="30000" dirty="0" err="1"/>
              <a:t>T</a:t>
            </a:r>
            <a:r>
              <a:rPr lang="en-US" altLang="ja-JP" sz="1800" b="1" dirty="0" err="1"/>
              <a:t>x</a:t>
            </a:r>
            <a:r>
              <a:rPr lang="ja-JP" altLang="en-US" sz="1800" b="1" dirty="0"/>
              <a:t>’</a:t>
            </a:r>
            <a:r>
              <a:rPr lang="en-US" altLang="ja-JP" sz="1800" dirty="0"/>
              <a:t>+b = 0.</a:t>
            </a:r>
          </a:p>
          <a:p>
            <a:pPr eaLnBrk="1" hangingPunct="1"/>
            <a:r>
              <a:rPr lang="en-US" altLang="zh-CN" sz="1800" dirty="0"/>
              <a:t>So </a:t>
            </a:r>
            <a:r>
              <a:rPr lang="en-US" altLang="zh-CN" sz="1800" b="1" dirty="0" err="1"/>
              <a:t>w</a:t>
            </a:r>
            <a:r>
              <a:rPr lang="en-US" altLang="zh-CN" sz="1800" baseline="30000" dirty="0" err="1"/>
              <a:t>T</a:t>
            </a:r>
            <a:r>
              <a:rPr lang="en-US" altLang="zh-CN" sz="1800" dirty="0"/>
              <a:t>(</a:t>
            </a:r>
            <a:r>
              <a:rPr lang="en-US" altLang="zh-CN" sz="1800" b="1" dirty="0"/>
              <a:t>x</a:t>
            </a:r>
            <a:r>
              <a:rPr lang="en-US" altLang="zh-CN" sz="1800" dirty="0"/>
              <a:t> –</a:t>
            </a:r>
            <a:r>
              <a:rPr lang="en-US" altLang="zh-CN" sz="1800" dirty="0" err="1"/>
              <a:t>yr</a:t>
            </a:r>
            <a:r>
              <a:rPr lang="en-US" altLang="zh-CN" sz="1800" b="1" dirty="0" err="1"/>
              <a:t>w</a:t>
            </a:r>
            <a:r>
              <a:rPr lang="en-US" altLang="zh-CN" sz="1800" dirty="0"/>
              <a:t>/|</a:t>
            </a:r>
            <a:r>
              <a:rPr lang="en-US" altLang="zh-CN" sz="1800" b="1" dirty="0"/>
              <a:t>w</a:t>
            </a:r>
            <a:r>
              <a:rPr lang="en-US" altLang="zh-CN" sz="1800" dirty="0"/>
              <a:t>|) + b = 0</a:t>
            </a:r>
          </a:p>
          <a:p>
            <a:pPr eaLnBrk="1" hangingPunct="1"/>
            <a:r>
              <a:rPr lang="en-US" altLang="zh-CN" sz="1800" dirty="0"/>
              <a:t>Recall that |</a:t>
            </a:r>
            <a:r>
              <a:rPr lang="en-US" altLang="zh-CN" sz="1800" b="1" dirty="0"/>
              <a:t>w</a:t>
            </a:r>
            <a:r>
              <a:rPr lang="en-US" altLang="zh-CN" sz="1800" dirty="0"/>
              <a:t>| = </a:t>
            </a:r>
            <a:r>
              <a:rPr lang="en-US" altLang="zh-CN" sz="1800" dirty="0" err="1"/>
              <a:t>sqrt</a:t>
            </a:r>
            <a:r>
              <a:rPr lang="en-US" altLang="zh-CN" sz="1800" dirty="0"/>
              <a:t>(</a:t>
            </a:r>
            <a:r>
              <a:rPr lang="en-US" altLang="zh-CN" sz="1800" b="1" dirty="0" err="1"/>
              <a:t>w</a:t>
            </a:r>
            <a:r>
              <a:rPr lang="en-US" altLang="zh-CN" sz="1800" baseline="30000" dirty="0" err="1"/>
              <a:t>T</a:t>
            </a:r>
            <a:r>
              <a:rPr lang="en-US" altLang="zh-CN" sz="1800" b="1" dirty="0" err="1"/>
              <a:t>w</a:t>
            </a:r>
            <a:r>
              <a:rPr lang="en-US" altLang="zh-CN" sz="1800" dirty="0"/>
              <a:t>).</a:t>
            </a:r>
          </a:p>
          <a:p>
            <a:pPr eaLnBrk="1" hangingPunct="1"/>
            <a:r>
              <a:rPr lang="en-US" altLang="zh-CN" sz="1800" dirty="0"/>
              <a:t>So </a:t>
            </a:r>
            <a:r>
              <a:rPr lang="en-US" altLang="zh-CN" sz="1800" b="1" dirty="0" err="1"/>
              <a:t>w</a:t>
            </a:r>
            <a:r>
              <a:rPr lang="en-US" altLang="zh-CN" sz="1800" baseline="30000" dirty="0" err="1"/>
              <a:t>T</a:t>
            </a:r>
            <a:r>
              <a:rPr lang="en-US" altLang="zh-CN" sz="1800" b="1" dirty="0" err="1"/>
              <a:t>x</a:t>
            </a:r>
            <a:r>
              <a:rPr lang="en-US" altLang="zh-CN" sz="1800" dirty="0"/>
              <a:t> –</a:t>
            </a:r>
            <a:r>
              <a:rPr lang="en-US" altLang="zh-CN" sz="1800" dirty="0" err="1"/>
              <a:t>yr|</a:t>
            </a:r>
            <a:r>
              <a:rPr lang="en-US" altLang="zh-CN" sz="1800" b="1" dirty="0" err="1"/>
              <a:t>w</a:t>
            </a:r>
            <a:r>
              <a:rPr lang="en-US" altLang="zh-CN" sz="1800" dirty="0"/>
              <a:t>| + b = 0</a:t>
            </a:r>
          </a:p>
          <a:p>
            <a:pPr eaLnBrk="1" hangingPunct="1"/>
            <a:r>
              <a:rPr lang="en-US" altLang="zh-CN" sz="1800" dirty="0"/>
              <a:t>So, solving for r gives:</a:t>
            </a:r>
          </a:p>
          <a:p>
            <a:pPr eaLnBrk="1" hangingPunct="1"/>
            <a:r>
              <a:rPr lang="en-US" altLang="zh-CN" sz="1800" dirty="0"/>
              <a:t>r = y(</a:t>
            </a:r>
            <a:r>
              <a:rPr lang="en-US" altLang="zh-CN" sz="1800" b="1" dirty="0" err="1"/>
              <a:t>w</a:t>
            </a:r>
            <a:r>
              <a:rPr lang="en-US" altLang="zh-CN" sz="1800" baseline="30000" dirty="0" err="1"/>
              <a:t>T</a:t>
            </a:r>
            <a:r>
              <a:rPr lang="en-US" altLang="zh-CN" sz="1800" b="1" dirty="0" err="1"/>
              <a:t>x</a:t>
            </a:r>
            <a:r>
              <a:rPr lang="en-US" altLang="zh-CN" sz="1800" dirty="0"/>
              <a:t> + b)/|</a:t>
            </a:r>
            <a:r>
              <a:rPr lang="en-US" altLang="zh-CN" sz="1800" b="1" dirty="0"/>
              <a:t>w</a:t>
            </a:r>
            <a:r>
              <a:rPr lang="en-US" altLang="zh-CN" sz="1800" dirty="0"/>
              <a:t>|</a:t>
            </a:r>
          </a:p>
        </p:txBody>
      </p:sp>
      <p:sp>
        <p:nvSpPr>
          <p:cNvPr id="28716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592987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52" y="4340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Linear SVM Mathematically</a:t>
            </a:r>
            <a:br>
              <a:rPr lang="en-US" altLang="zh-CN">
                <a:ea typeface="ＭＳ Ｐゴシック" charset="-128"/>
              </a:rPr>
            </a:br>
            <a:r>
              <a:rPr lang="en-US" altLang="zh-CN" sz="2400">
                <a:ea typeface="ＭＳ Ｐゴシック" charset="-128"/>
              </a:rPr>
              <a:t>The linearly separable case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34950" y="1509712"/>
            <a:ext cx="8375650" cy="5029200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ea typeface="ＭＳ Ｐゴシック" charset="-128"/>
              </a:rPr>
              <a:t>Assume that all data is at least distance 1 from the hyperplane, then the following two constraints follow for a training set {(</a:t>
            </a:r>
            <a:r>
              <a:rPr lang="en-US" altLang="zh-CN" sz="2000" b="1" dirty="0">
                <a:ea typeface="ＭＳ Ｐゴシック" charset="-128"/>
              </a:rPr>
              <a:t>x</a:t>
            </a:r>
            <a:r>
              <a:rPr lang="en-US" altLang="zh-CN" sz="2000" b="1" baseline="-25000" dirty="0">
                <a:ea typeface="ＭＳ Ｐゴシック" charset="-128"/>
              </a:rPr>
              <a:t>i</a:t>
            </a:r>
            <a:r>
              <a:rPr lang="en-US" altLang="zh-CN" sz="2000" b="1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,</a:t>
            </a:r>
            <a:r>
              <a:rPr lang="en-US" altLang="zh-CN" sz="2000" i="1" dirty="0" err="1">
                <a:ea typeface="ＭＳ Ｐゴシック" charset="-128"/>
              </a:rPr>
              <a:t>y</a:t>
            </a:r>
            <a:r>
              <a:rPr lang="en-US" altLang="zh-CN" sz="2000" i="1" baseline="-25000" dirty="0" err="1">
                <a:ea typeface="ＭＳ Ｐゴシック" charset="-128"/>
              </a:rPr>
              <a:t>i</a:t>
            </a:r>
            <a:r>
              <a:rPr lang="en-US" altLang="zh-CN" sz="2000" dirty="0">
                <a:ea typeface="ＭＳ Ｐゴシック" charset="-128"/>
              </a:rPr>
              <a:t>)} </a:t>
            </a: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For support vectors, the inequality becomes an equality</a:t>
            </a: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Then, since each example</a:t>
            </a:r>
            <a:r>
              <a:rPr lang="en-US" altLang="en-US" sz="2000" dirty="0">
                <a:ea typeface="ＭＳ Ｐゴシック" charset="-128"/>
              </a:rPr>
              <a:t>’</a:t>
            </a:r>
            <a:r>
              <a:rPr lang="en-US" altLang="zh-CN" sz="2000" dirty="0">
                <a:ea typeface="ＭＳ Ｐゴシック" charset="-128"/>
              </a:rPr>
              <a:t>s distance from the hyperplane is</a:t>
            </a: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  <a:p>
            <a:pPr eaLnBrk="1" hangingPunct="1"/>
            <a:r>
              <a:rPr lang="en-US" altLang="zh-CN" sz="2000" dirty="0">
                <a:ea typeface="ＭＳ Ｐゴシック" charset="-128"/>
              </a:rPr>
              <a:t>The margin is:</a:t>
            </a:r>
          </a:p>
          <a:p>
            <a:pPr eaLnBrk="1" hangingPunct="1"/>
            <a:endParaRPr lang="en-US" altLang="zh-CN" sz="2000" dirty="0">
              <a:ea typeface="ＭＳ Ｐゴシック" charset="-128"/>
            </a:endParaRPr>
          </a:p>
        </p:txBody>
      </p:sp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2E90C280-31F0-A14D-9FC3-5D40FF56284F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00075" y="2338661"/>
            <a:ext cx="381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w</a:t>
            </a:r>
            <a:r>
              <a:rPr lang="en-US" altLang="zh-CN" b="1" baseline="30000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x</a:t>
            </a:r>
            <a:r>
              <a:rPr lang="en-US" altLang="zh-CN" b="1" baseline="-25000">
                <a:latin typeface="Times New Roman" charset="0"/>
              </a:rPr>
              <a:t>i</a:t>
            </a:r>
            <a:r>
              <a:rPr lang="en-US" altLang="zh-CN" b="1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+ </a:t>
            </a:r>
            <a:r>
              <a:rPr lang="en-US" altLang="zh-CN" i="1" dirty="0">
                <a:latin typeface="Times New Roman" charset="0"/>
              </a:rPr>
              <a:t>b</a:t>
            </a:r>
            <a:r>
              <a:rPr lang="en-US" altLang="zh-CN" b="1" dirty="0">
                <a:latin typeface="Times New Roman" charset="0"/>
              </a:rPr>
              <a:t> ≥ </a:t>
            </a:r>
            <a:r>
              <a:rPr lang="en-US" altLang="zh-CN" dirty="0">
                <a:latin typeface="Times New Roman" charset="0"/>
              </a:rPr>
              <a:t>1    if </a:t>
            </a:r>
            <a:r>
              <a:rPr lang="en-US" altLang="zh-CN" i="1" dirty="0" err="1">
                <a:latin typeface="Times New Roman" charset="0"/>
              </a:rPr>
              <a:t>y</a:t>
            </a:r>
            <a:r>
              <a:rPr lang="en-US" altLang="zh-CN" i="1" baseline="-25000" dirty="0" err="1">
                <a:latin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imes New Roman" charset="0"/>
              </a:rPr>
              <a:t>w</a:t>
            </a:r>
            <a:r>
              <a:rPr lang="en-US" altLang="zh-CN" b="1" baseline="30000" dirty="0" err="1">
                <a:latin typeface="Times New Roman" charset="0"/>
              </a:rPr>
              <a:t>T</a:t>
            </a:r>
            <a:r>
              <a:rPr lang="en-US" altLang="zh-CN" b="1" dirty="0" err="1">
                <a:latin typeface="Times New Roman" charset="0"/>
              </a:rPr>
              <a:t>x</a:t>
            </a:r>
            <a:r>
              <a:rPr lang="en-US" altLang="zh-CN" b="1" baseline="-25000" dirty="0" err="1">
                <a:latin typeface="Times New Roman" charset="0"/>
              </a:rPr>
              <a:t>i</a:t>
            </a:r>
            <a:r>
              <a:rPr lang="en-US" altLang="zh-CN" b="1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+ </a:t>
            </a:r>
            <a:r>
              <a:rPr lang="en-US" altLang="zh-CN" i="1" dirty="0">
                <a:latin typeface="Times New Roman" charset="0"/>
              </a:rPr>
              <a:t>b</a:t>
            </a:r>
            <a:r>
              <a:rPr lang="en-US" altLang="zh-CN" b="1" dirty="0">
                <a:latin typeface="Times New Roman" charset="0"/>
              </a:rPr>
              <a:t> ≤ −</a:t>
            </a:r>
            <a:r>
              <a:rPr lang="en-US" altLang="zh-CN" dirty="0">
                <a:latin typeface="Times New Roman" charset="0"/>
              </a:rPr>
              <a:t>1   if </a:t>
            </a:r>
            <a:r>
              <a:rPr lang="en-US" altLang="zh-CN" i="1" dirty="0" err="1">
                <a:latin typeface="Times New Roman" charset="0"/>
              </a:rPr>
              <a:t>y</a:t>
            </a:r>
            <a:r>
              <a:rPr lang="en-US" altLang="zh-CN" i="1" baseline="-25000" dirty="0" err="1">
                <a:latin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= −1</a:t>
            </a:r>
            <a:endParaRPr lang="en-US" altLang="zh-CN" b="1" dirty="0">
              <a:latin typeface="Times New Roman" charset="0"/>
            </a:endParaRPr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991542"/>
              </p:ext>
            </p:extLst>
          </p:nvPr>
        </p:nvGraphicFramePr>
        <p:xfrm>
          <a:off x="3085553" y="5594349"/>
          <a:ext cx="8080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3" imgW="520700" imgH="444500" progId="Equation.3">
                  <p:embed/>
                </p:oleObj>
              </mc:Choice>
              <mc:Fallback>
                <p:oleObj name="Equation" r:id="rId3" imgW="52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553" y="5594349"/>
                        <a:ext cx="8080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97325"/>
              </p:ext>
            </p:extLst>
          </p:nvPr>
        </p:nvGraphicFramePr>
        <p:xfrm>
          <a:off x="2809328" y="4581661"/>
          <a:ext cx="13604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5" imgW="876300" imgH="469900" progId="Equation.3">
                  <p:embed/>
                </p:oleObj>
              </mc:Choice>
              <mc:Fallback>
                <p:oleObj name="Equation" r:id="rId5" imgW="876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328" y="4581661"/>
                        <a:ext cx="13604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659837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70712"/>
            <a:ext cx="8416925" cy="1216025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ＭＳ Ｐゴシック" charset="-128"/>
              </a:rPr>
              <a:t>Linear Support Vector Machine (SVM)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21080" y="1714500"/>
            <a:ext cx="7053262" cy="4343400"/>
          </a:xfrm>
          <a:noFill/>
        </p:spPr>
        <p:txBody>
          <a:bodyPr/>
          <a:lstStyle/>
          <a:p>
            <a:pPr marL="469900" indent="-469900"/>
            <a:endParaRPr lang="en-US" altLang="zh-CN" sz="1900" dirty="0">
              <a:ea typeface="ＭＳ Ｐゴシック" charset="-128"/>
            </a:endParaRPr>
          </a:p>
          <a:p>
            <a:pPr marL="469900" indent="-469900">
              <a:buNone/>
            </a:pPr>
            <a:endParaRPr lang="en-US" altLang="zh-CN" sz="1900" dirty="0">
              <a:ea typeface="ＭＳ Ｐゴシック" charset="-128"/>
            </a:endParaRPr>
          </a:p>
          <a:p>
            <a:pPr marL="469900" indent="-469900"/>
            <a:r>
              <a:rPr lang="en-US" altLang="zh-CN" sz="1900" b="1" dirty="0">
                <a:solidFill>
                  <a:schemeClr val="folHlink"/>
                </a:solidFill>
                <a:ea typeface="ＭＳ Ｐゴシック" charset="-128"/>
              </a:rPr>
              <a:t>Hyperplane</a:t>
            </a:r>
            <a:r>
              <a:rPr lang="en-US" altLang="zh-CN" sz="1900" dirty="0">
                <a:solidFill>
                  <a:schemeClr val="folHlink"/>
                </a:solidFill>
                <a:ea typeface="ＭＳ Ｐゴシック" charset="-128"/>
              </a:rPr>
              <a:t> </a:t>
            </a:r>
          </a:p>
          <a:p>
            <a:pPr marL="469900" indent="-469900">
              <a:buNone/>
            </a:pPr>
            <a:r>
              <a:rPr lang="en-US" altLang="zh-CN" sz="1900" dirty="0">
                <a:ea typeface="ＭＳ Ｐゴシック" charset="-128"/>
              </a:rPr>
              <a:t>        </a:t>
            </a:r>
            <a:r>
              <a:rPr lang="en-US" altLang="zh-CN" sz="1900" b="1" dirty="0" err="1">
                <a:ea typeface="ＭＳ Ｐゴシック" charset="-128"/>
              </a:rPr>
              <a:t>w</a:t>
            </a:r>
            <a:r>
              <a:rPr lang="en-US" altLang="zh-CN" sz="1900" baseline="30000" dirty="0" err="1">
                <a:ea typeface="ＭＳ Ｐゴシック" charset="-128"/>
              </a:rPr>
              <a:t>T</a:t>
            </a:r>
            <a:r>
              <a:rPr lang="en-US" altLang="zh-CN" sz="1900" dirty="0">
                <a:ea typeface="ＭＳ Ｐゴシック" charset="-128"/>
              </a:rPr>
              <a:t> </a:t>
            </a:r>
            <a:r>
              <a:rPr lang="en-US" altLang="zh-CN" sz="1900" b="1" dirty="0">
                <a:ea typeface="ＭＳ Ｐゴシック" charset="-128"/>
              </a:rPr>
              <a:t>x</a:t>
            </a:r>
            <a:r>
              <a:rPr lang="en-US" altLang="zh-CN" sz="1900" dirty="0">
                <a:ea typeface="ＭＳ Ｐゴシック" charset="-128"/>
              </a:rPr>
              <a:t> + b = 0</a:t>
            </a:r>
          </a:p>
          <a:p>
            <a:pPr marL="469900" indent="-469900">
              <a:buNone/>
            </a:pPr>
            <a:endParaRPr lang="en-US" altLang="zh-CN" sz="1900" dirty="0">
              <a:ea typeface="ＭＳ Ｐゴシック" charset="-128"/>
            </a:endParaRPr>
          </a:p>
          <a:p>
            <a:pPr marL="469900" indent="-469900"/>
            <a:r>
              <a:rPr lang="en-US" altLang="zh-CN" sz="1900" b="1" dirty="0">
                <a:solidFill>
                  <a:schemeClr val="folHlink"/>
                </a:solidFill>
                <a:ea typeface="ＭＳ Ｐゴシック" charset="-128"/>
              </a:rPr>
              <a:t>Extra scale constraint</a:t>
            </a:r>
            <a:r>
              <a:rPr lang="en-US" altLang="zh-CN" sz="1900" dirty="0">
                <a:ea typeface="ＭＳ Ｐゴシック" charset="-128"/>
              </a:rPr>
              <a:t>:</a:t>
            </a:r>
          </a:p>
          <a:p>
            <a:pPr marL="469900" indent="-469900">
              <a:buNone/>
            </a:pPr>
            <a:r>
              <a:rPr lang="en-US" altLang="zh-CN" sz="1900" dirty="0">
                <a:ea typeface="ＭＳ Ｐゴシック" charset="-128"/>
              </a:rPr>
              <a:t>        </a:t>
            </a:r>
            <a:r>
              <a:rPr lang="en-US" altLang="zh-CN" sz="1900" b="1" dirty="0">
                <a:solidFill>
                  <a:schemeClr val="hlink"/>
                </a:solidFill>
                <a:ea typeface="ＭＳ Ｐゴシック" charset="-128"/>
              </a:rPr>
              <a:t>min</a:t>
            </a:r>
            <a:r>
              <a:rPr lang="en-US" altLang="zh-CN" sz="1900" b="1" baseline="-25000" dirty="0">
                <a:solidFill>
                  <a:schemeClr val="hlink"/>
                </a:solidFill>
                <a:ea typeface="ＭＳ Ｐゴシック" charset="-128"/>
              </a:rPr>
              <a:t>i=1,…,n</a:t>
            </a:r>
            <a:r>
              <a:rPr lang="en-US" altLang="zh-CN" sz="1900" b="1" dirty="0">
                <a:solidFill>
                  <a:schemeClr val="hlink"/>
                </a:solidFill>
                <a:ea typeface="ＭＳ Ｐゴシック" charset="-128"/>
              </a:rPr>
              <a:t> |</a:t>
            </a:r>
            <a:r>
              <a:rPr lang="en-US" altLang="zh-CN" sz="1900" b="1" dirty="0" err="1">
                <a:solidFill>
                  <a:schemeClr val="hlink"/>
                </a:solidFill>
                <a:ea typeface="ＭＳ Ｐゴシック" charset="-128"/>
              </a:rPr>
              <a:t>w</a:t>
            </a:r>
            <a:r>
              <a:rPr lang="en-US" altLang="zh-CN" sz="1900" b="1" baseline="30000" dirty="0" err="1">
                <a:solidFill>
                  <a:schemeClr val="hlink"/>
                </a:solidFill>
                <a:ea typeface="ＭＳ Ｐゴシック" charset="-128"/>
              </a:rPr>
              <a:t>T</a:t>
            </a:r>
            <a:r>
              <a:rPr lang="en-US" altLang="zh-CN" sz="1900" b="1" dirty="0" err="1">
                <a:solidFill>
                  <a:schemeClr val="hlink"/>
                </a:solidFill>
                <a:ea typeface="ＭＳ Ｐゴシック" charset="-128"/>
              </a:rPr>
              <a:t>x</a:t>
            </a:r>
            <a:r>
              <a:rPr lang="en-US" altLang="zh-CN" sz="1900" b="1" baseline="-25000" dirty="0" err="1">
                <a:solidFill>
                  <a:schemeClr val="hlink"/>
                </a:solidFill>
                <a:ea typeface="ＭＳ Ｐゴシック" charset="-128"/>
              </a:rPr>
              <a:t>i</a:t>
            </a:r>
            <a:r>
              <a:rPr lang="en-US" altLang="zh-CN" sz="1900" b="1" dirty="0">
                <a:solidFill>
                  <a:schemeClr val="hlink"/>
                </a:solidFill>
                <a:ea typeface="ＭＳ Ｐゴシック" charset="-128"/>
              </a:rPr>
              <a:t> + b| = 1</a:t>
            </a:r>
          </a:p>
          <a:p>
            <a:pPr marL="469900" indent="-469900">
              <a:buNone/>
            </a:pPr>
            <a:endParaRPr lang="en-US" altLang="zh-CN" sz="1900" dirty="0">
              <a:ea typeface="ＭＳ Ｐゴシック" charset="-128"/>
            </a:endParaRPr>
          </a:p>
          <a:p>
            <a:pPr marL="469900" indent="-469900"/>
            <a:r>
              <a:rPr lang="en-US" altLang="zh-CN" sz="1900" dirty="0">
                <a:ea typeface="ＭＳ Ｐゴシック" charset="-128"/>
              </a:rPr>
              <a:t>This implies:</a:t>
            </a:r>
          </a:p>
          <a:p>
            <a:pPr marL="469900" indent="-469900">
              <a:buNone/>
            </a:pPr>
            <a:r>
              <a:rPr lang="en-US" altLang="zh-CN" sz="1900" dirty="0">
                <a:ea typeface="ＭＳ Ｐゴシック" charset="-128"/>
              </a:rPr>
              <a:t>        </a:t>
            </a:r>
            <a:r>
              <a:rPr lang="en-US" altLang="zh-CN" sz="1900" dirty="0" err="1">
                <a:ea typeface="ＭＳ Ｐゴシック" charset="-128"/>
              </a:rPr>
              <a:t>w</a:t>
            </a:r>
            <a:r>
              <a:rPr lang="en-US" altLang="zh-CN" sz="1900" baseline="30000" dirty="0" err="1">
                <a:ea typeface="ＭＳ Ｐゴシック" charset="-128"/>
              </a:rPr>
              <a:t>T</a:t>
            </a:r>
            <a:r>
              <a:rPr lang="en-US" altLang="zh-CN" sz="1900" dirty="0">
                <a:ea typeface="ＭＳ Ｐゴシック" charset="-128"/>
              </a:rPr>
              <a:t>(</a:t>
            </a:r>
            <a:r>
              <a:rPr lang="en-US" altLang="zh-CN" sz="1900" dirty="0" err="1">
                <a:ea typeface="ＭＳ Ｐゴシック" charset="-128"/>
              </a:rPr>
              <a:t>x</a:t>
            </a:r>
            <a:r>
              <a:rPr lang="en-US" altLang="zh-CN" sz="1900" baseline="-25000" dirty="0" err="1">
                <a:ea typeface="ＭＳ Ｐゴシック" charset="-128"/>
              </a:rPr>
              <a:t>a</a:t>
            </a:r>
            <a:r>
              <a:rPr lang="en-US" altLang="zh-CN" sz="1900" dirty="0">
                <a:ea typeface="ＭＳ Ｐゴシック" charset="-128"/>
              </a:rPr>
              <a:t>–</a:t>
            </a:r>
            <a:r>
              <a:rPr lang="en-US" altLang="zh-CN" sz="1900" dirty="0" err="1">
                <a:ea typeface="ＭＳ Ｐゴシック" charset="-128"/>
              </a:rPr>
              <a:t>x</a:t>
            </a:r>
            <a:r>
              <a:rPr lang="en-US" altLang="zh-CN" sz="1900" baseline="-25000" dirty="0" err="1">
                <a:ea typeface="ＭＳ Ｐゴシック" charset="-128"/>
              </a:rPr>
              <a:t>b</a:t>
            </a:r>
            <a:r>
              <a:rPr lang="en-US" altLang="zh-CN" sz="1900" dirty="0">
                <a:ea typeface="ＭＳ Ｐゴシック" charset="-128"/>
              </a:rPr>
              <a:t>) = 2</a:t>
            </a:r>
          </a:p>
          <a:p>
            <a:pPr marL="469900" indent="-469900">
              <a:buNone/>
            </a:pPr>
            <a:r>
              <a:rPr lang="en-US" altLang="zh-CN" sz="1900" dirty="0">
                <a:ea typeface="ＭＳ Ｐゴシック" charset="-128"/>
              </a:rPr>
              <a:t> 	</a:t>
            </a:r>
            <a:r>
              <a:rPr lang="el-GR" altLang="zh-CN" sz="1800" b="1" i="1" dirty="0">
                <a:solidFill>
                  <a:srgbClr val="00A000"/>
                </a:solidFill>
                <a:ea typeface="ＭＳ Ｐゴシック" charset="-128"/>
              </a:rPr>
              <a:t>ρ</a:t>
            </a:r>
            <a:r>
              <a:rPr lang="en-US" altLang="zh-CN" sz="1900" dirty="0">
                <a:ea typeface="ＭＳ Ｐゴシック" charset="-128"/>
              </a:rPr>
              <a:t> = ||</a:t>
            </a:r>
            <a:r>
              <a:rPr lang="en-US" altLang="zh-CN" sz="1900" dirty="0" err="1">
                <a:ea typeface="ＭＳ Ｐゴシック" charset="-128"/>
              </a:rPr>
              <a:t>x</a:t>
            </a:r>
            <a:r>
              <a:rPr lang="en-US" altLang="zh-CN" sz="1900" baseline="-25000" dirty="0" err="1">
                <a:ea typeface="ＭＳ Ｐゴシック" charset="-128"/>
              </a:rPr>
              <a:t>a</a:t>
            </a:r>
            <a:r>
              <a:rPr lang="en-US" altLang="zh-CN" sz="1900" dirty="0">
                <a:ea typeface="ＭＳ Ｐゴシック" charset="-128"/>
              </a:rPr>
              <a:t>–</a:t>
            </a:r>
            <a:r>
              <a:rPr lang="en-US" altLang="zh-CN" sz="1900" dirty="0" err="1">
                <a:ea typeface="ＭＳ Ｐゴシック" charset="-128"/>
              </a:rPr>
              <a:t>x</a:t>
            </a:r>
            <a:r>
              <a:rPr lang="en-US" altLang="zh-CN" sz="1900" baseline="-25000" dirty="0" err="1">
                <a:ea typeface="ＭＳ Ｐゴシック" charset="-128"/>
              </a:rPr>
              <a:t>b</a:t>
            </a:r>
            <a:r>
              <a:rPr lang="en-US" altLang="zh-CN" sz="1900" dirty="0">
                <a:ea typeface="ＭＳ Ｐゴシック" charset="-128"/>
              </a:rPr>
              <a:t>||</a:t>
            </a:r>
            <a:r>
              <a:rPr lang="en-US" altLang="zh-CN" sz="1900" baseline="-25000" dirty="0">
                <a:ea typeface="ＭＳ Ｐゴシック" charset="-128"/>
              </a:rPr>
              <a:t>2</a:t>
            </a:r>
            <a:r>
              <a:rPr lang="en-US" altLang="zh-CN" sz="1900" dirty="0">
                <a:ea typeface="ＭＳ Ｐゴシック" charset="-128"/>
              </a:rPr>
              <a:t> = </a:t>
            </a:r>
            <a:r>
              <a:rPr lang="en-US" altLang="zh-CN" sz="1900" b="1" dirty="0">
                <a:solidFill>
                  <a:schemeClr val="hlink"/>
                </a:solidFill>
                <a:ea typeface="ＭＳ Ｐゴシック" charset="-128"/>
              </a:rPr>
              <a:t>2/||w||</a:t>
            </a:r>
            <a:r>
              <a:rPr lang="en-US" altLang="zh-CN" sz="1900" b="1" baseline="-25000" dirty="0">
                <a:solidFill>
                  <a:schemeClr val="hlink"/>
                </a:solidFill>
                <a:ea typeface="ＭＳ Ｐゴシック" charset="-128"/>
              </a:rPr>
              <a:t>2</a:t>
            </a:r>
          </a:p>
        </p:txBody>
      </p:sp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8BDC8BF9-A39E-2146-A809-4F9399C9B323}" type="slidenum">
              <a:rPr lang="en-US" altLang="zh-CN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67056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65532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858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162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7467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82296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88392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9144000" y="2971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80772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94488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96774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9220200" y="3657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98298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9906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9144000" y="4191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6553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74676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81534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7239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7162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88392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92964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>
            <a:off x="90678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74" name="Oval 30"/>
          <p:cNvSpPr>
            <a:spLocks noChangeArrowheads="1"/>
          </p:cNvSpPr>
          <p:nvPr/>
        </p:nvSpPr>
        <p:spPr bwMode="auto">
          <a:xfrm>
            <a:off x="96012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9753600" y="3505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71808" name="Line 32"/>
          <p:cNvSpPr>
            <a:spLocks noChangeShapeType="1"/>
          </p:cNvSpPr>
          <p:nvPr/>
        </p:nvSpPr>
        <p:spPr bwMode="auto">
          <a:xfrm rot="921216">
            <a:off x="6724650" y="2413000"/>
            <a:ext cx="2820988" cy="2020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809" name="Line 33"/>
          <p:cNvSpPr>
            <a:spLocks noChangeShapeType="1"/>
          </p:cNvSpPr>
          <p:nvPr/>
        </p:nvSpPr>
        <p:spPr bwMode="auto">
          <a:xfrm rot="921216">
            <a:off x="6477000" y="2590801"/>
            <a:ext cx="2725738" cy="19923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810" name="Line 34"/>
          <p:cNvSpPr>
            <a:spLocks noChangeShapeType="1"/>
          </p:cNvSpPr>
          <p:nvPr/>
        </p:nvSpPr>
        <p:spPr bwMode="auto">
          <a:xfrm rot="921216">
            <a:off x="7086600" y="2286001"/>
            <a:ext cx="2725738" cy="19923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811" name="Text Box 35"/>
          <p:cNvSpPr txBox="1">
            <a:spLocks noChangeArrowheads="1"/>
          </p:cNvSpPr>
          <p:nvPr/>
        </p:nvSpPr>
        <p:spPr bwMode="auto">
          <a:xfrm>
            <a:off x="8610601" y="5334001"/>
            <a:ext cx="177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 b="1">
                <a:latin typeface="Verdana" charset="0"/>
              </a:rPr>
              <a:t>w</a:t>
            </a:r>
            <a:r>
              <a:rPr lang="en-US" altLang="zh-CN" sz="1800" b="1" baseline="30000">
                <a:latin typeface="Verdana" charset="0"/>
              </a:rPr>
              <a:t>T</a:t>
            </a:r>
            <a:r>
              <a:rPr lang="en-US" altLang="zh-CN" sz="1800" b="1">
                <a:latin typeface="Verdana" charset="0"/>
              </a:rPr>
              <a:t> x + b = 0</a:t>
            </a:r>
          </a:p>
        </p:txBody>
      </p:sp>
      <p:sp>
        <p:nvSpPr>
          <p:cNvPr id="971812" name="Line 36"/>
          <p:cNvSpPr>
            <a:spLocks noChangeShapeType="1"/>
          </p:cNvSpPr>
          <p:nvPr/>
        </p:nvSpPr>
        <p:spPr bwMode="auto">
          <a:xfrm flipH="1">
            <a:off x="8153400" y="2133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813" name="Text Box 37"/>
          <p:cNvSpPr txBox="1">
            <a:spLocks noChangeArrowheads="1"/>
          </p:cNvSpPr>
          <p:nvPr/>
        </p:nvSpPr>
        <p:spPr bwMode="auto">
          <a:xfrm>
            <a:off x="8366125" y="1784351"/>
            <a:ext cx="1798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 b="1">
                <a:latin typeface="Verdana" charset="0"/>
              </a:rPr>
              <a:t>w</a:t>
            </a:r>
            <a:r>
              <a:rPr lang="en-US" altLang="zh-CN" sz="1800" b="1" baseline="30000">
                <a:latin typeface="Verdana" charset="0"/>
              </a:rPr>
              <a:t>T</a:t>
            </a:r>
            <a:r>
              <a:rPr lang="en-US" altLang="zh-CN" sz="1800" b="1">
                <a:latin typeface="Verdana" charset="0"/>
              </a:rPr>
              <a:t>x</a:t>
            </a:r>
            <a:r>
              <a:rPr lang="en-US" altLang="zh-CN" sz="1800" b="1" baseline="-25000">
                <a:latin typeface="Verdana" charset="0"/>
              </a:rPr>
              <a:t>a</a:t>
            </a:r>
            <a:r>
              <a:rPr lang="en-US" altLang="zh-CN" sz="1800" b="1">
                <a:latin typeface="Verdana" charset="0"/>
              </a:rPr>
              <a:t> + b = 1</a:t>
            </a:r>
          </a:p>
        </p:txBody>
      </p:sp>
      <p:sp>
        <p:nvSpPr>
          <p:cNvPr id="971814" name="Text Box 38"/>
          <p:cNvSpPr txBox="1">
            <a:spLocks noChangeArrowheads="1"/>
          </p:cNvSpPr>
          <p:nvPr/>
        </p:nvSpPr>
        <p:spPr bwMode="auto">
          <a:xfrm>
            <a:off x="4800600" y="2452688"/>
            <a:ext cx="1912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 b="1">
                <a:latin typeface="Verdana" charset="0"/>
              </a:rPr>
              <a:t>w</a:t>
            </a:r>
            <a:r>
              <a:rPr lang="en-US" altLang="zh-CN" sz="1800" b="1" baseline="30000">
                <a:latin typeface="Verdana" charset="0"/>
              </a:rPr>
              <a:t>T</a:t>
            </a:r>
            <a:r>
              <a:rPr lang="en-US" altLang="zh-CN" sz="1800" b="1">
                <a:latin typeface="Verdana" charset="0"/>
              </a:rPr>
              <a:t>x</a:t>
            </a:r>
            <a:r>
              <a:rPr lang="en-US" altLang="zh-CN" sz="1800" b="1" baseline="-25000">
                <a:latin typeface="Verdana" charset="0"/>
              </a:rPr>
              <a:t>b</a:t>
            </a:r>
            <a:r>
              <a:rPr lang="en-US" altLang="zh-CN" sz="1800" b="1">
                <a:latin typeface="Verdana" charset="0"/>
              </a:rPr>
              <a:t> + b = -1</a:t>
            </a:r>
          </a:p>
        </p:txBody>
      </p:sp>
      <p:sp>
        <p:nvSpPr>
          <p:cNvPr id="971815" name="Line 39"/>
          <p:cNvSpPr>
            <a:spLocks noChangeShapeType="1"/>
          </p:cNvSpPr>
          <p:nvPr/>
        </p:nvSpPr>
        <p:spPr bwMode="auto">
          <a:xfrm>
            <a:off x="6172200" y="27432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816" name="Line 40"/>
          <p:cNvSpPr>
            <a:spLocks noChangeShapeType="1"/>
          </p:cNvSpPr>
          <p:nvPr/>
        </p:nvSpPr>
        <p:spPr bwMode="auto">
          <a:xfrm flipV="1">
            <a:off x="6934200" y="2014538"/>
            <a:ext cx="457200" cy="423862"/>
          </a:xfrm>
          <a:prstGeom prst="line">
            <a:avLst/>
          </a:prstGeom>
          <a:noFill/>
          <a:ln w="60325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817" name="Text Box 41"/>
          <p:cNvSpPr txBox="1">
            <a:spLocks noChangeArrowheads="1"/>
          </p:cNvSpPr>
          <p:nvPr/>
        </p:nvSpPr>
        <p:spPr bwMode="auto">
          <a:xfrm>
            <a:off x="6613525" y="1835151"/>
            <a:ext cx="348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l-GR" altLang="zh-CN" b="1" i="1">
                <a:solidFill>
                  <a:srgbClr val="00A000"/>
                </a:solidFill>
              </a:rPr>
              <a:t>ρ</a:t>
            </a:r>
            <a:endParaRPr lang="en-US" altLang="zh-CN" b="1" i="1">
              <a:solidFill>
                <a:srgbClr val="00A000"/>
              </a:solidFill>
            </a:endParaRPr>
          </a:p>
        </p:txBody>
      </p:sp>
      <p:cxnSp>
        <p:nvCxnSpPr>
          <p:cNvPr id="31786" name="Straight Arrow Connector 43"/>
          <p:cNvCxnSpPr>
            <a:cxnSpLocks noChangeShapeType="1"/>
            <a:stCxn id="971811" idx="0"/>
          </p:cNvCxnSpPr>
          <p:nvPr/>
        </p:nvCxnSpPr>
        <p:spPr bwMode="auto">
          <a:xfrm rot="16200000" flipV="1">
            <a:off x="9092407" y="4928394"/>
            <a:ext cx="533400" cy="2778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7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28796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7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7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7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7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7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7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7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808" grpId="0" animBg="1"/>
      <p:bldP spid="971809" grpId="0" animBg="1"/>
      <p:bldP spid="971810" grpId="0" animBg="1"/>
      <p:bldP spid="971811" grpId="0"/>
      <p:bldP spid="971812" grpId="0" animBg="1"/>
      <p:bldP spid="971813" grpId="0"/>
      <p:bldP spid="971814" grpId="0"/>
      <p:bldP spid="971815" grpId="0" animBg="1"/>
      <p:bldP spid="971816" grpId="0" animBg="1"/>
      <p:bldP spid="9718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9616</TotalTime>
  <Words>2050</Words>
  <Application>Microsoft Macintosh PowerPoint</Application>
  <PresentationFormat>Widescreen</PresentationFormat>
  <Paragraphs>337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Arial Unicode MS</vt:lpstr>
      <vt:lpstr>Calibri Light</vt:lpstr>
      <vt:lpstr>DengXian</vt:lpstr>
      <vt:lpstr>ＭＳ Ｐゴシック</vt:lpstr>
      <vt:lpstr>ＭＳ ゴシック</vt:lpstr>
      <vt:lpstr>宋体</vt:lpstr>
      <vt:lpstr>Arial</vt:lpstr>
      <vt:lpstr>Calibri</vt:lpstr>
      <vt:lpstr>Lucida Sans</vt:lpstr>
      <vt:lpstr>Rockwell</vt:lpstr>
      <vt:lpstr>Symbol</vt:lpstr>
      <vt:lpstr>Times New Roman</vt:lpstr>
      <vt:lpstr>Verdana</vt:lpstr>
      <vt:lpstr>Wingdings</vt:lpstr>
      <vt:lpstr>Office Theme</vt:lpstr>
      <vt:lpstr>Microsoft Equation</vt:lpstr>
      <vt:lpstr>Microsoft Equation 3.0</vt:lpstr>
      <vt:lpstr>MACHINE LEARNING</vt:lpstr>
      <vt:lpstr>Contact Information</vt:lpstr>
      <vt:lpstr>Linear classifiers: Which Hyperplane?</vt:lpstr>
      <vt:lpstr>Another intuition</vt:lpstr>
      <vt:lpstr>Support Vector Machine (SVM)</vt:lpstr>
      <vt:lpstr> Maximum Margin: Formalization</vt:lpstr>
      <vt:lpstr>Geometric Margin</vt:lpstr>
      <vt:lpstr>Linear SVM Mathematically The linearly separable case</vt:lpstr>
      <vt:lpstr>Linear Support Vector Machine (SVM)</vt:lpstr>
      <vt:lpstr>Linear SVMs Mathematically (cont.)</vt:lpstr>
      <vt:lpstr>Solving the Optimization Problem</vt:lpstr>
      <vt:lpstr>The Optimization Problem Solution</vt:lpstr>
      <vt:lpstr>Soft Margin Classification  </vt:lpstr>
      <vt:lpstr>Soft Margin Classification Mathematically</vt:lpstr>
      <vt:lpstr>Soft Margin Classification – Solution</vt:lpstr>
      <vt:lpstr>Classification with SVMs</vt:lpstr>
      <vt:lpstr>Linear SVMs:  Summary</vt:lpstr>
      <vt:lpstr>Non-linear SVMs</vt:lpstr>
      <vt:lpstr>Non-linear SVMs:  Feature spaces</vt:lpstr>
      <vt:lpstr>The “Kernel Trick”</vt:lpstr>
      <vt:lpstr>Kernels</vt:lpstr>
      <vt:lpstr>Overtraining/overfitting</vt:lpstr>
      <vt:lpstr>Overtraining/overfitting 2</vt:lpstr>
      <vt:lpstr>A Cautionary Example</vt:lpstr>
      <vt:lpstr>Summary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王 帅军</dc:creator>
  <cp:lastModifiedBy>B Zhang</cp:lastModifiedBy>
  <cp:revision>75</cp:revision>
  <dcterms:created xsi:type="dcterms:W3CDTF">2018-09-04T02:41:00Z</dcterms:created>
  <dcterms:modified xsi:type="dcterms:W3CDTF">2018-09-24T05:57:14Z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