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62" r:id="rId3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999"/>
    <a:srgbClr val="418AB3"/>
    <a:srgbClr val="66C6C4"/>
    <a:srgbClr val="66C7C5"/>
    <a:srgbClr val="123F68"/>
    <a:srgbClr val="F5F5F6"/>
    <a:srgbClr val="408BB4"/>
    <a:srgbClr val="3F8AB3"/>
    <a:srgbClr val="3F83AD"/>
    <a:srgbClr val="8BD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喂食器"/>
          <p:cNvPicPr>
            <a:picLocks noChangeAspect="1"/>
          </p:cNvPicPr>
          <p:nvPr/>
        </p:nvPicPr>
        <p:blipFill>
          <a:blip r:embed="rId1"/>
          <a:srcRect l="28357" t="28586" r="18752" b="28597"/>
          <a:stretch>
            <a:fillRect/>
          </a:stretch>
        </p:blipFill>
        <p:spPr>
          <a:xfrm>
            <a:off x="5999480" y="-635"/>
            <a:ext cx="6191885" cy="68808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999480" y="0"/>
            <a:ext cx="6192520" cy="6858000"/>
            <a:chOff x="9125" y="0"/>
            <a:chExt cx="9752" cy="10800"/>
          </a:xfrm>
        </p:grpSpPr>
        <p:sp>
          <p:nvSpPr>
            <p:cNvPr id="3" name="直角三角形 2"/>
            <p:cNvSpPr/>
            <p:nvPr/>
          </p:nvSpPr>
          <p:spPr>
            <a:xfrm rot="10800000">
              <a:off x="11860" y="0"/>
              <a:ext cx="7017" cy="722"/>
            </a:xfrm>
            <a:prstGeom prst="rtTriangle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9125" y="10048"/>
              <a:ext cx="7932" cy="752"/>
            </a:xfrm>
            <a:prstGeom prst="rtTriangle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79070" y="196215"/>
            <a:ext cx="6109970" cy="706755"/>
            <a:chOff x="257" y="95"/>
            <a:chExt cx="9622" cy="1113"/>
          </a:xfrm>
        </p:grpSpPr>
        <p:sp>
          <p:nvSpPr>
            <p:cNvPr id="7" name="文本框 6"/>
            <p:cNvSpPr txBox="1"/>
            <p:nvPr/>
          </p:nvSpPr>
          <p:spPr>
            <a:xfrm>
              <a:off x="1312" y="95"/>
              <a:ext cx="8567" cy="1113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4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Automatic </a:t>
              </a:r>
              <a:r>
                <a:rPr lang="en-US" altLang="zh-CN" sz="4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P</a:t>
              </a:r>
              <a:r>
                <a:rPr lang="zh-CN" altLang="en-US" sz="4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et </a:t>
              </a:r>
              <a:r>
                <a:rPr lang="en-US" altLang="zh-CN" sz="4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F</a:t>
              </a:r>
              <a:r>
                <a:rPr lang="zh-CN" altLang="en-US" sz="4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eeder</a:t>
              </a:r>
              <a:endParaRPr lang="zh-CN" altLang="en-US" sz="4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167765" y="1491514"/>
            <a:ext cx="4536440" cy="3873944"/>
            <a:chOff x="926" y="2746"/>
            <a:chExt cx="11762" cy="5466"/>
          </a:xfrm>
        </p:grpSpPr>
        <p:sp>
          <p:nvSpPr>
            <p:cNvPr id="4" name="圆角矩形 3"/>
            <p:cNvSpPr/>
            <p:nvPr/>
          </p:nvSpPr>
          <p:spPr>
            <a:xfrm>
              <a:off x="926" y="2746"/>
              <a:ext cx="11762" cy="5466"/>
            </a:xfrm>
            <a:prstGeom prst="roundRect">
              <a:avLst>
                <a:gd name="adj" fmla="val 19691"/>
              </a:avLst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16" y="2911"/>
              <a:ext cx="6265" cy="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60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Materials</a:t>
              </a:r>
              <a:endParaRPr lang="en-US" altLang="zh-CN" sz="360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71" name="文本框 66"/>
            <p:cNvSpPr txBox="1">
              <a:spLocks noChangeArrowheads="1"/>
            </p:cNvSpPr>
            <p:nvPr/>
          </p:nvSpPr>
          <p:spPr bwMode="auto">
            <a:xfrm>
              <a:off x="926" y="4175"/>
              <a:ext cx="10983" cy="40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Raspberry Pi  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Ultrasonic sensor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Weight sensor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Step motor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Paperboard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  <a:p>
              <a:pPr marL="342900" indent="-342900" algn="l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20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汉仪润圆-65简" panose="00020600040101010101" charset="-122"/>
                </a:rPr>
                <a:t>Large plastic bottle</a:t>
              </a:r>
              <a:endParaRPr lang="en-US" altLang="zh-CN" sz="20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汉仪润圆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任意多边形 63"/>
          <p:cNvSpPr/>
          <p:nvPr/>
        </p:nvSpPr>
        <p:spPr>
          <a:xfrm rot="10800000">
            <a:off x="1150620" y="0"/>
            <a:ext cx="2357120" cy="6857365"/>
          </a:xfrm>
          <a:custGeom>
            <a:avLst/>
            <a:gdLst>
              <a:gd name="adj" fmla="val 52116"/>
              <a:gd name="maxAdj" fmla="*/ 100000 w ss"/>
              <a:gd name="a" fmla="pin 0 adj maxAdj"/>
              <a:gd name="dx1" fmla="*/ ss a 100000"/>
              <a:gd name="x1" fmla="+- r 0 dx1"/>
              <a:gd name="ir" fmla="+/ x1 r 2"/>
              <a:gd name="x2" fmla="*/ x1 1 2"/>
            </a:gdLst>
            <a:ahLst/>
            <a:cxnLst>
              <a:cxn ang="3">
                <a:pos x="x2" y="t"/>
              </a:cxn>
              <a:cxn ang="cd2">
                <a:pos x="l" y="vc"/>
              </a:cxn>
              <a:cxn ang="cd4">
                <a:pos x="x1" y="b"/>
              </a:cxn>
              <a:cxn ang="0">
                <a:pos x="r" y="vc"/>
              </a:cxn>
            </a:cxnLst>
            <a:rect l="l" t="t" r="r" b="b"/>
            <a:pathLst>
              <a:path w="5328" h="10799">
                <a:moveTo>
                  <a:pt x="0" y="0"/>
                </a:moveTo>
                <a:lnTo>
                  <a:pt x="1721" y="0"/>
                </a:lnTo>
                <a:lnTo>
                  <a:pt x="5328" y="5400"/>
                </a:lnTo>
                <a:lnTo>
                  <a:pt x="1721" y="10799"/>
                </a:lnTo>
                <a:lnTo>
                  <a:pt x="0" y="10799"/>
                </a:lnTo>
                <a:lnTo>
                  <a:pt x="3607" y="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7320" y="191135"/>
            <a:ext cx="5586730" cy="645160"/>
            <a:chOff x="257" y="95"/>
            <a:chExt cx="879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1312" y="95"/>
              <a:ext cx="7743" cy="1016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36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Automatic </a:t>
              </a:r>
              <a:r>
                <a:rPr lang="en-US" altLang="zh-CN" sz="36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P</a:t>
              </a:r>
              <a:r>
                <a:rPr lang="zh-CN" altLang="en-US" sz="36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et </a:t>
              </a:r>
              <a:r>
                <a:rPr lang="en-US" altLang="zh-CN" sz="36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F</a:t>
              </a:r>
              <a:r>
                <a:rPr lang="zh-CN" altLang="en-US" sz="36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eeder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  <a:sym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 rot="0">
            <a:off x="2579370" y="1115695"/>
            <a:ext cx="5032375" cy="4614630"/>
            <a:chOff x="146737" y="3107357"/>
            <a:chExt cx="3509881" cy="2141647"/>
          </a:xfrm>
        </p:grpSpPr>
        <p:sp>
          <p:nvSpPr>
            <p:cNvPr id="92" name="矩形 91"/>
            <p:cNvSpPr/>
            <p:nvPr/>
          </p:nvSpPr>
          <p:spPr>
            <a:xfrm>
              <a:off x="146737" y="3107357"/>
              <a:ext cx="2055153" cy="2994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Object</a:t>
              </a:r>
              <a:endParaRPr lang="en-US" sz="36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66"/>
            <p:cNvSpPr txBox="1">
              <a:spLocks noChangeArrowheads="1"/>
            </p:cNvSpPr>
            <p:nvPr/>
          </p:nvSpPr>
          <p:spPr bwMode="auto">
            <a:xfrm>
              <a:off x="399597" y="3537368"/>
              <a:ext cx="3257021" cy="17116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zh-CN" altLang="en-US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Ultrasonic sensors detect the distance from the pet, and the feeder starts working when the pet approaches</a:t>
              </a: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.</a:t>
              </a:r>
              <a:endParaRPr lang="en-US" altLang="zh-CN" sz="18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  <a:p>
              <a:pPr marL="285750" indent="-285750" algn="just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The weight sensor detects the weight of the food in the bowl.</a:t>
              </a:r>
              <a:endParaRPr lang="en-US" altLang="zh-CN" sz="18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  <a:p>
              <a:pPr marL="285750" indent="-285750" algn="just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When the weight of food &lt; 50g, start the motor to make the baffle turn to replenish food.</a:t>
              </a:r>
              <a:endParaRPr lang="en-US" altLang="zh-CN" sz="18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  <a:p>
              <a:pPr marL="285750" indent="-285750" algn="just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charset="0"/>
                <a:buChar char="l"/>
              </a:pP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When the weight of </a:t>
              </a: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food </a:t>
              </a:r>
              <a:r>
                <a:rPr lang="en-US" altLang="zh-CN" sz="1800" dirty="0">
                  <a:solidFill>
                    <a:srgbClr val="356999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&gt; 200g, the motor stops rotating.</a:t>
              </a:r>
              <a:endParaRPr lang="en-US" altLang="zh-CN" sz="1800" dirty="0">
                <a:solidFill>
                  <a:srgbClr val="35699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</p:grpSp>
      <p:pic>
        <p:nvPicPr>
          <p:cNvPr id="7" name="图片 6" descr="喂食器"/>
          <p:cNvPicPr>
            <a:picLocks noChangeAspect="1"/>
          </p:cNvPicPr>
          <p:nvPr/>
        </p:nvPicPr>
        <p:blipFill>
          <a:blip r:embed="rId1"/>
          <a:srcRect l="32270" t="20256" r="19580" b="20496"/>
          <a:stretch>
            <a:fillRect/>
          </a:stretch>
        </p:blipFill>
        <p:spPr>
          <a:xfrm>
            <a:off x="7787640" y="0"/>
            <a:ext cx="4397375" cy="691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4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7" baseType="lpstr">
      <vt:lpstr>Arial</vt:lpstr>
      <vt:lpstr>宋体</vt:lpstr>
      <vt:lpstr>Wingdings</vt:lpstr>
      <vt:lpstr>汉仪润圆-65简</vt:lpstr>
      <vt:lpstr>汉仪春然手书简</vt:lpstr>
      <vt:lpstr>Alegreya SC Medium</vt:lpstr>
      <vt:lpstr>Aldrich</vt:lpstr>
      <vt:lpstr>Bad Script</vt:lpstr>
      <vt:lpstr>汉仪青云简</vt:lpstr>
      <vt:lpstr>Alegreya Sans SC Thin</vt:lpstr>
      <vt:lpstr>思源黑体 CN Medium</vt:lpstr>
      <vt:lpstr>Calibri</vt:lpstr>
      <vt:lpstr>微软雅黑</vt:lpstr>
      <vt:lpstr>Arial Unicode MS</vt:lpstr>
      <vt:lpstr>Alegreya Sans SC ExtraBold</vt:lpstr>
      <vt:lpstr>Alegreya Sans SC Black</vt:lpstr>
      <vt:lpstr>Microsoft YaHei Bold</vt:lpstr>
      <vt:lpstr>思源黑体 CN Bold</vt:lpstr>
      <vt:lpstr>Microsoft YaHei Regular</vt:lpstr>
      <vt:lpstr>黑体</vt:lpstr>
      <vt:lpstr>Segoe Print</vt:lpstr>
      <vt:lpstr>Verdana</vt:lpstr>
      <vt:lpstr>Times New Roman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手速破亿喻文州</cp:lastModifiedBy>
  <cp:revision>248</cp:revision>
  <dcterms:created xsi:type="dcterms:W3CDTF">2021-05-08T01:33:00Z</dcterms:created>
  <dcterms:modified xsi:type="dcterms:W3CDTF">2022-01-25T11:11:56Z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3668B80A9FDA439CA94C77E40F37940F</vt:lpwstr>
  </property>
  <property fmtid="{D5CDD505-2E9C-101B-9397-08002B2CF9AE}" pid="4" name="KSOTemplateUUID">
    <vt:lpwstr>v1.0_mb_AhKBMW2yx1TUJb6ohIQsQg==</vt:lpwstr>
  </property>
</Properties>
</file>