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20"/>
  </p:notesMasterIdLst>
  <p:sldIdLst>
    <p:sldId id="256" r:id="rId2"/>
    <p:sldId id="261" r:id="rId3"/>
    <p:sldId id="257" r:id="rId4"/>
    <p:sldId id="262" r:id="rId5"/>
    <p:sldId id="266" r:id="rId6"/>
    <p:sldId id="264" r:id="rId7"/>
    <p:sldId id="265" r:id="rId8"/>
    <p:sldId id="267" r:id="rId9"/>
    <p:sldId id="268" r:id="rId10"/>
    <p:sldId id="269" r:id="rId11"/>
    <p:sldId id="273" r:id="rId12"/>
    <p:sldId id="274" r:id="rId13"/>
    <p:sldId id="275" r:id="rId14"/>
    <p:sldId id="270" r:id="rId15"/>
    <p:sldId id="259" r:id="rId16"/>
    <p:sldId id="272" r:id="rId17"/>
    <p:sldId id="276" r:id="rId18"/>
    <p:sldId id="271"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299" autoAdjust="0"/>
  </p:normalViewPr>
  <p:slideViewPr>
    <p:cSldViewPr>
      <p:cViewPr>
        <p:scale>
          <a:sx n="80" d="100"/>
          <a:sy n="80" d="100"/>
        </p:scale>
        <p:origin x="-1086" y="63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52387B-FD3F-4485-9F2F-F2A82AA22894}" type="datetimeFigureOut">
              <a:rPr lang="zh-CN" altLang="en-US" smtClean="0"/>
              <a:t>2019/10/29</a:t>
            </a:fld>
            <a:endParaRPr lang="zh-CN"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255B2B-5BB4-4F1A-A18F-DA58E650797B}" type="slidenum">
              <a:rPr lang="zh-CN" altLang="en-US" smtClean="0"/>
              <a:t>‹#›</a:t>
            </a:fld>
            <a:endParaRPr lang="zh-CN" altLang="en-US"/>
          </a:p>
        </p:txBody>
      </p:sp>
    </p:spTree>
    <p:extLst>
      <p:ext uri="{BB962C8B-B14F-4D97-AF65-F5344CB8AC3E}">
        <p14:creationId xmlns:p14="http://schemas.microsoft.com/office/powerpoint/2010/main" val="3017686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Efficacy is one’s ability to negate the harm, a function of the effectiveness of a</a:t>
            </a:r>
          </a:p>
          <a:p>
            <a:r>
              <a:rPr lang="en-US" altLang="zh-CN" sz="1200" b="0" i="0" u="none" strike="noStrike" kern="1200" baseline="0" dirty="0" smtClean="0">
                <a:solidFill>
                  <a:schemeClr val="tx1"/>
                </a:solidFill>
                <a:latin typeface="+mn-lt"/>
                <a:ea typeface="+mn-ea"/>
                <a:cs typeface="+mn-cs"/>
              </a:rPr>
              <a:t>potential response in negating the harm (response efficacy) and one’s capability to</a:t>
            </a:r>
          </a:p>
          <a:p>
            <a:r>
              <a:rPr lang="en-US" altLang="zh-CN" sz="1200" b="0" i="0" u="none" strike="noStrike" kern="1200" baseline="0" dirty="0" smtClean="0">
                <a:solidFill>
                  <a:schemeClr val="tx1"/>
                </a:solidFill>
                <a:latin typeface="+mn-lt"/>
                <a:ea typeface="+mn-ea"/>
                <a:cs typeface="+mn-cs"/>
              </a:rPr>
              <a:t>enact that response (self-efficacy)</a:t>
            </a:r>
            <a:endParaRPr lang="zh-CN" altLang="en-US" dirty="0"/>
          </a:p>
        </p:txBody>
      </p:sp>
      <p:sp>
        <p:nvSpPr>
          <p:cNvPr id="4" name="Slide Number Placeholder 3"/>
          <p:cNvSpPr>
            <a:spLocks noGrp="1"/>
          </p:cNvSpPr>
          <p:nvPr>
            <p:ph type="sldNum" sz="quarter" idx="10"/>
          </p:nvPr>
        </p:nvSpPr>
        <p:spPr/>
        <p:txBody>
          <a:bodyPr/>
          <a:lstStyle/>
          <a:p>
            <a:fld id="{F1255B2B-5BB4-4F1A-A18F-DA58E650797B}" type="slidenum">
              <a:rPr lang="zh-CN" altLang="en-US" smtClean="0"/>
              <a:t>11</a:t>
            </a:fld>
            <a:endParaRPr lang="zh-CN" altLang="en-US"/>
          </a:p>
        </p:txBody>
      </p:sp>
    </p:spTree>
    <p:extLst>
      <p:ext uri="{BB962C8B-B14F-4D97-AF65-F5344CB8AC3E}">
        <p14:creationId xmlns:p14="http://schemas.microsoft.com/office/powerpoint/2010/main" val="192266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Populations in quadrant A are responsive: </a:t>
            </a:r>
          </a:p>
          <a:p>
            <a:r>
              <a:rPr lang="en-US" altLang="zh-CN" dirty="0" smtClean="0"/>
              <a:t>their members are high in both efficacy and perceived threat. The EPPM predicts that these participants will be easy to convince to conduct the desired behavior (if perceived threat is not already at the highest level). </a:t>
            </a:r>
          </a:p>
          <a:p>
            <a:endParaRPr lang="en-US" altLang="zh-CN" dirty="0" smtClean="0"/>
          </a:p>
          <a:p>
            <a:r>
              <a:rPr lang="en-US" altLang="zh-CN" dirty="0" smtClean="0"/>
              <a:t>Participants in quadrant B are proactive:</a:t>
            </a:r>
          </a:p>
          <a:p>
            <a:r>
              <a:rPr lang="en-US" altLang="zh-CN" dirty="0" smtClean="0"/>
              <a:t>they have high efficacy but low threat. When presented with threatening </a:t>
            </a:r>
            <a:r>
              <a:rPr lang="en-US" altLang="zh-CN" dirty="0" err="1" smtClean="0"/>
              <a:t>information,their</a:t>
            </a:r>
            <a:r>
              <a:rPr lang="en-US" altLang="zh-CN" dirty="0" smtClean="0"/>
              <a:t> high efficacy will prevent defensive reactions and their perceived threat will increase, bringing them to quadrant A and causing them to perform the desired </a:t>
            </a:r>
            <a:r>
              <a:rPr lang="en-US" altLang="zh-CN" sz="1200" b="0" i="0" u="none" strike="noStrike" kern="1200" baseline="0" dirty="0" err="1" smtClean="0">
                <a:solidFill>
                  <a:schemeClr val="tx1"/>
                </a:solidFill>
                <a:latin typeface="+mn-lt"/>
                <a:ea typeface="+mn-ea"/>
                <a:cs typeface="+mn-cs"/>
              </a:rPr>
              <a:t>behaviour</a:t>
            </a:r>
            <a:r>
              <a:rPr lang="en-US" altLang="zh-CN" sz="1200" b="0" i="0" u="none" strike="noStrike" kern="1200" baseline="0" dirty="0" smtClean="0">
                <a:solidFill>
                  <a:schemeClr val="tx1"/>
                </a:solidFill>
                <a:latin typeface="+mn-lt"/>
                <a:ea typeface="+mn-ea"/>
                <a:cs typeface="+mn-cs"/>
              </a:rPr>
              <a:t>. </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Participants in quadrant C are indifferent: </a:t>
            </a:r>
          </a:p>
          <a:p>
            <a:r>
              <a:rPr lang="en-US" altLang="zh-CN" sz="1200" b="0" i="0" u="none" strike="noStrike" kern="1200" baseline="0" dirty="0" smtClean="0">
                <a:solidFill>
                  <a:schemeClr val="tx1"/>
                </a:solidFill>
                <a:latin typeface="+mn-lt"/>
                <a:ea typeface="+mn-ea"/>
                <a:cs typeface="+mn-cs"/>
              </a:rPr>
              <a:t>low in both threat and </a:t>
            </a:r>
            <a:r>
              <a:rPr lang="en-US" altLang="zh-CN" sz="1200" b="0" i="0" u="none" strike="noStrike" kern="1200" baseline="0" dirty="0" err="1" smtClean="0">
                <a:solidFill>
                  <a:schemeClr val="tx1"/>
                </a:solidFill>
                <a:latin typeface="+mn-lt"/>
                <a:ea typeface="+mn-ea"/>
                <a:cs typeface="+mn-cs"/>
              </a:rPr>
              <a:t>efficacy.Presenting</a:t>
            </a:r>
            <a:r>
              <a:rPr lang="en-US" altLang="zh-CN" sz="1200" b="0" i="0" u="none" strike="noStrike" kern="1200" baseline="0" dirty="0" smtClean="0">
                <a:solidFill>
                  <a:schemeClr val="tx1"/>
                </a:solidFill>
                <a:latin typeface="+mn-lt"/>
                <a:ea typeface="+mn-ea"/>
                <a:cs typeface="+mn-cs"/>
              </a:rPr>
              <a:t> them with threatening information will cause them to react </a:t>
            </a:r>
            <a:r>
              <a:rPr lang="en-US" altLang="zh-CN" sz="1200" b="0" i="0" u="none" strike="noStrike" kern="1200" baseline="0" dirty="0" err="1" smtClean="0">
                <a:solidFill>
                  <a:schemeClr val="tx1"/>
                </a:solidFill>
                <a:latin typeface="+mn-lt"/>
                <a:ea typeface="+mn-ea"/>
                <a:cs typeface="+mn-cs"/>
              </a:rPr>
              <a:t>defensively,dismissing</a:t>
            </a:r>
            <a:r>
              <a:rPr lang="en-US" altLang="zh-CN" sz="1200" b="0" i="0" u="none" strike="noStrike" kern="1200" baseline="0" dirty="0" smtClean="0">
                <a:solidFill>
                  <a:schemeClr val="tx1"/>
                </a:solidFill>
                <a:latin typeface="+mn-lt"/>
                <a:ea typeface="+mn-ea"/>
                <a:cs typeface="+mn-cs"/>
              </a:rPr>
              <a:t> the threat. </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Finally, participants in quadrant D are avoidant: </a:t>
            </a:r>
          </a:p>
          <a:p>
            <a:r>
              <a:rPr lang="en-US" altLang="zh-CN" sz="1200" b="0" i="0" u="none" strike="noStrike" kern="1200" baseline="0" dirty="0" smtClean="0">
                <a:solidFill>
                  <a:schemeClr val="tx1"/>
                </a:solidFill>
                <a:latin typeface="+mn-lt"/>
                <a:ea typeface="+mn-ea"/>
                <a:cs typeface="+mn-cs"/>
              </a:rPr>
              <a:t>they are already high in threat but low in efficacy. Their perceived threat cannot be increased further, and threatening communications again trigger defensive reactions.</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When an experiment presents a threatening communication to a </a:t>
            </a:r>
            <a:r>
              <a:rPr lang="en-US" altLang="zh-CN" sz="1200" b="0" i="0" u="none" strike="noStrike" kern="1200" baseline="0" dirty="0" err="1" smtClean="0">
                <a:solidFill>
                  <a:schemeClr val="tx1"/>
                </a:solidFill>
                <a:latin typeface="+mn-lt"/>
                <a:ea typeface="+mn-ea"/>
                <a:cs typeface="+mn-cs"/>
              </a:rPr>
              <a:t>behaviour</a:t>
            </a:r>
            <a:r>
              <a:rPr lang="en-US" altLang="zh-CN" sz="1200" b="0" i="0" u="none" strike="noStrike" kern="1200" baseline="0" dirty="0" smtClean="0">
                <a:solidFill>
                  <a:schemeClr val="tx1"/>
                </a:solidFill>
                <a:latin typeface="+mn-lt"/>
                <a:ea typeface="+mn-ea"/>
                <a:cs typeface="+mn-cs"/>
              </a:rPr>
              <a:t> population combination in the upper parts of quadrants A or D, threat is already high, so the manipulation of threat will fail, and the SOB causes these studies to be unlikely to be published. When doing a threat communication experiment using a </a:t>
            </a:r>
            <a:r>
              <a:rPr lang="en-US" altLang="zh-CN" sz="1200" b="0" i="0" u="none" strike="noStrike" kern="1200" baseline="0" dirty="0" err="1" smtClean="0">
                <a:solidFill>
                  <a:schemeClr val="tx1"/>
                </a:solidFill>
                <a:latin typeface="+mn-lt"/>
                <a:ea typeface="+mn-ea"/>
                <a:cs typeface="+mn-cs"/>
              </a:rPr>
              <a:t>behaviour</a:t>
            </a:r>
            <a:r>
              <a:rPr lang="en-US" altLang="zh-CN" sz="1200" b="0" i="0" u="none" strike="noStrike" kern="1200" baseline="0" dirty="0" smtClean="0">
                <a:solidFill>
                  <a:schemeClr val="tx1"/>
                </a:solidFill>
                <a:latin typeface="+mn-lt"/>
                <a:ea typeface="+mn-ea"/>
                <a:cs typeface="+mn-cs"/>
              </a:rPr>
              <a:t>-population combination in quadrant C, participants will exhibit defensive</a:t>
            </a:r>
          </a:p>
          <a:p>
            <a:r>
              <a:rPr lang="en-US" altLang="zh-CN" sz="1200" b="0" i="0" u="none" strike="noStrike" kern="1200" baseline="0" dirty="0" smtClean="0">
                <a:solidFill>
                  <a:schemeClr val="tx1"/>
                </a:solidFill>
                <a:latin typeface="+mn-lt"/>
                <a:ea typeface="+mn-ea"/>
                <a:cs typeface="+mn-cs"/>
              </a:rPr>
              <a:t>reactions (see e.g., Cho &amp; Salmon, 2006), no desirable </a:t>
            </a:r>
            <a:r>
              <a:rPr lang="en-US" altLang="zh-CN" sz="1200" b="0" i="0" u="none" strike="noStrike" kern="1200" baseline="0" dirty="0" err="1" smtClean="0">
                <a:solidFill>
                  <a:schemeClr val="tx1"/>
                </a:solidFill>
                <a:latin typeface="+mn-lt"/>
                <a:ea typeface="+mn-ea"/>
                <a:cs typeface="+mn-cs"/>
              </a:rPr>
              <a:t>behaviour</a:t>
            </a:r>
            <a:r>
              <a:rPr lang="en-US" altLang="zh-CN" sz="1200" b="0" i="0" u="none" strike="noStrike" kern="1200" baseline="0" dirty="0" smtClean="0">
                <a:solidFill>
                  <a:schemeClr val="tx1"/>
                </a:solidFill>
                <a:latin typeface="+mn-lt"/>
                <a:ea typeface="+mn-ea"/>
                <a:cs typeface="+mn-cs"/>
              </a:rPr>
              <a:t> change is </a:t>
            </a:r>
            <a:r>
              <a:rPr lang="en-US" altLang="zh-CN" sz="1200" b="0" i="0" u="none" strike="noStrike" kern="1200" baseline="0" dirty="0" err="1" smtClean="0">
                <a:solidFill>
                  <a:schemeClr val="tx1"/>
                </a:solidFill>
                <a:latin typeface="+mn-lt"/>
                <a:ea typeface="+mn-ea"/>
                <a:cs typeface="+mn-cs"/>
              </a:rPr>
              <a:t>achieved,and</a:t>
            </a:r>
            <a:r>
              <a:rPr lang="en-US" altLang="zh-CN" sz="1200" b="0" i="0" u="none" strike="noStrike" kern="1200" baseline="0" dirty="0" smtClean="0">
                <a:solidFill>
                  <a:schemeClr val="tx1"/>
                </a:solidFill>
                <a:latin typeface="+mn-lt"/>
                <a:ea typeface="+mn-ea"/>
                <a:cs typeface="+mn-cs"/>
              </a:rPr>
              <a:t> the study is not published (SOB). Thus, current fear appeal theories, </a:t>
            </a:r>
            <a:r>
              <a:rPr lang="en-US" altLang="zh-CN" sz="1200" b="0" i="0" u="none" strike="noStrike" kern="1200" baseline="0" dirty="0" err="1" smtClean="0">
                <a:solidFill>
                  <a:schemeClr val="tx1"/>
                </a:solidFill>
                <a:latin typeface="+mn-lt"/>
                <a:ea typeface="+mn-ea"/>
                <a:cs typeface="+mn-cs"/>
              </a:rPr>
              <a:t>incombination</a:t>
            </a:r>
            <a:r>
              <a:rPr lang="en-US" altLang="zh-CN" sz="1200" b="0" i="0" u="none" strike="noStrike" kern="1200" baseline="0" dirty="0" smtClean="0">
                <a:solidFill>
                  <a:schemeClr val="tx1"/>
                </a:solidFill>
                <a:latin typeface="+mn-lt"/>
                <a:ea typeface="+mn-ea"/>
                <a:cs typeface="+mn-cs"/>
              </a:rPr>
              <a:t> with the SOB, predict that most published threat communication experiments are those conducted in populations and with </a:t>
            </a:r>
            <a:r>
              <a:rPr lang="en-US" altLang="zh-CN" sz="1200" b="0" i="0" u="none" strike="noStrike" kern="1200" baseline="0" dirty="0" err="1" smtClean="0">
                <a:solidFill>
                  <a:schemeClr val="tx1"/>
                </a:solidFill>
                <a:latin typeface="+mn-lt"/>
                <a:ea typeface="+mn-ea"/>
                <a:cs typeface="+mn-cs"/>
              </a:rPr>
              <a:t>behaviours</a:t>
            </a:r>
            <a:r>
              <a:rPr lang="en-US" altLang="zh-CN" sz="1200" b="0" i="0" u="none" strike="noStrike" kern="1200" baseline="0" dirty="0" smtClean="0">
                <a:solidFill>
                  <a:schemeClr val="tx1"/>
                </a:solidFill>
                <a:latin typeface="+mn-lt"/>
                <a:ea typeface="+mn-ea"/>
                <a:cs typeface="+mn-cs"/>
              </a:rPr>
              <a:t> in quadrant </a:t>
            </a:r>
            <a:r>
              <a:rPr lang="en-US" altLang="zh-CN" sz="1200" b="0" i="0" u="none" strike="noStrike" kern="1200" baseline="0" dirty="0" err="1" smtClean="0">
                <a:solidFill>
                  <a:schemeClr val="tx1"/>
                </a:solidFill>
                <a:latin typeface="+mn-lt"/>
                <a:ea typeface="+mn-ea"/>
                <a:cs typeface="+mn-cs"/>
              </a:rPr>
              <a:t>B,where</a:t>
            </a:r>
            <a:r>
              <a:rPr lang="en-US" altLang="zh-CN" sz="1200" b="0" i="0" u="none" strike="noStrike" kern="1200" baseline="0" dirty="0" smtClean="0">
                <a:solidFill>
                  <a:schemeClr val="tx1"/>
                </a:solidFill>
                <a:latin typeface="+mn-lt"/>
                <a:ea typeface="+mn-ea"/>
                <a:cs typeface="+mn-cs"/>
              </a:rPr>
              <a:t> the low baseline threat leaves room for a successful threat manipulation, and</a:t>
            </a:r>
          </a:p>
          <a:p>
            <a:r>
              <a:rPr lang="en-US" altLang="zh-CN" sz="1200" b="0" i="0" u="none" strike="noStrike" kern="1200" baseline="0" dirty="0" smtClean="0">
                <a:solidFill>
                  <a:schemeClr val="tx1"/>
                </a:solidFill>
                <a:latin typeface="+mn-lt"/>
                <a:ea typeface="+mn-ea"/>
                <a:cs typeface="+mn-cs"/>
              </a:rPr>
              <a:t>the high baseline efficacy inhibits defensive reactions, allowing the threat manipulation to change </a:t>
            </a:r>
            <a:r>
              <a:rPr lang="en-US" altLang="zh-CN" sz="1200" b="0" i="0" u="none" strike="noStrike" kern="1200" baseline="0" dirty="0" err="1" smtClean="0">
                <a:solidFill>
                  <a:schemeClr val="tx1"/>
                </a:solidFill>
                <a:latin typeface="+mn-lt"/>
                <a:ea typeface="+mn-ea"/>
                <a:cs typeface="+mn-cs"/>
              </a:rPr>
              <a:t>behaviour</a:t>
            </a:r>
            <a:r>
              <a:rPr lang="en-US" altLang="zh-CN" sz="1200" b="0" i="0" u="none" strike="noStrike" kern="1200" baseline="0" dirty="0" smtClean="0">
                <a:solidFill>
                  <a:schemeClr val="tx1"/>
                </a:solidFill>
                <a:latin typeface="+mn-lt"/>
                <a:ea typeface="+mn-ea"/>
                <a:cs typeface="+mn-cs"/>
              </a:rPr>
              <a:t>.</a:t>
            </a:r>
            <a:endParaRPr lang="zh-CN" altLang="en-US" dirty="0"/>
          </a:p>
        </p:txBody>
      </p:sp>
      <p:sp>
        <p:nvSpPr>
          <p:cNvPr id="4" name="Slide Number Placeholder 3"/>
          <p:cNvSpPr>
            <a:spLocks noGrp="1"/>
          </p:cNvSpPr>
          <p:nvPr>
            <p:ph type="sldNum" sz="quarter" idx="10"/>
          </p:nvPr>
        </p:nvSpPr>
        <p:spPr/>
        <p:txBody>
          <a:bodyPr/>
          <a:lstStyle/>
          <a:p>
            <a:fld id="{F1255B2B-5BB4-4F1A-A18F-DA58E650797B}" type="slidenum">
              <a:rPr lang="zh-CN" altLang="en-US" smtClean="0"/>
              <a:t>12</a:t>
            </a:fld>
            <a:endParaRPr lang="zh-CN" altLang="en-US"/>
          </a:p>
        </p:txBody>
      </p:sp>
    </p:spTree>
    <p:extLst>
      <p:ext uri="{BB962C8B-B14F-4D97-AF65-F5344CB8AC3E}">
        <p14:creationId xmlns:p14="http://schemas.microsoft.com/office/powerpoint/2010/main" val="15998954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F1255B2B-5BB4-4F1A-A18F-DA58E650797B}" type="slidenum">
              <a:rPr lang="zh-CN" altLang="en-US" smtClean="0"/>
              <a:t>13</a:t>
            </a:fld>
            <a:endParaRPr lang="zh-CN" altLang="en-US"/>
          </a:p>
        </p:txBody>
      </p:sp>
    </p:spTree>
    <p:extLst>
      <p:ext uri="{BB962C8B-B14F-4D97-AF65-F5344CB8AC3E}">
        <p14:creationId xmlns:p14="http://schemas.microsoft.com/office/powerpoint/2010/main" val="15998954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1D8BD707-D9CF-40AE-B4C6-C98DA3205C09}" type="datetimeFigureOut">
              <a:rPr lang="en-US" smtClean="0"/>
              <a:pPr/>
              <a:t>10/29/2019</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B6F15528-21DE-4FAA-801E-634DDDAF4B2B}" type="slidenum">
              <a:rPr lang="en-US" smtClean="0"/>
              <a:pPr/>
              <a:t>‹#›</a:t>
            </a:fld>
            <a:endParaRPr lang="en-US"/>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n-US" altLang="zh-CN" smtClean="0"/>
              <a:t>Click to edit Master title style</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1" name="Title 10"/>
          <p:cNvSpPr>
            <a:spLocks noGrp="1"/>
          </p:cNvSpPr>
          <p:nvPr>
            <p:ph type="title"/>
          </p:nvPr>
        </p:nvSpPr>
        <p:spPr/>
        <p:txBody>
          <a:bodyPr/>
          <a:lstStyle/>
          <a:p>
            <a:r>
              <a:rPr lang="en-US" altLang="zh-CN" smtClean="0"/>
              <a:t>Click to edit Master title style</a:t>
            </a:r>
            <a:endParaRPr lang="en-US"/>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D8BD707-D9CF-40AE-B4C6-C98DA3205C09}" type="datetimeFigureOut">
              <a:rPr lang="en-US" smtClean="0"/>
              <a:pPr/>
              <a:t>10/29/2019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2" name="Title 11"/>
          <p:cNvSpPr>
            <a:spLocks noGrp="1"/>
          </p:cNvSpPr>
          <p:nvPr>
            <p:ph type="title"/>
          </p:nvPr>
        </p:nvSpPr>
        <p:spPr/>
        <p:txBody>
          <a:bodyPr/>
          <a:lstStyle>
            <a:lvl1pPr>
              <a:defRPr>
                <a:solidFill>
                  <a:schemeClr val="tx2"/>
                </a:solidFill>
              </a:defRPr>
            </a:lvl1pPr>
          </a:lstStyle>
          <a:p>
            <a:r>
              <a:rPr lang="en-US" altLang="zh-CN" smtClean="0"/>
              <a:t>Click to edit Master title style</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10" name="Content Placeholder 9"/>
          <p:cNvSpPr>
            <a:spLocks noGrp="1"/>
          </p:cNvSpPr>
          <p:nvPr>
            <p:ph sz="quarter" idx="14"/>
          </p:nvPr>
        </p:nvSpPr>
        <p:spPr>
          <a:xfrm>
            <a:off x="4645151" y="2240280"/>
            <a:ext cx="3803904" cy="3877056"/>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smtClean="0"/>
              <a:t>Click to edit Master title style</a:t>
            </a:r>
            <a:endParaRPr lang="en-US"/>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10/29/2019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10/29/2019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en-US" altLang="zh-CN" smtClean="0"/>
              <a:t>Click to edit Master title style</a:t>
            </a:r>
            <a:endParaRPr lang="en-US"/>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en-US" altLang="zh-CN" smtClean="0"/>
              <a:t>Click to edit Master title style</a:t>
            </a:r>
            <a:endParaRPr lang="en-US"/>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Click icon to add picture</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en-US" altLang="zh-CN" smtClean="0"/>
              <a:t>Click to edit Master title style</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1D8BD707-D9CF-40AE-B4C6-C98DA3205C09}" type="datetimeFigureOut">
              <a:rPr lang="en-US" smtClean="0"/>
              <a:pPr/>
              <a:t>10/29/2019</a:t>
            </a:fld>
            <a:endParaRPr lang="en-US"/>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mailman.columbia.edu/public-health-now/news/are-scare-tactics-table-public-health-campaigns-targeting-hiv" TargetMode="External"/><Relationship Id="rId2" Type="http://schemas.openxmlformats.org/officeDocument/2006/relationships/hyperlink" Target="https://www.ncbi.nlm.nih.gov/pubmed/26501228" TargetMode="External"/><Relationship Id="rId1" Type="http://schemas.openxmlformats.org/officeDocument/2006/relationships/slideLayout" Target="../slideLayouts/slideLayout2.xml"/><Relationship Id="rId6" Type="http://schemas.openxmlformats.org/officeDocument/2006/relationships/hyperlink" Target="https://www.sibson.com/media/1536/using-theory-to-design-effective-health-behavior-interventions.pdf" TargetMode="External"/><Relationship Id="rId5" Type="http://schemas.openxmlformats.org/officeDocument/2006/relationships/hyperlink" Target="https://www.healthnewsreview.org/2012/02/questions-about-scare-tactics-in-health-advocacyawareness-campaigns/" TargetMode="External"/><Relationship Id="rId4" Type="http://schemas.openxmlformats.org/officeDocument/2006/relationships/hyperlink" Target="https://chiromt.biomedcentral.com/articles/10.1186/s12998-017-0157-8"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www.ncbi.nlm.nih.gov/pubmed/24811876" TargetMode="External"/><Relationship Id="rId7" Type="http://schemas.openxmlformats.org/officeDocument/2006/relationships/hyperlink" Target="https://lowninstitute.org/news/health-care-like-health-scare/" TargetMode="External"/><Relationship Id="rId2" Type="http://schemas.openxmlformats.org/officeDocument/2006/relationships/hyperlink" Target="https://www.healthaffairs.org/doi/10.1377/hlthaff.2014.1236" TargetMode="External"/><Relationship Id="rId1" Type="http://schemas.openxmlformats.org/officeDocument/2006/relationships/slideLayout" Target="../slideLayouts/slideLayout2.xml"/><Relationship Id="rId6" Type="http://schemas.openxmlformats.org/officeDocument/2006/relationships/hyperlink" Target="https://www.ncbi.nlm.nih.gov/pmc/articles/PMC3678850/" TargetMode="External"/><Relationship Id="rId5" Type="http://schemas.openxmlformats.org/officeDocument/2006/relationships/hyperlink" Target="https://vitalrecord.tamhsc.edu/researchers-document-history-of-fear-in-public-health-campaigns/" TargetMode="External"/><Relationship Id="rId4" Type="http://schemas.openxmlformats.org/officeDocument/2006/relationships/hyperlink" Target="https://www.ncbi.nlm.nih.gov/pubmed/30088996"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gif"/></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50000"/>
                <a:satMod val="340000"/>
                <a:lumMod val="40000"/>
              </a:schemeClr>
              <a:schemeClr val="bg2">
                <a:tint val="92000"/>
                <a:shade val="94000"/>
                <a:hueMod val="110000"/>
                <a:satMod val="236000"/>
                <a:lumMod val="120000"/>
              </a:schemeClr>
            </a:duotone>
            <a:extLst>
              <a:ext uri="{BEBA8EAE-BF5A-486C-A8C5-ECC9F3942E4B}">
                <a14:imgProps xmlns:a14="http://schemas.microsoft.com/office/drawing/2010/main">
                  <a14:imgLayer r:embed="rId3">
                    <a14:imgEffect>
                      <a14:sharpenSoften amount="-78000"/>
                    </a14:imgEffect>
                    <a14:imgEffect>
                      <a14:brightnessContrast bright="11000" contrast="49000"/>
                    </a14:imgEffect>
                  </a14:imgLayer>
                </a14:imgProps>
              </a:ext>
            </a:extLst>
          </a:blip>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905000"/>
            <a:ext cx="7772400" cy="1066800"/>
          </a:xfrm>
        </p:spPr>
        <p:txBody>
          <a:bodyPr>
            <a:normAutofit fontScale="90000"/>
          </a:bodyPr>
          <a:lstStyle/>
          <a:p>
            <a:r>
              <a:rPr lang="en-US" altLang="zh-CN" dirty="0" smtClean="0"/>
              <a:t>Health Care, Health </a:t>
            </a:r>
            <a:r>
              <a:rPr lang="en-US" altLang="zh-CN" dirty="0"/>
              <a:t>S</a:t>
            </a:r>
            <a:r>
              <a:rPr lang="en-US" altLang="zh-CN" dirty="0" smtClean="0"/>
              <a:t>care ?</a:t>
            </a:r>
            <a:endParaRPr lang="zh-CN" altLang="en-US" dirty="0"/>
          </a:p>
        </p:txBody>
      </p:sp>
      <p:pic>
        <p:nvPicPr>
          <p:cNvPr id="1026" name="Picture 2" descr="C:\Users\Sandra\Documents\Sandra\0-TEMP\MS Biostatistics @ UIC\520 IPHS_Public Health Framework\Project 2_Due Oct.30\Health care_ More like health scare! - Lown Institute_files\Scary-language-2-307x21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3886200"/>
            <a:ext cx="2924175" cy="2076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88917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0" y="2209801"/>
            <a:ext cx="7620000" cy="2209799"/>
          </a:xfrm>
        </p:spPr>
        <p:txBody>
          <a:bodyPr>
            <a:normAutofit fontScale="92500" lnSpcReduction="20000"/>
          </a:bodyPr>
          <a:lstStyle/>
          <a:p>
            <a:r>
              <a:rPr lang="en-US" altLang="zh-CN" sz="2000" b="1" dirty="0" smtClean="0"/>
              <a:t>Seven Theories explaining fear appeals in behavior change:</a:t>
            </a:r>
            <a:endParaRPr lang="en-US" altLang="zh-CN" sz="1800" b="1" dirty="0" smtClean="0"/>
          </a:p>
          <a:p>
            <a:pPr lvl="1">
              <a:buFont typeface="Arial" panose="020B0604020202020204" pitchFamily="34" charset="0"/>
              <a:buChar char="•"/>
            </a:pPr>
            <a:r>
              <a:rPr lang="en-US" altLang="zh-CN" sz="1800" dirty="0" smtClean="0"/>
              <a:t>Linear </a:t>
            </a:r>
            <a:r>
              <a:rPr lang="en-US" altLang="zh-CN" sz="1800" dirty="0"/>
              <a:t>model of </a:t>
            </a:r>
            <a:r>
              <a:rPr lang="en-US" altLang="zh-CN" sz="1800" dirty="0" smtClean="0"/>
              <a:t>fear appeals</a:t>
            </a:r>
          </a:p>
          <a:p>
            <a:pPr lvl="1">
              <a:buFont typeface="Arial" panose="020B0604020202020204" pitchFamily="34" charset="0"/>
              <a:buChar char="•"/>
            </a:pPr>
            <a:r>
              <a:rPr lang="en-US" altLang="zh-CN" sz="1800" dirty="0" smtClean="0"/>
              <a:t>Curvilinear </a:t>
            </a:r>
            <a:r>
              <a:rPr lang="en-US" altLang="zh-CN" sz="1800" dirty="0"/>
              <a:t>model of fear </a:t>
            </a:r>
            <a:r>
              <a:rPr lang="en-US" altLang="zh-CN" sz="1800" dirty="0" smtClean="0"/>
              <a:t>appeals</a:t>
            </a:r>
          </a:p>
          <a:p>
            <a:pPr lvl="1">
              <a:buFont typeface="Arial" panose="020B0604020202020204" pitchFamily="34" charset="0"/>
              <a:buChar char="•"/>
            </a:pPr>
            <a:r>
              <a:rPr lang="en-US" altLang="zh-CN" sz="1800" dirty="0"/>
              <a:t>H</a:t>
            </a:r>
            <a:r>
              <a:rPr lang="en-US" altLang="zh-CN" sz="1800" dirty="0" smtClean="0"/>
              <a:t>ealth </a:t>
            </a:r>
            <a:r>
              <a:rPr lang="en-US" altLang="zh-CN" sz="1800" dirty="0"/>
              <a:t>belief </a:t>
            </a:r>
            <a:r>
              <a:rPr lang="en-US" altLang="zh-CN" sz="1800" dirty="0" smtClean="0"/>
              <a:t>model</a:t>
            </a:r>
          </a:p>
          <a:p>
            <a:pPr lvl="1">
              <a:buFont typeface="Arial" panose="020B0604020202020204" pitchFamily="34" charset="0"/>
              <a:buChar char="•"/>
            </a:pPr>
            <a:r>
              <a:rPr lang="en-US" altLang="zh-CN" sz="1800" dirty="0" smtClean="0"/>
              <a:t>The parallel </a:t>
            </a:r>
            <a:r>
              <a:rPr lang="en-US" altLang="zh-CN" sz="1800" dirty="0"/>
              <a:t>process </a:t>
            </a:r>
            <a:r>
              <a:rPr lang="en-US" altLang="zh-CN" sz="1800" dirty="0" smtClean="0"/>
              <a:t>model</a:t>
            </a:r>
            <a:endParaRPr lang="en-US" altLang="zh-CN" sz="1800" dirty="0"/>
          </a:p>
          <a:p>
            <a:pPr lvl="1">
              <a:buFont typeface="Arial" panose="020B0604020202020204" pitchFamily="34" charset="0"/>
              <a:buChar char="•"/>
            </a:pPr>
            <a:r>
              <a:rPr lang="en-US" altLang="zh-CN" sz="1800" i="1" dirty="0"/>
              <a:t>T</a:t>
            </a:r>
            <a:r>
              <a:rPr lang="en-US" altLang="zh-CN" sz="1800" i="1" dirty="0" smtClean="0"/>
              <a:t>he </a:t>
            </a:r>
            <a:r>
              <a:rPr lang="en-US" altLang="zh-CN" sz="1800" i="1" dirty="0"/>
              <a:t>extended parallel process </a:t>
            </a:r>
            <a:r>
              <a:rPr lang="en-US" altLang="zh-CN" sz="1800" i="1" dirty="0" smtClean="0"/>
              <a:t>model</a:t>
            </a:r>
          </a:p>
          <a:p>
            <a:pPr lvl="1">
              <a:buFont typeface="Arial" panose="020B0604020202020204" pitchFamily="34" charset="0"/>
              <a:buChar char="•"/>
            </a:pPr>
            <a:r>
              <a:rPr lang="en-US" altLang="zh-CN" sz="1800" i="1" dirty="0" smtClean="0"/>
              <a:t>The stage model</a:t>
            </a:r>
          </a:p>
          <a:p>
            <a:pPr lvl="1">
              <a:buFont typeface="Arial" panose="020B0604020202020204" pitchFamily="34" charset="0"/>
              <a:buChar char="•"/>
            </a:pPr>
            <a:r>
              <a:rPr lang="en-US" altLang="zh-CN" sz="1800" dirty="0" smtClean="0"/>
              <a:t>The </a:t>
            </a:r>
            <a:r>
              <a:rPr lang="en-US" altLang="zh-CN" sz="1800" dirty="0"/>
              <a:t>elaboration likelihood model</a:t>
            </a:r>
            <a:endParaRPr lang="zh-CN" altLang="en-US" sz="1800" b="1" dirty="0"/>
          </a:p>
        </p:txBody>
      </p:sp>
      <p:sp>
        <p:nvSpPr>
          <p:cNvPr id="3" name="Title 2"/>
          <p:cNvSpPr>
            <a:spLocks noGrp="1"/>
          </p:cNvSpPr>
          <p:nvPr>
            <p:ph type="title"/>
          </p:nvPr>
        </p:nvSpPr>
        <p:spPr/>
        <p:txBody>
          <a:bodyPr/>
          <a:lstStyle/>
          <a:p>
            <a:r>
              <a:rPr lang="en-US" altLang="zh-CN" sz="3600" b="1" dirty="0" smtClean="0"/>
              <a:t>More than sixty years of research</a:t>
            </a:r>
            <a:endParaRPr lang="zh-CN" altLang="en-US" sz="3600" b="1" dirty="0"/>
          </a:p>
        </p:txBody>
      </p:sp>
      <p:sp>
        <p:nvSpPr>
          <p:cNvPr id="4" name="Content Placeholder 1"/>
          <p:cNvSpPr txBox="1">
            <a:spLocks/>
          </p:cNvSpPr>
          <p:nvPr/>
        </p:nvSpPr>
        <p:spPr>
          <a:xfrm>
            <a:off x="762000" y="4876800"/>
            <a:ext cx="7249391" cy="1524000"/>
          </a:xfrm>
          <a:prstGeom prst="rect">
            <a:avLst/>
          </a:prstGeom>
        </p:spPr>
        <p:txBody>
          <a:bodyPr vert="horz" lIns="91440" tIns="45720" rIns="91440" bIns="45720" rtlCol="0">
            <a:normAutofit fontScale="92500" lnSpcReduction="10000"/>
          </a:bodyPr>
          <a:lst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a:lstStyle>
          <a:p>
            <a:pPr algn="just">
              <a:spcBef>
                <a:spcPts val="800"/>
              </a:spcBef>
            </a:pPr>
            <a:r>
              <a:rPr lang="en-US" altLang="zh-CN" sz="2000" b="1" dirty="0" smtClean="0"/>
              <a:t>Landmark Meta-analyses</a:t>
            </a:r>
          </a:p>
          <a:p>
            <a:pPr lvl="1" algn="just">
              <a:spcBef>
                <a:spcPts val="800"/>
              </a:spcBef>
              <a:buFont typeface="Arial" panose="020B0604020202020204" pitchFamily="34" charset="0"/>
              <a:buChar char="•"/>
            </a:pPr>
            <a:r>
              <a:rPr lang="en-US" altLang="zh-CN" sz="1800" dirty="0"/>
              <a:t>Threatening communication: a critical re-analysis and a </a:t>
            </a:r>
            <a:r>
              <a:rPr lang="en-US" altLang="zh-CN" sz="1800" dirty="0" smtClean="0"/>
              <a:t>revised meta-analytic </a:t>
            </a:r>
            <a:r>
              <a:rPr lang="en-US" altLang="zh-CN" sz="1800" dirty="0"/>
              <a:t>test of fear appeal </a:t>
            </a:r>
            <a:r>
              <a:rPr lang="en-US" altLang="zh-CN" sz="1800" dirty="0" smtClean="0"/>
              <a:t>theory (Peters et al.,2012)</a:t>
            </a:r>
          </a:p>
          <a:p>
            <a:pPr lvl="1" algn="just">
              <a:spcBef>
                <a:spcPts val="800"/>
              </a:spcBef>
              <a:buFont typeface="Arial" panose="020B0604020202020204" pitchFamily="34" charset="0"/>
              <a:buChar char="•"/>
            </a:pPr>
            <a:r>
              <a:rPr lang="en-US" altLang="zh-CN" sz="1800" dirty="0" smtClean="0"/>
              <a:t>Appealing </a:t>
            </a:r>
            <a:r>
              <a:rPr lang="en-US" altLang="zh-CN" sz="1800" dirty="0"/>
              <a:t>to Fear: A Meta-Analysis of Fear Appeal Effectiveness and Theories (</a:t>
            </a:r>
            <a:r>
              <a:rPr lang="en-US" altLang="zh-CN" sz="1800" dirty="0" err="1"/>
              <a:t>Tannembaum</a:t>
            </a:r>
            <a:r>
              <a:rPr lang="en-US" altLang="zh-CN" sz="1800" dirty="0"/>
              <a:t> et al., 2015)</a:t>
            </a:r>
            <a:endParaRPr lang="zh-CN" altLang="en-US" sz="1800" dirty="0"/>
          </a:p>
        </p:txBody>
      </p:sp>
      <p:pic>
        <p:nvPicPr>
          <p:cNvPr id="512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3112709"/>
            <a:ext cx="2677391" cy="18402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Down Arrow 4"/>
          <p:cNvSpPr/>
          <p:nvPr/>
        </p:nvSpPr>
        <p:spPr>
          <a:xfrm>
            <a:off x="6563591" y="2655509"/>
            <a:ext cx="381000" cy="381000"/>
          </a:xfrm>
          <a:prstGeom prst="downArrow">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118156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8895" y="2057400"/>
            <a:ext cx="7288305" cy="4267200"/>
          </a:xfrm>
        </p:spPr>
        <p:txBody>
          <a:bodyPr>
            <a:normAutofit/>
          </a:bodyPr>
          <a:lstStyle/>
          <a:p>
            <a:pPr marL="0" indent="0" algn="just">
              <a:spcBef>
                <a:spcPts val="800"/>
              </a:spcBef>
              <a:buNone/>
            </a:pPr>
            <a:r>
              <a:rPr lang="en-US" altLang="zh-CN" sz="2000" i="1" dirty="0" smtClean="0"/>
              <a:t>(</a:t>
            </a:r>
            <a:r>
              <a:rPr lang="en-US" altLang="zh-CN" sz="1600" i="1" dirty="0" smtClean="0"/>
              <a:t>Peters </a:t>
            </a:r>
            <a:r>
              <a:rPr lang="en-US" altLang="zh-CN" sz="1600" i="1" dirty="0"/>
              <a:t>et al.,</a:t>
            </a:r>
            <a:r>
              <a:rPr lang="en-US" altLang="zh-CN" sz="1600" i="1" dirty="0" smtClean="0"/>
              <a:t>2013)</a:t>
            </a:r>
          </a:p>
          <a:p>
            <a:pPr marL="0" indent="0" algn="just">
              <a:spcBef>
                <a:spcPts val="800"/>
              </a:spcBef>
              <a:buNone/>
            </a:pPr>
            <a:endParaRPr lang="en-US" altLang="zh-CN" sz="1600" dirty="0"/>
          </a:p>
          <a:p>
            <a:pPr algn="just">
              <a:spcBef>
                <a:spcPts val="800"/>
              </a:spcBef>
            </a:pPr>
            <a:r>
              <a:rPr lang="en-US" altLang="zh-CN" sz="2000" b="1" dirty="0" smtClean="0"/>
              <a:t>Background of the study</a:t>
            </a:r>
          </a:p>
          <a:p>
            <a:pPr lvl="1" algn="just">
              <a:spcBef>
                <a:spcPts val="800"/>
              </a:spcBef>
            </a:pPr>
            <a:r>
              <a:rPr lang="en-US" altLang="zh-CN" sz="1600" dirty="0"/>
              <a:t>Despite the past six decades of research into threat communication </a:t>
            </a:r>
            <a:r>
              <a:rPr lang="en-US" altLang="zh-CN" sz="1600" dirty="0" smtClean="0"/>
              <a:t>effectiveness, consensus </a:t>
            </a:r>
            <a:r>
              <a:rPr lang="en-US" altLang="zh-CN" sz="1600" dirty="0"/>
              <a:t>remains elusive</a:t>
            </a:r>
            <a:r>
              <a:rPr lang="en-US" altLang="zh-CN" sz="1600" dirty="0" smtClean="0"/>
              <a:t>.</a:t>
            </a:r>
          </a:p>
          <a:p>
            <a:pPr lvl="1" algn="just">
              <a:spcBef>
                <a:spcPts val="800"/>
              </a:spcBef>
            </a:pPr>
            <a:r>
              <a:rPr lang="en-US" altLang="zh-CN" sz="1600" b="1" dirty="0"/>
              <a:t>Two </a:t>
            </a:r>
            <a:r>
              <a:rPr lang="en-US" altLang="zh-CN" sz="1600" b="1" dirty="0" smtClean="0"/>
              <a:t>theories </a:t>
            </a:r>
            <a:r>
              <a:rPr lang="en-US" altLang="zh-CN" sz="1600" dirty="0" smtClean="0"/>
              <a:t>prevailed: </a:t>
            </a:r>
            <a:r>
              <a:rPr lang="en-US" altLang="zh-CN" sz="1600" dirty="0"/>
              <a:t>the extended parallel process model (Witte, 1992) and the </a:t>
            </a:r>
            <a:r>
              <a:rPr lang="en-US" altLang="zh-CN" sz="1600" dirty="0" smtClean="0"/>
              <a:t>stage model </a:t>
            </a:r>
            <a:r>
              <a:rPr lang="en-US" altLang="zh-CN" sz="1600" dirty="0"/>
              <a:t>of processing of fear-arousing communications (de </a:t>
            </a:r>
            <a:r>
              <a:rPr lang="en-US" altLang="zh-CN" sz="1600" dirty="0" err="1"/>
              <a:t>Hoog</a:t>
            </a:r>
            <a:r>
              <a:rPr lang="en-US" altLang="zh-CN" sz="1600" dirty="0"/>
              <a:t> et al., 2007). </a:t>
            </a:r>
            <a:r>
              <a:rPr lang="en-US" altLang="zh-CN" sz="1600" b="1" dirty="0" smtClean="0"/>
              <a:t>Both postulate </a:t>
            </a:r>
            <a:r>
              <a:rPr lang="en-US" altLang="zh-CN" sz="1600" b="1" dirty="0"/>
              <a:t>that </a:t>
            </a:r>
            <a:r>
              <a:rPr lang="en-US" altLang="zh-CN" sz="1600" b="1" dirty="0" smtClean="0"/>
              <a:t>behavior </a:t>
            </a:r>
            <a:r>
              <a:rPr lang="en-US" altLang="zh-CN" sz="1600" b="1" dirty="0"/>
              <a:t>change is the function of a perceived threat, but only </a:t>
            </a:r>
            <a:r>
              <a:rPr lang="en-US" altLang="zh-CN" sz="1600" b="1" dirty="0" smtClean="0"/>
              <a:t>when there </a:t>
            </a:r>
            <a:r>
              <a:rPr lang="en-US" altLang="zh-CN" sz="1600" b="1" dirty="0"/>
              <a:t>is sufficient perceived efficacy</a:t>
            </a:r>
            <a:r>
              <a:rPr lang="en-US" altLang="zh-CN" sz="1600" b="1" dirty="0" smtClean="0"/>
              <a:t>.</a:t>
            </a:r>
          </a:p>
          <a:p>
            <a:pPr lvl="1" algn="just">
              <a:spcBef>
                <a:spcPts val="800"/>
              </a:spcBef>
            </a:pPr>
            <a:r>
              <a:rPr lang="en-US" altLang="zh-CN" sz="1600" dirty="0"/>
              <a:t>However, </a:t>
            </a:r>
            <a:r>
              <a:rPr lang="en-US" altLang="zh-CN" sz="1600" b="1" dirty="0" smtClean="0"/>
              <a:t>meta-analyses</a:t>
            </a:r>
            <a:r>
              <a:rPr lang="en-US" altLang="zh-CN" sz="1600" dirty="0" smtClean="0"/>
              <a:t> consistently </a:t>
            </a:r>
            <a:r>
              <a:rPr lang="en-US" altLang="zh-CN" sz="1600" dirty="0"/>
              <a:t>found main effects of threat and efficacy, and </a:t>
            </a:r>
            <a:r>
              <a:rPr lang="en-US" altLang="zh-CN" sz="1600" b="1" dirty="0"/>
              <a:t>there was </a:t>
            </a:r>
            <a:r>
              <a:rPr lang="en-US" altLang="zh-CN" sz="1600" b="1" dirty="0" smtClean="0"/>
              <a:t>no evidence </a:t>
            </a:r>
            <a:r>
              <a:rPr lang="en-US" altLang="zh-CN" sz="1600" b="1" dirty="0"/>
              <a:t>for the </a:t>
            </a:r>
            <a:r>
              <a:rPr lang="en-US" altLang="zh-CN" sz="1600" b="1" dirty="0" smtClean="0"/>
              <a:t>predicted </a:t>
            </a:r>
            <a:r>
              <a:rPr lang="en-US" altLang="zh-CN" sz="1600" b="1" dirty="0"/>
              <a:t>interaction effect</a:t>
            </a:r>
            <a:r>
              <a:rPr lang="en-US" altLang="zh-CN" sz="1600" dirty="0"/>
              <a:t>, implying that higher threat simply </a:t>
            </a:r>
            <a:r>
              <a:rPr lang="en-US" altLang="zh-CN" sz="1600" dirty="0" smtClean="0"/>
              <a:t>results in </a:t>
            </a:r>
            <a:r>
              <a:rPr lang="en-US" altLang="zh-CN" sz="1600" dirty="0"/>
              <a:t>more </a:t>
            </a:r>
            <a:r>
              <a:rPr lang="en-US" altLang="zh-CN" sz="1600" dirty="0" smtClean="0"/>
              <a:t>behavior change</a:t>
            </a:r>
            <a:r>
              <a:rPr lang="nl-NL" altLang="zh-CN" sz="1600" dirty="0"/>
              <a:t>(de Hoog et al., 2007; Witte, 1994).</a:t>
            </a:r>
            <a:endParaRPr lang="en-US" altLang="zh-CN" sz="1600" dirty="0" smtClean="0"/>
          </a:p>
          <a:p>
            <a:pPr lvl="1" algn="just">
              <a:spcBef>
                <a:spcPts val="800"/>
              </a:spcBef>
            </a:pPr>
            <a:endParaRPr lang="en-US" altLang="zh-CN" sz="1600" dirty="0" smtClean="0"/>
          </a:p>
          <a:p>
            <a:pPr lvl="1" algn="just">
              <a:spcBef>
                <a:spcPts val="800"/>
              </a:spcBef>
            </a:pPr>
            <a:endParaRPr lang="zh-CN" altLang="en-US" sz="1600" dirty="0"/>
          </a:p>
        </p:txBody>
      </p:sp>
      <p:sp>
        <p:nvSpPr>
          <p:cNvPr id="3" name="Title 2"/>
          <p:cNvSpPr>
            <a:spLocks noGrp="1"/>
          </p:cNvSpPr>
          <p:nvPr>
            <p:ph type="title"/>
          </p:nvPr>
        </p:nvSpPr>
        <p:spPr>
          <a:xfrm>
            <a:off x="762000" y="762000"/>
            <a:ext cx="7543799" cy="1066800"/>
          </a:xfrm>
        </p:spPr>
        <p:txBody>
          <a:bodyPr/>
          <a:lstStyle/>
          <a:p>
            <a:pPr algn="l"/>
            <a:r>
              <a:rPr lang="en-US" altLang="zh-CN" sz="2400" dirty="0"/>
              <a:t>Threatening communication: a critical re-analysis and a revised meta-analytic test of fear appeal theory </a:t>
            </a:r>
            <a:endParaRPr lang="zh-CN" altLang="en-US" sz="2000" dirty="0"/>
          </a:p>
        </p:txBody>
      </p:sp>
    </p:spTree>
    <p:extLst>
      <p:ext uri="{BB962C8B-B14F-4D97-AF65-F5344CB8AC3E}">
        <p14:creationId xmlns:p14="http://schemas.microsoft.com/office/powerpoint/2010/main" val="32588749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8895" y="2057400"/>
            <a:ext cx="7669305" cy="1219200"/>
          </a:xfrm>
        </p:spPr>
        <p:txBody>
          <a:bodyPr>
            <a:normAutofit fontScale="92500" lnSpcReduction="20000"/>
          </a:bodyPr>
          <a:lstStyle/>
          <a:p>
            <a:pPr marL="0" indent="0">
              <a:spcBef>
                <a:spcPts val="800"/>
              </a:spcBef>
              <a:buNone/>
            </a:pPr>
            <a:r>
              <a:rPr lang="en-US" altLang="zh-CN" sz="2000" i="1" dirty="0" smtClean="0"/>
              <a:t>(</a:t>
            </a:r>
            <a:r>
              <a:rPr lang="en-US" altLang="zh-CN" sz="1600" i="1" dirty="0" smtClean="0"/>
              <a:t>Peters </a:t>
            </a:r>
            <a:r>
              <a:rPr lang="en-US" altLang="zh-CN" sz="1600" i="1" dirty="0"/>
              <a:t>et al.,</a:t>
            </a:r>
            <a:r>
              <a:rPr lang="en-US" altLang="zh-CN" sz="1600" i="1" dirty="0" smtClean="0"/>
              <a:t>2013)</a:t>
            </a:r>
          </a:p>
          <a:p>
            <a:pPr marL="0" indent="0">
              <a:spcBef>
                <a:spcPts val="800"/>
              </a:spcBef>
              <a:buNone/>
            </a:pPr>
            <a:endParaRPr lang="en-US" altLang="zh-CN" sz="1600" dirty="0"/>
          </a:p>
          <a:p>
            <a:pPr>
              <a:spcBef>
                <a:spcPts val="800"/>
              </a:spcBef>
            </a:pPr>
            <a:r>
              <a:rPr lang="en-US" altLang="zh-CN" sz="2000" b="1" dirty="0" smtClean="0"/>
              <a:t>Two </a:t>
            </a:r>
            <a:r>
              <a:rPr lang="en-US" altLang="zh-CN" sz="2000" b="1" dirty="0"/>
              <a:t>problems with </a:t>
            </a:r>
            <a:r>
              <a:rPr lang="en-US" altLang="zh-CN" sz="2000" b="1" dirty="0" smtClean="0"/>
              <a:t>research that </a:t>
            </a:r>
            <a:r>
              <a:rPr lang="en-US" altLang="zh-CN" sz="2000" b="1" dirty="0"/>
              <a:t>may explain this divergence between theory </a:t>
            </a:r>
            <a:r>
              <a:rPr lang="en-US" altLang="zh-CN" sz="2000" b="1" dirty="0" smtClean="0"/>
              <a:t>and evidence</a:t>
            </a:r>
          </a:p>
        </p:txBody>
      </p:sp>
      <p:sp>
        <p:nvSpPr>
          <p:cNvPr id="3" name="Title 2"/>
          <p:cNvSpPr>
            <a:spLocks noGrp="1"/>
          </p:cNvSpPr>
          <p:nvPr>
            <p:ph type="title"/>
          </p:nvPr>
        </p:nvSpPr>
        <p:spPr>
          <a:xfrm>
            <a:off x="762000" y="762000"/>
            <a:ext cx="7543799" cy="1066800"/>
          </a:xfrm>
        </p:spPr>
        <p:txBody>
          <a:bodyPr/>
          <a:lstStyle/>
          <a:p>
            <a:pPr algn="l"/>
            <a:r>
              <a:rPr lang="en-US" altLang="zh-CN" sz="2400" dirty="0"/>
              <a:t>Threatening communication: a critical re-analysis and a revised meta-analytic test of fear appeal theory </a:t>
            </a:r>
            <a:endParaRPr lang="zh-CN" altLang="en-US" sz="2000"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3295010"/>
            <a:ext cx="3495675" cy="3134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1"/>
          <p:cNvSpPr txBox="1">
            <a:spLocks/>
          </p:cNvSpPr>
          <p:nvPr/>
        </p:nvSpPr>
        <p:spPr>
          <a:xfrm>
            <a:off x="381000" y="3352799"/>
            <a:ext cx="4191000" cy="3200401"/>
          </a:xfrm>
          <a:prstGeom prst="rect">
            <a:avLst/>
          </a:prstGeom>
        </p:spPr>
        <p:txBody>
          <a:bodyPr vert="horz" lIns="91440" tIns="45720" rIns="91440" bIns="45720" rtlCol="0">
            <a:noAutofit/>
          </a:bodyPr>
          <a:lst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a:lstStyle>
          <a:p>
            <a:pPr lvl="1" algn="just">
              <a:spcBef>
                <a:spcPts val="800"/>
              </a:spcBef>
              <a:buFont typeface="Wingdings" panose="05000000000000000000" pitchFamily="2" charset="2"/>
              <a:buChar char="l"/>
            </a:pPr>
            <a:r>
              <a:rPr lang="en-US" altLang="zh-CN" sz="1400" b="1" dirty="0" smtClean="0"/>
              <a:t>Fear appeal theory and SOB </a:t>
            </a:r>
            <a:r>
              <a:rPr lang="en-US" altLang="zh-CN" sz="1400" dirty="0" smtClean="0"/>
              <a:t>(significant outcome bias manifested in publication bias)</a:t>
            </a:r>
          </a:p>
          <a:p>
            <a:pPr lvl="1" algn="just">
              <a:spcBef>
                <a:spcPts val="800"/>
              </a:spcBef>
              <a:buFont typeface="Wingdings" panose="05000000000000000000" pitchFamily="2" charset="2"/>
              <a:buChar char="l"/>
            </a:pPr>
            <a:r>
              <a:rPr lang="en-US" altLang="zh-CN" sz="1400" b="1" dirty="0" smtClean="0"/>
              <a:t>The </a:t>
            </a:r>
            <a:r>
              <a:rPr lang="en-US" altLang="zh-CN" sz="1400" b="1" dirty="0"/>
              <a:t>intention-behavior </a:t>
            </a:r>
            <a:r>
              <a:rPr lang="en-US" altLang="zh-CN" sz="1400" b="1" dirty="0" smtClean="0"/>
              <a:t>gap</a:t>
            </a:r>
            <a:r>
              <a:rPr lang="en-US" altLang="zh-CN" sz="1400" dirty="0" smtClean="0"/>
              <a:t>: intention typically </a:t>
            </a:r>
            <a:r>
              <a:rPr lang="en-US" altLang="zh-CN" sz="1400" dirty="0"/>
              <a:t>predicts around one-third of </a:t>
            </a:r>
            <a:r>
              <a:rPr lang="en-US" altLang="zh-CN" sz="1400" dirty="0" smtClean="0"/>
              <a:t>behavior, and </a:t>
            </a:r>
            <a:r>
              <a:rPr lang="en-US" altLang="zh-CN" sz="1400" dirty="0"/>
              <a:t>medium-to-large changes in intention typically lead </a:t>
            </a:r>
            <a:r>
              <a:rPr lang="en-US" altLang="zh-CN" sz="1400" dirty="0" smtClean="0"/>
              <a:t>to only </a:t>
            </a:r>
            <a:r>
              <a:rPr lang="en-US" altLang="zh-CN" sz="1400" dirty="0"/>
              <a:t>small-to-medium changes in </a:t>
            </a:r>
            <a:r>
              <a:rPr lang="en-US" altLang="zh-CN" sz="1400" dirty="0" smtClean="0"/>
              <a:t>behavior, etc. </a:t>
            </a:r>
            <a:r>
              <a:rPr lang="en-US" altLang="zh-CN" sz="1400" dirty="0"/>
              <a:t>Therefore, when a study shows an effect of threatening communication </a:t>
            </a:r>
            <a:r>
              <a:rPr lang="en-US" altLang="zh-CN" sz="1400" dirty="0" smtClean="0"/>
              <a:t>on intention</a:t>
            </a:r>
            <a:r>
              <a:rPr lang="en-US" altLang="zh-CN" sz="1400" dirty="0"/>
              <a:t>, but fails to measure </a:t>
            </a:r>
            <a:r>
              <a:rPr lang="en-US" altLang="zh-CN" sz="1400" dirty="0" smtClean="0"/>
              <a:t>behavior</a:t>
            </a:r>
            <a:r>
              <a:rPr lang="en-US" altLang="zh-CN" sz="1400" dirty="0"/>
              <a:t>, it is possible that the fear appeal is </a:t>
            </a:r>
            <a:r>
              <a:rPr lang="en-US" altLang="zh-CN" sz="1400" dirty="0" smtClean="0"/>
              <a:t>not associated </a:t>
            </a:r>
            <a:r>
              <a:rPr lang="en-US" altLang="zh-CN" sz="1400" dirty="0"/>
              <a:t>to, or even decreases, the desirable </a:t>
            </a:r>
            <a:r>
              <a:rPr lang="en-US" altLang="zh-CN" sz="1400" dirty="0" smtClean="0"/>
              <a:t>behavior</a:t>
            </a:r>
            <a:r>
              <a:rPr lang="en-US" altLang="zh-CN" sz="1400" dirty="0"/>
              <a:t>.</a:t>
            </a:r>
            <a:endParaRPr lang="zh-CN" altLang="en-US" sz="1400" dirty="0"/>
          </a:p>
        </p:txBody>
      </p:sp>
      <p:sp>
        <p:nvSpPr>
          <p:cNvPr id="4" name="Round Single Corner Rectangle 3"/>
          <p:cNvSpPr/>
          <p:nvPr/>
        </p:nvSpPr>
        <p:spPr>
          <a:xfrm>
            <a:off x="6667499" y="4114799"/>
            <a:ext cx="914401" cy="286193"/>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t>Responsive</a:t>
            </a:r>
            <a:endParaRPr lang="zh-CN" altLang="en-US" sz="1100" dirty="0"/>
          </a:p>
        </p:txBody>
      </p:sp>
      <p:sp>
        <p:nvSpPr>
          <p:cNvPr id="8" name="Round Single Corner Rectangle 7"/>
          <p:cNvSpPr/>
          <p:nvPr/>
        </p:nvSpPr>
        <p:spPr>
          <a:xfrm>
            <a:off x="5410200" y="4114800"/>
            <a:ext cx="914400" cy="286194"/>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t>Avoidant</a:t>
            </a:r>
            <a:endParaRPr lang="zh-CN" altLang="en-US" sz="1100" dirty="0"/>
          </a:p>
        </p:txBody>
      </p:sp>
      <p:sp>
        <p:nvSpPr>
          <p:cNvPr id="9" name="Round Single Corner Rectangle 8"/>
          <p:cNvSpPr/>
          <p:nvPr/>
        </p:nvSpPr>
        <p:spPr>
          <a:xfrm>
            <a:off x="5410200" y="4867275"/>
            <a:ext cx="914400" cy="304800"/>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t>Indifferent</a:t>
            </a:r>
            <a:endParaRPr lang="zh-CN" altLang="en-US" sz="1100" dirty="0"/>
          </a:p>
        </p:txBody>
      </p:sp>
      <p:sp>
        <p:nvSpPr>
          <p:cNvPr id="10" name="Round Single Corner Rectangle 9"/>
          <p:cNvSpPr/>
          <p:nvPr/>
        </p:nvSpPr>
        <p:spPr>
          <a:xfrm>
            <a:off x="6671542" y="4876800"/>
            <a:ext cx="872258" cy="286193"/>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t>Proactive</a:t>
            </a:r>
            <a:endParaRPr lang="zh-CN" altLang="en-US" sz="1100" dirty="0"/>
          </a:p>
        </p:txBody>
      </p:sp>
      <p:sp>
        <p:nvSpPr>
          <p:cNvPr id="7" name="Rectangle 6"/>
          <p:cNvSpPr/>
          <p:nvPr/>
        </p:nvSpPr>
        <p:spPr>
          <a:xfrm>
            <a:off x="6524624" y="4652741"/>
            <a:ext cx="1323975" cy="1285875"/>
          </a:xfrm>
          <a:prstGeom prst="rect">
            <a:avLst/>
          </a:prstGeom>
          <a:solidFill>
            <a:schemeClr val="accent1">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6557241" y="5257800"/>
            <a:ext cx="1186584" cy="415498"/>
          </a:xfrm>
          <a:prstGeom prst="rect">
            <a:avLst/>
          </a:prstGeom>
          <a:noFill/>
        </p:spPr>
        <p:txBody>
          <a:bodyPr wrap="square" rtlCol="0">
            <a:spAutoFit/>
          </a:bodyPr>
          <a:lstStyle/>
          <a:p>
            <a:r>
              <a:rPr lang="en-US" altLang="zh-CN" sz="1050" b="1" dirty="0" smtClean="0">
                <a:solidFill>
                  <a:srgbClr val="FF0000"/>
                </a:solidFill>
              </a:rPr>
              <a:t>Most published experiments</a:t>
            </a:r>
            <a:endParaRPr lang="zh-CN" altLang="en-US" sz="1050" b="1" dirty="0">
              <a:solidFill>
                <a:srgbClr val="FF0000"/>
              </a:solidFill>
            </a:endParaRPr>
          </a:p>
        </p:txBody>
      </p:sp>
    </p:spTree>
    <p:extLst>
      <p:ext uri="{BB962C8B-B14F-4D97-AF65-F5344CB8AC3E}">
        <p14:creationId xmlns:p14="http://schemas.microsoft.com/office/powerpoint/2010/main" val="1487363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8895" y="2057400"/>
            <a:ext cx="7669305" cy="1281976"/>
          </a:xfrm>
        </p:spPr>
        <p:txBody>
          <a:bodyPr>
            <a:normAutofit fontScale="92500" lnSpcReduction="20000"/>
          </a:bodyPr>
          <a:lstStyle/>
          <a:p>
            <a:pPr marL="0" indent="0">
              <a:spcBef>
                <a:spcPts val="800"/>
              </a:spcBef>
              <a:buNone/>
            </a:pPr>
            <a:r>
              <a:rPr lang="en-US" altLang="zh-CN" sz="2000" i="1" dirty="0" smtClean="0"/>
              <a:t>(</a:t>
            </a:r>
            <a:r>
              <a:rPr lang="en-US" altLang="zh-CN" sz="1600" i="1" dirty="0" smtClean="0"/>
              <a:t>Peters </a:t>
            </a:r>
            <a:r>
              <a:rPr lang="en-US" altLang="zh-CN" sz="1600" i="1" dirty="0"/>
              <a:t>et al.,</a:t>
            </a:r>
            <a:r>
              <a:rPr lang="en-US" altLang="zh-CN" sz="1600" i="1" dirty="0" smtClean="0"/>
              <a:t>2013)</a:t>
            </a:r>
          </a:p>
          <a:p>
            <a:pPr marL="0" indent="0">
              <a:spcBef>
                <a:spcPts val="800"/>
              </a:spcBef>
              <a:buNone/>
            </a:pPr>
            <a:endParaRPr lang="en-US" altLang="zh-CN" sz="1600" dirty="0"/>
          </a:p>
          <a:p>
            <a:pPr>
              <a:spcBef>
                <a:spcPts val="800"/>
              </a:spcBef>
            </a:pPr>
            <a:r>
              <a:rPr lang="en-US" altLang="zh-CN" sz="2000" b="1" dirty="0" smtClean="0"/>
              <a:t>Hypotheses </a:t>
            </a:r>
            <a:r>
              <a:rPr lang="en-US" altLang="zh-CN" sz="2000" b="1" dirty="0"/>
              <a:t>regarding the nature </a:t>
            </a:r>
            <a:r>
              <a:rPr lang="en-US" altLang="zh-CN" sz="2000" b="1" dirty="0" smtClean="0"/>
              <a:t>of interaction between threat and efficacy were </a:t>
            </a:r>
            <a:r>
              <a:rPr lang="en-US" altLang="zh-CN" sz="2000" b="1" dirty="0"/>
              <a:t>confirmed</a:t>
            </a:r>
            <a:endParaRPr lang="en-US" altLang="zh-CN" sz="2000" b="1" dirty="0" smtClean="0"/>
          </a:p>
        </p:txBody>
      </p:sp>
      <p:sp>
        <p:nvSpPr>
          <p:cNvPr id="3" name="Title 2"/>
          <p:cNvSpPr>
            <a:spLocks noGrp="1"/>
          </p:cNvSpPr>
          <p:nvPr>
            <p:ph type="title"/>
          </p:nvPr>
        </p:nvSpPr>
        <p:spPr>
          <a:xfrm>
            <a:off x="762000" y="762000"/>
            <a:ext cx="7543799" cy="1066800"/>
          </a:xfrm>
        </p:spPr>
        <p:txBody>
          <a:bodyPr/>
          <a:lstStyle/>
          <a:p>
            <a:pPr algn="l"/>
            <a:r>
              <a:rPr lang="en-US" altLang="zh-CN" sz="2400" dirty="0"/>
              <a:t>Threatening communication: a critical re-analysis and a revised meta-analytic test of fear appeal theory </a:t>
            </a:r>
            <a:endParaRPr lang="zh-CN" altLang="en-US" sz="2000" dirty="0"/>
          </a:p>
        </p:txBody>
      </p:sp>
      <p:sp>
        <p:nvSpPr>
          <p:cNvPr id="6" name="Content Placeholder 1"/>
          <p:cNvSpPr txBox="1">
            <a:spLocks/>
          </p:cNvSpPr>
          <p:nvPr/>
        </p:nvSpPr>
        <p:spPr>
          <a:xfrm>
            <a:off x="381000" y="3429000"/>
            <a:ext cx="4343400" cy="2971800"/>
          </a:xfrm>
          <a:prstGeom prst="rect">
            <a:avLst/>
          </a:prstGeom>
        </p:spPr>
        <p:txBody>
          <a:bodyPr vert="horz" lIns="91440" tIns="45720" rIns="91440" bIns="45720" rtlCol="0">
            <a:noAutofit/>
          </a:bodyPr>
          <a:lst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a:lstStyle>
          <a:p>
            <a:pPr lvl="1" algn="just">
              <a:spcBef>
                <a:spcPts val="800"/>
              </a:spcBef>
              <a:buFont typeface="Wingdings" panose="05000000000000000000" pitchFamily="2" charset="2"/>
              <a:buChar char="l"/>
            </a:pPr>
            <a:r>
              <a:rPr lang="en-US" altLang="zh-CN" sz="1400" dirty="0" smtClean="0"/>
              <a:t>There </a:t>
            </a:r>
            <a:r>
              <a:rPr lang="en-US" altLang="zh-CN" sz="1400" dirty="0"/>
              <a:t>was no effect of threat when efficacy was </a:t>
            </a:r>
            <a:r>
              <a:rPr lang="en-US" altLang="zh-CN" sz="1400" dirty="0" smtClean="0"/>
              <a:t>low(d=-0.31</a:t>
            </a:r>
            <a:r>
              <a:rPr lang="en-US" altLang="zh-CN" sz="1400" dirty="0"/>
              <a:t>, </a:t>
            </a:r>
            <a:r>
              <a:rPr lang="en-US" altLang="zh-CN" sz="1400" dirty="0" smtClean="0"/>
              <a:t>p=0.061</a:t>
            </a:r>
            <a:r>
              <a:rPr lang="en-US" altLang="zh-CN" sz="1400" dirty="0"/>
              <a:t>), but there was an effect when efficacy was high (</a:t>
            </a:r>
            <a:r>
              <a:rPr lang="en-US" altLang="zh-CN" sz="1400" dirty="0" smtClean="0"/>
              <a:t>d=0.31,P=0.036</a:t>
            </a:r>
            <a:r>
              <a:rPr lang="en-US" altLang="zh-CN" sz="1400" dirty="0"/>
              <a:t>); </a:t>
            </a:r>
            <a:endParaRPr lang="en-US" altLang="zh-CN" sz="1400" dirty="0" smtClean="0"/>
          </a:p>
          <a:p>
            <a:pPr lvl="1" algn="just">
              <a:spcBef>
                <a:spcPts val="800"/>
              </a:spcBef>
              <a:buFont typeface="Wingdings" panose="05000000000000000000" pitchFamily="2" charset="2"/>
              <a:buChar char="l"/>
            </a:pPr>
            <a:r>
              <a:rPr lang="en-US" altLang="zh-CN" sz="1400" dirty="0"/>
              <a:t>T</a:t>
            </a:r>
            <a:r>
              <a:rPr lang="en-US" altLang="zh-CN" sz="1400" dirty="0" smtClean="0"/>
              <a:t>here </a:t>
            </a:r>
            <a:r>
              <a:rPr lang="en-US" altLang="zh-CN" sz="1400" dirty="0"/>
              <a:t>was no effect of efficacy when threat was low (</a:t>
            </a:r>
            <a:r>
              <a:rPr lang="en-US" altLang="zh-CN" sz="1400" dirty="0" smtClean="0"/>
              <a:t>d=0.07,p=0.689</a:t>
            </a:r>
            <a:r>
              <a:rPr lang="en-US" altLang="zh-CN" sz="1400" dirty="0"/>
              <a:t>), but there was an effect when threat was high (</a:t>
            </a:r>
            <a:r>
              <a:rPr lang="en-US" altLang="zh-CN" sz="1400" dirty="0" smtClean="0"/>
              <a:t>d=0.71</a:t>
            </a:r>
            <a:r>
              <a:rPr lang="en-US" altLang="zh-CN" sz="1400" dirty="0"/>
              <a:t>, </a:t>
            </a:r>
            <a:r>
              <a:rPr lang="en-US" altLang="zh-CN" sz="1400" dirty="0" smtClean="0"/>
              <a:t>p&lt;0.0001</a:t>
            </a:r>
            <a:r>
              <a:rPr lang="en-US" altLang="zh-CN" sz="1400" dirty="0"/>
              <a:t>).</a:t>
            </a:r>
          </a:p>
          <a:p>
            <a:pPr lvl="1" algn="just">
              <a:spcBef>
                <a:spcPts val="800"/>
              </a:spcBef>
              <a:buFont typeface="Wingdings" panose="05000000000000000000" pitchFamily="2" charset="2"/>
              <a:buChar char="l"/>
            </a:pPr>
            <a:r>
              <a:rPr lang="en-US" altLang="zh-CN" sz="1400" dirty="0"/>
              <a:t>Interestingly, the effect of threat under low efficacy is borderline significant </a:t>
            </a:r>
            <a:r>
              <a:rPr lang="en-US" altLang="zh-CN" sz="1400" dirty="0" smtClean="0"/>
              <a:t>and negative</a:t>
            </a:r>
            <a:r>
              <a:rPr lang="en-US" altLang="zh-CN" sz="1400" dirty="0"/>
              <a:t>, suggesting that high threat may decrease </a:t>
            </a:r>
            <a:r>
              <a:rPr lang="en-US" altLang="zh-CN" sz="1400" dirty="0" smtClean="0"/>
              <a:t>behavior </a:t>
            </a:r>
            <a:r>
              <a:rPr lang="en-US" altLang="zh-CN" sz="1400" dirty="0"/>
              <a:t>when efficacy is </a:t>
            </a:r>
            <a:r>
              <a:rPr lang="en-US" altLang="zh-CN" sz="1400" dirty="0" smtClean="0"/>
              <a:t>low.</a:t>
            </a:r>
            <a:endParaRPr lang="zh-CN" altLang="en-US" sz="14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6325" y="3542777"/>
            <a:ext cx="3055135" cy="17150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4869665" y="5410200"/>
            <a:ext cx="3131335" cy="369332"/>
          </a:xfrm>
          <a:prstGeom prst="rect">
            <a:avLst/>
          </a:prstGeom>
          <a:noFill/>
        </p:spPr>
        <p:txBody>
          <a:bodyPr wrap="square" rtlCol="0">
            <a:spAutoFit/>
          </a:bodyPr>
          <a:lstStyle/>
          <a:p>
            <a:r>
              <a:rPr lang="en-US" altLang="zh-CN" sz="900" dirty="0">
                <a:latin typeface="Arial Unicode MS" panose="020B0604020202020204" pitchFamily="34" charset="-122"/>
                <a:ea typeface="Arial Unicode MS" panose="020B0604020202020204" pitchFamily="34" charset="-122"/>
                <a:cs typeface="Arial Unicode MS" panose="020B0604020202020204" pitchFamily="34" charset="-122"/>
              </a:rPr>
              <a:t>Illustration of the interaction effect between threat and efficacy on </a:t>
            </a:r>
            <a:r>
              <a:rPr lang="en-US" altLang="zh-CN" sz="900" dirty="0" smtClean="0">
                <a:latin typeface="Arial Unicode MS" panose="020B0604020202020204" pitchFamily="34" charset="-122"/>
                <a:ea typeface="Arial Unicode MS" panose="020B0604020202020204" pitchFamily="34" charset="-122"/>
                <a:cs typeface="Arial Unicode MS" panose="020B0604020202020204" pitchFamily="34" charset="-122"/>
              </a:rPr>
              <a:t>behavior</a:t>
            </a:r>
            <a:r>
              <a:rPr lang="en-US" altLang="zh-CN" sz="900" dirty="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900" dirty="0" smtClean="0">
                <a:latin typeface="Arial Unicode MS" panose="020B0604020202020204" pitchFamily="34" charset="-122"/>
                <a:ea typeface="Arial Unicode MS" panose="020B0604020202020204" pitchFamily="34" charset="-122"/>
                <a:cs typeface="Arial Unicode MS" panose="020B0604020202020204" pitchFamily="34" charset="-122"/>
              </a:rPr>
              <a:t>based on </a:t>
            </a:r>
            <a:r>
              <a:rPr lang="en-US" altLang="zh-CN" sz="900" dirty="0">
                <a:latin typeface="Arial Unicode MS" panose="020B0604020202020204" pitchFamily="34" charset="-122"/>
                <a:ea typeface="Arial Unicode MS" panose="020B0604020202020204" pitchFamily="34" charset="-122"/>
                <a:cs typeface="Arial Unicode MS" panose="020B0604020202020204" pitchFamily="34" charset="-122"/>
              </a:rPr>
              <a:t>weighed ranked outcomes. </a:t>
            </a:r>
            <a:endParaRPr lang="zh-CN" altLang="en-US" sz="900"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2" name="TextBox 11"/>
          <p:cNvSpPr txBox="1"/>
          <p:nvPr/>
        </p:nvSpPr>
        <p:spPr>
          <a:xfrm>
            <a:off x="5562600" y="3761601"/>
            <a:ext cx="1143000" cy="276999"/>
          </a:xfrm>
          <a:prstGeom prst="rect">
            <a:avLst/>
          </a:prstGeom>
          <a:noFill/>
        </p:spPr>
        <p:txBody>
          <a:bodyPr wrap="square" rtlCol="0">
            <a:spAutoFit/>
          </a:bodyPr>
          <a:lstStyle/>
          <a:p>
            <a:r>
              <a:rPr lang="en-US" altLang="zh-CN" sz="1200" dirty="0" smtClean="0">
                <a:solidFill>
                  <a:srgbClr val="FF0000"/>
                </a:solidFill>
              </a:rPr>
              <a:t>High efficacy</a:t>
            </a:r>
            <a:endParaRPr lang="zh-CN" altLang="en-US" sz="1200" dirty="0">
              <a:solidFill>
                <a:srgbClr val="FF0000"/>
              </a:solidFill>
            </a:endParaRPr>
          </a:p>
        </p:txBody>
      </p:sp>
      <p:sp>
        <p:nvSpPr>
          <p:cNvPr id="15" name="TextBox 14"/>
          <p:cNvSpPr txBox="1"/>
          <p:nvPr/>
        </p:nvSpPr>
        <p:spPr>
          <a:xfrm>
            <a:off x="6629400" y="4599801"/>
            <a:ext cx="1143000" cy="276999"/>
          </a:xfrm>
          <a:prstGeom prst="rect">
            <a:avLst/>
          </a:prstGeom>
          <a:noFill/>
        </p:spPr>
        <p:txBody>
          <a:bodyPr wrap="square" rtlCol="0">
            <a:spAutoFit/>
          </a:bodyPr>
          <a:lstStyle/>
          <a:p>
            <a:r>
              <a:rPr lang="en-US" altLang="zh-CN" sz="1200" dirty="0" smtClean="0">
                <a:solidFill>
                  <a:srgbClr val="FF0000"/>
                </a:solidFill>
              </a:rPr>
              <a:t>Low  efficacy</a:t>
            </a:r>
            <a:endParaRPr lang="zh-CN" altLang="en-US" sz="1200" dirty="0">
              <a:solidFill>
                <a:srgbClr val="FF0000"/>
              </a:solidFill>
            </a:endParaRPr>
          </a:p>
        </p:txBody>
      </p:sp>
    </p:spTree>
    <p:extLst>
      <p:ext uri="{BB962C8B-B14F-4D97-AF65-F5344CB8AC3E}">
        <p14:creationId xmlns:p14="http://schemas.microsoft.com/office/powerpoint/2010/main" val="19068842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90600" y="2133600"/>
            <a:ext cx="7239000" cy="4038600"/>
          </a:xfrm>
        </p:spPr>
        <p:txBody>
          <a:bodyPr>
            <a:normAutofit/>
          </a:bodyPr>
          <a:lstStyle/>
          <a:p>
            <a:pPr marL="0" indent="0" algn="just">
              <a:spcBef>
                <a:spcPts val="800"/>
              </a:spcBef>
              <a:buNone/>
            </a:pPr>
            <a:r>
              <a:rPr lang="en-US" altLang="zh-CN" sz="1500" i="1" dirty="0"/>
              <a:t>(</a:t>
            </a:r>
            <a:r>
              <a:rPr lang="fr-FR" altLang="zh-CN" sz="1500" i="1" dirty="0" err="1"/>
              <a:t>Tannembaum</a:t>
            </a:r>
            <a:r>
              <a:rPr lang="fr-FR" altLang="zh-CN" sz="1500" i="1" dirty="0"/>
              <a:t> et al., 2015</a:t>
            </a:r>
            <a:r>
              <a:rPr lang="fr-FR" altLang="zh-CN" sz="1500" i="1" dirty="0" smtClean="0"/>
              <a:t>)</a:t>
            </a:r>
          </a:p>
          <a:p>
            <a:pPr marL="0" indent="0" algn="just">
              <a:spcBef>
                <a:spcPts val="800"/>
              </a:spcBef>
              <a:buNone/>
            </a:pPr>
            <a:endParaRPr lang="en-US" altLang="zh-CN" sz="1600" b="1" dirty="0" smtClean="0"/>
          </a:p>
          <a:p>
            <a:pPr algn="just">
              <a:spcBef>
                <a:spcPts val="800"/>
              </a:spcBef>
            </a:pPr>
            <a:r>
              <a:rPr lang="en-US" altLang="zh-CN" sz="1800" b="1" dirty="0" smtClean="0"/>
              <a:t>Broader scope integrating message, behavior, and audience into framework</a:t>
            </a:r>
          </a:p>
          <a:p>
            <a:pPr algn="just">
              <a:spcBef>
                <a:spcPts val="800"/>
              </a:spcBef>
            </a:pPr>
            <a:r>
              <a:rPr lang="en-US" altLang="zh-CN" sz="1800" b="1" dirty="0" smtClean="0"/>
              <a:t>The largest and most-comprehensive meta-analysis to date</a:t>
            </a:r>
          </a:p>
          <a:p>
            <a:pPr algn="just">
              <a:spcBef>
                <a:spcPts val="800"/>
              </a:spcBef>
            </a:pPr>
            <a:r>
              <a:rPr lang="en-US" altLang="zh-CN" sz="1800" b="1" dirty="0" smtClean="0"/>
              <a:t>Provides </a:t>
            </a:r>
            <a:r>
              <a:rPr lang="en-US" altLang="zh-CN" sz="1800" b="1" dirty="0"/>
              <a:t>perhaps the best, if not controversial, summary of appeal to fear </a:t>
            </a:r>
            <a:r>
              <a:rPr lang="en-US" altLang="zh-CN" sz="1800" b="1" dirty="0" smtClean="0"/>
              <a:t>research</a:t>
            </a:r>
            <a:endParaRPr lang="en-US" altLang="zh-CN" sz="1800" b="1" dirty="0"/>
          </a:p>
          <a:p>
            <a:pPr marL="868680" lvl="1" indent="-457200" algn="just">
              <a:spcBef>
                <a:spcPts val="800"/>
              </a:spcBef>
              <a:buAutoNum type="alphaLcParenBoth"/>
            </a:pPr>
            <a:r>
              <a:rPr lang="en-US" altLang="zh-CN" sz="1600" dirty="0" smtClean="0"/>
              <a:t>Fear </a:t>
            </a:r>
            <a:r>
              <a:rPr lang="en-US" altLang="zh-CN" sz="1600" dirty="0"/>
              <a:t>appeals are </a:t>
            </a:r>
            <a:r>
              <a:rPr lang="en-US" altLang="zh-CN" sz="1600" dirty="0" smtClean="0"/>
              <a:t>effective at </a:t>
            </a:r>
            <a:r>
              <a:rPr lang="en-US" altLang="zh-CN" sz="1600" dirty="0"/>
              <a:t>positively influencing attitude, intentions, </a:t>
            </a:r>
            <a:r>
              <a:rPr lang="en-US" altLang="zh-CN" sz="1600" dirty="0" smtClean="0"/>
              <a:t>and behaviors.</a:t>
            </a:r>
          </a:p>
          <a:p>
            <a:pPr marL="868680" lvl="1" indent="-457200" algn="just">
              <a:spcBef>
                <a:spcPts val="800"/>
              </a:spcBef>
              <a:buAutoNum type="alphaLcParenBoth"/>
            </a:pPr>
            <a:r>
              <a:rPr lang="en-US" altLang="zh-CN" sz="1600" dirty="0"/>
              <a:t>T</a:t>
            </a:r>
            <a:r>
              <a:rPr lang="en-US" altLang="zh-CN" sz="1600" dirty="0" smtClean="0"/>
              <a:t>here </a:t>
            </a:r>
            <a:r>
              <a:rPr lang="en-US" altLang="zh-CN" sz="1600" dirty="0"/>
              <a:t>are very few circumstances </a:t>
            </a:r>
            <a:r>
              <a:rPr lang="en-US" altLang="zh-CN" sz="1600" dirty="0" smtClean="0"/>
              <a:t>under which </a:t>
            </a:r>
            <a:r>
              <a:rPr lang="en-US" altLang="zh-CN" sz="1600" dirty="0"/>
              <a:t>they are not </a:t>
            </a:r>
            <a:r>
              <a:rPr lang="en-US" altLang="zh-CN" sz="1600" dirty="0" smtClean="0"/>
              <a:t>effective</a:t>
            </a:r>
            <a:r>
              <a:rPr lang="en-US" altLang="zh-CN" sz="1600" dirty="0"/>
              <a:t>.</a:t>
            </a:r>
          </a:p>
          <a:p>
            <a:pPr marL="868680" lvl="1" indent="-457200" algn="just">
              <a:spcBef>
                <a:spcPts val="800"/>
              </a:spcBef>
              <a:buAutoNum type="alphaLcParenBoth"/>
            </a:pPr>
            <a:r>
              <a:rPr lang="en-US" altLang="zh-CN" sz="1600" dirty="0"/>
              <a:t>T</a:t>
            </a:r>
            <a:r>
              <a:rPr lang="en-US" altLang="zh-CN" sz="1600" dirty="0" smtClean="0"/>
              <a:t>here </a:t>
            </a:r>
            <a:r>
              <a:rPr lang="en-US" altLang="zh-CN" sz="1600" dirty="0"/>
              <a:t>are </a:t>
            </a:r>
            <a:r>
              <a:rPr lang="en-US" altLang="zh-CN" sz="1600" dirty="0" smtClean="0"/>
              <a:t>no identified </a:t>
            </a:r>
            <a:r>
              <a:rPr lang="en-US" altLang="zh-CN" sz="1600" dirty="0"/>
              <a:t>circumstances under which they </a:t>
            </a:r>
            <a:r>
              <a:rPr lang="en-US" altLang="zh-CN" sz="1600" dirty="0" smtClean="0"/>
              <a:t>backfire and </a:t>
            </a:r>
            <a:r>
              <a:rPr lang="en-US" altLang="zh-CN" sz="1600" dirty="0"/>
              <a:t>lead to undesirable </a:t>
            </a:r>
            <a:r>
              <a:rPr lang="en-US" altLang="zh-CN" sz="1600" dirty="0" smtClean="0"/>
              <a:t>outcomes.</a:t>
            </a:r>
          </a:p>
          <a:p>
            <a:pPr algn="just">
              <a:spcBef>
                <a:spcPts val="800"/>
              </a:spcBef>
            </a:pPr>
            <a:endParaRPr lang="zh-CN" altLang="en-US" sz="1800" dirty="0"/>
          </a:p>
        </p:txBody>
      </p:sp>
      <p:sp>
        <p:nvSpPr>
          <p:cNvPr id="3" name="Title 2"/>
          <p:cNvSpPr>
            <a:spLocks noGrp="1"/>
          </p:cNvSpPr>
          <p:nvPr>
            <p:ph type="title"/>
          </p:nvPr>
        </p:nvSpPr>
        <p:spPr>
          <a:xfrm>
            <a:off x="990600" y="762000"/>
            <a:ext cx="7239000" cy="1054250"/>
          </a:xfrm>
        </p:spPr>
        <p:txBody>
          <a:bodyPr/>
          <a:lstStyle/>
          <a:p>
            <a:pPr algn="l"/>
            <a:r>
              <a:rPr lang="en-US" altLang="zh-CN" sz="2400" dirty="0"/>
              <a:t>Appealing to Fear: A Meta-Analysis of Fear Appeal </a:t>
            </a:r>
            <a:r>
              <a:rPr lang="en-US" altLang="zh-CN" sz="2400" dirty="0" smtClean="0"/>
              <a:t>Effectiveness and Theories</a:t>
            </a:r>
            <a:endParaRPr lang="zh-CN" altLang="en-US" sz="1800" dirty="0"/>
          </a:p>
        </p:txBody>
      </p:sp>
    </p:spTree>
    <p:extLst>
      <p:ext uri="{BB962C8B-B14F-4D97-AF65-F5344CB8AC3E}">
        <p14:creationId xmlns:p14="http://schemas.microsoft.com/office/powerpoint/2010/main" val="5373337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85800"/>
            <a:ext cx="6858000" cy="1143000"/>
          </a:xfrm>
        </p:spPr>
        <p:txBody>
          <a:bodyPr/>
          <a:lstStyle/>
          <a:p>
            <a:pPr algn="l"/>
            <a:r>
              <a:rPr lang="en-US" altLang="zh-CN" sz="2400" b="1" dirty="0" smtClean="0"/>
              <a:t>New York City’s Experience with Fear-Based Public Health Campaign</a:t>
            </a:r>
            <a:endParaRPr lang="zh-CN" altLang="en-US" sz="2400" b="1" dirty="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53200" y="2667000"/>
            <a:ext cx="1447800" cy="19931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Content Placeholder 1"/>
          <p:cNvSpPr>
            <a:spLocks noGrp="1"/>
          </p:cNvSpPr>
          <p:nvPr>
            <p:ph idx="1"/>
          </p:nvPr>
        </p:nvSpPr>
        <p:spPr>
          <a:xfrm>
            <a:off x="990600" y="2286000"/>
            <a:ext cx="5410200" cy="2514600"/>
          </a:xfrm>
        </p:spPr>
        <p:txBody>
          <a:bodyPr>
            <a:normAutofit fontScale="85000" lnSpcReduction="10000"/>
          </a:bodyPr>
          <a:lstStyle/>
          <a:p>
            <a:pPr>
              <a:spcBef>
                <a:spcPts val="800"/>
              </a:spcBef>
            </a:pPr>
            <a:r>
              <a:rPr lang="en-US" altLang="zh-CN" b="1" dirty="0" smtClean="0"/>
              <a:t>Highlights</a:t>
            </a:r>
          </a:p>
          <a:p>
            <a:pPr lvl="1">
              <a:spcBef>
                <a:spcPts val="800"/>
              </a:spcBef>
            </a:pPr>
            <a:endParaRPr lang="en-US" altLang="zh-CN" sz="900" dirty="0" smtClean="0"/>
          </a:p>
          <a:p>
            <a:pPr lvl="1">
              <a:spcBef>
                <a:spcPts val="800"/>
              </a:spcBef>
            </a:pPr>
            <a:r>
              <a:rPr lang="en-US" altLang="zh-CN" sz="1400" dirty="0" smtClean="0"/>
              <a:t>Fear </a:t>
            </a:r>
            <a:r>
              <a:rPr lang="en-US" altLang="zh-CN" sz="1400" dirty="0"/>
              <a:t>was a </a:t>
            </a:r>
            <a:r>
              <a:rPr lang="en-US" altLang="zh-CN" sz="1400" dirty="0" smtClean="0"/>
              <a:t>socially acceptable response to </a:t>
            </a:r>
            <a:r>
              <a:rPr lang="en-US" altLang="zh-CN" sz="1400" dirty="0"/>
              <a:t>smoking. </a:t>
            </a:r>
            <a:r>
              <a:rPr lang="en-US" altLang="zh-CN" sz="1400" dirty="0" smtClean="0"/>
              <a:t>This would </a:t>
            </a:r>
            <a:r>
              <a:rPr lang="en-US" altLang="zh-CN" sz="1400" dirty="0"/>
              <a:t>not hold true </a:t>
            </a:r>
            <a:r>
              <a:rPr lang="en-US" altLang="zh-CN" sz="1400" dirty="0" smtClean="0"/>
              <a:t>in the </a:t>
            </a:r>
            <a:r>
              <a:rPr lang="en-US" altLang="zh-CN" sz="1400" dirty="0"/>
              <a:t>case of </a:t>
            </a:r>
            <a:r>
              <a:rPr lang="en-US" altLang="zh-CN" sz="1400" dirty="0" smtClean="0"/>
              <a:t>either obesity </a:t>
            </a:r>
            <a:r>
              <a:rPr lang="en-US" altLang="zh-CN" sz="1400" dirty="0"/>
              <a:t>or HIV</a:t>
            </a:r>
            <a:r>
              <a:rPr lang="en-US" altLang="zh-CN" sz="1400" dirty="0" smtClean="0"/>
              <a:t>.</a:t>
            </a:r>
          </a:p>
          <a:p>
            <a:pPr lvl="1">
              <a:spcBef>
                <a:spcPts val="800"/>
              </a:spcBef>
            </a:pPr>
            <a:r>
              <a:rPr lang="en-US" altLang="zh-CN" sz="1400" dirty="0"/>
              <a:t>In the case of </a:t>
            </a:r>
            <a:r>
              <a:rPr lang="en-US" altLang="zh-CN" sz="1400" dirty="0" smtClean="0"/>
              <a:t>AIDS, community-based organizations had already successfully challenged </a:t>
            </a:r>
            <a:r>
              <a:rPr lang="en-US" altLang="zh-CN" sz="1400" dirty="0"/>
              <a:t>the use </a:t>
            </a:r>
            <a:r>
              <a:rPr lang="en-US" altLang="zh-CN" sz="1400" dirty="0" smtClean="0"/>
              <a:t>of fear-based </a:t>
            </a:r>
            <a:r>
              <a:rPr lang="en-US" altLang="zh-CN" sz="1400" dirty="0"/>
              <a:t>appeals. </a:t>
            </a:r>
            <a:endParaRPr lang="en-US" altLang="zh-CN" sz="1400" dirty="0" smtClean="0"/>
          </a:p>
          <a:p>
            <a:pPr lvl="1">
              <a:spcBef>
                <a:spcPts val="800"/>
              </a:spcBef>
            </a:pPr>
            <a:r>
              <a:rPr lang="en-US" altLang="zh-CN" sz="1400" dirty="0" smtClean="0"/>
              <a:t>As </a:t>
            </a:r>
            <a:r>
              <a:rPr lang="en-US" altLang="zh-CN" sz="1400" dirty="0"/>
              <a:t>of 2015 the </a:t>
            </a:r>
            <a:r>
              <a:rPr lang="en-US" altLang="zh-CN" sz="1400" dirty="0" smtClean="0"/>
              <a:t>hard-hitting approach seems </a:t>
            </a:r>
            <a:r>
              <a:rPr lang="en-US" altLang="zh-CN" sz="1400" dirty="0"/>
              <a:t>to have </a:t>
            </a:r>
            <a:r>
              <a:rPr lang="en-US" altLang="zh-CN" sz="1400" dirty="0" smtClean="0"/>
              <a:t>been shelved </a:t>
            </a:r>
            <a:r>
              <a:rPr lang="en-US" altLang="zh-CN" sz="1400" dirty="0"/>
              <a:t>for HIV</a:t>
            </a:r>
            <a:r>
              <a:rPr lang="en-US" altLang="zh-CN" sz="1400" dirty="0" smtClean="0"/>
              <a:t>.</a:t>
            </a:r>
          </a:p>
          <a:p>
            <a:pPr lvl="1">
              <a:spcBef>
                <a:spcPts val="800"/>
              </a:spcBef>
            </a:pPr>
            <a:r>
              <a:rPr lang="en-US" altLang="zh-CN" sz="1400" dirty="0"/>
              <a:t>Emotionally </a:t>
            </a:r>
            <a:r>
              <a:rPr lang="en-US" altLang="zh-CN" sz="1400" dirty="0" smtClean="0"/>
              <a:t>evocative, graphic</a:t>
            </a:r>
            <a:r>
              <a:rPr lang="en-US" altLang="zh-CN" sz="1400" dirty="0"/>
              <a:t>, </a:t>
            </a:r>
            <a:r>
              <a:rPr lang="en-US" altLang="zh-CN" sz="1400" dirty="0" smtClean="0"/>
              <a:t>even disturbing </a:t>
            </a:r>
            <a:r>
              <a:rPr lang="en-US" altLang="zh-CN" sz="1400" dirty="0"/>
              <a:t>images </a:t>
            </a:r>
            <a:r>
              <a:rPr lang="en-US" altLang="zh-CN" sz="1400" dirty="0" smtClean="0"/>
              <a:t>and messages were neither </a:t>
            </a:r>
            <a:r>
              <a:rPr lang="en-US" altLang="zh-CN" sz="1400" dirty="0"/>
              <a:t>as </a:t>
            </a:r>
            <a:r>
              <a:rPr lang="en-US" altLang="zh-CN" sz="1400" dirty="0" smtClean="0"/>
              <a:t>restrictive as </a:t>
            </a:r>
            <a:r>
              <a:rPr lang="en-US" altLang="zh-CN" sz="1400" dirty="0"/>
              <a:t>bans nor </a:t>
            </a:r>
            <a:r>
              <a:rPr lang="en-US" altLang="zh-CN" sz="1400" dirty="0" smtClean="0"/>
              <a:t>as burdensome </a:t>
            </a:r>
            <a:r>
              <a:rPr lang="en-US" altLang="zh-CN" sz="1400" dirty="0"/>
              <a:t>as </a:t>
            </a:r>
            <a:r>
              <a:rPr lang="en-US" altLang="zh-CN" sz="1400" dirty="0" smtClean="0"/>
              <a:t>high taxes.</a:t>
            </a:r>
          </a:p>
          <a:p>
            <a:pPr lvl="1">
              <a:spcBef>
                <a:spcPts val="800"/>
              </a:spcBef>
            </a:pPr>
            <a:endParaRPr lang="en-US" altLang="zh-CN" sz="1400" dirty="0" smtClean="0"/>
          </a:p>
          <a:p>
            <a:pPr lvl="1">
              <a:spcBef>
                <a:spcPts val="800"/>
              </a:spcBef>
            </a:pPr>
            <a:endParaRPr lang="zh-CN" altLang="en-US" sz="1400" dirty="0"/>
          </a:p>
        </p:txBody>
      </p:sp>
      <p:sp>
        <p:nvSpPr>
          <p:cNvPr id="3" name="TextBox 2"/>
          <p:cNvSpPr txBox="1"/>
          <p:nvPr/>
        </p:nvSpPr>
        <p:spPr>
          <a:xfrm>
            <a:off x="1066800" y="5029200"/>
            <a:ext cx="7010400" cy="1169551"/>
          </a:xfrm>
          <a:prstGeom prst="rect">
            <a:avLst/>
          </a:prstGeom>
          <a:solidFill>
            <a:schemeClr val="accent1">
              <a:alpha val="25000"/>
            </a:schemeClr>
          </a:solidFill>
        </p:spPr>
        <p:txBody>
          <a:bodyPr wrap="square" rtlCol="0">
            <a:spAutoFit/>
          </a:bodyPr>
          <a:lstStyle/>
          <a:p>
            <a:pPr algn="just"/>
            <a:r>
              <a:rPr lang="en-US" altLang="zh-CN" sz="1400" b="1" dirty="0" smtClean="0"/>
              <a:t>Suggestion: </a:t>
            </a:r>
            <a:r>
              <a:rPr lang="en-US" altLang="zh-CN" sz="1400" dirty="0" smtClean="0"/>
              <a:t>Other </a:t>
            </a:r>
            <a:r>
              <a:rPr lang="en-US" altLang="zh-CN" sz="1400" dirty="0"/>
              <a:t>state and local health departments will have </a:t>
            </a:r>
            <a:r>
              <a:rPr lang="en-US" altLang="zh-CN" sz="1400" dirty="0" smtClean="0"/>
              <a:t>to navigate </a:t>
            </a:r>
            <a:r>
              <a:rPr lang="en-US" altLang="zh-CN" sz="1400" dirty="0"/>
              <a:t>how and whether to use fear in a context where it is possible </a:t>
            </a:r>
            <a:r>
              <a:rPr lang="en-US" altLang="zh-CN" sz="1400" dirty="0" smtClean="0"/>
              <a:t>to assert </a:t>
            </a:r>
            <a:r>
              <a:rPr lang="en-US" altLang="zh-CN" sz="1400" dirty="0"/>
              <a:t>that it can serve the interests of public health. But this will </a:t>
            </a:r>
            <a:r>
              <a:rPr lang="en-US" altLang="zh-CN" sz="1400" dirty="0" smtClean="0"/>
              <a:t>not reduce </a:t>
            </a:r>
            <a:r>
              <a:rPr lang="en-US" altLang="zh-CN" sz="1400" dirty="0"/>
              <a:t>the need to carefully balance efficacy, uncertainty, </a:t>
            </a:r>
            <a:r>
              <a:rPr lang="en-US" altLang="zh-CN" sz="1400" dirty="0" smtClean="0"/>
              <a:t>stigma, marginalization</a:t>
            </a:r>
            <a:r>
              <a:rPr lang="en-US" altLang="zh-CN" sz="1400" dirty="0"/>
              <a:t>, emotional burdens, justice, community </a:t>
            </a:r>
            <a:r>
              <a:rPr lang="en-US" altLang="zh-CN" sz="1400" dirty="0" smtClean="0"/>
              <a:t>participation, and </a:t>
            </a:r>
            <a:r>
              <a:rPr lang="en-US" altLang="zh-CN" sz="1400" dirty="0"/>
              <a:t>scientific credibility.</a:t>
            </a:r>
            <a:endParaRPr lang="zh-CN" altLang="en-US" sz="1400" dirty="0"/>
          </a:p>
        </p:txBody>
      </p:sp>
    </p:spTree>
    <p:extLst>
      <p:ext uri="{BB962C8B-B14F-4D97-AF65-F5344CB8AC3E}">
        <p14:creationId xmlns:p14="http://schemas.microsoft.com/office/powerpoint/2010/main" val="7553843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99247" y="2324547"/>
            <a:ext cx="7745505" cy="4076253"/>
          </a:xfrm>
        </p:spPr>
        <p:txBody>
          <a:bodyPr>
            <a:noAutofit/>
          </a:bodyPr>
          <a:lstStyle/>
          <a:p>
            <a:pPr>
              <a:buFont typeface="Wingdings" panose="05000000000000000000" pitchFamily="2" charset="2"/>
              <a:buChar char="l"/>
            </a:pPr>
            <a:r>
              <a:rPr lang="en-US" altLang="zh-CN" sz="1250" dirty="0"/>
              <a:t>Appealing to fear: A meta-analysis of fear appeal effectiveness and theories (2015) </a:t>
            </a:r>
            <a:r>
              <a:rPr lang="en-US" altLang="zh-CN" sz="1250" dirty="0">
                <a:hlinkClick r:id="rId2"/>
              </a:rPr>
              <a:t>https://</a:t>
            </a:r>
            <a:r>
              <a:rPr lang="en-US" altLang="zh-CN" sz="1250" dirty="0" smtClean="0">
                <a:hlinkClick r:id="rId2"/>
              </a:rPr>
              <a:t>www.ncbi.nlm.nih.gov/pubmed/26501228</a:t>
            </a:r>
            <a:endParaRPr lang="en-US" altLang="zh-CN" sz="1250" dirty="0" smtClean="0"/>
          </a:p>
          <a:p>
            <a:pPr>
              <a:buFont typeface="Wingdings" panose="05000000000000000000" pitchFamily="2" charset="2"/>
              <a:buChar char="l"/>
            </a:pPr>
            <a:endParaRPr lang="en-US" altLang="zh-CN" sz="1250" dirty="0" smtClean="0"/>
          </a:p>
          <a:p>
            <a:pPr>
              <a:buFont typeface="Wingdings" panose="05000000000000000000" pitchFamily="2" charset="2"/>
              <a:buChar char="l"/>
            </a:pPr>
            <a:r>
              <a:rPr lang="en-US" altLang="zh-CN" sz="1250" dirty="0"/>
              <a:t>Are Scare Tactics Off the Table for Public Health Campaigns Targeting HIV</a:t>
            </a:r>
            <a:r>
              <a:rPr lang="en-US" altLang="zh-CN" sz="1250" dirty="0" smtClean="0"/>
              <a:t>? </a:t>
            </a:r>
            <a:r>
              <a:rPr lang="en-US" altLang="zh-CN" sz="1250" dirty="0"/>
              <a:t>(2015) </a:t>
            </a:r>
            <a:r>
              <a:rPr lang="en-US" altLang="zh-CN" sz="1250" dirty="0">
                <a:hlinkClick r:id="rId3"/>
              </a:rPr>
              <a:t>https://</a:t>
            </a:r>
            <a:r>
              <a:rPr lang="en-US" altLang="zh-CN" sz="1250" dirty="0" smtClean="0">
                <a:hlinkClick r:id="rId3"/>
              </a:rPr>
              <a:t>www.mailman.columbia.edu/public-health-now/news/are-scare-tactics-table-public-health-campaigns-targeting-hiv</a:t>
            </a:r>
            <a:endParaRPr lang="en-US" altLang="zh-CN" sz="1250" dirty="0" smtClean="0"/>
          </a:p>
          <a:p>
            <a:pPr marL="0" indent="0">
              <a:buNone/>
            </a:pPr>
            <a:endParaRPr lang="en-US" altLang="zh-CN" sz="1250" dirty="0"/>
          </a:p>
          <a:p>
            <a:pPr>
              <a:buFont typeface="Wingdings" panose="05000000000000000000" pitchFamily="2" charset="2"/>
              <a:buChar char="l"/>
            </a:pPr>
            <a:r>
              <a:rPr lang="en-US" altLang="zh-CN" sz="1250" dirty="0"/>
              <a:t>Appeal to fear in health care: appropriate or inappropriate</a:t>
            </a:r>
            <a:r>
              <a:rPr lang="en-US" altLang="zh-CN" sz="1250" dirty="0" smtClean="0"/>
              <a:t>? </a:t>
            </a:r>
            <a:r>
              <a:rPr lang="en-US" altLang="zh-CN" sz="1250" dirty="0"/>
              <a:t>(2017) </a:t>
            </a:r>
            <a:r>
              <a:rPr lang="en-US" altLang="zh-CN" sz="1250" dirty="0">
                <a:hlinkClick r:id="rId4"/>
              </a:rPr>
              <a:t>https://</a:t>
            </a:r>
            <a:r>
              <a:rPr lang="en-US" altLang="zh-CN" sz="1250" dirty="0" smtClean="0">
                <a:hlinkClick r:id="rId4"/>
              </a:rPr>
              <a:t>chiromt.biomedcentral.com/articles/10.1186/s12998-017-0157-8</a:t>
            </a:r>
            <a:endParaRPr lang="en-US" altLang="zh-CN" sz="1250" dirty="0" smtClean="0"/>
          </a:p>
          <a:p>
            <a:pPr>
              <a:buFont typeface="Wingdings" panose="05000000000000000000" pitchFamily="2" charset="2"/>
              <a:buChar char="l"/>
            </a:pPr>
            <a:endParaRPr lang="en-US" altLang="zh-CN" sz="1250" dirty="0"/>
          </a:p>
          <a:p>
            <a:pPr>
              <a:buFont typeface="Wingdings" panose="05000000000000000000" pitchFamily="2" charset="2"/>
              <a:buChar char="l"/>
            </a:pPr>
            <a:r>
              <a:rPr lang="en-US" altLang="zh-CN" sz="1250" dirty="0"/>
              <a:t>Questions about scare tactics in health advocacy/awareness campaigns (2012) </a:t>
            </a:r>
            <a:r>
              <a:rPr lang="en-US" altLang="zh-CN" sz="1250" dirty="0">
                <a:hlinkClick r:id="rId5"/>
              </a:rPr>
              <a:t>https://www.healthnewsreview.org/2012/02/questions-about-scare-tactics-in-health-advocacyawareness-campaigns</a:t>
            </a:r>
            <a:r>
              <a:rPr lang="en-US" altLang="zh-CN" sz="1250" dirty="0" smtClean="0">
                <a:hlinkClick r:id="rId5"/>
              </a:rPr>
              <a:t>/</a:t>
            </a:r>
            <a:endParaRPr lang="en-US" altLang="zh-CN" sz="1250" dirty="0" smtClean="0"/>
          </a:p>
          <a:p>
            <a:pPr>
              <a:buFont typeface="Wingdings" panose="05000000000000000000" pitchFamily="2" charset="2"/>
              <a:buChar char="l"/>
            </a:pPr>
            <a:endParaRPr lang="en-US" altLang="zh-CN" sz="1250" dirty="0" smtClean="0"/>
          </a:p>
          <a:p>
            <a:pPr>
              <a:buFont typeface="Wingdings" panose="05000000000000000000" pitchFamily="2" charset="2"/>
              <a:buChar char="l"/>
            </a:pPr>
            <a:r>
              <a:rPr lang="en-US" altLang="zh-CN" sz="1250" dirty="0"/>
              <a:t>Using Theory to Design </a:t>
            </a:r>
            <a:r>
              <a:rPr lang="en-US" altLang="zh-CN" sz="1250" dirty="0" smtClean="0"/>
              <a:t>Effective Health </a:t>
            </a:r>
            <a:r>
              <a:rPr lang="en-US" altLang="zh-CN" sz="1250" dirty="0"/>
              <a:t>Behavior Interventions (2003) </a:t>
            </a:r>
            <a:r>
              <a:rPr lang="en-US" altLang="zh-CN" sz="1250" dirty="0">
                <a:hlinkClick r:id="rId6"/>
              </a:rPr>
              <a:t>https://</a:t>
            </a:r>
            <a:r>
              <a:rPr lang="en-US" altLang="zh-CN" sz="1250" dirty="0" smtClean="0">
                <a:hlinkClick r:id="rId6"/>
              </a:rPr>
              <a:t>www.sibson.com/media/1536/using-theory-to-design-effective-health-behavior-interventions.pdf</a:t>
            </a:r>
            <a:endParaRPr lang="en-US" altLang="zh-CN" sz="1250" dirty="0"/>
          </a:p>
          <a:p>
            <a:pPr>
              <a:buFont typeface="Wingdings" panose="05000000000000000000" pitchFamily="2" charset="2"/>
              <a:buChar char="l"/>
            </a:pPr>
            <a:endParaRPr lang="en-US" altLang="zh-CN" sz="1250" dirty="0" smtClean="0"/>
          </a:p>
          <a:p>
            <a:pPr>
              <a:buFont typeface="Wingdings" panose="05000000000000000000" pitchFamily="2" charset="2"/>
              <a:buChar char="l"/>
            </a:pPr>
            <a:endParaRPr lang="zh-CN" altLang="en-US" sz="1250" dirty="0"/>
          </a:p>
        </p:txBody>
      </p:sp>
      <p:sp>
        <p:nvSpPr>
          <p:cNvPr id="3" name="Title 2"/>
          <p:cNvSpPr>
            <a:spLocks noGrp="1"/>
          </p:cNvSpPr>
          <p:nvPr>
            <p:ph type="title"/>
          </p:nvPr>
        </p:nvSpPr>
        <p:spPr>
          <a:xfrm>
            <a:off x="688490" y="698350"/>
            <a:ext cx="7756263" cy="1054250"/>
          </a:xfrm>
        </p:spPr>
        <p:txBody>
          <a:bodyPr/>
          <a:lstStyle/>
          <a:p>
            <a:r>
              <a:rPr lang="en-US" altLang="zh-CN" sz="4000" dirty="0" smtClean="0"/>
              <a:t>Online Sources</a:t>
            </a:r>
            <a:endParaRPr lang="zh-CN" altLang="en-US" sz="4000" dirty="0"/>
          </a:p>
        </p:txBody>
      </p:sp>
    </p:spTree>
    <p:extLst>
      <p:ext uri="{BB962C8B-B14F-4D97-AF65-F5344CB8AC3E}">
        <p14:creationId xmlns:p14="http://schemas.microsoft.com/office/powerpoint/2010/main" val="17723173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1" y="2324547"/>
            <a:ext cx="8305799" cy="4152453"/>
          </a:xfrm>
        </p:spPr>
        <p:txBody>
          <a:bodyPr>
            <a:noAutofit/>
          </a:bodyPr>
          <a:lstStyle/>
          <a:p>
            <a:pPr>
              <a:buFont typeface="Wingdings" panose="05000000000000000000" pitchFamily="2" charset="2"/>
              <a:buChar char="l"/>
            </a:pPr>
            <a:r>
              <a:rPr lang="en-US" altLang="zh-CN" sz="1250" dirty="0"/>
              <a:t>Risky Business: New York City’s Experience With Fear-Based Public Health Campaigns (2014) </a:t>
            </a:r>
            <a:r>
              <a:rPr lang="en-US" altLang="zh-CN" sz="1250" dirty="0">
                <a:hlinkClick r:id="rId2"/>
              </a:rPr>
              <a:t>https://</a:t>
            </a:r>
            <a:r>
              <a:rPr lang="en-US" altLang="zh-CN" sz="1250" dirty="0" smtClean="0">
                <a:hlinkClick r:id="rId2"/>
              </a:rPr>
              <a:t>www.healthaffairs.org/doi/10.1377/hlthaff.2014.1236</a:t>
            </a:r>
            <a:endParaRPr lang="en-US" altLang="zh-CN" sz="1250" dirty="0" smtClean="0"/>
          </a:p>
          <a:p>
            <a:pPr>
              <a:buFont typeface="Wingdings" panose="05000000000000000000" pitchFamily="2" charset="2"/>
              <a:buChar char="l"/>
            </a:pPr>
            <a:endParaRPr lang="en-US" altLang="zh-CN" sz="1250" dirty="0" smtClean="0"/>
          </a:p>
          <a:p>
            <a:pPr>
              <a:buFont typeface="Wingdings" panose="05000000000000000000" pitchFamily="2" charset="2"/>
              <a:buChar char="l"/>
            </a:pPr>
            <a:r>
              <a:rPr lang="en-US" altLang="zh-CN" sz="1250" dirty="0"/>
              <a:t>Sixty years of fear appeal research: current state of the </a:t>
            </a:r>
            <a:r>
              <a:rPr lang="en-US" altLang="zh-CN" sz="1250" dirty="0" smtClean="0"/>
              <a:t>evidence (</a:t>
            </a:r>
            <a:r>
              <a:rPr lang="en-US" altLang="zh-CN" sz="1250" dirty="0"/>
              <a:t>2014) </a:t>
            </a:r>
            <a:r>
              <a:rPr lang="en-US" altLang="zh-CN" sz="1250" dirty="0">
                <a:hlinkClick r:id="rId3"/>
              </a:rPr>
              <a:t>https://</a:t>
            </a:r>
            <a:r>
              <a:rPr lang="en-US" altLang="zh-CN" sz="1250" dirty="0" smtClean="0">
                <a:hlinkClick r:id="rId3"/>
              </a:rPr>
              <a:t>www.ncbi.nlm.nih.gov/pubmed/24811876</a:t>
            </a:r>
            <a:endParaRPr lang="en-US" altLang="zh-CN" sz="1250" dirty="0" smtClean="0"/>
          </a:p>
          <a:p>
            <a:pPr>
              <a:buFont typeface="Wingdings" panose="05000000000000000000" pitchFamily="2" charset="2"/>
              <a:buChar char="l"/>
            </a:pPr>
            <a:endParaRPr lang="en-US" altLang="zh-CN" sz="1250" dirty="0"/>
          </a:p>
          <a:p>
            <a:pPr>
              <a:buFont typeface="Wingdings" panose="05000000000000000000" pitchFamily="2" charset="2"/>
              <a:buChar char="l"/>
            </a:pPr>
            <a:r>
              <a:rPr lang="en-US" altLang="zh-CN" sz="1250" dirty="0"/>
              <a:t>The Two Faces of Fear: A History of Hard-Hitting Public Health Campaigns Against Tobacco and </a:t>
            </a:r>
            <a:r>
              <a:rPr lang="en-US" altLang="zh-CN" sz="1250" dirty="0" smtClean="0"/>
              <a:t>AIDS (2018) </a:t>
            </a:r>
          </a:p>
          <a:p>
            <a:pPr marL="0" indent="0">
              <a:buNone/>
            </a:pPr>
            <a:r>
              <a:rPr lang="en-US" altLang="zh-CN" sz="1250" dirty="0"/>
              <a:t> </a:t>
            </a:r>
            <a:r>
              <a:rPr lang="en-US" altLang="zh-CN" sz="1250" dirty="0" smtClean="0"/>
              <a:t>       </a:t>
            </a:r>
            <a:r>
              <a:rPr lang="en-US" altLang="zh-CN" sz="1250" dirty="0" smtClean="0">
                <a:hlinkClick r:id="rId4"/>
              </a:rPr>
              <a:t>https</a:t>
            </a:r>
            <a:r>
              <a:rPr lang="en-US" altLang="zh-CN" sz="1250" dirty="0">
                <a:hlinkClick r:id="rId4"/>
              </a:rPr>
              <a:t>://</a:t>
            </a:r>
            <a:r>
              <a:rPr lang="en-US" altLang="zh-CN" sz="1250" dirty="0" smtClean="0">
                <a:hlinkClick r:id="rId4"/>
              </a:rPr>
              <a:t>www.ncbi.nlm.nih.gov/pubmed/30088996</a:t>
            </a:r>
            <a:endParaRPr lang="en-US" altLang="zh-CN" sz="1250" dirty="0" smtClean="0"/>
          </a:p>
          <a:p>
            <a:pPr marL="0" indent="0">
              <a:buNone/>
            </a:pPr>
            <a:endParaRPr lang="en-US" altLang="zh-CN" sz="1250" dirty="0"/>
          </a:p>
          <a:p>
            <a:pPr>
              <a:buFont typeface="Wingdings" panose="05000000000000000000" pitchFamily="2" charset="2"/>
              <a:buChar char="l"/>
            </a:pPr>
            <a:r>
              <a:rPr lang="en-US" altLang="zh-CN" sz="1250" dirty="0" smtClean="0"/>
              <a:t>Researchers document history of fear in public </a:t>
            </a:r>
            <a:r>
              <a:rPr lang="en-US" altLang="zh-CN" sz="1250" dirty="0"/>
              <a:t>health campaigns(2018) </a:t>
            </a:r>
            <a:r>
              <a:rPr lang="en-US" altLang="zh-CN" sz="1250" dirty="0">
                <a:hlinkClick r:id="rId5"/>
              </a:rPr>
              <a:t>https://vitalrecord.tamhsc.edu/researchers-document-history-of-fear-in-public-health-campaigns</a:t>
            </a:r>
            <a:r>
              <a:rPr lang="en-US" altLang="zh-CN" sz="1250" dirty="0" smtClean="0">
                <a:hlinkClick r:id="rId5"/>
              </a:rPr>
              <a:t>/</a:t>
            </a:r>
            <a:endParaRPr lang="en-US" altLang="zh-CN" sz="1250" dirty="0" smtClean="0"/>
          </a:p>
          <a:p>
            <a:pPr>
              <a:buFont typeface="Wingdings" panose="05000000000000000000" pitchFamily="2" charset="2"/>
              <a:buChar char="l"/>
            </a:pPr>
            <a:endParaRPr lang="en-US" altLang="zh-CN" sz="1250" dirty="0"/>
          </a:p>
          <a:p>
            <a:pPr>
              <a:buFont typeface="Wingdings" panose="05000000000000000000" pitchFamily="2" charset="2"/>
              <a:buChar char="l"/>
            </a:pPr>
            <a:r>
              <a:rPr lang="en-US" altLang="zh-CN" sz="1250" dirty="0"/>
              <a:t>Threatening communication: a critical re-analysis and a revised meta-analytic test of fear appeal theory (2012) </a:t>
            </a:r>
            <a:endParaRPr lang="en-US" altLang="zh-CN" sz="1250" dirty="0" smtClean="0"/>
          </a:p>
          <a:p>
            <a:pPr marL="0" indent="0">
              <a:buNone/>
            </a:pPr>
            <a:r>
              <a:rPr lang="en-US" altLang="zh-CN" sz="1250" dirty="0"/>
              <a:t> </a:t>
            </a:r>
            <a:r>
              <a:rPr lang="en-US" altLang="zh-CN" sz="1250" dirty="0" smtClean="0"/>
              <a:t>       </a:t>
            </a:r>
            <a:r>
              <a:rPr lang="en-US" altLang="zh-CN" sz="1250" dirty="0" smtClean="0">
                <a:hlinkClick r:id="rId6"/>
              </a:rPr>
              <a:t>https</a:t>
            </a:r>
            <a:r>
              <a:rPr lang="en-US" altLang="zh-CN" sz="1250" dirty="0">
                <a:hlinkClick r:id="rId6"/>
              </a:rPr>
              <a:t>://www.ncbi.nlm.nih.gov/pmc/articles/PMC3678850</a:t>
            </a:r>
            <a:r>
              <a:rPr lang="en-US" altLang="zh-CN" sz="1250" dirty="0" smtClean="0">
                <a:hlinkClick r:id="rId6"/>
              </a:rPr>
              <a:t>/</a:t>
            </a:r>
            <a:endParaRPr lang="en-US" altLang="zh-CN" sz="1250" dirty="0" smtClean="0"/>
          </a:p>
          <a:p>
            <a:pPr marL="0" indent="0">
              <a:buNone/>
            </a:pPr>
            <a:endParaRPr lang="en-US" altLang="zh-CN" sz="1250" dirty="0"/>
          </a:p>
          <a:p>
            <a:pPr>
              <a:buFont typeface="Wingdings" panose="05000000000000000000" pitchFamily="2" charset="2"/>
              <a:buChar char="l"/>
            </a:pPr>
            <a:r>
              <a:rPr lang="en-US" altLang="zh-CN" sz="1250" dirty="0"/>
              <a:t>Health care? More like health scare! (2017)   </a:t>
            </a:r>
          </a:p>
          <a:p>
            <a:pPr marL="0" indent="0">
              <a:buNone/>
            </a:pPr>
            <a:r>
              <a:rPr lang="en-US" altLang="zh-CN" sz="1250" dirty="0"/>
              <a:t>        </a:t>
            </a:r>
            <a:r>
              <a:rPr lang="en-US" altLang="zh-CN" sz="1250" dirty="0">
                <a:hlinkClick r:id="rId7"/>
              </a:rPr>
              <a:t>https://lowninstitute.org/news/health-care-like-health-scare/</a:t>
            </a:r>
            <a:endParaRPr lang="en-US" altLang="zh-CN" sz="1250" dirty="0"/>
          </a:p>
          <a:p>
            <a:pPr marL="0" indent="0">
              <a:buNone/>
            </a:pPr>
            <a:endParaRPr lang="en-US" altLang="zh-CN" sz="1250" dirty="0" smtClean="0"/>
          </a:p>
          <a:p>
            <a:pPr marL="0" indent="0">
              <a:buNone/>
            </a:pPr>
            <a:endParaRPr lang="en-US" altLang="zh-CN" sz="1250" dirty="0" smtClean="0"/>
          </a:p>
          <a:p>
            <a:pPr>
              <a:buFont typeface="Wingdings" panose="05000000000000000000" pitchFamily="2" charset="2"/>
              <a:buChar char="l"/>
            </a:pPr>
            <a:endParaRPr lang="en-US" altLang="zh-CN" sz="1250" dirty="0"/>
          </a:p>
          <a:p>
            <a:pPr>
              <a:buFont typeface="Wingdings" panose="05000000000000000000" pitchFamily="2" charset="2"/>
              <a:buChar char="l"/>
            </a:pPr>
            <a:endParaRPr lang="en-US" altLang="zh-CN" sz="1250" dirty="0" smtClean="0"/>
          </a:p>
          <a:p>
            <a:pPr>
              <a:buFont typeface="Wingdings" panose="05000000000000000000" pitchFamily="2" charset="2"/>
              <a:buChar char="l"/>
            </a:pPr>
            <a:endParaRPr lang="zh-CN" altLang="en-US" sz="1250" dirty="0"/>
          </a:p>
        </p:txBody>
      </p:sp>
      <p:sp>
        <p:nvSpPr>
          <p:cNvPr id="3" name="Title 2"/>
          <p:cNvSpPr>
            <a:spLocks noGrp="1"/>
          </p:cNvSpPr>
          <p:nvPr>
            <p:ph type="title"/>
          </p:nvPr>
        </p:nvSpPr>
        <p:spPr>
          <a:xfrm>
            <a:off x="688490" y="698350"/>
            <a:ext cx="7756263" cy="1054250"/>
          </a:xfrm>
        </p:spPr>
        <p:txBody>
          <a:bodyPr/>
          <a:lstStyle/>
          <a:p>
            <a:r>
              <a:rPr lang="en-US" altLang="zh-CN" sz="4000" dirty="0" smtClean="0"/>
              <a:t>Online Sources</a:t>
            </a:r>
            <a:endParaRPr lang="zh-CN" altLang="en-US" sz="4000" dirty="0"/>
          </a:p>
        </p:txBody>
      </p:sp>
    </p:spTree>
    <p:extLst>
      <p:ext uri="{BB962C8B-B14F-4D97-AF65-F5344CB8AC3E}">
        <p14:creationId xmlns:p14="http://schemas.microsoft.com/office/powerpoint/2010/main" val="1785597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3048000"/>
            <a:ext cx="7756263" cy="1054250"/>
          </a:xfrm>
        </p:spPr>
        <p:txBody>
          <a:bodyPr/>
          <a:lstStyle/>
          <a:p>
            <a:r>
              <a:rPr lang="en-US" altLang="zh-CN" dirty="0" smtClean="0"/>
              <a:t>Thank You</a:t>
            </a:r>
            <a:endParaRPr lang="zh-CN" altLang="en-US" dirty="0"/>
          </a:p>
        </p:txBody>
      </p:sp>
    </p:spTree>
    <p:extLst>
      <p:ext uri="{BB962C8B-B14F-4D97-AF65-F5344CB8AC3E}">
        <p14:creationId xmlns:p14="http://schemas.microsoft.com/office/powerpoint/2010/main" val="42349815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2514600"/>
            <a:ext cx="7543799" cy="3733800"/>
          </a:xfrm>
        </p:spPr>
        <p:txBody>
          <a:bodyPr>
            <a:noAutofit/>
          </a:bodyPr>
          <a:lstStyle/>
          <a:p>
            <a:pPr>
              <a:spcBef>
                <a:spcPts val="800"/>
              </a:spcBef>
              <a:spcAft>
                <a:spcPts val="600"/>
              </a:spcAft>
            </a:pPr>
            <a:r>
              <a:rPr lang="en-US" altLang="zh-CN" sz="2000" dirty="0" smtClean="0"/>
              <a:t> </a:t>
            </a:r>
            <a:r>
              <a:rPr lang="en-US" altLang="zh-CN" sz="2000" b="1" dirty="0" smtClean="0"/>
              <a:t>About “Scare tactics or threat appeals”</a:t>
            </a:r>
          </a:p>
          <a:p>
            <a:pPr>
              <a:spcBef>
                <a:spcPts val="800"/>
              </a:spcBef>
              <a:spcAft>
                <a:spcPts val="600"/>
              </a:spcAft>
            </a:pPr>
            <a:r>
              <a:rPr lang="en-US" altLang="zh-CN" sz="2000" dirty="0" smtClean="0"/>
              <a:t> </a:t>
            </a:r>
            <a:r>
              <a:rPr lang="en-US" altLang="zh-CN" sz="2000" b="1" dirty="0" smtClean="0"/>
              <a:t>A history of fear-based messaging in public health</a:t>
            </a:r>
          </a:p>
          <a:p>
            <a:pPr lvl="1">
              <a:spcBef>
                <a:spcPts val="800"/>
              </a:spcBef>
              <a:spcAft>
                <a:spcPts val="600"/>
              </a:spcAft>
              <a:buFont typeface="Arial" panose="020B0604020202020204" pitchFamily="34" charset="0"/>
              <a:buChar char="•"/>
            </a:pPr>
            <a:r>
              <a:rPr lang="en-US" altLang="zh-CN" sz="1800" dirty="0"/>
              <a:t>A</a:t>
            </a:r>
            <a:r>
              <a:rPr lang="en-US" altLang="zh-CN" sz="1800" dirty="0" smtClean="0"/>
              <a:t>nti-tobacco and anti-AIDS public health campaigns</a:t>
            </a:r>
          </a:p>
          <a:p>
            <a:pPr>
              <a:spcBef>
                <a:spcPts val="800"/>
              </a:spcBef>
              <a:spcAft>
                <a:spcPts val="600"/>
              </a:spcAft>
            </a:pPr>
            <a:r>
              <a:rPr lang="en-US" altLang="zh-CN" sz="2000" dirty="0" smtClean="0"/>
              <a:t> </a:t>
            </a:r>
            <a:r>
              <a:rPr lang="en-US" altLang="zh-CN" sz="2000" b="1" dirty="0" smtClean="0"/>
              <a:t>Effectiveness of fear appeal </a:t>
            </a:r>
          </a:p>
          <a:p>
            <a:pPr lvl="1">
              <a:spcBef>
                <a:spcPts val="800"/>
              </a:spcBef>
              <a:spcAft>
                <a:spcPts val="600"/>
              </a:spcAft>
              <a:buFont typeface="Arial" panose="020B0604020202020204" pitchFamily="34" charset="0"/>
              <a:buChar char="•"/>
            </a:pPr>
            <a:r>
              <a:rPr lang="en-US" altLang="zh-CN" sz="1600" dirty="0" smtClean="0"/>
              <a:t>Theories and meta-analyses</a:t>
            </a:r>
          </a:p>
          <a:p>
            <a:pPr marL="365760" lvl="1">
              <a:spcBef>
                <a:spcPts val="800"/>
              </a:spcBef>
              <a:spcAft>
                <a:spcPts val="600"/>
              </a:spcAft>
              <a:buFont typeface="Wingdings" pitchFamily="2" charset="2"/>
              <a:buChar char=""/>
            </a:pPr>
            <a:r>
              <a:rPr lang="en-US" altLang="zh-CN" sz="2000" dirty="0" smtClean="0"/>
              <a:t> </a:t>
            </a:r>
            <a:r>
              <a:rPr lang="en-US" altLang="zh-CN" sz="2000" b="1" dirty="0" smtClean="0"/>
              <a:t>Evidence-based intervention</a:t>
            </a:r>
          </a:p>
          <a:p>
            <a:pPr marL="731520" lvl="2">
              <a:spcBef>
                <a:spcPts val="800"/>
              </a:spcBef>
              <a:spcAft>
                <a:spcPts val="600"/>
              </a:spcAft>
            </a:pPr>
            <a:r>
              <a:rPr lang="en-US" altLang="zh-CN" sz="1600" dirty="0" smtClean="0"/>
              <a:t>New </a:t>
            </a:r>
            <a:r>
              <a:rPr lang="en-US" altLang="zh-CN" sz="1600" dirty="0"/>
              <a:t>York City’s Experience with </a:t>
            </a:r>
            <a:r>
              <a:rPr lang="en-US" altLang="zh-CN" sz="1600" dirty="0" smtClean="0"/>
              <a:t>Fear-Based Public </a:t>
            </a:r>
            <a:r>
              <a:rPr lang="en-US" altLang="zh-CN" sz="1600" dirty="0"/>
              <a:t>Health Campaign</a:t>
            </a:r>
          </a:p>
          <a:p>
            <a:pPr>
              <a:spcBef>
                <a:spcPts val="800"/>
              </a:spcBef>
              <a:spcAft>
                <a:spcPts val="600"/>
              </a:spcAft>
            </a:pPr>
            <a:endParaRPr lang="zh-CN" altLang="en-US" sz="2000" dirty="0"/>
          </a:p>
        </p:txBody>
      </p:sp>
      <p:sp>
        <p:nvSpPr>
          <p:cNvPr id="2" name="Title 1"/>
          <p:cNvSpPr>
            <a:spLocks noGrp="1"/>
          </p:cNvSpPr>
          <p:nvPr>
            <p:ph type="title"/>
          </p:nvPr>
        </p:nvSpPr>
        <p:spPr/>
        <p:txBody>
          <a:bodyPr/>
          <a:lstStyle/>
          <a:p>
            <a:r>
              <a:rPr lang="en-US" altLang="zh-CN" dirty="0" smtClean="0"/>
              <a:t>Overview</a:t>
            </a:r>
            <a:endParaRPr lang="zh-CN" altLang="en-US" dirty="0"/>
          </a:p>
        </p:txBody>
      </p:sp>
    </p:spTree>
    <p:extLst>
      <p:ext uri="{BB962C8B-B14F-4D97-AF65-F5344CB8AC3E}">
        <p14:creationId xmlns:p14="http://schemas.microsoft.com/office/powerpoint/2010/main" val="22768526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2133600"/>
            <a:ext cx="7620000" cy="4038600"/>
          </a:xfrm>
        </p:spPr>
        <p:txBody>
          <a:bodyPr>
            <a:noAutofit/>
          </a:bodyPr>
          <a:lstStyle/>
          <a:p>
            <a:pPr algn="just">
              <a:spcBef>
                <a:spcPts val="800"/>
              </a:spcBef>
            </a:pPr>
            <a:r>
              <a:rPr lang="en-US" altLang="zh-CN" sz="1800" dirty="0"/>
              <a:t>“Fear appeals are persuasive messages </a:t>
            </a:r>
            <a:r>
              <a:rPr lang="en-US" altLang="zh-CN" sz="1800" dirty="0" smtClean="0"/>
              <a:t>designed to </a:t>
            </a:r>
            <a:r>
              <a:rPr lang="en-US" altLang="zh-CN" sz="1800" dirty="0"/>
              <a:t>scare people by describing the terrible </a:t>
            </a:r>
            <a:r>
              <a:rPr lang="en-US" altLang="zh-CN" sz="1800" dirty="0" smtClean="0"/>
              <a:t>things that </a:t>
            </a:r>
            <a:r>
              <a:rPr lang="en-US" altLang="zh-CN" sz="1800" dirty="0"/>
              <a:t>will happen to them if they do not do what the </a:t>
            </a:r>
            <a:r>
              <a:rPr lang="en-US" altLang="zh-CN" sz="1800" dirty="0" smtClean="0"/>
              <a:t>message </a:t>
            </a:r>
            <a:r>
              <a:rPr lang="en-US" altLang="zh-CN" sz="1800" dirty="0"/>
              <a:t>recommends.” (Witte </a:t>
            </a:r>
            <a:r>
              <a:rPr lang="en-US" altLang="zh-CN" sz="1800" dirty="0" smtClean="0"/>
              <a:t>K., 1992)</a:t>
            </a:r>
          </a:p>
          <a:p>
            <a:pPr algn="just">
              <a:spcBef>
                <a:spcPts val="800"/>
              </a:spcBef>
            </a:pPr>
            <a:r>
              <a:rPr lang="en-US" altLang="zh-CN" sz="1800" dirty="0" smtClean="0"/>
              <a:t>Often presented as a warning. The tactic involves using images or messages to elicit negative emotions such as anxiety in the expectation that the audience will be motivated to adopt the healthier behaviors</a:t>
            </a:r>
          </a:p>
          <a:p>
            <a:pPr algn="just">
              <a:spcBef>
                <a:spcPts val="800"/>
              </a:spcBef>
            </a:pPr>
            <a:r>
              <a:rPr lang="en-US" altLang="zh-CN" sz="1800" dirty="0" smtClean="0"/>
              <a:t>Commonly used as a strategy for changing behaviors within a population in relation to public health initiatives, such as antismoking, anti-drunk driving campaigns as well as in hypertension awareness campaigns.</a:t>
            </a:r>
          </a:p>
        </p:txBody>
      </p:sp>
      <p:sp>
        <p:nvSpPr>
          <p:cNvPr id="2" name="Title 1"/>
          <p:cNvSpPr>
            <a:spLocks noGrp="1"/>
          </p:cNvSpPr>
          <p:nvPr>
            <p:ph type="title"/>
          </p:nvPr>
        </p:nvSpPr>
        <p:spPr>
          <a:xfrm>
            <a:off x="381000" y="533400"/>
            <a:ext cx="8229600" cy="1249362"/>
          </a:xfrm>
        </p:spPr>
        <p:txBody>
          <a:bodyPr>
            <a:normAutofit/>
          </a:bodyPr>
          <a:lstStyle/>
          <a:p>
            <a:r>
              <a:rPr lang="en-US" altLang="zh-CN" sz="3600" b="1" dirty="0"/>
              <a:t>Scare </a:t>
            </a:r>
            <a:r>
              <a:rPr lang="en-US" altLang="zh-CN" sz="3200" b="1" dirty="0"/>
              <a:t>T</a:t>
            </a:r>
            <a:r>
              <a:rPr lang="en-US" altLang="zh-CN" sz="3200" b="1" dirty="0" smtClean="0"/>
              <a:t>actics</a:t>
            </a:r>
            <a:r>
              <a:rPr lang="en-US" altLang="zh-CN" sz="3600" b="1" dirty="0" smtClean="0"/>
              <a:t> </a:t>
            </a:r>
            <a:r>
              <a:rPr lang="en-US" altLang="zh-CN" sz="3600" b="1" dirty="0"/>
              <a:t>or T</a:t>
            </a:r>
            <a:r>
              <a:rPr lang="en-US" altLang="zh-CN" sz="3600" b="1" dirty="0" smtClean="0"/>
              <a:t>hreat </a:t>
            </a:r>
            <a:r>
              <a:rPr lang="en-US" altLang="zh-CN" sz="3600" b="1" dirty="0"/>
              <a:t>A</a:t>
            </a:r>
            <a:r>
              <a:rPr lang="en-US" altLang="zh-CN" sz="3600" b="1" dirty="0" smtClean="0"/>
              <a:t>ppeals</a:t>
            </a:r>
            <a:endParaRPr lang="zh-CN" altLang="en-US" sz="3600" b="1" dirty="0"/>
          </a:p>
        </p:txBody>
      </p:sp>
      <p:pic>
        <p:nvPicPr>
          <p:cNvPr id="7" name="Picture 2" descr="https://i1.wp.com/vitalrecord.tamhsc.edu/wp-content/uploads/2018/09/smoking-fear-feature.jpg?resize=1100%2C625&amp;ssl=1"/>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809" r="-759"/>
          <a:stretch/>
        </p:blipFill>
        <p:spPr bwMode="auto">
          <a:xfrm>
            <a:off x="6476999" y="5334000"/>
            <a:ext cx="1788225"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97145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362200"/>
            <a:ext cx="7315200" cy="1676400"/>
          </a:xfrm>
        </p:spPr>
        <p:txBody>
          <a:bodyPr>
            <a:noAutofit/>
          </a:bodyPr>
          <a:lstStyle/>
          <a:p>
            <a:pPr algn="just">
              <a:spcBef>
                <a:spcPts val="800"/>
              </a:spcBef>
            </a:pPr>
            <a:r>
              <a:rPr lang="en-US" altLang="zh-CN" sz="1700" b="1" dirty="0" smtClean="0"/>
              <a:t>Before </a:t>
            </a:r>
            <a:r>
              <a:rPr lang="en-US" altLang="zh-CN" sz="1700" b="1" dirty="0"/>
              <a:t>World War </a:t>
            </a:r>
            <a:r>
              <a:rPr lang="en-US" altLang="zh-CN" sz="1700" b="1" dirty="0" smtClean="0"/>
              <a:t>II</a:t>
            </a:r>
            <a:r>
              <a:rPr lang="en-US" altLang="zh-CN" sz="1700" dirty="0" smtClean="0"/>
              <a:t>, Public health scare campaigns and panic mongering had, on </a:t>
            </a:r>
            <a:r>
              <a:rPr lang="en-US" altLang="zh-CN" sz="1700" dirty="0"/>
              <a:t>occasion, </a:t>
            </a:r>
            <a:r>
              <a:rPr lang="en-US" altLang="zh-CN" sz="1700" dirty="0" smtClean="0"/>
              <a:t>been the subjects of popular or medical challenge.</a:t>
            </a:r>
          </a:p>
          <a:p>
            <a:pPr algn="just">
              <a:spcBef>
                <a:spcPts val="800"/>
              </a:spcBef>
            </a:pPr>
            <a:r>
              <a:rPr lang="en-US" altLang="zh-CN" sz="1700" b="1" dirty="0" smtClean="0"/>
              <a:t>In the Cold War era (1946-1947), </a:t>
            </a:r>
            <a:r>
              <a:rPr lang="en-US" altLang="zh-CN" sz="1700" dirty="0" smtClean="0"/>
              <a:t>fear came under more systematic attack due to the increasing weariness with the “politicization of terror”.</a:t>
            </a:r>
          </a:p>
          <a:p>
            <a:pPr algn="just">
              <a:spcBef>
                <a:spcPts val="800"/>
              </a:spcBef>
            </a:pPr>
            <a:endParaRPr lang="en-US" altLang="zh-CN" sz="1700" dirty="0" smtClean="0"/>
          </a:p>
          <a:p>
            <a:pPr algn="just">
              <a:spcBef>
                <a:spcPts val="800"/>
              </a:spcBef>
            </a:pPr>
            <a:endParaRPr lang="en-US" altLang="zh-CN" sz="1700" dirty="0" smtClean="0"/>
          </a:p>
          <a:p>
            <a:pPr algn="just">
              <a:spcBef>
                <a:spcPts val="800"/>
              </a:spcBef>
            </a:pPr>
            <a:endParaRPr lang="en-US" altLang="zh-CN" sz="1700" dirty="0" smtClean="0"/>
          </a:p>
          <a:p>
            <a:pPr algn="just">
              <a:spcBef>
                <a:spcPts val="800"/>
              </a:spcBef>
            </a:pPr>
            <a:endParaRPr lang="en-US" altLang="zh-CN" sz="1700" dirty="0" smtClean="0"/>
          </a:p>
          <a:p>
            <a:pPr algn="just">
              <a:spcBef>
                <a:spcPts val="800"/>
              </a:spcBef>
            </a:pPr>
            <a:endParaRPr lang="en-US" altLang="zh-CN" sz="1700" dirty="0" smtClean="0"/>
          </a:p>
          <a:p>
            <a:pPr algn="just">
              <a:spcBef>
                <a:spcPts val="800"/>
              </a:spcBef>
            </a:pPr>
            <a:endParaRPr lang="zh-CN" altLang="en-US" sz="1700" dirty="0"/>
          </a:p>
        </p:txBody>
      </p:sp>
      <p:sp>
        <p:nvSpPr>
          <p:cNvPr id="2" name="Title 1"/>
          <p:cNvSpPr>
            <a:spLocks noGrp="1"/>
          </p:cNvSpPr>
          <p:nvPr>
            <p:ph type="title"/>
          </p:nvPr>
        </p:nvSpPr>
        <p:spPr/>
        <p:txBody>
          <a:bodyPr>
            <a:noAutofit/>
          </a:bodyPr>
          <a:lstStyle/>
          <a:p>
            <a:r>
              <a:rPr lang="en-US" altLang="zh-CN" sz="3200" b="1" dirty="0" smtClean="0"/>
              <a:t>History of fear-based messaging in Public Health </a:t>
            </a:r>
            <a:endParaRPr lang="zh-CN" altLang="en-US" sz="3200" b="1"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32216" y="4267200"/>
            <a:ext cx="1897384" cy="17198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2"/>
          <p:cNvSpPr txBox="1">
            <a:spLocks/>
          </p:cNvSpPr>
          <p:nvPr/>
        </p:nvSpPr>
        <p:spPr>
          <a:xfrm>
            <a:off x="838200" y="4191000"/>
            <a:ext cx="5181600" cy="2286000"/>
          </a:xfrm>
          <a:prstGeom prst="rect">
            <a:avLst/>
          </a:prstGeom>
        </p:spPr>
        <p:txBody>
          <a:bodyPr vert="horz" lIns="91440" tIns="45720" rIns="91440" bIns="45720" rtlCol="0">
            <a:noAutofit/>
          </a:bodyPr>
          <a:lst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a:lstStyle>
          <a:p>
            <a:pPr algn="just">
              <a:spcBef>
                <a:spcPts val="800"/>
              </a:spcBef>
            </a:pPr>
            <a:r>
              <a:rPr lang="en-US" altLang="zh-CN" sz="1700" b="1" dirty="0" smtClean="0"/>
              <a:t>From 1950s through 1970s</a:t>
            </a:r>
            <a:r>
              <a:rPr lang="en-US" altLang="zh-CN" sz="1700" dirty="0" smtClean="0"/>
              <a:t>, an anti-fear canon guided thinking. A landmark empirical study suggested that using fear would backfire (Irving J.  and Seymour F. 1953) . Yet faced with limited effectiveness of informational approaches, anti-tobacco campaigns featured fear in the 1960s, and early global anti-AIDS campaigns also employed fear.</a:t>
            </a:r>
          </a:p>
          <a:p>
            <a:pPr algn="just">
              <a:spcBef>
                <a:spcPts val="800"/>
              </a:spcBef>
            </a:pPr>
            <a:endParaRPr lang="en-US" altLang="zh-CN" sz="1700" dirty="0" smtClean="0"/>
          </a:p>
          <a:p>
            <a:pPr algn="just">
              <a:spcBef>
                <a:spcPts val="800"/>
              </a:spcBef>
            </a:pPr>
            <a:endParaRPr lang="en-US" altLang="zh-CN" sz="1700" dirty="0" smtClean="0"/>
          </a:p>
          <a:p>
            <a:pPr algn="just">
              <a:spcBef>
                <a:spcPts val="800"/>
              </a:spcBef>
            </a:pPr>
            <a:endParaRPr lang="en-US" altLang="zh-CN" sz="1700" dirty="0" smtClean="0"/>
          </a:p>
          <a:p>
            <a:pPr algn="just">
              <a:spcBef>
                <a:spcPts val="800"/>
              </a:spcBef>
            </a:pPr>
            <a:endParaRPr lang="en-US" altLang="zh-CN" sz="1700" dirty="0" smtClean="0"/>
          </a:p>
          <a:p>
            <a:pPr algn="just">
              <a:spcBef>
                <a:spcPts val="800"/>
              </a:spcBef>
            </a:pPr>
            <a:endParaRPr lang="en-US" altLang="zh-CN" sz="1700" dirty="0" smtClean="0"/>
          </a:p>
          <a:p>
            <a:pPr algn="just">
              <a:spcBef>
                <a:spcPts val="800"/>
              </a:spcBef>
            </a:pPr>
            <a:endParaRPr lang="en-US" altLang="zh-CN" sz="1700" dirty="0" smtClean="0"/>
          </a:p>
          <a:p>
            <a:pPr algn="just">
              <a:spcBef>
                <a:spcPts val="800"/>
              </a:spcBef>
            </a:pPr>
            <a:endParaRPr lang="en-US" altLang="zh-CN" sz="1700" dirty="0" smtClean="0"/>
          </a:p>
          <a:p>
            <a:pPr algn="just">
              <a:spcBef>
                <a:spcPts val="800"/>
              </a:spcBef>
            </a:pPr>
            <a:endParaRPr lang="zh-CN" altLang="en-US" sz="1700" dirty="0"/>
          </a:p>
        </p:txBody>
      </p:sp>
    </p:spTree>
    <p:extLst>
      <p:ext uri="{BB962C8B-B14F-4D97-AF65-F5344CB8AC3E}">
        <p14:creationId xmlns:p14="http://schemas.microsoft.com/office/powerpoint/2010/main" val="12617555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2286000"/>
            <a:ext cx="4800600" cy="3352800"/>
          </a:xfrm>
        </p:spPr>
        <p:txBody>
          <a:bodyPr>
            <a:noAutofit/>
          </a:bodyPr>
          <a:lstStyle/>
          <a:p>
            <a:pPr>
              <a:spcBef>
                <a:spcPts val="800"/>
              </a:spcBef>
            </a:pPr>
            <a:r>
              <a:rPr lang="en-US" altLang="zh-CN" sz="1700" b="1" dirty="0" smtClean="0"/>
              <a:t>Into the 1980s, </a:t>
            </a:r>
            <a:r>
              <a:rPr lang="en-US" altLang="zh-CN" sz="1700" dirty="0" smtClean="0"/>
              <a:t>ethicists began to question whether fear could cross the boundary from education to manipulation, and worried about the stigma employed by fear-based efforts.</a:t>
            </a:r>
          </a:p>
          <a:p>
            <a:pPr>
              <a:spcBef>
                <a:spcPts val="800"/>
              </a:spcBef>
            </a:pPr>
            <a:r>
              <a:rPr lang="en-US" altLang="zh-CN" sz="1700" b="1" dirty="0" smtClean="0"/>
              <a:t>More recently, </a:t>
            </a:r>
            <a:r>
              <a:rPr lang="en-US" altLang="zh-CN" sz="1700" dirty="0" smtClean="0"/>
              <a:t>fear-based efforts were </a:t>
            </a:r>
            <a:r>
              <a:rPr lang="en-US" altLang="zh-CN" sz="1700" dirty="0"/>
              <a:t>met with a mixture of outrage and </a:t>
            </a:r>
            <a:r>
              <a:rPr lang="en-US" altLang="zh-CN" sz="1700" dirty="0" smtClean="0"/>
              <a:t>support. Changing politics of fear-based campaigns took place against the backdrop of a steadily growing empirical literature making the case that fear delivered correctly , worked. (A groundbreaking 2015 meta-analysis)</a:t>
            </a:r>
          </a:p>
          <a:p>
            <a:pPr>
              <a:spcBef>
                <a:spcPts val="800"/>
              </a:spcBef>
            </a:pPr>
            <a:endParaRPr lang="en-US" altLang="zh-CN" sz="1700" dirty="0" smtClean="0"/>
          </a:p>
          <a:p>
            <a:pPr>
              <a:spcBef>
                <a:spcPts val="800"/>
              </a:spcBef>
            </a:pPr>
            <a:endParaRPr lang="en-US" altLang="zh-CN" sz="1700" dirty="0" smtClean="0"/>
          </a:p>
          <a:p>
            <a:pPr>
              <a:spcBef>
                <a:spcPts val="800"/>
              </a:spcBef>
            </a:pPr>
            <a:endParaRPr lang="en-US" altLang="zh-CN" sz="1700" dirty="0" smtClean="0"/>
          </a:p>
          <a:p>
            <a:pPr>
              <a:spcBef>
                <a:spcPts val="800"/>
              </a:spcBef>
            </a:pPr>
            <a:endParaRPr lang="en-US" altLang="zh-CN" sz="1700" dirty="0" smtClean="0"/>
          </a:p>
          <a:p>
            <a:pPr>
              <a:spcBef>
                <a:spcPts val="800"/>
              </a:spcBef>
            </a:pPr>
            <a:endParaRPr lang="en-US" altLang="zh-CN" sz="1700" dirty="0" smtClean="0"/>
          </a:p>
          <a:p>
            <a:pPr>
              <a:spcBef>
                <a:spcPts val="800"/>
              </a:spcBef>
            </a:pPr>
            <a:endParaRPr lang="en-US" altLang="zh-CN" sz="1700" dirty="0" smtClean="0"/>
          </a:p>
          <a:p>
            <a:pPr>
              <a:spcBef>
                <a:spcPts val="800"/>
              </a:spcBef>
            </a:pPr>
            <a:endParaRPr lang="en-US" altLang="zh-CN" sz="1700" dirty="0" smtClean="0"/>
          </a:p>
          <a:p>
            <a:pPr>
              <a:spcBef>
                <a:spcPts val="800"/>
              </a:spcBef>
            </a:pPr>
            <a:endParaRPr lang="en-US" altLang="zh-CN" sz="1700" dirty="0" smtClean="0"/>
          </a:p>
          <a:p>
            <a:pPr>
              <a:spcBef>
                <a:spcPts val="800"/>
              </a:spcBef>
            </a:pPr>
            <a:endParaRPr lang="zh-CN" altLang="en-US" sz="1700" dirty="0"/>
          </a:p>
        </p:txBody>
      </p:sp>
      <p:sp>
        <p:nvSpPr>
          <p:cNvPr id="2" name="Title 1"/>
          <p:cNvSpPr>
            <a:spLocks noGrp="1"/>
          </p:cNvSpPr>
          <p:nvPr>
            <p:ph type="title"/>
          </p:nvPr>
        </p:nvSpPr>
        <p:spPr/>
        <p:txBody>
          <a:bodyPr>
            <a:noAutofit/>
          </a:bodyPr>
          <a:lstStyle/>
          <a:p>
            <a:r>
              <a:rPr lang="en-US" altLang="zh-CN" sz="3200" b="1" dirty="0" smtClean="0"/>
              <a:t>History of fear-based messaging in Public Health </a:t>
            </a:r>
            <a:endParaRPr lang="zh-CN" altLang="en-US" sz="3200" b="1" dirty="0"/>
          </a:p>
        </p:txBody>
      </p:sp>
      <p:pic>
        <p:nvPicPr>
          <p:cNvPr id="4" name="Picture 2" descr="https://upload.wikimedia.org/wikipedia/commons/thumb/3/35/Flickr_-_cyclonebill_-_Spejl%C3%A6g.jpg/220px-Flickr_-_cyclonebill_-_Spejl%C3%A6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0834" y="2485462"/>
            <a:ext cx="1990165" cy="14926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943600" y="3978087"/>
            <a:ext cx="2057400" cy="1200329"/>
          </a:xfrm>
          <a:prstGeom prst="rect">
            <a:avLst/>
          </a:prstGeom>
          <a:noFill/>
        </p:spPr>
        <p:txBody>
          <a:bodyPr wrap="square" rtlCol="0">
            <a:spAutoFit/>
          </a:bodyPr>
          <a:lstStyle/>
          <a:p>
            <a:r>
              <a:rPr lang="en-US" altLang="zh-CN" sz="900" dirty="0">
                <a:latin typeface="Arial Unicode MS" panose="020B0604020202020204" pitchFamily="34" charset="-122"/>
                <a:ea typeface="Arial Unicode MS" panose="020B0604020202020204" pitchFamily="34" charset="-122"/>
                <a:cs typeface="Arial Unicode MS" panose="020B0604020202020204" pitchFamily="34" charset="-122"/>
              </a:rPr>
              <a:t>This Is Your Brain on </a:t>
            </a:r>
            <a:r>
              <a:rPr lang="en-US" altLang="zh-CN" sz="900" dirty="0" smtClean="0">
                <a:latin typeface="Arial Unicode MS" panose="020B0604020202020204" pitchFamily="34" charset="-122"/>
                <a:ea typeface="Arial Unicode MS" panose="020B0604020202020204" pitchFamily="34" charset="-122"/>
                <a:cs typeface="Arial Unicode MS" panose="020B0604020202020204" pitchFamily="34" charset="-122"/>
              </a:rPr>
              <a:t>Drugs, 1987</a:t>
            </a:r>
          </a:p>
          <a:p>
            <a:endParaRPr lang="en-US" altLang="zh-CN" sz="900" dirty="0">
              <a:latin typeface="Arial Unicode MS" panose="020B0604020202020204" pitchFamily="34" charset="-122"/>
              <a:ea typeface="Arial Unicode MS" panose="020B0604020202020204" pitchFamily="34" charset="-122"/>
              <a:cs typeface="Arial Unicode MS" panose="020B0604020202020204" pitchFamily="34" charset="-122"/>
            </a:endParaRPr>
          </a:p>
          <a:p>
            <a:r>
              <a:rPr lang="en-US" altLang="zh-CN" sz="900" dirty="0">
                <a:latin typeface="Arial Unicode MS" panose="020B0604020202020204" pitchFamily="34" charset="-122"/>
                <a:ea typeface="Arial Unicode MS" panose="020B0604020202020204" pitchFamily="34" charset="-122"/>
                <a:cs typeface="Arial Unicode MS" panose="020B0604020202020204" pitchFamily="34" charset="-122"/>
              </a:rPr>
              <a:t>The Partnership used a simple advertisement showing an egg in a frying pan, similar to this photo, suggesting that the effect of drugs on a brain was like a hot pan on an egg.</a:t>
            </a:r>
            <a:endParaRPr lang="zh-CN" altLang="en-US" sz="900"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7464884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762000" y="2270919"/>
            <a:ext cx="7315200" cy="3840163"/>
          </a:xfrm>
        </p:spPr>
        <p:txBody>
          <a:bodyPr>
            <a:noAutofit/>
          </a:bodyPr>
          <a:lstStyle/>
          <a:p>
            <a:pPr algn="just">
              <a:spcBef>
                <a:spcPts val="800"/>
              </a:spcBef>
            </a:pPr>
            <a:r>
              <a:rPr lang="en-US" altLang="zh-CN" sz="1700" dirty="0" smtClean="0"/>
              <a:t>Primarily language of odds and probability – “The two-pack-a-day smoker multiplies his chances of lung cancer 52 times.”</a:t>
            </a:r>
          </a:p>
          <a:p>
            <a:pPr algn="just">
              <a:spcBef>
                <a:spcPts val="800"/>
              </a:spcBef>
            </a:pPr>
            <a:r>
              <a:rPr lang="en-US" altLang="zh-CN" sz="1700" dirty="0" smtClean="0"/>
              <a:t>Shifted to scare tactics to compete with the </a:t>
            </a:r>
            <a:r>
              <a:rPr lang="en-US" altLang="zh-CN" sz="1700" dirty="0"/>
              <a:t>advertising </a:t>
            </a:r>
            <a:r>
              <a:rPr lang="en-US" altLang="zh-CN" sz="1700" dirty="0" smtClean="0"/>
              <a:t>(promoting </a:t>
            </a:r>
            <a:r>
              <a:rPr lang="en-US" altLang="zh-CN" sz="1700" dirty="0"/>
              <a:t>smoking cigarettes as a lifestyle </a:t>
            </a:r>
            <a:r>
              <a:rPr lang="en-US" altLang="zh-CN" sz="1700" dirty="0" smtClean="0"/>
              <a:t>choice) from tobacco industry.</a:t>
            </a:r>
          </a:p>
          <a:p>
            <a:pPr algn="just">
              <a:spcBef>
                <a:spcPts val="800"/>
              </a:spcBef>
            </a:pPr>
            <a:r>
              <a:rPr lang="en-US" altLang="zh-CN" sz="1700" dirty="0" smtClean="0"/>
              <a:t>Evoked fear and guilt of harming others and oneself, and tone became sharper in the late 1970s. </a:t>
            </a:r>
          </a:p>
          <a:p>
            <a:pPr algn="just">
              <a:spcBef>
                <a:spcPts val="800"/>
              </a:spcBef>
            </a:pPr>
            <a:r>
              <a:rPr lang="en-US" altLang="zh-CN" sz="1700" dirty="0" smtClean="0"/>
              <a:t>Hit harder and harder, and provoked little protest outside the tobacco industry.</a:t>
            </a:r>
            <a:endParaRPr lang="zh-CN" altLang="en-US" sz="1700" dirty="0"/>
          </a:p>
        </p:txBody>
      </p:sp>
      <p:sp>
        <p:nvSpPr>
          <p:cNvPr id="2" name="Title 1"/>
          <p:cNvSpPr>
            <a:spLocks noGrp="1"/>
          </p:cNvSpPr>
          <p:nvPr>
            <p:ph type="title"/>
          </p:nvPr>
        </p:nvSpPr>
        <p:spPr/>
        <p:txBody>
          <a:bodyPr>
            <a:noAutofit/>
          </a:bodyPr>
          <a:lstStyle/>
          <a:p>
            <a:r>
              <a:rPr lang="en-US" altLang="zh-CN" sz="3600" b="1" dirty="0" smtClean="0"/>
              <a:t>Public health campaigns against Tobacco (post-World War II)</a:t>
            </a:r>
            <a:endParaRPr lang="zh-CN" altLang="en-US" sz="3600" b="1" dirty="0"/>
          </a:p>
        </p:txBody>
      </p:sp>
      <p:pic>
        <p:nvPicPr>
          <p:cNvPr id="1028" name="Picture 4" descr="https://uconn-today-universityofconn.netdna-ssl.com/wp-content/uploads/2013/04/Snyder130328b057.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19800" y="4724400"/>
            <a:ext cx="1736006" cy="115733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943600" y="5881737"/>
            <a:ext cx="1981200" cy="338554"/>
          </a:xfrm>
          <a:prstGeom prst="rect">
            <a:avLst/>
          </a:prstGeom>
          <a:noFill/>
        </p:spPr>
        <p:txBody>
          <a:bodyPr wrap="square" rtlCol="0">
            <a:spAutoFit/>
          </a:bodyPr>
          <a:lstStyle/>
          <a:p>
            <a:r>
              <a:rPr lang="en-US" altLang="zh-CN" sz="800" dirty="0">
                <a:latin typeface="Arial Unicode MS" panose="020B0604020202020204" pitchFamily="34" charset="-122"/>
                <a:ea typeface="Arial Unicode MS" panose="020B0604020202020204" pitchFamily="34" charset="-122"/>
                <a:cs typeface="Arial Unicode MS" panose="020B0604020202020204" pitchFamily="34" charset="-122"/>
              </a:rPr>
              <a:t>Samples of </a:t>
            </a:r>
            <a:r>
              <a:rPr lang="en-US" altLang="zh-CN" sz="800" dirty="0" smtClean="0">
                <a:latin typeface="Arial Unicode MS" panose="020B0604020202020204" pitchFamily="34" charset="-122"/>
                <a:ea typeface="Arial Unicode MS" panose="020B0604020202020204" pitchFamily="34" charset="-122"/>
                <a:cs typeface="Arial Unicode MS" panose="020B0604020202020204" pitchFamily="34" charset="-122"/>
              </a:rPr>
              <a:t>graphic warning label.</a:t>
            </a:r>
          </a:p>
          <a:p>
            <a:r>
              <a:rPr lang="en-US" altLang="zh-CN" sz="800" dirty="0" smtClean="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800" dirty="0">
                <a:latin typeface="Arial Unicode MS" panose="020B0604020202020204" pitchFamily="34" charset="-122"/>
                <a:ea typeface="Arial Unicode MS" panose="020B0604020202020204" pitchFamily="34" charset="-122"/>
                <a:cs typeface="Arial Unicode MS" panose="020B0604020202020204" pitchFamily="34" charset="-122"/>
              </a:rPr>
              <a:t>(Peter </a:t>
            </a:r>
            <a:r>
              <a:rPr lang="en-US" altLang="zh-CN" sz="800" dirty="0" err="1" smtClean="0">
                <a:latin typeface="Arial Unicode MS" panose="020B0604020202020204" pitchFamily="34" charset="-122"/>
                <a:ea typeface="Arial Unicode MS" panose="020B0604020202020204" pitchFamily="34" charset="-122"/>
                <a:cs typeface="Arial Unicode MS" panose="020B0604020202020204" pitchFamily="34" charset="-122"/>
              </a:rPr>
              <a:t>Morenus</a:t>
            </a:r>
            <a:r>
              <a:rPr lang="en-US" altLang="zh-CN" sz="800" dirty="0" smtClean="0">
                <a:latin typeface="Arial Unicode MS" panose="020B0604020202020204" pitchFamily="34" charset="-122"/>
                <a:ea typeface="Arial Unicode MS" panose="020B0604020202020204" pitchFamily="34" charset="-122"/>
                <a:cs typeface="Arial Unicode MS" panose="020B0604020202020204" pitchFamily="34" charset="-122"/>
              </a:rPr>
              <a:t>/UConn </a:t>
            </a:r>
            <a:r>
              <a:rPr lang="en-US" altLang="zh-CN" sz="800" dirty="0">
                <a:latin typeface="Arial Unicode MS" panose="020B0604020202020204" pitchFamily="34" charset="-122"/>
                <a:ea typeface="Arial Unicode MS" panose="020B0604020202020204" pitchFamily="34" charset="-122"/>
                <a:cs typeface="Arial Unicode MS" panose="020B0604020202020204" pitchFamily="34" charset="-122"/>
              </a:rPr>
              <a:t>Photo)</a:t>
            </a:r>
            <a:endParaRPr lang="zh-CN" altLang="en-US" sz="800"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7" name="Content Placeholder 4"/>
          <p:cNvSpPr txBox="1">
            <a:spLocks/>
          </p:cNvSpPr>
          <p:nvPr/>
        </p:nvSpPr>
        <p:spPr>
          <a:xfrm>
            <a:off x="762000" y="4800600"/>
            <a:ext cx="4191000" cy="1539082"/>
          </a:xfrm>
          <a:prstGeom prst="rect">
            <a:avLst/>
          </a:prstGeom>
        </p:spPr>
        <p:txBody>
          <a:bodyPr vert="horz" lIns="91440" tIns="45720" rIns="91440" bIns="45720" rtlCol="0">
            <a:noAutofit/>
          </a:bodyPr>
          <a:lst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a:lstStyle>
          <a:p>
            <a:pPr algn="just">
              <a:spcBef>
                <a:spcPts val="800"/>
              </a:spcBef>
            </a:pPr>
            <a:r>
              <a:rPr lang="en-US" altLang="zh-CN" sz="1700" dirty="0" smtClean="0"/>
              <a:t>Graphic tobacco warning on cigarette packages  (FDA)</a:t>
            </a:r>
            <a:endParaRPr lang="zh-CN" altLang="en-US" sz="1700" dirty="0"/>
          </a:p>
        </p:txBody>
      </p:sp>
    </p:spTree>
    <p:extLst>
      <p:ext uri="{BB962C8B-B14F-4D97-AF65-F5344CB8AC3E}">
        <p14:creationId xmlns:p14="http://schemas.microsoft.com/office/powerpoint/2010/main" val="27285778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91000" y="2286000"/>
            <a:ext cx="4267200" cy="1475183"/>
          </a:xfrm>
        </p:spPr>
        <p:txBody>
          <a:bodyPr>
            <a:noAutofit/>
          </a:bodyPr>
          <a:lstStyle/>
          <a:p>
            <a:pPr>
              <a:buFont typeface="Wingdings" panose="05000000000000000000" pitchFamily="2" charset="2"/>
              <a:buChar char="l"/>
            </a:pPr>
            <a:r>
              <a:rPr lang="en-US" altLang="zh-CN" sz="1600" dirty="0" smtClean="0"/>
              <a:t>Heavy use of emotional appeals in early AIDS-related campaigns gave rise to powerful rights-based social movement, denouncing these messages as stigmatizing.  – Halted use of fear.</a:t>
            </a:r>
            <a:endParaRPr lang="zh-CN" altLang="en-US" sz="1600" dirty="0"/>
          </a:p>
        </p:txBody>
      </p:sp>
      <p:sp>
        <p:nvSpPr>
          <p:cNvPr id="4" name="Title 1"/>
          <p:cNvSpPr>
            <a:spLocks noGrp="1"/>
          </p:cNvSpPr>
          <p:nvPr>
            <p:ph type="title"/>
          </p:nvPr>
        </p:nvSpPr>
        <p:spPr/>
        <p:txBody>
          <a:bodyPr>
            <a:noAutofit/>
          </a:bodyPr>
          <a:lstStyle/>
          <a:p>
            <a:r>
              <a:rPr lang="en-US" altLang="zh-CN" sz="3600" b="1" dirty="0"/>
              <a:t>Public health campaigns against </a:t>
            </a:r>
            <a:r>
              <a:rPr lang="en-US" altLang="zh-CN" sz="3600" b="1" dirty="0" smtClean="0"/>
              <a:t>AIDS </a:t>
            </a:r>
            <a:r>
              <a:rPr lang="en-US" altLang="zh-CN" sz="3600" b="1" dirty="0"/>
              <a:t>(post-World War II)</a:t>
            </a:r>
            <a:endParaRPr lang="zh-CN" altLang="en-US" sz="3600"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3870193"/>
            <a:ext cx="1785291" cy="25306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descr="Grim reaper advertisemen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7636" y="2305050"/>
            <a:ext cx="1905000" cy="14287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124200" y="2286000"/>
            <a:ext cx="1143000" cy="830997"/>
          </a:xfrm>
          <a:prstGeom prst="rect">
            <a:avLst/>
          </a:prstGeom>
          <a:noFill/>
        </p:spPr>
        <p:txBody>
          <a:bodyPr wrap="square" rtlCol="0">
            <a:spAutoFit/>
          </a:bodyPr>
          <a:lstStyle/>
          <a:p>
            <a:r>
              <a:rPr lang="en-US" altLang="zh-CN" sz="1200" b="1" i="1" dirty="0"/>
              <a:t>Grim Reaper </a:t>
            </a:r>
            <a:r>
              <a:rPr lang="en-US" altLang="zh-CN" sz="1200" b="1" i="1" dirty="0" smtClean="0"/>
              <a:t>commercial, 1987, </a:t>
            </a:r>
          </a:p>
          <a:p>
            <a:r>
              <a:rPr lang="en-US" altLang="zh-CN" sz="1200" b="1" i="1" dirty="0" smtClean="0"/>
              <a:t>Australia</a:t>
            </a:r>
            <a:endParaRPr lang="zh-CN" altLang="en-US" sz="1200" dirty="0"/>
          </a:p>
        </p:txBody>
      </p:sp>
      <p:sp>
        <p:nvSpPr>
          <p:cNvPr id="7" name="Content Placeholder 2"/>
          <p:cNvSpPr txBox="1">
            <a:spLocks/>
          </p:cNvSpPr>
          <p:nvPr/>
        </p:nvSpPr>
        <p:spPr>
          <a:xfrm>
            <a:off x="914400" y="3962400"/>
            <a:ext cx="5334000" cy="2362200"/>
          </a:xfrm>
          <a:prstGeom prst="rect">
            <a:avLst/>
          </a:prstGeom>
        </p:spPr>
        <p:txBody>
          <a:bodyPr vert="horz" lIns="91440" tIns="45720" rIns="91440" bIns="45720" rtlCol="0">
            <a:noAutofit/>
          </a:bodyPr>
          <a:lst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a:lstStyle>
          <a:p>
            <a:pPr>
              <a:spcBef>
                <a:spcPts val="800"/>
              </a:spcBef>
              <a:buFont typeface="Wingdings" pitchFamily="2" charset="2"/>
              <a:buChar char="l"/>
            </a:pPr>
            <a:r>
              <a:rPr lang="en-US" altLang="zh-CN" sz="1600" dirty="0" smtClean="0"/>
              <a:t>However, after the advent of highly active antiretroviral therapy in the 1990s, infection rates ticked up, particularly in young minority men. With growing concerns about complacency and the risks of HIV transmission, San Francisco, Baltimore and New York adopted hard-hitting campaigns. </a:t>
            </a:r>
          </a:p>
          <a:p>
            <a:pPr>
              <a:spcBef>
                <a:spcPts val="800"/>
              </a:spcBef>
              <a:buFont typeface="Wingdings" pitchFamily="2" charset="2"/>
              <a:buChar char="l"/>
            </a:pPr>
            <a:r>
              <a:rPr lang="en-US" altLang="zh-CN" sz="1600" dirty="0" smtClean="0"/>
              <a:t>Agreement: with AIDS, fear overcame opposition only when it was framed as fair warning with the potential to correct misperceptions.</a:t>
            </a:r>
            <a:endParaRPr lang="zh-CN" altLang="en-US" sz="1600" dirty="0"/>
          </a:p>
        </p:txBody>
      </p:sp>
    </p:spTree>
    <p:extLst>
      <p:ext uri="{BB962C8B-B14F-4D97-AF65-F5344CB8AC3E}">
        <p14:creationId xmlns:p14="http://schemas.microsoft.com/office/powerpoint/2010/main" val="11600550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41295" y="2553147"/>
            <a:ext cx="7745505" cy="1180653"/>
          </a:xfrm>
        </p:spPr>
        <p:txBody>
          <a:bodyPr>
            <a:normAutofit/>
          </a:bodyPr>
          <a:lstStyle/>
          <a:p>
            <a:pPr marL="0" indent="0" algn="ctr">
              <a:buNone/>
            </a:pPr>
            <a:r>
              <a:rPr lang="en-US" altLang="zh-CN" sz="4800" dirty="0" smtClean="0"/>
              <a:t>Does fear appeal work ?  </a:t>
            </a:r>
            <a:endParaRPr lang="zh-CN" altLang="en-US" sz="4800" dirty="0"/>
          </a:p>
        </p:txBody>
      </p:sp>
      <p:sp>
        <p:nvSpPr>
          <p:cNvPr id="3" name="Title 2"/>
          <p:cNvSpPr>
            <a:spLocks noGrp="1"/>
          </p:cNvSpPr>
          <p:nvPr>
            <p:ph type="title"/>
          </p:nvPr>
        </p:nvSpPr>
        <p:spPr/>
        <p:txBody>
          <a:bodyPr/>
          <a:lstStyle/>
          <a:p>
            <a:r>
              <a:rPr lang="en-US" altLang="zh-CN" dirty="0" smtClean="0"/>
              <a:t>Question</a:t>
            </a:r>
            <a:endParaRPr lang="zh-CN" altLang="en-US" dirty="0"/>
          </a:p>
        </p:txBody>
      </p:sp>
      <p:pic>
        <p:nvPicPr>
          <p:cNvPr id="2056" name="Picture 8" descr="http://3.bp.blogspot.com/_bZivcDnQtP4/SwiLUFhYsQI/AAAAAAAAAIk/Xs4lMhp_l90/s200/Fear+ad+a+real+on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4038600"/>
            <a:ext cx="1600200" cy="120015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https://www.mailman.columbia.edu/sites/default/files/styles/hero_1500x632/public/jpg/scaretactics-1500x632.jpg?itok=jR5u1zQ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05400" y="4038600"/>
            <a:ext cx="2834005" cy="119406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https://www.healthnewsreview.org/wp-content/uploads/2012/02/pr036-11-image.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00200" y="4038600"/>
            <a:ext cx="1143000" cy="1194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83067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Image result for model of behavior prediction"/>
          <p:cNvPicPr>
            <a:picLocks noChangeAspect="1" noChangeArrowheads="1"/>
          </p:cNvPicPr>
          <p:nvPr/>
        </p:nvPicPr>
        <p:blipFill rotWithShape="1">
          <a:blip r:embed="rId2">
            <a:extLst>
              <a:ext uri="{28A0092B-C50C-407E-A947-70E740481C1C}">
                <a14:useLocalDpi xmlns:a14="http://schemas.microsoft.com/office/drawing/2010/main" val="0"/>
              </a:ext>
            </a:extLst>
          </a:blip>
          <a:srcRect t="21130"/>
          <a:stretch/>
        </p:blipFill>
        <p:spPr bwMode="auto">
          <a:xfrm>
            <a:off x="1142999" y="2341418"/>
            <a:ext cx="6781801" cy="401159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a:xfrm>
            <a:off x="688490" y="570156"/>
            <a:ext cx="7998310" cy="1054250"/>
          </a:xfrm>
        </p:spPr>
        <p:txBody>
          <a:bodyPr/>
          <a:lstStyle/>
          <a:p>
            <a:r>
              <a:rPr lang="en-US" altLang="zh-CN" sz="3600" b="1" dirty="0" smtClean="0"/>
              <a:t>An Integrative Model of Behavioral</a:t>
            </a:r>
            <a:r>
              <a:rPr lang="en-US" altLang="zh-CN" sz="3600" b="1" dirty="0"/>
              <a:t/>
            </a:r>
            <a:br>
              <a:rPr lang="en-US" altLang="zh-CN" sz="3600" b="1" dirty="0"/>
            </a:br>
            <a:r>
              <a:rPr lang="en-US" altLang="zh-CN" sz="3600" b="1" dirty="0" smtClean="0"/>
              <a:t>Prediction </a:t>
            </a:r>
            <a:endParaRPr lang="zh-CN" altLang="en-US" sz="3600" dirty="0"/>
          </a:p>
        </p:txBody>
      </p:sp>
      <p:sp>
        <p:nvSpPr>
          <p:cNvPr id="4" name="Rounded Rectangle 3"/>
          <p:cNvSpPr/>
          <p:nvPr/>
        </p:nvSpPr>
        <p:spPr>
          <a:xfrm>
            <a:off x="1503220" y="5063835"/>
            <a:ext cx="990600" cy="609600"/>
          </a:xfrm>
          <a:prstGeom prst="roundRect">
            <a:avLst/>
          </a:prstGeom>
          <a:noFill/>
          <a:ln w="2857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ounded Rectangle 6"/>
          <p:cNvSpPr/>
          <p:nvPr/>
        </p:nvSpPr>
        <p:spPr>
          <a:xfrm>
            <a:off x="6705600" y="3886200"/>
            <a:ext cx="838200" cy="484909"/>
          </a:xfrm>
          <a:prstGeom prst="roundRect">
            <a:avLst/>
          </a:prstGeom>
          <a:noFill/>
          <a:ln w="2857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AutoShape 6" descr="Image result for you are he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8" descr="Image result for you are her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106" name="Picture 10" descr="Image result for you are her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57300" y="4724400"/>
            <a:ext cx="495300" cy="495300"/>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14" descr="Image result for targe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34200" y="3429000"/>
            <a:ext cx="432955" cy="432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838353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Hardcover">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Hardcover">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ardcover">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Hardcover</Template>
  <TotalTime>636</TotalTime>
  <Words>1919</Words>
  <Application>Microsoft Office PowerPoint</Application>
  <PresentationFormat>On-screen Show (4:3)</PresentationFormat>
  <Paragraphs>164</Paragraphs>
  <Slides>18</Slides>
  <Notes>3</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Hardcover</vt:lpstr>
      <vt:lpstr>Health Care, Health Scare ?</vt:lpstr>
      <vt:lpstr>Overview</vt:lpstr>
      <vt:lpstr>Scare Tactics or Threat Appeals</vt:lpstr>
      <vt:lpstr>History of fear-based messaging in Public Health </vt:lpstr>
      <vt:lpstr>History of fear-based messaging in Public Health </vt:lpstr>
      <vt:lpstr>Public health campaigns against Tobacco (post-World War II)</vt:lpstr>
      <vt:lpstr>Public health campaigns against AIDS (post-World War II)</vt:lpstr>
      <vt:lpstr>Question</vt:lpstr>
      <vt:lpstr>An Integrative Model of Behavioral Prediction </vt:lpstr>
      <vt:lpstr>More than sixty years of research</vt:lpstr>
      <vt:lpstr>Threatening communication: a critical re-analysis and a revised meta-analytic test of fear appeal theory </vt:lpstr>
      <vt:lpstr>Threatening communication: a critical re-analysis and a revised meta-analytic test of fear appeal theory </vt:lpstr>
      <vt:lpstr>Threatening communication: a critical re-analysis and a revised meta-analytic test of fear appeal theory </vt:lpstr>
      <vt:lpstr>Appealing to Fear: A Meta-Analysis of Fear Appeal Effectiveness and Theories</vt:lpstr>
      <vt:lpstr>New York City’s Experience with Fear-Based Public Health Campaign</vt:lpstr>
      <vt:lpstr>Online Sources</vt:lpstr>
      <vt:lpstr>Online Sources</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care, health scare ?</dc:title>
  <dc:creator>Sandra</dc:creator>
  <cp:lastModifiedBy>Sandra</cp:lastModifiedBy>
  <cp:revision>87</cp:revision>
  <dcterms:created xsi:type="dcterms:W3CDTF">2006-08-16T00:00:00Z</dcterms:created>
  <dcterms:modified xsi:type="dcterms:W3CDTF">2019-10-30T01:36:05Z</dcterms:modified>
</cp:coreProperties>
</file>