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61" r:id="rId6"/>
    <p:sldId id="262" r:id="rId7"/>
    <p:sldId id="263" r:id="rId8"/>
    <p:sldId id="264" r:id="rId9"/>
    <p:sldId id="265" r:id="rId10"/>
    <p:sldId id="266" r:id="rId11"/>
    <p:sldId id="268" r:id="rId12"/>
    <p:sldId id="274" r:id="rId13"/>
    <p:sldId id="273" r:id="rId14"/>
    <p:sldId id="270" r:id="rId15"/>
    <p:sldId id="267" r:id="rId16"/>
    <p:sldId id="269" r:id="rId17"/>
    <p:sldId id="271" r:id="rId18"/>
    <p:sldId id="278" r:id="rId19"/>
    <p:sldId id="275" r:id="rId20"/>
    <p:sldId id="277" r:id="rId21"/>
    <p:sldId id="272" r:id="rId22"/>
    <p:sldId id="276" r:id="rId23"/>
    <p:sldId id="283" r:id="rId24"/>
    <p:sldId id="280" r:id="rId25"/>
    <p:sldId id="281" r:id="rId26"/>
    <p:sldId id="28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33CC"/>
    <a:srgbClr val="000099"/>
    <a:srgbClr val="000066"/>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1423" autoAdjust="0"/>
  </p:normalViewPr>
  <p:slideViewPr>
    <p:cSldViewPr>
      <p:cViewPr>
        <p:scale>
          <a:sx n="50" d="100"/>
          <a:sy n="50" d="100"/>
        </p:scale>
        <p:origin x="-19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07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E5DC7-2523-4CAC-A819-D0E8BC7776F6}" type="datetimeFigureOut">
              <a:rPr lang="zh-CN" altLang="en-US"/>
              <a:pPr>
                <a:defRPr/>
              </a:pPr>
              <a:t>2019/12/6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3F8F31A-28AF-4D11-AE40-FF7A325AAC22}" type="slidenum">
              <a:rPr lang="zh-CN" altLang="en-US"/>
              <a:pPr>
                <a:defRPr/>
              </a:pPr>
              <a:t>‹#›</a:t>
            </a:fld>
            <a:endParaRPr lang="zh-CN" altLang="en-US"/>
          </a:p>
        </p:txBody>
      </p:sp>
    </p:spTree>
    <p:extLst>
      <p:ext uri="{BB962C8B-B14F-4D97-AF65-F5344CB8AC3E}">
        <p14:creationId xmlns:p14="http://schemas.microsoft.com/office/powerpoint/2010/main" val="34653078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upport.sas.com/documentation/cdl/en/statug/63347/HTML/default/statug_logistic_sect075.htm#delo_e_88"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upport.sas.com/kb/45/339.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z="900" dirty="0" smtClean="0"/>
              <a:t>The concept of an ROC curve is based on the notion of a </a:t>
            </a:r>
            <a:r>
              <a:rPr lang="en-US" altLang="zh-CN" sz="900" b="1" dirty="0" smtClean="0"/>
              <a:t>"separator" (or decision) variable</a:t>
            </a:r>
            <a:r>
              <a:rPr lang="en-US" altLang="zh-CN" sz="900" dirty="0" smtClean="0"/>
              <a:t>. The frequencies of positive and negative results of the diagnostic test will vary if one changes the "criterion" or "cut-off" for positivity on the decision axis. Where the results of a diagnostic system are assessed based on subjective judgement, the decision scale is only "implicit". Such a decision variable is often called a "latent" or unobservable variable. </a:t>
            </a:r>
            <a:endParaRPr lang="en-US" altLang="zh-CN" sz="900" dirty="0" smtClean="0"/>
          </a:p>
          <a:p>
            <a:pPr eaLnBrk="1" hangingPunct="1">
              <a:spcBef>
                <a:spcPct val="0"/>
              </a:spcBef>
            </a:pPr>
            <a:endParaRPr lang="en-US" altLang="zh-CN" sz="900" dirty="0" smtClean="0"/>
          </a:p>
          <a:p>
            <a:pPr eaLnBrk="1" hangingPunct="1">
              <a:spcBef>
                <a:spcPct val="0"/>
              </a:spcBef>
            </a:pPr>
            <a:r>
              <a:rPr lang="en-US" altLang="zh-CN" sz="900" b="1" dirty="0" smtClean="0"/>
              <a:t>Classifier: </a:t>
            </a:r>
            <a:r>
              <a:rPr lang="en-US" altLang="zh-CN" sz="900" dirty="0" smtClean="0"/>
              <a:t>A </a:t>
            </a:r>
            <a:r>
              <a:rPr lang="en-US" altLang="zh-CN" sz="900" u="sng" dirty="0" smtClean="0"/>
              <a:t>discrete classifier </a:t>
            </a:r>
            <a:r>
              <a:rPr lang="en-US" altLang="zh-CN" sz="900" dirty="0" smtClean="0"/>
              <a:t>is one that outputs only a class label(such as </a:t>
            </a:r>
            <a:r>
              <a:rPr lang="en-US" altLang="zh-CN" sz="900" u="sng" dirty="0" smtClean="0"/>
              <a:t>decision trees or rule sets</a:t>
            </a:r>
            <a:r>
              <a:rPr lang="en-US" altLang="zh-CN" sz="900" dirty="0" smtClean="0"/>
              <a:t>, are designed to produce only a class decision, i.e., a Y or N on each instance). Each discrete classifier produces an (</a:t>
            </a:r>
            <a:r>
              <a:rPr lang="en-US" altLang="zh-CN" sz="900" dirty="0" err="1" smtClean="0"/>
              <a:t>fp</a:t>
            </a:r>
            <a:r>
              <a:rPr lang="en-US" altLang="zh-CN" sz="900" dirty="0" smtClean="0"/>
              <a:t> rate, </a:t>
            </a:r>
            <a:r>
              <a:rPr lang="en-US" altLang="zh-CN" sz="900" dirty="0" err="1" smtClean="0"/>
              <a:t>tp</a:t>
            </a:r>
            <a:r>
              <a:rPr lang="en-US" altLang="zh-CN" sz="900" dirty="0" smtClean="0"/>
              <a:t> rate) pair corresponding to a single point in ROC space. Some classifiers, such as a </a:t>
            </a:r>
            <a:r>
              <a:rPr lang="en-US" altLang="zh-CN" sz="900" u="sng" dirty="0" smtClean="0"/>
              <a:t>Naive Bayes classifier or a neural network</a:t>
            </a:r>
            <a:r>
              <a:rPr lang="en-US" altLang="zh-CN" sz="900" dirty="0" smtClean="0"/>
              <a:t>, naturally yield an instance probability or score, a numeric value that represents the degree to which an instance is a member of a class. Such a </a:t>
            </a:r>
            <a:r>
              <a:rPr lang="en-US" altLang="zh-CN" sz="900" u="sng" dirty="0" smtClean="0"/>
              <a:t>ranking or scoring classifier </a:t>
            </a:r>
            <a:r>
              <a:rPr lang="en-US" altLang="zh-CN" sz="900" dirty="0" smtClean="0"/>
              <a:t>can be used with a threshold to produce a discrete (binary) classifier: if the classifier output is above the threshold, the classifier produces a Y, else a N. Each threshold value produces a different point in ROC space</a:t>
            </a:r>
            <a:r>
              <a:rPr lang="en-US" altLang="zh-CN" sz="900" dirty="0" smtClean="0"/>
              <a:t>.</a:t>
            </a:r>
          </a:p>
          <a:p>
            <a:pPr eaLnBrk="1" hangingPunct="1">
              <a:spcBef>
                <a:spcPct val="0"/>
              </a:spcBef>
            </a:pPr>
            <a:endParaRPr lang="en-US" altLang="zh-CN" sz="900" dirty="0" smtClean="0"/>
          </a:p>
          <a:p>
            <a:pPr eaLnBrk="1" hangingPunct="1">
              <a:spcBef>
                <a:spcPct val="0"/>
              </a:spcBef>
            </a:pPr>
            <a:r>
              <a:rPr lang="en-US" altLang="zh-CN" sz="900" b="1" dirty="0" smtClean="0"/>
              <a:t>ROC SPACE:</a:t>
            </a:r>
            <a:endParaRPr lang="en-US" altLang="zh-CN" sz="900" b="1" dirty="0" smtClean="0"/>
          </a:p>
          <a:p>
            <a:pPr marL="228600" indent="-228600" eaLnBrk="1" hangingPunct="1">
              <a:spcBef>
                <a:spcPct val="0"/>
              </a:spcBef>
              <a:buAutoNum type="arabicPeriod"/>
            </a:pPr>
            <a:r>
              <a:rPr lang="en-US" altLang="zh-CN" sz="900" b="0" u="sng" dirty="0" smtClean="0"/>
              <a:t>The </a:t>
            </a:r>
            <a:r>
              <a:rPr lang="en-US" altLang="zh-CN" sz="900" b="0" u="sng" dirty="0" smtClean="0"/>
              <a:t>diagonal line </a:t>
            </a:r>
            <a:r>
              <a:rPr lang="en-US" altLang="zh-CN" sz="900" dirty="0" smtClean="0"/>
              <a:t>y = x represents the strategy of randomly guessing a class. Thus a random classifier will produce a ROC point that ‘</a:t>
            </a:r>
            <a:r>
              <a:rPr lang="en-US" altLang="zh-CN" sz="900" dirty="0" err="1" smtClean="0"/>
              <a:t>slides’back</a:t>
            </a:r>
            <a:r>
              <a:rPr lang="en-US" altLang="zh-CN" sz="900" dirty="0" smtClean="0"/>
              <a:t> and forth on the diagonal based on the frequency with which it guesses the positive class. </a:t>
            </a:r>
            <a:endParaRPr lang="en-US" altLang="zh-CN" sz="900" dirty="0" smtClean="0"/>
          </a:p>
          <a:p>
            <a:pPr marL="228600" indent="-228600" eaLnBrk="1" hangingPunct="1">
              <a:spcBef>
                <a:spcPct val="0"/>
              </a:spcBef>
              <a:buAutoNum type="arabicPeriod"/>
            </a:pPr>
            <a:r>
              <a:rPr lang="en-US" altLang="zh-CN" sz="900" dirty="0" smtClean="0"/>
              <a:t>Any </a:t>
            </a:r>
            <a:r>
              <a:rPr lang="en-US" altLang="zh-CN" sz="900" dirty="0" smtClean="0"/>
              <a:t>classifier that appears in the </a:t>
            </a:r>
            <a:r>
              <a:rPr lang="en-US" altLang="zh-CN" sz="900" b="0" u="sng" dirty="0" smtClean="0"/>
              <a:t>lower right triangle </a:t>
            </a:r>
            <a:r>
              <a:rPr lang="en-US" altLang="zh-CN" sz="900" dirty="0" smtClean="0"/>
              <a:t>performs worse than random guessing. This triangle is therefore usually empty</a:t>
            </a:r>
            <a:r>
              <a:rPr lang="en-US" altLang="zh-CN" sz="900" dirty="0" smtClean="0"/>
              <a:t>.</a:t>
            </a:r>
          </a:p>
          <a:p>
            <a:pPr marL="228600" indent="-228600" eaLnBrk="1" hangingPunct="1">
              <a:spcBef>
                <a:spcPct val="0"/>
              </a:spcBef>
              <a:buAutoNum type="arabicPeriod"/>
            </a:pPr>
            <a:r>
              <a:rPr lang="en-US" altLang="zh-CN" sz="900" dirty="0" smtClean="0"/>
              <a:t>The </a:t>
            </a:r>
            <a:r>
              <a:rPr lang="en-US" altLang="zh-CN" sz="900" dirty="0" smtClean="0"/>
              <a:t>point </a:t>
            </a:r>
            <a:r>
              <a:rPr lang="en-US" altLang="zh-CN" sz="900" b="1" dirty="0" smtClean="0"/>
              <a:t>(0, 1) </a:t>
            </a:r>
            <a:r>
              <a:rPr lang="en-US" altLang="zh-CN" sz="900" dirty="0" smtClean="0"/>
              <a:t>represents perfect classification. </a:t>
            </a:r>
            <a:endParaRPr lang="en-US" altLang="zh-CN" sz="900" dirty="0" smtClean="0"/>
          </a:p>
          <a:p>
            <a:pPr marL="228600" indent="-228600" eaLnBrk="1" hangingPunct="1">
              <a:spcBef>
                <a:spcPct val="0"/>
              </a:spcBef>
              <a:buAutoNum type="arabicPeriod"/>
            </a:pPr>
            <a:r>
              <a:rPr lang="en-US" altLang="zh-CN" sz="900" dirty="0" smtClean="0"/>
              <a:t>Informally</a:t>
            </a:r>
            <a:r>
              <a:rPr lang="en-US" altLang="zh-CN" sz="900" dirty="0" smtClean="0"/>
              <a:t>, one point in ROC space is better than another if it is to the northwest of the first. </a:t>
            </a:r>
            <a:endParaRPr lang="en-US" altLang="zh-CN" sz="900" dirty="0" smtClean="0"/>
          </a:p>
          <a:p>
            <a:pPr marL="228600" indent="-228600" eaLnBrk="1" hangingPunct="1">
              <a:spcBef>
                <a:spcPct val="0"/>
              </a:spcBef>
              <a:buAutoNum type="arabicPeriod"/>
            </a:pPr>
            <a:r>
              <a:rPr lang="en-US" altLang="zh-CN" sz="900" dirty="0" smtClean="0"/>
              <a:t>Classifiers </a:t>
            </a:r>
            <a:r>
              <a:rPr lang="en-US" altLang="zh-CN" sz="900" dirty="0" smtClean="0"/>
              <a:t>appearing on the </a:t>
            </a:r>
            <a:r>
              <a:rPr lang="en-US" altLang="zh-CN" sz="900" u="sng" dirty="0" smtClean="0"/>
              <a:t>left-hand side of an ROC graph, near the X axis, </a:t>
            </a:r>
            <a:r>
              <a:rPr lang="en-US" altLang="zh-CN" sz="900" dirty="0" smtClean="0"/>
              <a:t>may be thought of as ‘</a:t>
            </a:r>
            <a:r>
              <a:rPr lang="en-US" altLang="zh-CN" sz="900" u="sng" dirty="0" smtClean="0"/>
              <a:t>conservative</a:t>
            </a:r>
            <a:r>
              <a:rPr lang="en-US" altLang="zh-CN" sz="900" dirty="0" smtClean="0"/>
              <a:t>’: they make positive classifications only with strong evidence so they make few false positive errors, but they often have low true positive rates as well. Classifiers on the </a:t>
            </a:r>
            <a:r>
              <a:rPr lang="en-US" altLang="zh-CN" sz="900" u="sng" dirty="0" smtClean="0"/>
              <a:t>upper right-hand side</a:t>
            </a:r>
            <a:r>
              <a:rPr lang="en-US" altLang="zh-CN" sz="900" dirty="0" smtClean="0"/>
              <a:t> of an ROC graph may be thought of as </a:t>
            </a:r>
            <a:r>
              <a:rPr lang="en-US" altLang="zh-CN" sz="900" u="sng" dirty="0" smtClean="0"/>
              <a:t>‘liberal’: </a:t>
            </a:r>
            <a:r>
              <a:rPr lang="en-US" altLang="zh-CN" sz="900" dirty="0" smtClean="0"/>
              <a:t>they make positive classifications with weak evidence so they classify nearly all positives correctly, but they often have high false positive rates.</a:t>
            </a:r>
            <a:endParaRPr lang="zh-CN" altLang="en-US" dirty="0" smtClean="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93ABC2-BFBD-4668-9A99-A83E9EEC5340}" type="slidenum">
              <a:rPr lang="zh-CN" altLang="en-US">
                <a:cs typeface="Arial" charset="0"/>
              </a:rPr>
              <a:pPr fontAlgn="base">
                <a:spcBef>
                  <a:spcPct val="0"/>
                </a:spcBef>
                <a:spcAft>
                  <a:spcPct val="0"/>
                </a:spcAft>
                <a:defRPr/>
              </a:pPr>
              <a:t>10</a:t>
            </a:fld>
            <a:endParaRPr lang="en-US" altLang="zh-CN">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Gini index</a:t>
            </a:r>
            <a:r>
              <a:rPr lang="en-US" altLang="zh-CN" sz="1200" b="0" i="0" kern="1200" dirty="0" smtClean="0">
                <a:solidFill>
                  <a:schemeClr val="tx1"/>
                </a:solidFill>
                <a:effectLst/>
                <a:latin typeface="+mn-lt"/>
                <a:ea typeface="+mn-ea"/>
                <a:cs typeface="+mn-cs"/>
              </a:rPr>
              <a:t> or </a:t>
            </a:r>
            <a:r>
              <a:rPr lang="en-US" altLang="zh-CN" sz="1200" b="1" i="0" kern="1200" dirty="0" smtClean="0">
                <a:solidFill>
                  <a:schemeClr val="tx1"/>
                </a:solidFill>
                <a:effectLst/>
                <a:latin typeface="+mn-lt"/>
                <a:ea typeface="+mn-ea"/>
                <a:cs typeface="+mn-cs"/>
              </a:rPr>
              <a:t>Gini coefficient</a:t>
            </a:r>
            <a:r>
              <a:rPr lang="en-US" altLang="zh-CN" sz="1200" b="0" i="0" kern="1200" dirty="0" smtClean="0">
                <a:solidFill>
                  <a:schemeClr val="tx1"/>
                </a:solidFill>
                <a:effectLst/>
                <a:latin typeface="+mn-lt"/>
                <a:ea typeface="+mn-ea"/>
                <a:cs typeface="+mn-cs"/>
              </a:rPr>
              <a:t> is a statistical measure of distribution developed by the Italian statistician </a:t>
            </a:r>
            <a:r>
              <a:rPr lang="en-US" altLang="zh-CN" sz="1200" b="0" i="0" kern="1200" dirty="0" err="1" smtClean="0">
                <a:solidFill>
                  <a:schemeClr val="tx1"/>
                </a:solidFill>
                <a:effectLst/>
                <a:latin typeface="+mn-lt"/>
                <a:ea typeface="+mn-ea"/>
                <a:cs typeface="+mn-cs"/>
              </a:rPr>
              <a:t>Corrado</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Gini</a:t>
            </a:r>
            <a:r>
              <a:rPr lang="en-US" altLang="zh-CN" sz="1200" b="0" i="0" kern="1200" dirty="0" smtClean="0">
                <a:solidFill>
                  <a:schemeClr val="tx1"/>
                </a:solidFill>
                <a:effectLst/>
                <a:latin typeface="+mn-lt"/>
                <a:ea typeface="+mn-ea"/>
                <a:cs typeface="+mn-cs"/>
              </a:rPr>
              <a:t> in 1912. It is often used as a gauge of economic inequality, measuring income distribution or, less commonly, wealth distribution among a population.</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(Example) AUC </a:t>
            </a:r>
            <a:r>
              <a:rPr lang="en-US" altLang="zh-CN" sz="1200" b="0" i="0" u="none" strike="noStrike" kern="1200" baseline="0" dirty="0" smtClean="0">
                <a:solidFill>
                  <a:schemeClr val="tx1"/>
                </a:solidFill>
                <a:latin typeface="+mn-lt"/>
                <a:ea typeface="+mn-ea"/>
                <a:cs typeface="+mn-cs"/>
              </a:rPr>
              <a:t>= 0.89 suggests an 89% chance that the radiologist reading the image will correctly distinguish a normal from an abnormal patient based on the ordering of the image ratings. However, </a:t>
            </a:r>
            <a:r>
              <a:rPr lang="en-US" altLang="zh-CN" sz="1200" b="0" i="0" u="sng" strike="noStrike" kern="1200" baseline="0" dirty="0" smtClean="0">
                <a:solidFill>
                  <a:schemeClr val="tx1"/>
                </a:solidFill>
                <a:latin typeface="+mn-lt"/>
                <a:ea typeface="+mn-ea"/>
                <a:cs typeface="+mn-cs"/>
              </a:rPr>
              <a:t>in the event of a tied rating, the assumption is that the radiologist will randomly assign one patient as normal and the other as abnormal.</a:t>
            </a:r>
            <a:endParaRPr lang="zh-CN" altLang="en-US" u="sng" dirty="0"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6E93E0-B3BA-4806-AF31-AE718B5A8B4F}" type="slidenum">
              <a:rPr lang="zh-CN" altLang="en-US">
                <a:cs typeface="Arial" charset="0"/>
              </a:rPr>
              <a:pPr fontAlgn="base">
                <a:spcBef>
                  <a:spcPct val="0"/>
                </a:spcBef>
                <a:spcAft>
                  <a:spcPct val="0"/>
                </a:spcAft>
                <a:defRPr/>
              </a:pPr>
              <a:t>11</a:t>
            </a:fld>
            <a:endParaRPr lang="en-US" altLang="zh-CN">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zh-CN" sz="1200" b="0" i="0" u="none" strike="noStrike" kern="1200" baseline="0" dirty="0" smtClean="0">
                <a:solidFill>
                  <a:schemeClr val="tx1"/>
                </a:solidFill>
                <a:latin typeface="+mn-lt"/>
                <a:ea typeface="+mn-ea"/>
                <a:cs typeface="+mn-cs"/>
              </a:rPr>
              <a:t>ROC curves generated using data from patients where each patient is subjected to two (or more) different diagnostic tests of interest are considered as correlated ROC curves. ROC curves generated using data from different groups of patients where patients within each group is subjected to two different diagnostic tests are referred as uncorrelated ROC curves.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comparison of two uncorrelated ROC curves is relatively simple and is based on a form of a </a:t>
            </a:r>
            <a:r>
              <a:rPr lang="en-US" altLang="zh-CN" sz="1200" b="0" i="1" u="none" strike="noStrike" kern="1200" baseline="0" dirty="0" smtClean="0">
                <a:solidFill>
                  <a:schemeClr val="tx1"/>
                </a:solidFill>
                <a:latin typeface="+mn-lt"/>
                <a:ea typeface="+mn-ea"/>
                <a:cs typeface="+mn-cs"/>
              </a:rPr>
              <a:t>Z </a:t>
            </a:r>
            <a:r>
              <a:rPr lang="en-US" altLang="zh-CN" sz="1200" b="0" i="0" u="none" strike="noStrike" kern="1200" baseline="0" dirty="0" smtClean="0">
                <a:solidFill>
                  <a:schemeClr val="tx1"/>
                </a:solidFill>
                <a:latin typeface="+mn-lt"/>
                <a:ea typeface="+mn-ea"/>
                <a:cs typeface="+mn-cs"/>
              </a:rPr>
              <a:t>statistic that uses the difference in the area under the two curves and the SD of each AUC.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 the case of correlated ROC curves, we refer the readers to a nonparametric approach proposed by DeLong et al.</a:t>
            </a:r>
          </a:p>
          <a:p>
            <a:r>
              <a:rPr lang="en-US" altLang="zh-CN" sz="1200" b="0" i="0" u="none" strike="noStrike" kern="1200" baseline="0" dirty="0" smtClean="0">
                <a:solidFill>
                  <a:schemeClr val="tx1"/>
                </a:solidFill>
                <a:latin typeface="+mn-lt"/>
                <a:ea typeface="+mn-ea"/>
                <a:cs typeface="+mn-cs"/>
              </a:rPr>
              <a:t>- DeLong ER, DeLong DM, Clarke-Pearson DL. Comparing the areas under two or more correlated receiver operating characteristic curves: a</a:t>
            </a:r>
          </a:p>
          <a:p>
            <a:r>
              <a:rPr lang="en-US" altLang="zh-CN" sz="1200" b="0" i="0" u="none" strike="noStrike" kern="1200" baseline="0" dirty="0" smtClean="0">
                <a:solidFill>
                  <a:schemeClr val="tx1"/>
                </a:solidFill>
                <a:latin typeface="+mn-lt"/>
                <a:ea typeface="+mn-ea"/>
                <a:cs typeface="+mn-cs"/>
              </a:rPr>
              <a:t>nonparametric approach. </a:t>
            </a:r>
            <a:r>
              <a:rPr lang="en-US" altLang="zh-CN" sz="1200" b="0" i="1" u="none" strike="noStrike" kern="1200" baseline="0" dirty="0" smtClean="0">
                <a:solidFill>
                  <a:schemeClr val="tx1"/>
                </a:solidFill>
                <a:latin typeface="+mn-lt"/>
                <a:ea typeface="+mn-ea"/>
                <a:cs typeface="+mn-cs"/>
              </a:rPr>
              <a:t>Biometrics. </a:t>
            </a:r>
            <a:r>
              <a:rPr lang="en-US" altLang="zh-CN" sz="1200" b="0" i="0" u="none" strike="noStrike" kern="1200" baseline="0" dirty="0" smtClean="0">
                <a:solidFill>
                  <a:schemeClr val="tx1"/>
                </a:solidFill>
                <a:latin typeface="+mn-lt"/>
                <a:ea typeface="+mn-ea"/>
                <a:cs typeface="+mn-cs"/>
              </a:rPr>
              <a:t>1988;44:837– 845.</a:t>
            </a:r>
            <a:endParaRPr lang="en-US" altLang="zh-CN" dirty="0"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19A382-5E1A-4070-8C3F-AC08555297A9}" type="slidenum">
              <a:rPr lang="zh-CN" altLang="en-US">
                <a:cs typeface="Arial" charset="0"/>
              </a:rPr>
              <a:pPr fontAlgn="base">
                <a:spcBef>
                  <a:spcPct val="0"/>
                </a:spcBef>
                <a:spcAft>
                  <a:spcPct val="0"/>
                </a:spcAft>
                <a:defRPr/>
              </a:pPr>
              <a:t>12</a:t>
            </a:fld>
            <a:endParaRPr lang="en-US" altLang="zh-CN">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smtClean="0"/>
              <a:t>It is possible for a high-AUC classifier to perform worse in a specific region of ROC space than a low-AUC classifier. Fig. shows an example of this: classifier B is generally better than A except at </a:t>
            </a:r>
            <a:r>
              <a:rPr lang="en-US" altLang="zh-CN" dirty="0" smtClean="0"/>
              <a:t>FP-rate </a:t>
            </a:r>
            <a:r>
              <a:rPr lang="en-US" altLang="zh-CN" dirty="0" smtClean="0"/>
              <a:t>&gt; 0.6 where A has a slight advantage. But </a:t>
            </a:r>
            <a:r>
              <a:rPr lang="en-US" altLang="zh-CN" u="sng" dirty="0" smtClean="0"/>
              <a:t>in practice the AUC performs very well and is often used when a general measure of </a:t>
            </a:r>
            <a:r>
              <a:rPr lang="en-US" altLang="zh-CN" u="sng" dirty="0" smtClean="0"/>
              <a:t>predictive-ness </a:t>
            </a:r>
            <a:r>
              <a:rPr lang="en-US" altLang="zh-CN" u="sng" dirty="0" smtClean="0"/>
              <a:t>is desired.</a:t>
            </a:r>
            <a:endParaRPr lang="zh-CN" altLang="en-US" u="sng" dirty="0"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AE7E77-9A8C-4AA9-870F-4CFF6C5CA2AA}" type="slidenum">
              <a:rPr lang="zh-CN" altLang="en-US">
                <a:cs typeface="Arial" charset="0"/>
              </a:rPr>
              <a:pPr fontAlgn="base">
                <a:spcBef>
                  <a:spcPct val="0"/>
                </a:spcBef>
                <a:spcAft>
                  <a:spcPct val="0"/>
                </a:spcAft>
                <a:defRPr/>
              </a:pPr>
              <a:t>13</a:t>
            </a:fld>
            <a:endParaRPr lang="en-US" altLang="zh-CN">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smtClean="0"/>
              <a:t>The third method incorporates the financial costs for correct and false diagnosis and the costs of further work up for diagnosis. </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In </a:t>
            </a:r>
            <a:r>
              <a:rPr lang="en-US" altLang="zh-CN" dirty="0" smtClean="0"/>
              <a:t>fact, the consequence of each possible test outcome is ascertained to their costs and </a:t>
            </a:r>
            <a:r>
              <a:rPr lang="en-US" altLang="zh-CN" u="sng" dirty="0" smtClean="0"/>
              <a:t>combining ROC analysis with utility-based decision theory can be used to determine the optimal cut point. </a:t>
            </a:r>
            <a:r>
              <a:rPr lang="en-US" altLang="zh-CN" dirty="0" smtClean="0"/>
              <a:t>For example, given a disease with low prevalence and high cost of false positive diagnosis, the cut-point may be chosen at higher value to maximize specificity while for a disease occurring at high prevalence and missing diagnosis has a serious fatal consequences, a lower cut-point value would be selected to maximize sensitivity. </a:t>
            </a:r>
            <a:endParaRPr lang="zh-CN" altLang="en-US" dirty="0"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29238A-2B9C-4237-8BC8-D4A3F6828332}" type="slidenum">
              <a:rPr lang="zh-CN" altLang="en-US">
                <a:cs typeface="Arial" charset="0"/>
              </a:rPr>
              <a:pPr fontAlgn="base">
                <a:spcBef>
                  <a:spcPct val="0"/>
                </a:spcBef>
                <a:spcAft>
                  <a:spcPct val="0"/>
                </a:spcAft>
                <a:defRPr/>
              </a:pPr>
              <a:t>14</a:t>
            </a:fld>
            <a:endParaRPr lang="en-US" altLang="zh-CN">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zh-CN" sz="1200" b="0" i="0" u="none" strike="noStrike" kern="1200" baseline="0" dirty="0" smtClean="0">
                <a:solidFill>
                  <a:schemeClr val="tx1"/>
                </a:solidFill>
                <a:latin typeface="+mn-lt"/>
                <a:ea typeface="+mn-ea"/>
                <a:cs typeface="+mn-cs"/>
              </a:rPr>
              <a:t>If the proportion of positive to negative instances changes in a test set, the ROC curves will not change. ROC graphs are based upon </a:t>
            </a:r>
            <a:r>
              <a:rPr lang="en-US" altLang="zh-CN" sz="1200" b="0" i="0" u="none" strike="noStrike" kern="1200" baseline="0" dirty="0" err="1" smtClean="0">
                <a:solidFill>
                  <a:schemeClr val="tx1"/>
                </a:solidFill>
                <a:latin typeface="+mn-lt"/>
                <a:ea typeface="+mn-ea"/>
                <a:cs typeface="+mn-cs"/>
              </a:rPr>
              <a:t>tp</a:t>
            </a:r>
            <a:r>
              <a:rPr lang="en-US" altLang="zh-CN" sz="1200" b="0" i="0" u="none" strike="noStrike" kern="1200" baseline="0" dirty="0" smtClean="0">
                <a:solidFill>
                  <a:schemeClr val="tx1"/>
                </a:solidFill>
                <a:latin typeface="+mn-lt"/>
                <a:ea typeface="+mn-ea"/>
                <a:cs typeface="+mn-cs"/>
              </a:rPr>
              <a:t>- rate and </a:t>
            </a:r>
            <a:r>
              <a:rPr lang="en-US" altLang="zh-CN" sz="1200" b="0" i="0" u="none" strike="noStrike" kern="1200" baseline="0" dirty="0" err="1" smtClean="0">
                <a:solidFill>
                  <a:schemeClr val="tx1"/>
                </a:solidFill>
                <a:latin typeface="+mn-lt"/>
                <a:ea typeface="+mn-ea"/>
                <a:cs typeface="+mn-cs"/>
              </a:rPr>
              <a:t>fp</a:t>
            </a:r>
            <a:r>
              <a:rPr lang="en-US" altLang="zh-CN" sz="1200" b="0" i="0" u="none" strike="noStrike" kern="1200" baseline="0" dirty="0" smtClean="0">
                <a:solidFill>
                  <a:schemeClr val="tx1"/>
                </a:solidFill>
                <a:latin typeface="+mn-lt"/>
                <a:ea typeface="+mn-ea"/>
                <a:cs typeface="+mn-cs"/>
              </a:rPr>
              <a:t>-rate, in which each dimension is a strict columnar ratio, so do not depend on class </a:t>
            </a:r>
            <a:r>
              <a:rPr lang="en-US" altLang="zh-CN" sz="1200" b="0" i="0" u="none" strike="noStrike" kern="1200" baseline="0" dirty="0" err="1" smtClean="0">
                <a:solidFill>
                  <a:schemeClr val="tx1"/>
                </a:solidFill>
                <a:latin typeface="+mn-lt"/>
                <a:ea typeface="+mn-ea"/>
                <a:cs typeface="+mn-cs"/>
              </a:rPr>
              <a:t>distributions.</a:t>
            </a:r>
            <a:r>
              <a:rPr lang="en-US" altLang="zh-CN" dirty="0" err="1" smtClean="0"/>
              <a:t>To</a:t>
            </a:r>
            <a:r>
              <a:rPr lang="en-US" altLang="zh-CN" dirty="0" smtClean="0"/>
              <a:t> </a:t>
            </a:r>
            <a:r>
              <a:rPr lang="en-US" altLang="zh-CN" dirty="0" smtClean="0"/>
              <a:t>see the effect of class skew, consider the curves in the figure, which show two classifiers evaluated using ROC curves </a:t>
            </a:r>
            <a:r>
              <a:rPr lang="en-US" altLang="zh-CN" dirty="0" smtClean="0"/>
              <a:t>and precision(PPV)-recall(TPR) </a:t>
            </a:r>
            <a:r>
              <a:rPr lang="en-US" altLang="zh-CN" dirty="0" smtClean="0"/>
              <a:t>curves. </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In </a:t>
            </a:r>
            <a:r>
              <a:rPr lang="en-US" altLang="zh-CN" b="1" dirty="0" smtClean="0"/>
              <a:t>a</a:t>
            </a:r>
            <a:r>
              <a:rPr lang="en-US" altLang="zh-CN" dirty="0" smtClean="0"/>
              <a:t> and </a:t>
            </a:r>
            <a:r>
              <a:rPr lang="en-US" altLang="zh-CN" b="1" dirty="0" smtClean="0"/>
              <a:t>b</a:t>
            </a:r>
            <a:r>
              <a:rPr lang="en-US" altLang="zh-CN" dirty="0" smtClean="0"/>
              <a:t>, the test set has a balanced 1:1 class distribution. Graph </a:t>
            </a:r>
            <a:r>
              <a:rPr lang="en-US" altLang="zh-CN" b="1" dirty="0" smtClean="0"/>
              <a:t>c</a:t>
            </a:r>
            <a:r>
              <a:rPr lang="en-US" altLang="zh-CN" dirty="0" smtClean="0"/>
              <a:t> </a:t>
            </a:r>
            <a:r>
              <a:rPr lang="en-US" altLang="zh-CN" dirty="0" smtClean="0"/>
              <a:t>and </a:t>
            </a:r>
            <a:r>
              <a:rPr lang="en-US" altLang="zh-CN" b="1" dirty="0" smtClean="0"/>
              <a:t>d</a:t>
            </a:r>
            <a:r>
              <a:rPr lang="en-US" altLang="zh-CN" dirty="0" smtClean="0"/>
              <a:t> shows the same </a:t>
            </a:r>
            <a:r>
              <a:rPr lang="en-US" altLang="zh-CN" dirty="0" smtClean="0"/>
              <a:t>two classifiers </a:t>
            </a:r>
            <a:r>
              <a:rPr lang="en-US" altLang="zh-CN" dirty="0" smtClean="0"/>
              <a:t>on the same domain, but the number of </a:t>
            </a:r>
            <a:r>
              <a:rPr lang="en-US" altLang="zh-CN" u="sng" dirty="0" smtClean="0"/>
              <a:t>negative instances has been increased 10-fold</a:t>
            </a:r>
            <a:r>
              <a:rPr lang="en-US" altLang="zh-CN" dirty="0" smtClean="0"/>
              <a:t>. </a:t>
            </a:r>
            <a:r>
              <a:rPr lang="en-US" altLang="zh-CN" dirty="0" smtClean="0"/>
              <a:t>Note </a:t>
            </a:r>
            <a:r>
              <a:rPr lang="en-US" altLang="zh-CN" dirty="0" smtClean="0"/>
              <a:t>that the classifiers and the underlying concept has not changed; only the class distribution is different. Observe that the ROC graphs in a and c are </a:t>
            </a:r>
            <a:r>
              <a:rPr lang="en-US" altLang="zh-CN" dirty="0" err="1" smtClean="0"/>
              <a:t>identical,while</a:t>
            </a:r>
            <a:r>
              <a:rPr lang="en-US" altLang="zh-CN" dirty="0" smtClean="0"/>
              <a:t> the precision-recall graphs in b and d differ substantially</a:t>
            </a:r>
            <a:r>
              <a:rPr lang="en-US" altLang="zh-CN" dirty="0" smtClean="0"/>
              <a:t>.</a:t>
            </a:r>
          </a:p>
          <a:p>
            <a:pPr eaLnBrk="1" hangingPunct="1">
              <a:spcBef>
                <a:spcPct val="0"/>
              </a:spcBef>
            </a:pPr>
            <a:endParaRPr lang="en-US" altLang="zh-CN" dirty="0" smtClean="0"/>
          </a:p>
          <a:p>
            <a:pPr eaLnBrk="1" hangingPunct="1">
              <a:spcBef>
                <a:spcPct val="0"/>
              </a:spcBef>
            </a:pPr>
            <a:r>
              <a:rPr lang="en-US" altLang="zh-CN" dirty="0" smtClean="0"/>
              <a:t>(In </a:t>
            </a:r>
            <a:r>
              <a:rPr lang="en-US" altLang="zh-CN" dirty="0" smtClean="0"/>
              <a:t>some cases, the conclusion of which </a:t>
            </a:r>
            <a:r>
              <a:rPr lang="en-US" altLang="zh-CN" dirty="0" smtClean="0"/>
              <a:t>classifier has </a:t>
            </a:r>
            <a:r>
              <a:rPr lang="en-US" altLang="zh-CN" dirty="0" smtClean="0"/>
              <a:t>superior performance can change with a </a:t>
            </a:r>
            <a:r>
              <a:rPr lang="en-US" altLang="zh-CN" dirty="0" smtClean="0"/>
              <a:t>shifted distribution.)</a:t>
            </a:r>
            <a:endParaRPr lang="zh-CN" altLang="en-US" dirty="0"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C99F6D-A1B2-46F0-AC43-16B59E23022A}" type="slidenum">
              <a:rPr lang="zh-CN" altLang="en-US">
                <a:cs typeface="Arial" charset="0"/>
              </a:rPr>
              <a:pPr fontAlgn="base">
                <a:spcBef>
                  <a:spcPct val="0"/>
                </a:spcBef>
                <a:spcAft>
                  <a:spcPct val="0"/>
                </a:spcAft>
                <a:defRPr/>
              </a:pPr>
              <a:t>15</a:t>
            </a:fld>
            <a:endParaRPr lang="en-US" altLang="zh-CN">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F66C43-E526-4AA0-97DB-18CD1CF6194B}" type="slidenum">
              <a:rPr lang="zh-CN" altLang="en-US">
                <a:cs typeface="Arial" charset="0"/>
              </a:rPr>
              <a:pPr fontAlgn="base">
                <a:spcBef>
                  <a:spcPct val="0"/>
                </a:spcBef>
                <a:spcAft>
                  <a:spcPct val="0"/>
                </a:spcAft>
                <a:defRPr/>
              </a:pPr>
              <a:t>16</a:t>
            </a:fld>
            <a:endParaRPr lang="en-US" altLang="zh-CN">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zh-CN" sz="1200" b="0" i="0" kern="1200" dirty="0" smtClean="0">
                <a:solidFill>
                  <a:schemeClr val="tx1"/>
                </a:solidFill>
                <a:effectLst/>
                <a:latin typeface="+mn-lt"/>
                <a:ea typeface="+mn-ea"/>
                <a:cs typeface="+mn-cs"/>
              </a:rPr>
              <a:t>You can test the null hypothesis that the area under an ROC curve (AUC) is 0.5 by </a:t>
            </a:r>
            <a:r>
              <a:rPr lang="en-US" altLang="zh-CN" sz="1200" b="0" i="0" u="sng" kern="1200" dirty="0" smtClean="0">
                <a:solidFill>
                  <a:schemeClr val="tx1"/>
                </a:solidFill>
                <a:effectLst/>
                <a:latin typeface="+mn-lt"/>
                <a:ea typeface="+mn-ea"/>
                <a:cs typeface="+mn-cs"/>
              </a:rPr>
              <a:t>comparing the model of interest to an intercept-only model</a:t>
            </a:r>
            <a:r>
              <a:rPr lang="en-US" altLang="zh-CN" sz="1200" b="0" i="0" kern="1200" dirty="0" smtClean="0">
                <a:solidFill>
                  <a:schemeClr val="tx1"/>
                </a:solidFill>
                <a:effectLst/>
                <a:latin typeface="+mn-lt"/>
                <a:ea typeface="+mn-ea"/>
                <a:cs typeface="+mn-cs"/>
              </a:rPr>
              <a:t>. The intercept-only model has area equal to 0.5 and represents a model that performs no better than chance.</a:t>
            </a:r>
          </a:p>
          <a:p>
            <a:endParaRPr lang="en-US" altLang="zh-CN" sz="1200" b="0" i="0" kern="1200" dirty="0" smtClean="0">
              <a:solidFill>
                <a:schemeClr val="tx1"/>
              </a:solidFill>
              <a:effectLst/>
              <a:latin typeface="+mn-lt"/>
              <a:ea typeface="+mn-ea"/>
              <a:cs typeface="+mn-cs"/>
            </a:endParaRPr>
          </a:p>
          <a:p>
            <a:r>
              <a:rPr lang="en-US" altLang="zh-CN" sz="1200" b="0" i="0" u="sng" kern="1200" dirty="0" smtClean="0">
                <a:solidFill>
                  <a:schemeClr val="tx1"/>
                </a:solidFill>
                <a:effectLst/>
                <a:latin typeface="+mn-lt"/>
                <a:ea typeface="+mn-ea"/>
                <a:cs typeface="+mn-cs"/>
              </a:rPr>
              <a:t>Beginning with SAS</a:t>
            </a:r>
            <a:r>
              <a:rPr lang="en-US" altLang="zh-CN" sz="1200" b="0" i="0" u="sng" kern="1200" baseline="30000" dirty="0" smtClean="0">
                <a:solidFill>
                  <a:schemeClr val="tx1"/>
                </a:solidFill>
                <a:effectLst/>
                <a:latin typeface="+mn-lt"/>
                <a:ea typeface="+mn-ea"/>
                <a:cs typeface="+mn-cs"/>
              </a:rPr>
              <a:t>®</a:t>
            </a:r>
            <a:r>
              <a:rPr lang="en-US" altLang="zh-CN" sz="1200" b="0" i="0" u="sng" kern="1200" dirty="0" smtClean="0">
                <a:solidFill>
                  <a:schemeClr val="tx1"/>
                </a:solidFill>
                <a:effectLst/>
                <a:latin typeface="+mn-lt"/>
                <a:ea typeface="+mn-ea"/>
                <a:cs typeface="+mn-cs"/>
              </a:rPr>
              <a:t> 9.2</a:t>
            </a:r>
            <a:r>
              <a:rPr lang="en-US" altLang="zh-CN" sz="1200" b="0" i="0" kern="1200" dirty="0" smtClean="0">
                <a:solidFill>
                  <a:schemeClr val="tx1"/>
                </a:solidFill>
                <a:effectLst/>
                <a:latin typeface="+mn-lt"/>
                <a:ea typeface="+mn-ea"/>
                <a:cs typeface="+mn-cs"/>
              </a:rPr>
              <a:t>, additional models can be specified in </a:t>
            </a:r>
            <a:r>
              <a:rPr lang="en-US" altLang="zh-CN" sz="1200" b="1" i="0" kern="1200" dirty="0" smtClean="0">
                <a:solidFill>
                  <a:schemeClr val="tx1"/>
                </a:solidFill>
                <a:effectLst/>
                <a:latin typeface="+mn-lt"/>
                <a:ea typeface="+mn-ea"/>
                <a:cs typeface="+mn-cs"/>
              </a:rPr>
              <a:t>ROC</a:t>
            </a:r>
            <a:r>
              <a:rPr lang="en-US" altLang="zh-CN" sz="1200" b="0" i="0" kern="1200" dirty="0" smtClean="0">
                <a:solidFill>
                  <a:schemeClr val="tx1"/>
                </a:solidFill>
                <a:effectLst/>
                <a:latin typeface="+mn-lt"/>
                <a:ea typeface="+mn-ea"/>
                <a:cs typeface="+mn-cs"/>
              </a:rPr>
              <a:t> statements and the </a:t>
            </a:r>
            <a:r>
              <a:rPr lang="en-US" altLang="zh-CN" sz="1200" b="1" i="0" kern="1200" dirty="0" smtClean="0">
                <a:solidFill>
                  <a:schemeClr val="tx1"/>
                </a:solidFill>
                <a:effectLst/>
                <a:latin typeface="+mn-lt"/>
                <a:ea typeface="+mn-ea"/>
                <a:cs typeface="+mn-cs"/>
              </a:rPr>
              <a:t>ROCCONTRAST</a:t>
            </a:r>
            <a:r>
              <a:rPr lang="en-US" altLang="zh-CN" sz="1200" b="0" i="0" kern="1200" dirty="0" smtClean="0">
                <a:solidFill>
                  <a:schemeClr val="tx1"/>
                </a:solidFill>
                <a:effectLst/>
                <a:latin typeface="+mn-lt"/>
                <a:ea typeface="+mn-ea"/>
                <a:cs typeface="+mn-cs"/>
              </a:rPr>
              <a:t> statement can be used to make comparisons among the models with respect to the areas under their ROC curves. An ROC statement containing no model specification fits the intercept-only model. An ROCCONTRAST statement with no contrast specification compares each additional model in ROC statements with the reference model in the MODEL statement.</a:t>
            </a:r>
          </a:p>
          <a:p>
            <a:pPr eaLnBrk="1" hangingPunct="1">
              <a:spcBef>
                <a:spcPct val="0"/>
              </a:spcBef>
            </a:pPr>
            <a:endParaRPr lang="en-US" altLang="zh-CN" dirty="0" smtClean="0"/>
          </a:p>
          <a:p>
            <a:pPr eaLnBrk="1" hangingPunct="1">
              <a:spcBef>
                <a:spcPct val="0"/>
              </a:spcBef>
            </a:pPr>
            <a:r>
              <a:rPr lang="en-US" altLang="zh-CN" b="1" dirty="0" smtClean="0"/>
              <a:t>About the SAS Example:</a:t>
            </a:r>
          </a:p>
          <a:p>
            <a:pPr eaLnBrk="1" hangingPunct="1">
              <a:spcBef>
                <a:spcPct val="0"/>
              </a:spcBef>
            </a:pPr>
            <a:r>
              <a:rPr lang="en-US" altLang="zh-CN" sz="1200" b="0" i="0" kern="1200" dirty="0" smtClean="0">
                <a:solidFill>
                  <a:schemeClr val="tx1"/>
                </a:solidFill>
                <a:effectLst/>
                <a:latin typeface="+mn-lt"/>
                <a:ea typeface="+mn-ea"/>
                <a:cs typeface="+mn-cs"/>
              </a:rPr>
              <a:t>DeLong, DeLong, and Clarke-Pearson (</a:t>
            </a:r>
            <a:r>
              <a:rPr lang="en-US" altLang="zh-CN" sz="1200" b="0" i="0" u="sng" kern="1200" dirty="0" smtClean="0">
                <a:solidFill>
                  <a:schemeClr val="tx1"/>
                </a:solidFill>
                <a:effectLst/>
                <a:latin typeface="+mn-lt"/>
                <a:ea typeface="+mn-ea"/>
                <a:cs typeface="+mn-cs"/>
                <a:hlinkClick r:id="rId3"/>
              </a:rPr>
              <a:t>1988</a:t>
            </a:r>
            <a:r>
              <a:rPr lang="en-US" altLang="zh-CN" sz="1200" b="0" i="0" kern="1200" dirty="0" smtClean="0">
                <a:solidFill>
                  <a:schemeClr val="tx1"/>
                </a:solidFill>
                <a:effectLst/>
                <a:latin typeface="+mn-lt"/>
                <a:ea typeface="+mn-ea"/>
                <a:cs typeface="+mn-cs"/>
              </a:rPr>
              <a:t>) report on 49 patients with ovarian cancer who also suffer from an intestinal obstruction. Three (correlated) screening tests are measured to determine whether a patient will benefit from surgery. The three tests are the K-G score and two measures of nutritional status: total protein and albumin.</a:t>
            </a:r>
            <a:endParaRPr lang="zh-CN" altLang="en-US" dirty="0"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522F38-9C4A-487F-AC35-61A3DE3CA6A5}" type="slidenum">
              <a:rPr lang="zh-CN" altLang="en-US">
                <a:cs typeface="Arial" charset="0"/>
              </a:rPr>
              <a:pPr fontAlgn="base">
                <a:spcBef>
                  <a:spcPct val="0"/>
                </a:spcBef>
                <a:spcAft>
                  <a:spcPct val="0"/>
                </a:spcAft>
                <a:defRPr/>
              </a:pPr>
              <a:t>17</a:t>
            </a:fld>
            <a:endParaRPr lang="en-US" altLang="zh-CN">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sz="1200" b="1" i="0" kern="1200" dirty="0" smtClean="0">
                <a:solidFill>
                  <a:schemeClr val="tx1"/>
                </a:solidFill>
                <a:effectLst/>
                <a:latin typeface="+mn-lt"/>
                <a:ea typeface="+mn-ea"/>
                <a:cs typeface="+mn-cs"/>
              </a:rPr>
              <a:t>Usage Note </a:t>
            </a:r>
            <a:r>
              <a:rPr lang="en-US" altLang="zh-CN" sz="1200" b="1" i="1" kern="1200" dirty="0" smtClean="0">
                <a:solidFill>
                  <a:schemeClr val="tx1"/>
                </a:solidFill>
                <a:effectLst/>
                <a:latin typeface="+mn-lt"/>
                <a:ea typeface="+mn-ea"/>
                <a:cs typeface="+mn-cs"/>
              </a:rPr>
              <a:t>45339: </a:t>
            </a:r>
            <a:r>
              <a:rPr lang="en-US" altLang="zh-CN" sz="1200" b="1" i="0" kern="1200" dirty="0" smtClean="0">
                <a:solidFill>
                  <a:schemeClr val="tx1"/>
                </a:solidFill>
                <a:effectLst/>
                <a:latin typeface="+mn-lt"/>
                <a:ea typeface="+mn-ea"/>
                <a:cs typeface="+mn-cs"/>
              </a:rPr>
              <a:t>Comparing the areas under independent ROC curves: </a:t>
            </a:r>
            <a:r>
              <a:rPr lang="en-US" altLang="zh-CN" dirty="0" smtClean="0">
                <a:hlinkClick r:id="rId3"/>
              </a:rPr>
              <a:t>http://support.sas.com/kb/45/339.html</a:t>
            </a:r>
            <a:endParaRPr lang="en-US" altLang="zh-CN" sz="1200" b="1" i="0" kern="1200" dirty="0" smtClean="0">
              <a:solidFill>
                <a:schemeClr val="tx1"/>
              </a:solidFill>
              <a:effectLst/>
              <a:latin typeface="+mn-lt"/>
              <a:ea typeface="+mn-ea"/>
              <a:cs typeface="+mn-cs"/>
            </a:endParaRPr>
          </a:p>
          <a:p>
            <a:pPr eaLnBrk="1" hangingPunct="1">
              <a:spcBef>
                <a:spcPct val="0"/>
              </a:spcBef>
            </a:pPr>
            <a:endParaRPr lang="en-US" altLang="zh-CN" b="1" dirty="0" smtClean="0"/>
          </a:p>
          <a:p>
            <a:pPr eaLnBrk="1" hangingPunct="1">
              <a:spcBef>
                <a:spcPct val="0"/>
              </a:spcBef>
            </a:pPr>
            <a:r>
              <a:rPr lang="en-US" altLang="zh-CN" b="1" dirty="0" smtClean="0"/>
              <a:t>Issue: “</a:t>
            </a:r>
            <a:r>
              <a:rPr lang="en-US" altLang="zh-CN" b="1" i="1" dirty="0" smtClean="0"/>
              <a:t>Misuse </a:t>
            </a:r>
            <a:r>
              <a:rPr lang="en-US" altLang="zh-CN" b="1" i="1" dirty="0" smtClean="0"/>
              <a:t>of DeLong test to compare AUCs for nested </a:t>
            </a:r>
            <a:r>
              <a:rPr lang="en-US" altLang="zh-CN" b="1" i="1" dirty="0" smtClean="0"/>
              <a:t>models”</a:t>
            </a:r>
            <a:r>
              <a:rPr lang="en-US" altLang="zh-CN" b="1" i="1" baseline="0" dirty="0" smtClean="0"/>
              <a:t> </a:t>
            </a:r>
          </a:p>
          <a:p>
            <a:pPr eaLnBrk="1" hangingPunct="1">
              <a:spcBef>
                <a:spcPct val="0"/>
              </a:spcBef>
            </a:pPr>
            <a:r>
              <a:rPr lang="en-US" altLang="zh-CN" dirty="0" smtClean="0"/>
              <a:t>Very </a:t>
            </a:r>
            <a:r>
              <a:rPr lang="en-US" altLang="zh-CN" dirty="0" smtClean="0"/>
              <a:t>often, in settings where the model is developed and tested on the same dataset, the added predictor is statistically significantly associated with the outcome but fails to produce a significant improvement in the AUC. No conclusive resolution exists to explain this finding. </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In </a:t>
            </a:r>
            <a:r>
              <a:rPr lang="en-US" altLang="zh-CN" dirty="0" smtClean="0"/>
              <a:t>this paper, we will show that the reason lies in the inappropriate application of the DeLong test in the setting of nested models. Using numerical simulations and a theoretical argument based on generalized U-statistics, we show that if the added predictor is not statistically significantly associated with the outcome, the null distribution is non-normal, contrary to the assumption of DeLong test. Our simulations of different scenarios show that the loss of power because of such a misuse of the DeLong test leads to a conservative test for small and moderate effect sizes. This problem does not exist in cases of predictors that are associated with the outcome and for non-nested models. </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We </a:t>
            </a:r>
            <a:r>
              <a:rPr lang="en-US" altLang="zh-CN" dirty="0" smtClean="0"/>
              <a:t>suggest that </a:t>
            </a:r>
            <a:r>
              <a:rPr lang="en-US" altLang="zh-CN" u="sng" dirty="0" smtClean="0"/>
              <a:t>for nested models, only the test of association be performed for the new predictors, and if the result is significant, change in AUC be estimated with an appropriate confidence interval, which can be based on the DeLong approach</a:t>
            </a:r>
            <a:r>
              <a:rPr lang="en-US" altLang="zh-CN" dirty="0" smtClean="0"/>
              <a:t>.</a:t>
            </a:r>
            <a:endParaRPr lang="zh-CN" altLang="en-US" dirty="0" smtClean="0"/>
          </a:p>
        </p:txBody>
      </p:sp>
      <p:sp>
        <p:nvSpPr>
          <p:cNvPr id="4608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A4A54B4-64E9-45B7-9501-EA847BF4642B}" type="slidenum">
              <a:rPr lang="zh-CN" altLang="en-US" sz="1200">
                <a:latin typeface="Calibri" pitchFamily="34" charset="0"/>
              </a:rPr>
              <a:pPr algn="r"/>
              <a:t>18</a:t>
            </a:fld>
            <a:endParaRPr lang="en-US" altLang="zh-CN" sz="12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65257D8-B708-4301-95DE-50D0A535C7E4}" type="slidenum">
              <a:rPr lang="zh-CN" altLang="en-US" sz="1200">
                <a:latin typeface="Calibri" pitchFamily="34" charset="0"/>
              </a:rPr>
              <a:pPr algn="r"/>
              <a:t>19</a:t>
            </a:fld>
            <a:endParaRPr lang="en-US" altLang="zh-CN"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p:spPr>
      </p:sp>
      <p:sp>
        <p:nvSpPr>
          <p:cNvPr id="573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zh-CN" sz="1200" b="1" i="0" u="none" strike="noStrike" kern="1200" baseline="0" dirty="0" smtClean="0">
                <a:solidFill>
                  <a:schemeClr val="tx1"/>
                </a:solidFill>
                <a:latin typeface="+mn-lt"/>
                <a:ea typeface="+mn-ea"/>
                <a:cs typeface="+mn-cs"/>
              </a:rPr>
              <a:t>Cost-Sensitive Classifier Selection Using the ROC Convex Hull Method (</a:t>
            </a:r>
            <a:r>
              <a:rPr lang="en-US" altLang="zh-CN" sz="1200" b="0" i="0" u="none" strike="noStrike" kern="1200" baseline="0" dirty="0" smtClean="0">
                <a:solidFill>
                  <a:schemeClr val="tx1"/>
                </a:solidFill>
                <a:latin typeface="+mn-lt"/>
                <a:ea typeface="+mn-ea"/>
                <a:cs typeface="+mn-cs"/>
              </a:rPr>
              <a:t>Ross </a:t>
            </a:r>
            <a:r>
              <a:rPr lang="en-US" altLang="zh-CN" sz="1200" b="0" i="0" u="none" strike="noStrike" kern="1200" baseline="0" dirty="0" err="1" smtClean="0">
                <a:solidFill>
                  <a:schemeClr val="tx1"/>
                </a:solidFill>
                <a:latin typeface="+mn-lt"/>
                <a:ea typeface="+mn-ea"/>
                <a:cs typeface="+mn-cs"/>
              </a:rPr>
              <a:t>Bettinger</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SAS Institute (2000). </a:t>
            </a:r>
            <a:r>
              <a:rPr lang="en-US" altLang="zh-CN" sz="1200" b="0" i="1" u="none" strike="noStrike" kern="1200" baseline="0" dirty="0" smtClean="0">
                <a:solidFill>
                  <a:schemeClr val="tx1"/>
                </a:solidFill>
                <a:latin typeface="+mn-lt"/>
                <a:ea typeface="+mn-ea"/>
                <a:cs typeface="+mn-cs"/>
              </a:rPr>
              <a:t>Getting Started with Enterprise Miner Software</a:t>
            </a:r>
            <a:r>
              <a:rPr lang="en-US" altLang="zh-CN" sz="1200" b="0" i="0" u="none" strike="noStrike" kern="1200" baseline="0" dirty="0" smtClean="0">
                <a:solidFill>
                  <a:schemeClr val="tx1"/>
                </a:solidFill>
                <a:latin typeface="+mn-lt"/>
                <a:ea typeface="+mn-ea"/>
                <a:cs typeface="+mn-cs"/>
              </a:rPr>
              <a:t>, </a:t>
            </a:r>
            <a:r>
              <a:rPr lang="en-US" altLang="zh-CN" sz="1200" b="0" i="1" u="none" strike="noStrike" kern="1200" baseline="0" dirty="0" smtClean="0">
                <a:solidFill>
                  <a:schemeClr val="tx1"/>
                </a:solidFill>
                <a:latin typeface="+mn-lt"/>
                <a:ea typeface="+mn-ea"/>
                <a:cs typeface="+mn-cs"/>
              </a:rPr>
              <a:t>Release 4.1</a:t>
            </a:r>
            <a:r>
              <a:rPr lang="en-US" altLang="zh-CN" sz="1200" b="0" i="0" u="none" strike="noStrike" kern="1200" baseline="0" dirty="0" smtClean="0">
                <a:solidFill>
                  <a:schemeClr val="tx1"/>
                </a:solidFill>
                <a:latin typeface="+mn-lt"/>
                <a:ea typeface="+mn-ea"/>
                <a:cs typeface="+mn-cs"/>
              </a:rPr>
              <a:t>, SAS </a:t>
            </a:r>
            <a:r>
              <a:rPr lang="en-US" altLang="zh-CN" sz="1200" b="0" i="0" u="none" strike="noStrike" kern="1200" baseline="0" dirty="0" err="1" smtClean="0">
                <a:solidFill>
                  <a:schemeClr val="tx1"/>
                </a:solidFill>
                <a:latin typeface="+mn-lt"/>
                <a:ea typeface="+mn-ea"/>
                <a:cs typeface="+mn-cs"/>
              </a:rPr>
              <a:t>Institute,Cary</a:t>
            </a:r>
            <a:r>
              <a:rPr lang="en-US" altLang="zh-CN" sz="1200" b="0" i="0" u="none" strike="noStrike" kern="1200" baseline="0" dirty="0" smtClean="0">
                <a:solidFill>
                  <a:schemeClr val="tx1"/>
                </a:solidFill>
                <a:latin typeface="+mn-lt"/>
                <a:ea typeface="+mn-ea"/>
                <a:cs typeface="+mn-cs"/>
              </a:rPr>
              <a:t>, NC. ISBN: 1-58025-153-6.</a:t>
            </a:r>
            <a:endParaRPr lang="en-US" altLang="zh-CN" sz="1200" b="1" i="0" u="none" strike="noStrike" kern="1200" baseline="0" dirty="0" smtClean="0">
              <a:solidFill>
                <a:schemeClr val="tx1"/>
              </a:solidFill>
              <a:latin typeface="+mn-lt"/>
              <a:ea typeface="+mn-ea"/>
              <a:cs typeface="+mn-cs"/>
            </a:endParaRPr>
          </a:p>
          <a:p>
            <a:endParaRPr lang="en-US" altLang="zh-CN" sz="1050" b="1" i="0" u="none" strike="noStrike" kern="1200" baseline="0" dirty="0" smtClean="0">
              <a:solidFill>
                <a:schemeClr val="tx1"/>
              </a:solidFill>
              <a:latin typeface="+mn-lt"/>
              <a:ea typeface="+mn-ea"/>
              <a:cs typeface="+mn-cs"/>
            </a:endParaRPr>
          </a:p>
          <a:p>
            <a:r>
              <a:rPr lang="en-US" altLang="zh-CN" sz="1050" b="1" i="0" u="none" strike="noStrike" kern="1200" baseline="0" dirty="0" smtClean="0">
                <a:solidFill>
                  <a:schemeClr val="tx1"/>
                </a:solidFill>
                <a:latin typeface="+mn-lt"/>
                <a:ea typeface="+mn-ea"/>
                <a:cs typeface="+mn-cs"/>
              </a:rPr>
              <a:t>Abstract : </a:t>
            </a:r>
            <a:r>
              <a:rPr lang="en-US" altLang="zh-CN" sz="1050" b="0" i="0" u="none" strike="noStrike" kern="1200" baseline="0" dirty="0" smtClean="0">
                <a:solidFill>
                  <a:schemeClr val="tx1"/>
                </a:solidFill>
                <a:latin typeface="+mn-lt"/>
                <a:ea typeface="+mn-ea"/>
                <a:cs typeface="+mn-cs"/>
              </a:rPr>
              <a:t>Without additional information describing the cost of a </a:t>
            </a:r>
            <a:r>
              <a:rPr lang="en-US" altLang="zh-CN" sz="1050" b="0" i="0" u="none" strike="noStrike" kern="1200" baseline="0" dirty="0" err="1" smtClean="0">
                <a:solidFill>
                  <a:schemeClr val="tx1"/>
                </a:solidFill>
                <a:latin typeface="+mn-lt"/>
                <a:ea typeface="+mn-ea"/>
                <a:cs typeface="+mn-cs"/>
              </a:rPr>
              <a:t>mis</a:t>
            </a:r>
            <a:r>
              <a:rPr lang="en-US" altLang="zh-CN" sz="1050" b="0" i="0" u="none" strike="noStrike" kern="1200" baseline="0" dirty="0" smtClean="0">
                <a:solidFill>
                  <a:schemeClr val="tx1"/>
                </a:solidFill>
                <a:latin typeface="+mn-lt"/>
                <a:ea typeface="+mn-ea"/>
                <a:cs typeface="+mn-cs"/>
              </a:rPr>
              <a:t>-classification, accuracy alone as a selection criterion may not be a sufficiently robust measure when the distribution of classes is greatly skewed or the costs of different types of errors may be significantly different.</a:t>
            </a:r>
          </a:p>
          <a:p>
            <a:endParaRPr lang="en-US" altLang="zh-CN" sz="1050" b="0" i="0" u="none" strike="noStrike" kern="1200" baseline="0" dirty="0" smtClean="0">
              <a:solidFill>
                <a:schemeClr val="tx1"/>
              </a:solidFill>
              <a:latin typeface="+mn-lt"/>
              <a:ea typeface="+mn-ea"/>
              <a:cs typeface="+mn-cs"/>
            </a:endParaRPr>
          </a:p>
          <a:p>
            <a:r>
              <a:rPr lang="en-US" altLang="zh-CN" sz="1050" b="0" i="0" u="none" strike="noStrike" kern="1200" baseline="0" dirty="0" smtClean="0">
                <a:solidFill>
                  <a:schemeClr val="tx1"/>
                </a:solidFill>
                <a:latin typeface="+mn-lt"/>
                <a:ea typeface="+mn-ea"/>
                <a:cs typeface="+mn-cs"/>
              </a:rPr>
              <a:t>The receiver operating characteristic (ROC) curve is often used to summarize binary classifier performance due to its ease of interpretation, but does not include misclassification cost information in its formulation. Provost and Fawcett [5, 7] have developed the ROC Convex Hull (ROCCH) method that </a:t>
            </a:r>
            <a:r>
              <a:rPr lang="en-US" altLang="zh-CN" sz="1050" b="0" i="0" u="sng" strike="noStrike" kern="1200" baseline="0" dirty="0" smtClean="0">
                <a:solidFill>
                  <a:schemeClr val="tx1"/>
                </a:solidFill>
                <a:latin typeface="+mn-lt"/>
                <a:ea typeface="+mn-ea"/>
                <a:cs typeface="+mn-cs"/>
              </a:rPr>
              <a:t>incorporates techniques from ROC curve analysis, decision analysis, and computational geometry </a:t>
            </a:r>
            <a:r>
              <a:rPr lang="en-US" altLang="zh-CN" sz="1050" b="0" i="0" u="none" strike="noStrike" kern="1200" baseline="0" dirty="0" smtClean="0">
                <a:solidFill>
                  <a:schemeClr val="tx1"/>
                </a:solidFill>
                <a:latin typeface="+mn-lt"/>
                <a:ea typeface="+mn-ea"/>
                <a:cs typeface="+mn-cs"/>
              </a:rPr>
              <a:t>in the search for the optimal classifier that is robust with respect to skewed or imprecise class distributions and disparate misclassification costs.</a:t>
            </a:r>
          </a:p>
          <a:p>
            <a:endParaRPr lang="en-US" altLang="zh-CN" sz="1050" b="0" i="0" u="none" strike="noStrike" kern="1200" baseline="0" dirty="0" smtClean="0">
              <a:solidFill>
                <a:schemeClr val="tx1"/>
              </a:solidFill>
              <a:latin typeface="+mn-lt"/>
              <a:ea typeface="+mn-ea"/>
              <a:cs typeface="+mn-cs"/>
            </a:endParaRPr>
          </a:p>
          <a:p>
            <a:r>
              <a:rPr lang="en-US" altLang="zh-CN" sz="1050" b="0" i="0" u="none" strike="noStrike" kern="1200" baseline="0" dirty="0" smtClean="0">
                <a:solidFill>
                  <a:schemeClr val="tx1"/>
                </a:solidFill>
                <a:latin typeface="+mn-lt"/>
                <a:ea typeface="+mn-ea"/>
                <a:cs typeface="+mn-cs"/>
              </a:rPr>
              <a:t>We apply the ROCCH method to several datasets using a variety of modeling tools to build binary classifiers and compare their performances using misclassification costs. We support </a:t>
            </a:r>
            <a:r>
              <a:rPr lang="en-US" altLang="zh-CN" sz="1050" b="0" i="0" u="none" strike="noStrike" kern="1200" baseline="0" dirty="0" err="1" smtClean="0">
                <a:solidFill>
                  <a:schemeClr val="tx1"/>
                </a:solidFill>
                <a:latin typeface="+mn-lt"/>
                <a:ea typeface="+mn-ea"/>
                <a:cs typeface="+mn-cs"/>
              </a:rPr>
              <a:t>Provost,Fawcett</a:t>
            </a:r>
            <a:r>
              <a:rPr lang="en-US" altLang="zh-CN" sz="1050" b="0" i="0" u="none" strike="noStrike" kern="1200" baseline="0" dirty="0" smtClean="0">
                <a:solidFill>
                  <a:schemeClr val="tx1"/>
                </a:solidFill>
                <a:latin typeface="+mn-lt"/>
                <a:ea typeface="+mn-ea"/>
                <a:cs typeface="+mn-cs"/>
              </a:rPr>
              <a:t>, and </a:t>
            </a:r>
            <a:r>
              <a:rPr lang="en-US" altLang="zh-CN" sz="1050" b="0" i="0" u="none" strike="noStrike" kern="1200" baseline="0" dirty="0" err="1" smtClean="0">
                <a:solidFill>
                  <a:schemeClr val="tx1"/>
                </a:solidFill>
                <a:latin typeface="+mn-lt"/>
                <a:ea typeface="+mn-ea"/>
                <a:cs typeface="+mn-cs"/>
              </a:rPr>
              <a:t>Kohavi’s</a:t>
            </a:r>
            <a:r>
              <a:rPr lang="en-US" altLang="zh-CN" sz="1050" b="0" i="0" u="none" strike="noStrike" kern="1200" baseline="0" dirty="0" smtClean="0">
                <a:solidFill>
                  <a:schemeClr val="tx1"/>
                </a:solidFill>
                <a:latin typeface="+mn-lt"/>
                <a:ea typeface="+mn-ea"/>
                <a:cs typeface="+mn-cs"/>
              </a:rPr>
              <a:t> claim [6] that </a:t>
            </a:r>
            <a:r>
              <a:rPr lang="en-US" altLang="zh-CN" sz="1050" b="0" i="0" u="sng" strike="noStrike" kern="1200" baseline="0" dirty="0" smtClean="0">
                <a:solidFill>
                  <a:schemeClr val="tx1"/>
                </a:solidFill>
                <a:latin typeface="+mn-lt"/>
                <a:ea typeface="+mn-ea"/>
                <a:cs typeface="+mn-cs"/>
              </a:rPr>
              <a:t>classifier accuracy, as represented by the area under the ROC curve, is not an optimal criterion in itself for choosing a classifier, and that by using the ROCCH method, a more appropriate classifier may be found that realistically reflects class distribution and misclassification costs.</a:t>
            </a:r>
            <a:endParaRPr lang="zh-CN" altLang="en-US" u="sng" dirty="0" smtClean="0"/>
          </a:p>
        </p:txBody>
      </p:sp>
      <p:sp>
        <p:nvSpPr>
          <p:cNvPr id="5427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2EE92E-2AE8-487C-8733-DE3417210756}" type="slidenum">
              <a:rPr lang="zh-CN" altLang="en-US" sz="1200">
                <a:latin typeface="Calibri" pitchFamily="34" charset="0"/>
              </a:rPr>
              <a:pPr algn="r"/>
              <a:t>20</a:t>
            </a:fld>
            <a:endParaRPr lang="en-US" altLang="zh-CN" sz="120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12D4DB-1F3C-4AF8-B95D-0FEA1A4B026F}" type="slidenum">
              <a:rPr lang="zh-CN" altLang="en-US">
                <a:cs typeface="Arial" charset="0"/>
              </a:rPr>
              <a:pPr fontAlgn="base">
                <a:spcBef>
                  <a:spcPct val="0"/>
                </a:spcBef>
                <a:spcAft>
                  <a:spcPct val="0"/>
                </a:spcAft>
                <a:defRPr/>
              </a:pPr>
              <a:t>21</a:t>
            </a:fld>
            <a:endParaRPr lang="en-US" altLang="zh-CN">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4D450F1-D327-43F6-A66C-838B56665FA6}" type="slidenum">
              <a:rPr lang="zh-CN" altLang="en-US" sz="1200">
                <a:latin typeface="Calibri" pitchFamily="34" charset="0"/>
              </a:rPr>
              <a:pPr algn="r"/>
              <a:t>22</a:t>
            </a:fld>
            <a:endParaRPr lang="en-US" altLang="zh-CN" sz="120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4D450F1-D327-43F6-A66C-838B56665FA6}" type="slidenum">
              <a:rPr lang="zh-CN" altLang="en-US" sz="1200">
                <a:latin typeface="Calibri" pitchFamily="34" charset="0"/>
              </a:rPr>
              <a:pPr algn="r"/>
              <a:t>23</a:t>
            </a:fld>
            <a:endParaRPr lang="en-US" altLang="zh-CN" sz="120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“Chain Home” radar</a:t>
            </a:r>
            <a:r>
              <a:rPr lang="en-US" baseline="0" dirty="0" smtClean="0"/>
              <a:t> system is the first early warning radar network in the world, and the fist military radar system to reach operational status.</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p:spPr>
      </p:sp>
      <p:sp>
        <p:nvSpPr>
          <p:cNvPr id="59395"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z="1000" dirty="0" smtClean="0"/>
              <a:t>Reading in a coffee shop, you see someone who looks familiar. Have you met him before? This a an example of detection processes. </a:t>
            </a:r>
            <a:endParaRPr lang="en-US" altLang="zh-CN" sz="1000" dirty="0" smtClean="0"/>
          </a:p>
          <a:p>
            <a:pPr eaLnBrk="1" hangingPunct="1">
              <a:spcBef>
                <a:spcPct val="0"/>
              </a:spcBef>
            </a:pPr>
            <a:endParaRPr lang="en-US" altLang="zh-CN" sz="1000" dirty="0" smtClean="0"/>
          </a:p>
          <a:p>
            <a:pPr eaLnBrk="1" hangingPunct="1">
              <a:spcBef>
                <a:spcPct val="0"/>
              </a:spcBef>
            </a:pPr>
            <a:r>
              <a:rPr lang="en-US" altLang="zh-CN" sz="1000" dirty="0" smtClean="0"/>
              <a:t>A </a:t>
            </a:r>
            <a:r>
              <a:rPr lang="en-US" altLang="zh-CN" sz="1000" dirty="0" smtClean="0"/>
              <a:t>common dimension of this situation is that </a:t>
            </a:r>
            <a:r>
              <a:rPr lang="en-US" altLang="zh-CN" sz="1000" u="sng" dirty="0" smtClean="0">
                <a:solidFill>
                  <a:srgbClr val="FF0000"/>
                </a:solidFill>
              </a:rPr>
              <a:t>there is uncertainty about whether a signal is present or not. </a:t>
            </a:r>
            <a:r>
              <a:rPr lang="en-US" altLang="zh-CN" sz="1000" dirty="0" smtClean="0"/>
              <a:t>That is, have you met the person before or not? Should you go and talk to him at the risk of embarrassment if you then realize he’s a stranger? Or should you pretend to ignore him at the risk of offending this friend? Both paths of action have potential costs and benefits and the correct decision is not clear. </a:t>
            </a:r>
            <a:endParaRPr lang="en-US" altLang="zh-CN" sz="1000" dirty="0" smtClean="0"/>
          </a:p>
          <a:p>
            <a:pPr eaLnBrk="1" hangingPunct="1">
              <a:spcBef>
                <a:spcPct val="0"/>
              </a:spcBef>
            </a:pPr>
            <a:endParaRPr lang="en-US" altLang="zh-CN" sz="1000" dirty="0" smtClean="0"/>
          </a:p>
          <a:p>
            <a:pPr eaLnBrk="1" hangingPunct="1">
              <a:spcBef>
                <a:spcPct val="0"/>
              </a:spcBef>
            </a:pPr>
            <a:r>
              <a:rPr lang="en-US" altLang="zh-CN" sz="1000" dirty="0" smtClean="0"/>
              <a:t>Furthermore</a:t>
            </a:r>
            <a:r>
              <a:rPr lang="en-US" altLang="zh-CN" sz="1000" dirty="0" smtClean="0"/>
              <a:t>, the decision you make might be biased by your own previous experience. For example, if in the past you were embarrassed when you accidentally waved ‘Hello’ to a stranger, you might be less likely to wave to the person who looks somewhat </a:t>
            </a:r>
            <a:r>
              <a:rPr lang="en-US" altLang="zh-CN" sz="1000" dirty="0" smtClean="0"/>
              <a:t>familiar</a:t>
            </a:r>
            <a:r>
              <a:rPr lang="en-US" altLang="zh-CN" sz="1000" dirty="0" smtClean="0"/>
              <a:t>.</a:t>
            </a:r>
            <a:endParaRPr lang="zh-CN" altLang="en-US" sz="1000" dirty="0"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6AA65E-25EE-4462-B3BC-4119450BD4C5}" type="slidenum">
              <a:rPr lang="zh-CN" altLang="en-US">
                <a:cs typeface="Arial" charset="0"/>
              </a:rPr>
              <a:pPr fontAlgn="base">
                <a:spcBef>
                  <a:spcPct val="0"/>
                </a:spcBef>
                <a:spcAft>
                  <a:spcPct val="0"/>
                </a:spcAft>
                <a:defRPr/>
              </a:pPr>
              <a:t>5</a:t>
            </a:fld>
            <a:endParaRPr lang="en-US" altLang="zh-CN">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dirty="0" smtClean="0"/>
              <a:t>Information on acquisition: </a:t>
            </a:r>
            <a:r>
              <a:rPr lang="en-US" altLang="zh-CN" dirty="0" smtClean="0"/>
              <a:t>First, there is information in the CT scan. For example, healthy lungs have a characteristic shape. The presence of a tumor might distort that shape. Tumors may have different image characteristics: brighter or darker, different texture, etc.</a:t>
            </a:r>
          </a:p>
          <a:p>
            <a:pPr eaLnBrk="1" hangingPunct="1">
              <a:spcBef>
                <a:spcPct val="0"/>
              </a:spcBef>
            </a:pPr>
            <a:endParaRPr lang="en-US" altLang="zh-CN" b="1" dirty="0" smtClean="0"/>
          </a:p>
          <a:p>
            <a:pPr eaLnBrk="1" hangingPunct="1">
              <a:spcBef>
                <a:spcPct val="0"/>
              </a:spcBef>
            </a:pPr>
            <a:r>
              <a:rPr lang="en-US" altLang="zh-CN" b="1" dirty="0" smtClean="0"/>
              <a:t>Criterion: </a:t>
            </a:r>
            <a:r>
              <a:rPr lang="en-US" altLang="zh-CN" dirty="0" smtClean="0"/>
              <a:t>The second component of the decision process is quite different. For, in addition to relying on technology/testing to provide information, the medical profession allows doctors to use their own judgement. Different doctors may feel that the different types of errors are not equal.</a:t>
            </a:r>
          </a:p>
          <a:p>
            <a:pPr eaLnBrk="1" hangingPunct="1">
              <a:spcBef>
                <a:spcPct val="0"/>
              </a:spcBef>
            </a:pPr>
            <a:endParaRPr lang="en-US" altLang="zh-CN" dirty="0" smtClean="0"/>
          </a:p>
          <a:p>
            <a:pPr eaLnBrk="1" hangingPunct="1">
              <a:spcBef>
                <a:spcPct val="0"/>
              </a:spcBef>
            </a:pPr>
            <a:r>
              <a:rPr lang="en-US" altLang="zh-CN" b="1" dirty="0" smtClean="0"/>
              <a:t>External noise: </a:t>
            </a:r>
            <a:r>
              <a:rPr lang="en-US" altLang="zh-CN" dirty="0" smtClean="0"/>
              <a:t>There are many possible sources of external noise. There can be noise factors that are part of the photographic process, a smudge, or a bad spot on the film. Or something in the person's lung that is fine but just looks a bit like a tumor.</a:t>
            </a:r>
          </a:p>
          <a:p>
            <a:pPr eaLnBrk="1" hangingPunct="1">
              <a:spcBef>
                <a:spcPct val="0"/>
              </a:spcBef>
            </a:pPr>
            <a:endParaRPr lang="en-US" altLang="zh-CN" dirty="0" smtClean="0"/>
          </a:p>
          <a:p>
            <a:pPr eaLnBrk="1" hangingPunct="1">
              <a:spcBef>
                <a:spcPct val="0"/>
              </a:spcBef>
            </a:pPr>
            <a:r>
              <a:rPr lang="en-US" altLang="zh-CN" b="1" dirty="0" smtClean="0"/>
              <a:t>Internal noise: </a:t>
            </a:r>
            <a:r>
              <a:rPr lang="en-US" altLang="zh-CN" dirty="0" smtClean="0"/>
              <a:t>Internal noise refers to the fact that neural responses are noisy. Even when there is no tumor present (no-signal trials) there will be some internal response (sometimes more, sometimes less) in the doctor's sensory system.</a:t>
            </a:r>
          </a:p>
          <a:p>
            <a:pPr eaLnBrk="1" hangingPunct="1">
              <a:spcBef>
                <a:spcPct val="0"/>
              </a:spcBef>
            </a:pPr>
            <a:endParaRPr lang="en-US" altLang="zh-CN" dirty="0" smtClean="0"/>
          </a:p>
          <a:p>
            <a:pPr eaLnBrk="1" hangingPunct="1">
              <a:spcBef>
                <a:spcPct val="0"/>
              </a:spcBef>
            </a:pPr>
            <a:r>
              <a:rPr lang="en-US" altLang="zh-CN" dirty="0" smtClean="0"/>
              <a:t>Notice we never lose the noise.</a:t>
            </a:r>
            <a:endParaRPr lang="zh-CN" altLang="en-US" dirty="0" smtClean="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21E3B1-30F8-4E44-8004-72A952CF1F13}" type="slidenum">
              <a:rPr lang="zh-CN" altLang="en-US">
                <a:cs typeface="Arial" charset="0"/>
              </a:rPr>
              <a:pPr fontAlgn="base">
                <a:spcBef>
                  <a:spcPct val="0"/>
                </a:spcBef>
                <a:spcAft>
                  <a:spcPct val="0"/>
                </a:spcAft>
                <a:defRPr/>
              </a:pPr>
              <a:t>6</a:t>
            </a:fld>
            <a:endParaRPr lang="en-US" altLang="zh-CN">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smtClean="0"/>
              <a:t>If the criterion is very high, then both the false alarm rate and the hit rate will be very low, putting you somewhere near the lower left corner of the ROC graph. </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If </a:t>
            </a:r>
            <a:r>
              <a:rPr lang="en-US" altLang="zh-CN" dirty="0" smtClean="0"/>
              <a:t>the criterion is very low, then both the hit rate and the false alarm rate will be very high, putting you somewhere near the upper right corner of the graph. </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For </a:t>
            </a:r>
            <a:r>
              <a:rPr lang="en-US" altLang="zh-CN" dirty="0" smtClean="0"/>
              <a:t>an intermediate choice of criterion, the hit rate and false alarm rate will take on intermediate values. </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The </a:t>
            </a:r>
            <a:r>
              <a:rPr lang="en-US" altLang="zh-CN" dirty="0" smtClean="0"/>
              <a:t>ROC curve characterizes the choices available to the doctor. </a:t>
            </a:r>
            <a:r>
              <a:rPr lang="en-US" altLang="zh-CN" i="0" u="sng" dirty="0" smtClean="0"/>
              <a:t>They may set the criterion anywhere, but any choice that they make will land them with a hit and false alarm rate somewhere on the ROC curve. </a:t>
            </a:r>
          </a:p>
          <a:p>
            <a:pPr eaLnBrk="1" hangingPunct="1">
              <a:spcBef>
                <a:spcPct val="0"/>
              </a:spcBef>
            </a:pPr>
            <a:endParaRPr lang="en-US" altLang="zh-CN" dirty="0" smtClean="0"/>
          </a:p>
          <a:p>
            <a:pPr eaLnBrk="1" hangingPunct="1">
              <a:spcBef>
                <a:spcPct val="0"/>
              </a:spcBef>
            </a:pPr>
            <a:r>
              <a:rPr lang="en-US" altLang="zh-CN" dirty="0" smtClean="0"/>
              <a:t>Notice also that for any reasonable choice of criterion, the hit rate is always larger than the false alarm rate, so the </a:t>
            </a:r>
            <a:r>
              <a:rPr lang="en-US" altLang="zh-CN" u="sng" dirty="0" smtClean="0"/>
              <a:t>ROC curve is bowed upward.</a:t>
            </a:r>
            <a:endParaRPr lang="zh-CN" altLang="en-US" sz="1000" u="sng" dirty="0"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7FD5EE-C9DC-4B54-8B5D-79882CEB0924}" type="slidenum">
              <a:rPr lang="zh-CN" altLang="en-US">
                <a:cs typeface="Arial" charset="0"/>
              </a:rPr>
              <a:pPr fontAlgn="base">
                <a:spcBef>
                  <a:spcPct val="0"/>
                </a:spcBef>
                <a:spcAft>
                  <a:spcPct val="0"/>
                </a:spcAft>
                <a:defRPr/>
              </a:pPr>
              <a:t>7</a:t>
            </a:fld>
            <a:endParaRPr lang="en-US" altLang="zh-CN">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dirty="0" smtClean="0"/>
              <a:t>The role of information: </a:t>
            </a:r>
            <a:r>
              <a:rPr lang="en-US" altLang="zh-CN" dirty="0" smtClean="0"/>
              <a:t>Acquiring more information makes the decision easier. When the signal is stronger there is more </a:t>
            </a:r>
            <a:r>
              <a:rPr lang="en-US" altLang="zh-CN" dirty="0" smtClean="0"/>
              <a:t>separation </a:t>
            </a:r>
            <a:r>
              <a:rPr lang="en-US" altLang="zh-CN" dirty="0" smtClean="0"/>
              <a:t>between the two probability of occurrence curves. When this happens the subject's choices are not so difficult as before. ROC curves for stronger signals bow out further than ROC curves for weaker signals. Ultimately, if the signal is really strong (lots of information), then the ROC curve goes all the way up to the upper left</a:t>
            </a:r>
            <a:r>
              <a:rPr lang="zh-CN" altLang="en-US" dirty="0" smtClean="0"/>
              <a:t> </a:t>
            </a:r>
            <a:r>
              <a:rPr lang="en-US" altLang="zh-CN" dirty="0" smtClean="0"/>
              <a:t>corner (all hits and no false alarms).</a:t>
            </a:r>
          </a:p>
          <a:p>
            <a:pPr eaLnBrk="1" hangingPunct="1">
              <a:spcBef>
                <a:spcPct val="0"/>
              </a:spcBef>
            </a:pPr>
            <a:r>
              <a:rPr lang="en-US" altLang="zh-CN" b="1" dirty="0" smtClean="0"/>
              <a:t>Varying the noise: </a:t>
            </a:r>
            <a:r>
              <a:rPr lang="en-US" altLang="zh-CN" dirty="0" smtClean="0"/>
              <a:t>Less noise reduces the </a:t>
            </a:r>
            <a:r>
              <a:rPr lang="en-US" altLang="zh-CN" i="0" dirty="0" smtClean="0"/>
              <a:t>spread o</a:t>
            </a:r>
            <a:r>
              <a:rPr lang="en-US" altLang="zh-CN" dirty="0" smtClean="0"/>
              <a:t>f the curves. So the subject would have an easier time setting their criterion in order to be right nearly all the time.</a:t>
            </a:r>
          </a:p>
          <a:p>
            <a:pPr eaLnBrk="1" hangingPunct="1">
              <a:spcBef>
                <a:spcPct val="0"/>
              </a:spcBef>
            </a:pPr>
            <a:r>
              <a:rPr lang="en-US" altLang="zh-CN" b="1" dirty="0" smtClean="0"/>
              <a:t>Discriminability index (</a:t>
            </a:r>
            <a:r>
              <a:rPr lang="en-US" altLang="zh-CN" b="1" i="1" dirty="0" smtClean="0"/>
              <a:t>d'</a:t>
            </a:r>
            <a:r>
              <a:rPr lang="en-US" altLang="zh-CN" b="1" dirty="0" smtClean="0"/>
              <a:t>): </a:t>
            </a:r>
            <a:r>
              <a:rPr lang="en-US" altLang="zh-CN" b="0" dirty="0" smtClean="0"/>
              <a:t>T</a:t>
            </a:r>
            <a:r>
              <a:rPr lang="en-US" altLang="zh-CN" dirty="0" smtClean="0"/>
              <a:t>he </a:t>
            </a:r>
            <a:r>
              <a:rPr lang="en-US" altLang="zh-CN" dirty="0" smtClean="0"/>
              <a:t>discriminability of a signal depends both on the separation and the spread of the noise-alone and signal-plus-noise curves</a:t>
            </a:r>
            <a:r>
              <a:rPr lang="en-US" altLang="zh-CN" dirty="0" smtClean="0"/>
              <a:t>. But </a:t>
            </a:r>
            <a:r>
              <a:rPr lang="en-US" altLang="zh-CN" dirty="0" smtClean="0"/>
              <a:t>how do we measure </a:t>
            </a:r>
            <a:r>
              <a:rPr lang="en-US" altLang="zh-CN" i="1" dirty="0" smtClean="0"/>
              <a:t>d'</a:t>
            </a:r>
            <a:r>
              <a:rPr lang="en-US" altLang="zh-CN" dirty="0" smtClean="0"/>
              <a:t>? The trick is that we have to measure both the hit rate and the false alarm rate ,then we can read-off </a:t>
            </a:r>
            <a:r>
              <a:rPr lang="en-US" altLang="zh-CN" i="1" dirty="0" smtClean="0"/>
              <a:t>d' </a:t>
            </a:r>
            <a:r>
              <a:rPr lang="en-US" altLang="zh-CN" dirty="0" smtClean="0"/>
              <a:t>from an ROC curve. </a:t>
            </a:r>
            <a:r>
              <a:rPr lang="en-US" altLang="zh-CN" dirty="0" smtClean="0"/>
              <a:t>Each </a:t>
            </a:r>
            <a:r>
              <a:rPr lang="en-US" altLang="zh-CN" dirty="0" smtClean="0"/>
              <a:t>of these </a:t>
            </a:r>
            <a:r>
              <a:rPr lang="en-US" altLang="zh-CN" dirty="0" smtClean="0"/>
              <a:t>curves(shown in the figure) </a:t>
            </a:r>
            <a:r>
              <a:rPr lang="en-US" altLang="zh-CN" dirty="0" smtClean="0"/>
              <a:t>corresponds to a different d-prime value; </a:t>
            </a:r>
            <a:r>
              <a:rPr lang="en-US" altLang="zh-CN" i="1" dirty="0" smtClean="0"/>
              <a:t>d'</a:t>
            </a:r>
            <a:r>
              <a:rPr lang="en-US" altLang="zh-CN" dirty="0" smtClean="0"/>
              <a:t>=0, </a:t>
            </a:r>
            <a:r>
              <a:rPr lang="en-US" altLang="zh-CN" i="1" dirty="0" smtClean="0"/>
              <a:t>d'</a:t>
            </a:r>
            <a:r>
              <a:rPr lang="en-US" altLang="zh-CN" dirty="0" smtClean="0"/>
              <a:t>=1, etc. As the signal strength increases, the internal response increases, the ROC curve bows out more, and </a:t>
            </a:r>
            <a:r>
              <a:rPr lang="en-US" altLang="zh-CN" i="1" dirty="0" smtClean="0"/>
              <a:t>d' </a:t>
            </a:r>
            <a:r>
              <a:rPr lang="en-US" altLang="zh-CN" dirty="0" smtClean="0"/>
              <a:t>increases</a:t>
            </a:r>
            <a:r>
              <a:rPr lang="en-US" altLang="zh-CN" dirty="0" smtClean="0"/>
              <a:t>. So </a:t>
            </a:r>
            <a:r>
              <a:rPr lang="en-US" altLang="zh-CN" dirty="0" smtClean="0"/>
              <a:t>let's say that we do a detection experiment; we ask our doctor to detect tumors in 1000 CT scans. Some of these patients truly had tumors and some of them didn't. We only use patients who have already had surgery (biopsies) so we know which of them truly had tumors. We count up the number of hits and false alarms. And that drops us somewhere on this plot, on one of the ROC curves. Then we simply read off the </a:t>
            </a:r>
            <a:r>
              <a:rPr lang="en-US" altLang="zh-CN" i="1" dirty="0" smtClean="0"/>
              <a:t>d' </a:t>
            </a:r>
            <a:r>
              <a:rPr lang="en-US" altLang="zh-CN" dirty="0" smtClean="0"/>
              <a:t>value corresponding to that ROC curve. Notice that we need to know both the hit rate </a:t>
            </a:r>
            <a:r>
              <a:rPr lang="en-US" altLang="zh-CN" i="1" dirty="0" smtClean="0"/>
              <a:t>and </a:t>
            </a:r>
            <a:r>
              <a:rPr lang="en-US" altLang="zh-CN" dirty="0" smtClean="0"/>
              <a:t>the false alarm rate to get the discriminability index, </a:t>
            </a:r>
            <a:r>
              <a:rPr lang="en-US" altLang="zh-CN" i="1" dirty="0" smtClean="0"/>
              <a:t>d'</a:t>
            </a:r>
            <a:r>
              <a:rPr lang="en-US" altLang="zh-CN" dirty="0" smtClean="0"/>
              <a:t>.</a:t>
            </a:r>
            <a:endParaRPr lang="zh-CN" altLang="en-US" sz="1000" dirty="0" smtClean="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29C4CA-946A-4647-93DB-EEB358B8493D}" type="slidenum">
              <a:rPr lang="zh-CN" altLang="en-US">
                <a:cs typeface="Arial" charset="0"/>
              </a:rPr>
              <a:pPr fontAlgn="base">
                <a:spcBef>
                  <a:spcPct val="0"/>
                </a:spcBef>
                <a:spcAft>
                  <a:spcPct val="0"/>
                </a:spcAft>
                <a:defRPr/>
              </a:pPr>
              <a:t>8</a:t>
            </a:fld>
            <a:endParaRPr lang="en-US" altLang="zh-CN">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smtClean="0"/>
              <a:t>The purpose of a diagnostic test is to classify or predict the presence or absence of a disease. </a:t>
            </a:r>
            <a:r>
              <a:rPr lang="en-US" altLang="zh-CN" u="sng" dirty="0" smtClean="0"/>
              <a:t>The clinical performance of a diagnostic test is based on its ability to correctly classify subjects into relevant subgroups.</a:t>
            </a:r>
          </a:p>
          <a:p>
            <a:pPr eaLnBrk="1" hangingPunct="1">
              <a:spcBef>
                <a:spcPct val="0"/>
              </a:spcBef>
            </a:pPr>
            <a:endParaRPr lang="en-US" altLang="zh-CN" dirty="0" smtClean="0"/>
          </a:p>
          <a:p>
            <a:pPr eaLnBrk="1" hangingPunct="1">
              <a:spcBef>
                <a:spcPct val="0"/>
              </a:spcBef>
            </a:pPr>
            <a:r>
              <a:rPr lang="en-US" altLang="zh-CN" dirty="0" smtClean="0"/>
              <a:t>The magnitude of the LR informs about the certainty of a positive diagnosis. As a general guideline, a value of </a:t>
            </a:r>
            <a:r>
              <a:rPr lang="en-US" altLang="zh-CN" dirty="0" smtClean="0"/>
              <a:t>LR=1 </a:t>
            </a:r>
            <a:r>
              <a:rPr lang="en-US" altLang="zh-CN" dirty="0" smtClean="0"/>
              <a:t>indicates that the test result is equally likely in patients with and without the disease, values of </a:t>
            </a:r>
            <a:r>
              <a:rPr lang="en-US" altLang="zh-CN" u="sng" dirty="0" smtClean="0"/>
              <a:t>LR&gt;1 indicate that the </a:t>
            </a:r>
            <a:r>
              <a:rPr lang="en-US" altLang="zh-CN" u="sng" dirty="0" smtClean="0"/>
              <a:t>test result </a:t>
            </a:r>
            <a:r>
              <a:rPr lang="en-US" altLang="zh-CN" u="sng" dirty="0" smtClean="0"/>
              <a:t>is more likely in patients with the disease</a:t>
            </a:r>
            <a:r>
              <a:rPr lang="en-US" altLang="zh-CN" dirty="0" smtClean="0"/>
              <a:t> and values of </a:t>
            </a:r>
            <a:r>
              <a:rPr lang="en-US" altLang="zh-CN" u="sng" dirty="0" smtClean="0"/>
              <a:t>LR&lt;1 indicate that the test result is more likely in </a:t>
            </a:r>
            <a:r>
              <a:rPr lang="en-US" altLang="zh-CN" u="sng" dirty="0" smtClean="0"/>
              <a:t>patients without </a:t>
            </a:r>
            <a:r>
              <a:rPr lang="en-US" altLang="zh-CN" u="sng" dirty="0" smtClean="0"/>
              <a:t>the disease.</a:t>
            </a:r>
            <a:endParaRPr lang="zh-CN" altLang="en-US" u="sng" dirty="0"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03ED82-35BE-4C5F-92F8-08F47AD18E46}" type="slidenum">
              <a:rPr lang="zh-CN" altLang="en-US">
                <a:cs typeface="Arial" charset="0"/>
              </a:rPr>
              <a:pPr fontAlgn="base">
                <a:spcBef>
                  <a:spcPct val="0"/>
                </a:spcBef>
                <a:spcAft>
                  <a:spcPct val="0"/>
                </a:spcAft>
                <a:defRPr/>
              </a:pPr>
              <a:t>9</a:t>
            </a:fld>
            <a:endParaRPr lang="en-US" altLang="zh-CN">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8D238D1-AF88-4A01-9636-4A6348935375}" type="datetime1">
              <a:rPr lang="en-US" altLang="zh-CN"/>
              <a:pPr>
                <a:defRPr/>
              </a:pPr>
              <a:t>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D2EC15-6C59-4B63-BCE9-11B63951ACC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EE9118-47A5-4D26-B83C-8E3D17A2AE0A}" type="datetime1">
              <a:rPr lang="en-US" altLang="zh-CN"/>
              <a:pPr>
                <a:defRPr/>
              </a:pPr>
              <a:t>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24D217-AD1C-4551-8520-3B3944669BB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08D4C2-1E2A-4D16-8332-7819E4ACA6CF}" type="datetime1">
              <a:rPr lang="en-US" altLang="zh-CN"/>
              <a:pPr>
                <a:defRPr/>
              </a:pPr>
              <a:t>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45CA72-FF65-44E6-A12D-782037DB57B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1478B3B-2F9B-4D2A-A9A6-876127E79115}" type="datetime1">
              <a:rPr lang="en-US" altLang="zh-CN"/>
              <a:pPr>
                <a:defRPr/>
              </a:pPr>
              <a:t>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B9A31-D3C2-42FB-8948-ABC27D95424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36C92BF-A094-4574-B734-7AA91E806E16}" type="datetime1">
              <a:rPr lang="en-US" altLang="zh-CN"/>
              <a:pPr>
                <a:defRPr/>
              </a:pPr>
              <a:t>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A374B8-402D-41B5-AFE2-4EF367E070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D74F6FA-3CE4-4CA4-BA3B-0B2259C947EC}" type="datetime1">
              <a:rPr lang="en-US" altLang="zh-CN"/>
              <a:pPr>
                <a:defRPr/>
              </a:pPr>
              <a:t>12/6/2019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99D1990-1B49-4BA9-AD1D-5340DE9476C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D7AF423-6CFE-4201-810C-7349CC9C9206}" type="datetime1">
              <a:rPr lang="en-US" altLang="zh-CN"/>
              <a:pPr>
                <a:defRPr/>
              </a:pPr>
              <a:t>12/6/2019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E03F08D-73DD-4ACB-B590-C79F224800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F414E3B-72E3-4727-A213-02661E0E5EFD}" type="datetime1">
              <a:rPr lang="en-US" altLang="zh-CN"/>
              <a:pPr>
                <a:defRPr/>
              </a:pPr>
              <a:t>12/6/2019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AD55B29-E37B-49AF-9ADE-12BBB4EC06E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77B0E16-7161-469E-92A6-466D1E1DC868}" type="datetime1">
              <a:rPr lang="en-US" altLang="zh-CN"/>
              <a:pPr>
                <a:defRPr/>
              </a:pPr>
              <a:t>12/6/2019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0F363F2-AA72-4669-8C9D-43B4FD4FABD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419F983-13C8-4DC4-BF41-85CCF2CD82FA}" type="datetime1">
              <a:rPr lang="en-US" altLang="zh-CN"/>
              <a:pPr>
                <a:defRPr/>
              </a:pPr>
              <a:t>12/6/2019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C6F4BBF-353B-4253-AF93-ECCBDEC4E24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56EFFB-32F9-4E40-911C-AE898F2D8CD9}" type="datetime1">
              <a:rPr lang="en-US" altLang="zh-CN"/>
              <a:pPr>
                <a:defRPr/>
              </a:pPr>
              <a:t>12/6/2019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F6923D2-5A1A-4CCB-9387-C0B2E131238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9B1E29E-DA8F-418A-8E1E-99F365D4B614}" type="datetime1">
              <a:rPr lang="en-US" altLang="zh-CN"/>
              <a:pPr>
                <a:defRPr/>
              </a:pPr>
              <a:t>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49998C4-0FC7-4C87-AFC8-178E456BC8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tx1">
                    <a:lumMod val="50000"/>
                    <a:lumOff val="50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26213"/>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58CF3BD1-6D22-4210-9037-0AE959D7B0F7}" type="slidenum">
              <a:rPr lang="en-US" altLang="zh-CN" sz="1400" b="1"/>
              <a:pPr algn="ctr" fontAlgn="auto">
                <a:spcBef>
                  <a:spcPts val="0"/>
                </a:spcBef>
                <a:spcAft>
                  <a:spcPts val="0"/>
                </a:spcAft>
                <a:defRPr/>
              </a:pPr>
              <a:t>1</a:t>
            </a:fld>
            <a:r>
              <a:rPr lang="en-US" altLang="zh-CN" sz="1400" b="1" dirty="0"/>
              <a:t> / </a:t>
            </a:r>
            <a:r>
              <a:rPr lang="en-US" altLang="zh-CN" sz="1400" b="1" dirty="0" smtClean="0"/>
              <a:t>26</a:t>
            </a:r>
            <a:endParaRPr lang="zh-CN" altLang="en-US" sz="1400" b="1" dirty="0"/>
          </a:p>
        </p:txBody>
      </p:sp>
      <p:sp>
        <p:nvSpPr>
          <p:cNvPr id="9" name="Rounded Rectangle 8"/>
          <p:cNvSpPr/>
          <p:nvPr/>
        </p:nvSpPr>
        <p:spPr>
          <a:xfrm>
            <a:off x="685800" y="1428750"/>
            <a:ext cx="7848600" cy="2057400"/>
          </a:xfrm>
          <a:prstGeom prst="roundRect">
            <a:avLst/>
          </a:prstGeom>
          <a:solidFill>
            <a:srgbClr val="0033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i="1" dirty="0"/>
          </a:p>
        </p:txBody>
      </p:sp>
      <p:sp>
        <p:nvSpPr>
          <p:cNvPr id="14342" name="Title 9"/>
          <p:cNvSpPr>
            <a:spLocks noGrp="1"/>
          </p:cNvSpPr>
          <p:nvPr>
            <p:ph type="ctrTitle"/>
          </p:nvPr>
        </p:nvSpPr>
        <p:spPr>
          <a:xfrm>
            <a:off x="674688" y="1447800"/>
            <a:ext cx="7772400" cy="2057400"/>
          </a:xfrm>
        </p:spPr>
        <p:txBody>
          <a:bodyPr/>
          <a:lstStyle/>
          <a:p>
            <a:pPr eaLnBrk="1" hangingPunct="1"/>
            <a:r>
              <a:rPr lang="en-US" altLang="zh-CN" sz="3600" smtClean="0">
                <a:solidFill>
                  <a:schemeClr val="bg1"/>
                </a:solidFill>
              </a:rPr>
              <a:t>ROC Analysis of Diagnostic Tests</a:t>
            </a:r>
            <a:r>
              <a:rPr lang="en-US" altLang="zh-CN" smtClean="0">
                <a:solidFill>
                  <a:schemeClr val="bg1"/>
                </a:solidFill>
              </a:rPr>
              <a:t/>
            </a:r>
            <a:br>
              <a:rPr lang="en-US" altLang="zh-CN" smtClean="0">
                <a:solidFill>
                  <a:schemeClr val="bg1"/>
                </a:solidFill>
              </a:rPr>
            </a:br>
            <a:r>
              <a:rPr lang="en-US" altLang="zh-CN" sz="2200" smtClean="0">
                <a:solidFill>
                  <a:schemeClr val="bg1"/>
                </a:solidFill>
              </a:rPr>
              <a:t/>
            </a:r>
            <a:br>
              <a:rPr lang="en-US" altLang="zh-CN" sz="2200" smtClean="0">
                <a:solidFill>
                  <a:schemeClr val="bg1"/>
                </a:solidFill>
              </a:rPr>
            </a:br>
            <a:r>
              <a:rPr lang="en-US" altLang="zh-CN" sz="2000" smtClean="0">
                <a:solidFill>
                  <a:schemeClr val="bg1"/>
                </a:solidFill>
              </a:rPr>
              <a:t>BSTT 538 Class Presentation, UIC</a:t>
            </a:r>
            <a:endParaRPr lang="zh-CN" altLang="en-US" sz="2000" smtClean="0">
              <a:solidFill>
                <a:schemeClr val="bg1"/>
              </a:solidFill>
            </a:endParaRPr>
          </a:p>
        </p:txBody>
      </p:sp>
      <p:sp>
        <p:nvSpPr>
          <p:cNvPr id="14343" name="Subtitle 10"/>
          <p:cNvSpPr>
            <a:spLocks noGrp="1"/>
          </p:cNvSpPr>
          <p:nvPr>
            <p:ph type="subTitle" idx="1"/>
          </p:nvPr>
        </p:nvSpPr>
        <p:spPr>
          <a:xfrm>
            <a:off x="838200" y="3886200"/>
            <a:ext cx="7391400" cy="2209800"/>
          </a:xfrm>
        </p:spPr>
        <p:txBody>
          <a:bodyPr/>
          <a:lstStyle/>
          <a:p>
            <a:pPr eaLnBrk="1" hangingPunct="1"/>
            <a:r>
              <a:rPr lang="en-US" altLang="zh-CN" sz="2000" smtClean="0">
                <a:solidFill>
                  <a:schemeClr val="tx1"/>
                </a:solidFill>
              </a:rPr>
              <a:t>Shujun Xu, MS Candidate in Biostatistics </a:t>
            </a:r>
          </a:p>
          <a:p>
            <a:pPr eaLnBrk="1" hangingPunct="1"/>
            <a:r>
              <a:rPr lang="en-US" altLang="zh-CN" sz="2000" smtClean="0">
                <a:solidFill>
                  <a:schemeClr val="tx1"/>
                </a:solidFill>
              </a:rPr>
              <a:t>Epidemiology and Biostatistics, School of Public Health</a:t>
            </a:r>
          </a:p>
          <a:p>
            <a:pPr eaLnBrk="1" hangingPunct="1"/>
            <a:r>
              <a:rPr lang="en-US" altLang="zh-CN" sz="2000" smtClean="0">
                <a:solidFill>
                  <a:schemeClr val="tx1"/>
                </a:solidFill>
              </a:rPr>
              <a:t>University of Illinois at Chicago</a:t>
            </a:r>
          </a:p>
          <a:p>
            <a:pPr eaLnBrk="1" hangingPunct="1"/>
            <a:endParaRPr lang="en-US" altLang="zh-CN" sz="2000" smtClean="0">
              <a:solidFill>
                <a:schemeClr val="tx1"/>
              </a:solidFill>
            </a:endParaRPr>
          </a:p>
          <a:p>
            <a:pPr eaLnBrk="1" hangingPunct="1"/>
            <a:endParaRPr lang="en-US" altLang="zh-CN" sz="2000" smtClean="0">
              <a:solidFill>
                <a:schemeClr val="tx1"/>
              </a:solidFill>
            </a:endParaRPr>
          </a:p>
          <a:p>
            <a:pPr eaLnBrk="1" hangingPunct="1"/>
            <a:r>
              <a:rPr lang="en-US" altLang="zh-CN" sz="2000" smtClean="0">
                <a:solidFill>
                  <a:schemeClr val="tx1"/>
                </a:solidFill>
              </a:rPr>
              <a:t>December 6, 2019</a:t>
            </a:r>
            <a:endParaRPr lang="zh-CN" altLang="en-US" sz="200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58DC31E8-E38C-4F79-8F8C-2DDA63A9F32E}" type="slidenum">
              <a:rPr lang="en-US" altLang="zh-CN" sz="1400" b="1"/>
              <a:pPr algn="ctr" fontAlgn="auto">
                <a:spcBef>
                  <a:spcPts val="0"/>
                </a:spcBef>
                <a:spcAft>
                  <a:spcPts val="0"/>
                </a:spcAft>
                <a:defRPr/>
              </a:pPr>
              <a:t>10</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Measures of diagnostic accuracy – ROC Curve </a:t>
            </a:r>
            <a:endParaRPr lang="zh-CN" altLang="en-US" sz="1400" dirty="0">
              <a:solidFill>
                <a:schemeClr val="bg1"/>
              </a:solidFill>
            </a:endParaRPr>
          </a:p>
        </p:txBody>
      </p:sp>
      <p:sp>
        <p:nvSpPr>
          <p:cNvPr id="28678" name="Subtitle 10"/>
          <p:cNvSpPr>
            <a:spLocks noGrp="1"/>
          </p:cNvSpPr>
          <p:nvPr>
            <p:ph idx="1"/>
          </p:nvPr>
        </p:nvSpPr>
        <p:spPr>
          <a:xfrm>
            <a:off x="3810000" y="1981200"/>
            <a:ext cx="5029200" cy="4191000"/>
          </a:xfrm>
        </p:spPr>
        <p:txBody>
          <a:bodyPr/>
          <a:lstStyle/>
          <a:p>
            <a:pPr marL="0" indent="0" algn="just" eaLnBrk="1" hangingPunct="1">
              <a:spcBef>
                <a:spcPct val="0"/>
              </a:spcBef>
              <a:spcAft>
                <a:spcPts val="1200"/>
              </a:spcAft>
              <a:buFont typeface="Arial" charset="0"/>
              <a:buNone/>
            </a:pPr>
            <a:r>
              <a:rPr lang="en-US" altLang="zh-CN" sz="2000" dirty="0" smtClean="0"/>
              <a:t>Evaluating the discriminating power of the diagnostic test can be achieved by a ROC curve in the case of predictors measured on a </a:t>
            </a:r>
            <a:r>
              <a:rPr lang="en-US" altLang="zh-CN" sz="2000" i="1" dirty="0" smtClean="0"/>
              <a:t>continuous or ordinal scale</a:t>
            </a:r>
            <a:r>
              <a:rPr lang="en-US" altLang="zh-CN" sz="2000" dirty="0" smtClean="0"/>
              <a:t>. A ROC graph depicts relative trade-offs between benefits (TP) and costs (FP).</a:t>
            </a:r>
          </a:p>
          <a:p>
            <a:pPr marL="0" indent="0" algn="just" eaLnBrk="1" hangingPunct="1">
              <a:spcBef>
                <a:spcPct val="0"/>
              </a:spcBef>
              <a:spcAft>
                <a:spcPts val="600"/>
              </a:spcAft>
              <a:buFont typeface="Arial" charset="0"/>
              <a:buNone/>
            </a:pPr>
            <a:r>
              <a:rPr lang="en-US" altLang="zh-CN" sz="2000" dirty="0" smtClean="0"/>
              <a:t>     A “separator” (or decision) variable</a:t>
            </a:r>
          </a:p>
          <a:p>
            <a:pPr marL="0" indent="0" algn="just" eaLnBrk="1" hangingPunct="1">
              <a:spcBef>
                <a:spcPct val="0"/>
              </a:spcBef>
              <a:spcAft>
                <a:spcPts val="600"/>
              </a:spcAft>
              <a:buFont typeface="Arial" charset="0"/>
              <a:buNone/>
            </a:pPr>
            <a:r>
              <a:rPr lang="en-US" altLang="zh-CN" sz="2000" dirty="0" smtClean="0"/>
              <a:t>     Discrete classifiers and scoring classifiers</a:t>
            </a:r>
          </a:p>
          <a:p>
            <a:pPr marL="0" indent="0" algn="just" eaLnBrk="1" hangingPunct="1">
              <a:spcBef>
                <a:spcPct val="0"/>
              </a:spcBef>
              <a:spcAft>
                <a:spcPts val="600"/>
              </a:spcAft>
              <a:buFont typeface="Arial" charset="0"/>
              <a:buNone/>
            </a:pPr>
            <a:r>
              <a:rPr lang="en-US" altLang="zh-CN" sz="2000" dirty="0" smtClean="0"/>
              <a:t>     ROC Space (diagonal line=chance level)</a:t>
            </a:r>
          </a:p>
          <a:p>
            <a:pPr marL="0" indent="0" algn="just" eaLnBrk="1" hangingPunct="1">
              <a:spcBef>
                <a:spcPct val="0"/>
              </a:spcBef>
              <a:spcAft>
                <a:spcPts val="600"/>
              </a:spcAft>
              <a:buFont typeface="Arial" charset="0"/>
              <a:buNone/>
            </a:pPr>
            <a:r>
              <a:rPr lang="en-US" altLang="zh-CN" sz="2000" dirty="0" smtClean="0"/>
              <a:t>     Slope at any point (=LR)</a:t>
            </a:r>
          </a:p>
          <a:p>
            <a:pPr marL="0" indent="0" algn="just" eaLnBrk="1" hangingPunct="1">
              <a:spcBef>
                <a:spcPct val="0"/>
              </a:spcBef>
              <a:spcAft>
                <a:spcPts val="600"/>
              </a:spcAft>
              <a:buFont typeface="Arial" charset="0"/>
              <a:buNone/>
            </a:pPr>
            <a:r>
              <a:rPr lang="en-US" altLang="zh-CN" sz="2000" dirty="0" smtClean="0"/>
              <a:t>     AUC (Area Under the Curve)</a:t>
            </a:r>
          </a:p>
          <a:p>
            <a:pPr marL="0" indent="0" algn="just" eaLnBrk="1" hangingPunct="1">
              <a:spcBef>
                <a:spcPct val="0"/>
              </a:spcBef>
              <a:spcAft>
                <a:spcPts val="1200"/>
              </a:spcAft>
              <a:buFont typeface="Arial" charset="0"/>
              <a:buNone/>
            </a:pPr>
            <a:endParaRPr lang="zh-CN" altLang="en-US" sz="2000" i="1" dirty="0" smtClean="0"/>
          </a:p>
        </p:txBody>
      </p:sp>
      <p:sp>
        <p:nvSpPr>
          <p:cNvPr id="9" name="Flowchart: Connector 8"/>
          <p:cNvSpPr/>
          <p:nvPr/>
        </p:nvSpPr>
        <p:spPr>
          <a:xfrm>
            <a:off x="3898900" y="41148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2" name="Flowchart: Connector 11"/>
          <p:cNvSpPr/>
          <p:nvPr/>
        </p:nvSpPr>
        <p:spPr>
          <a:xfrm>
            <a:off x="3898900" y="449262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3" name="Flowchart: Connector 12"/>
          <p:cNvSpPr/>
          <p:nvPr/>
        </p:nvSpPr>
        <p:spPr>
          <a:xfrm>
            <a:off x="3898900" y="487362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4" name="Flowchart: Connector 13"/>
          <p:cNvSpPr/>
          <p:nvPr/>
        </p:nvSpPr>
        <p:spPr>
          <a:xfrm>
            <a:off x="3902075" y="523875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5" name="Flowchart: Connector 14"/>
          <p:cNvSpPr/>
          <p:nvPr/>
        </p:nvSpPr>
        <p:spPr>
          <a:xfrm>
            <a:off x="3902075" y="559117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grpSp>
        <p:nvGrpSpPr>
          <p:cNvPr id="28684" name="Group 22"/>
          <p:cNvGrpSpPr>
            <a:grpSpLocks/>
          </p:cNvGrpSpPr>
          <p:nvPr/>
        </p:nvGrpSpPr>
        <p:grpSpPr bwMode="auto">
          <a:xfrm>
            <a:off x="257175" y="2286000"/>
            <a:ext cx="3255963" cy="3581400"/>
            <a:chOff x="257504" y="2286000"/>
            <a:chExt cx="3255394" cy="3581400"/>
          </a:xfrm>
        </p:grpSpPr>
        <p:pic>
          <p:nvPicPr>
            <p:cNvPr id="28685" name="Picture 2"/>
            <p:cNvPicPr>
              <a:picLocks noChangeAspect="1" noChangeArrowheads="1"/>
            </p:cNvPicPr>
            <p:nvPr/>
          </p:nvPicPr>
          <p:blipFill>
            <a:blip r:embed="rId3"/>
            <a:srcRect/>
            <a:stretch>
              <a:fillRect/>
            </a:stretch>
          </p:blipFill>
          <p:spPr bwMode="auto">
            <a:xfrm>
              <a:off x="533400" y="2590800"/>
              <a:ext cx="2979498" cy="2868830"/>
            </a:xfrm>
            <a:prstGeom prst="rect">
              <a:avLst/>
            </a:prstGeom>
            <a:noFill/>
            <a:ln w="9525">
              <a:noFill/>
              <a:miter lim="800000"/>
              <a:headEnd/>
              <a:tailEnd/>
            </a:ln>
          </p:spPr>
        </p:pic>
        <p:cxnSp>
          <p:nvCxnSpPr>
            <p:cNvPr id="16" name="Straight Connector 15"/>
            <p:cNvCxnSpPr/>
            <p:nvPr/>
          </p:nvCxnSpPr>
          <p:spPr>
            <a:xfrm flipH="1">
              <a:off x="962231" y="2743200"/>
              <a:ext cx="2390357" cy="2397125"/>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1" name="Flowchart: Connector 20"/>
            <p:cNvSpPr/>
            <p:nvPr/>
          </p:nvSpPr>
          <p:spPr>
            <a:xfrm>
              <a:off x="914614" y="2682875"/>
              <a:ext cx="122217" cy="1524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88" name="TextBox 21"/>
            <p:cNvSpPr txBox="1">
              <a:spLocks noChangeArrowheads="1"/>
            </p:cNvSpPr>
            <p:nvPr/>
          </p:nvSpPr>
          <p:spPr bwMode="auto">
            <a:xfrm>
              <a:off x="685800" y="2286000"/>
              <a:ext cx="864339" cy="400110"/>
            </a:xfrm>
            <a:prstGeom prst="rect">
              <a:avLst/>
            </a:prstGeom>
            <a:noFill/>
            <a:ln w="9525">
              <a:noFill/>
              <a:miter lim="800000"/>
              <a:headEnd/>
              <a:tailEnd/>
            </a:ln>
          </p:spPr>
          <p:txBody>
            <a:bodyPr wrap="none">
              <a:spAutoFit/>
            </a:bodyPr>
            <a:lstStyle/>
            <a:p>
              <a:r>
                <a:rPr lang="en-US" altLang="zh-CN" sz="2000" b="1">
                  <a:solidFill>
                    <a:srgbClr val="C00000"/>
                  </a:solidFill>
                  <a:latin typeface="Calibri" pitchFamily="34" charset="0"/>
                </a:rPr>
                <a:t>C (0,1)</a:t>
              </a:r>
              <a:endParaRPr lang="zh-CN" altLang="en-US" sz="2000" b="1">
                <a:solidFill>
                  <a:srgbClr val="C00000"/>
                </a:solidFill>
                <a:latin typeface="Calibri" pitchFamily="34" charset="0"/>
              </a:endParaRPr>
            </a:p>
          </p:txBody>
        </p:sp>
        <p:sp>
          <p:nvSpPr>
            <p:cNvPr id="28689" name="Subtitle 10"/>
            <p:cNvSpPr txBox="1">
              <a:spLocks/>
            </p:cNvSpPr>
            <p:nvPr/>
          </p:nvSpPr>
          <p:spPr bwMode="auto">
            <a:xfrm>
              <a:off x="1447800" y="5515305"/>
              <a:ext cx="1524000" cy="352095"/>
            </a:xfrm>
            <a:prstGeom prst="rect">
              <a:avLst/>
            </a:prstGeom>
            <a:noFill/>
            <a:ln w="9525">
              <a:noFill/>
              <a:miter lim="800000"/>
              <a:headEnd/>
              <a:tailEnd/>
            </a:ln>
          </p:spPr>
          <p:txBody>
            <a:bodyPr/>
            <a:lstStyle/>
            <a:p>
              <a:pPr>
                <a:buFont typeface="Arial" charset="0"/>
                <a:buNone/>
              </a:pPr>
              <a:r>
                <a:rPr lang="en-US" altLang="zh-CN" sz="1200">
                  <a:latin typeface="Calibri" pitchFamily="34" charset="0"/>
                </a:rPr>
                <a:t>False Positive Rate</a:t>
              </a:r>
            </a:p>
            <a:p>
              <a:pPr>
                <a:buFont typeface="Arial" charset="0"/>
                <a:buNone/>
              </a:pPr>
              <a:endParaRPr lang="en-US" altLang="zh-CN" sz="1200">
                <a:latin typeface="Calibri" pitchFamily="34" charset="0"/>
              </a:endParaRPr>
            </a:p>
          </p:txBody>
        </p:sp>
        <p:sp>
          <p:nvSpPr>
            <p:cNvPr id="28690" name="Subtitle 10"/>
            <p:cNvSpPr txBox="1">
              <a:spLocks/>
            </p:cNvSpPr>
            <p:nvPr/>
          </p:nvSpPr>
          <p:spPr bwMode="auto">
            <a:xfrm rot="-5400000">
              <a:off x="-441470" y="3746975"/>
              <a:ext cx="1750044" cy="352095"/>
            </a:xfrm>
            <a:prstGeom prst="rect">
              <a:avLst/>
            </a:prstGeom>
            <a:noFill/>
            <a:ln w="9525">
              <a:noFill/>
              <a:miter lim="800000"/>
              <a:headEnd/>
              <a:tailEnd/>
            </a:ln>
          </p:spPr>
          <p:txBody>
            <a:bodyPr/>
            <a:lstStyle/>
            <a:p>
              <a:pPr>
                <a:buFont typeface="Arial" charset="0"/>
                <a:buNone/>
              </a:pPr>
              <a:r>
                <a:rPr lang="en-US" altLang="zh-CN" sz="1200">
                  <a:latin typeface="Calibri" pitchFamily="34" charset="0"/>
                </a:rPr>
                <a:t>True Positive Rate</a:t>
              </a:r>
            </a:p>
            <a:p>
              <a:pPr>
                <a:buFont typeface="Arial" charset="0"/>
                <a:buNone/>
              </a:pPr>
              <a:endParaRPr lang="en-US" altLang="zh-CN" sz="1200">
                <a:latin typeface="Calibri" pitchFamily="34" charset="0"/>
              </a:endParaRPr>
            </a:p>
          </p:txBody>
        </p:sp>
        <p:sp>
          <p:nvSpPr>
            <p:cNvPr id="28" name="Flowchart: Connector 27"/>
            <p:cNvSpPr/>
            <p:nvPr/>
          </p:nvSpPr>
          <p:spPr>
            <a:xfrm>
              <a:off x="2544692" y="4495800"/>
              <a:ext cx="122216" cy="1524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Flowchart: Connector 28"/>
            <p:cNvSpPr/>
            <p:nvPr/>
          </p:nvSpPr>
          <p:spPr>
            <a:xfrm>
              <a:off x="2819281" y="2971800"/>
              <a:ext cx="122217" cy="1524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Flowchart: Connector 29"/>
            <p:cNvSpPr/>
            <p:nvPr/>
          </p:nvSpPr>
          <p:spPr>
            <a:xfrm>
              <a:off x="1066988" y="4495800"/>
              <a:ext cx="122217" cy="1524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Flowchart: Connector 30"/>
            <p:cNvSpPr/>
            <p:nvPr/>
          </p:nvSpPr>
          <p:spPr>
            <a:xfrm>
              <a:off x="2209788" y="3733800"/>
              <a:ext cx="122217" cy="1524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95" name="TextBox 31"/>
            <p:cNvSpPr txBox="1">
              <a:spLocks noChangeArrowheads="1"/>
            </p:cNvSpPr>
            <p:nvPr/>
          </p:nvSpPr>
          <p:spPr bwMode="auto">
            <a:xfrm>
              <a:off x="1955460" y="3390744"/>
              <a:ext cx="378630" cy="461665"/>
            </a:xfrm>
            <a:prstGeom prst="rect">
              <a:avLst/>
            </a:prstGeom>
            <a:noFill/>
            <a:ln w="9525">
              <a:noFill/>
              <a:miter lim="800000"/>
              <a:headEnd/>
              <a:tailEnd/>
            </a:ln>
          </p:spPr>
          <p:txBody>
            <a:bodyPr wrap="none">
              <a:spAutoFit/>
            </a:bodyPr>
            <a:lstStyle/>
            <a:p>
              <a:r>
                <a:rPr lang="en-US" altLang="zh-CN" sz="2400" b="1">
                  <a:solidFill>
                    <a:srgbClr val="C00000"/>
                  </a:solidFill>
                  <a:latin typeface="Calibri" pitchFamily="34" charset="0"/>
                </a:rPr>
                <a:t>D</a:t>
              </a:r>
              <a:endParaRPr lang="zh-CN" altLang="en-US" sz="2400" b="1">
                <a:solidFill>
                  <a:srgbClr val="C00000"/>
                </a:solidFill>
                <a:latin typeface="Calibri" pitchFamily="34" charset="0"/>
              </a:endParaRPr>
            </a:p>
          </p:txBody>
        </p:sp>
        <p:sp>
          <p:nvSpPr>
            <p:cNvPr id="28696" name="TextBox 32"/>
            <p:cNvSpPr txBox="1">
              <a:spLocks noChangeArrowheads="1"/>
            </p:cNvSpPr>
            <p:nvPr/>
          </p:nvSpPr>
          <p:spPr bwMode="auto">
            <a:xfrm>
              <a:off x="2667000" y="4311134"/>
              <a:ext cx="335348" cy="461665"/>
            </a:xfrm>
            <a:prstGeom prst="rect">
              <a:avLst/>
            </a:prstGeom>
            <a:noFill/>
            <a:ln w="9525">
              <a:noFill/>
              <a:miter lim="800000"/>
              <a:headEnd/>
              <a:tailEnd/>
            </a:ln>
          </p:spPr>
          <p:txBody>
            <a:bodyPr wrap="none">
              <a:spAutoFit/>
            </a:bodyPr>
            <a:lstStyle/>
            <a:p>
              <a:r>
                <a:rPr lang="en-US" altLang="zh-CN" sz="2400" b="1">
                  <a:solidFill>
                    <a:srgbClr val="C00000"/>
                  </a:solidFill>
                  <a:latin typeface="Calibri" pitchFamily="34" charset="0"/>
                </a:rPr>
                <a:t>E</a:t>
              </a:r>
              <a:endParaRPr lang="zh-CN" altLang="en-US" sz="2400" b="1">
                <a:solidFill>
                  <a:srgbClr val="C00000"/>
                </a:solidFill>
                <a:latin typeface="Calibri" pitchFamily="34" charset="0"/>
              </a:endParaRPr>
            </a:p>
          </p:txBody>
        </p:sp>
        <p:sp>
          <p:nvSpPr>
            <p:cNvPr id="28697" name="TextBox 33"/>
            <p:cNvSpPr txBox="1">
              <a:spLocks noChangeArrowheads="1"/>
            </p:cNvSpPr>
            <p:nvPr/>
          </p:nvSpPr>
          <p:spPr bwMode="auto">
            <a:xfrm>
              <a:off x="2895600" y="3124200"/>
              <a:ext cx="325730" cy="461665"/>
            </a:xfrm>
            <a:prstGeom prst="rect">
              <a:avLst/>
            </a:prstGeom>
            <a:noFill/>
            <a:ln w="9525">
              <a:noFill/>
              <a:miter lim="800000"/>
              <a:headEnd/>
              <a:tailEnd/>
            </a:ln>
          </p:spPr>
          <p:txBody>
            <a:bodyPr wrap="none">
              <a:spAutoFit/>
            </a:bodyPr>
            <a:lstStyle/>
            <a:p>
              <a:r>
                <a:rPr lang="en-US" altLang="zh-CN" sz="2400" b="1">
                  <a:solidFill>
                    <a:srgbClr val="C00000"/>
                  </a:solidFill>
                  <a:latin typeface="Calibri" pitchFamily="34" charset="0"/>
                </a:rPr>
                <a:t>F</a:t>
              </a:r>
              <a:endParaRPr lang="zh-CN" altLang="en-US" sz="2400" b="1">
                <a:solidFill>
                  <a:srgbClr val="C00000"/>
                </a:solidFill>
                <a:latin typeface="Calibri" pitchFamily="34" charset="0"/>
              </a:endParaRPr>
            </a:p>
          </p:txBody>
        </p:sp>
        <p:sp>
          <p:nvSpPr>
            <p:cNvPr id="28698" name="TextBox 34"/>
            <p:cNvSpPr txBox="1">
              <a:spLocks noChangeArrowheads="1"/>
            </p:cNvSpPr>
            <p:nvPr/>
          </p:nvSpPr>
          <p:spPr bwMode="auto">
            <a:xfrm>
              <a:off x="1115658" y="4202668"/>
              <a:ext cx="348172" cy="400110"/>
            </a:xfrm>
            <a:prstGeom prst="rect">
              <a:avLst/>
            </a:prstGeom>
            <a:noFill/>
            <a:ln w="9525">
              <a:noFill/>
              <a:miter lim="800000"/>
              <a:headEnd/>
              <a:tailEnd/>
            </a:ln>
          </p:spPr>
          <p:txBody>
            <a:bodyPr wrap="none">
              <a:spAutoFit/>
            </a:bodyPr>
            <a:lstStyle/>
            <a:p>
              <a:r>
                <a:rPr lang="en-US" altLang="zh-CN" sz="2000" b="1">
                  <a:solidFill>
                    <a:srgbClr val="C00000"/>
                  </a:solidFill>
                  <a:latin typeface="Calibri" pitchFamily="34" charset="0"/>
                </a:rPr>
                <a:t>G</a:t>
              </a:r>
              <a:endParaRPr lang="zh-CN" altLang="en-US" sz="2000" b="1">
                <a:solidFill>
                  <a:srgbClr val="C00000"/>
                </a:solidFill>
                <a:latin typeface="Calibri"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2F66D727-FC9C-4621-AAFA-E726C84C9A8C}" type="slidenum">
              <a:rPr lang="en-US" altLang="zh-CN" sz="1400" b="1"/>
              <a:pPr algn="ctr" fontAlgn="auto">
                <a:spcBef>
                  <a:spcPts val="0"/>
                </a:spcBef>
                <a:spcAft>
                  <a:spcPts val="0"/>
                </a:spcAft>
                <a:defRPr/>
              </a:pPr>
              <a:t>11</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62000"/>
            <a:ext cx="9144000" cy="547688"/>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AUC and Hypothesis Testing</a:t>
            </a:r>
            <a:endParaRPr lang="zh-CN" altLang="en-US" sz="1400" dirty="0">
              <a:solidFill>
                <a:schemeClr val="bg1"/>
              </a:solidFill>
            </a:endParaRPr>
          </a:p>
        </p:txBody>
      </p:sp>
      <p:sp>
        <p:nvSpPr>
          <p:cNvPr id="30726" name="Subtitle 10"/>
          <p:cNvSpPr>
            <a:spLocks noGrp="1"/>
          </p:cNvSpPr>
          <p:nvPr>
            <p:ph idx="1"/>
          </p:nvPr>
        </p:nvSpPr>
        <p:spPr>
          <a:xfrm>
            <a:off x="304800" y="1905000"/>
            <a:ext cx="8458200" cy="1752600"/>
          </a:xfrm>
        </p:spPr>
        <p:txBody>
          <a:bodyPr/>
          <a:lstStyle/>
          <a:p>
            <a:pPr marL="0" indent="0" algn="just" eaLnBrk="1" hangingPunct="1">
              <a:spcBef>
                <a:spcPct val="0"/>
              </a:spcBef>
              <a:spcAft>
                <a:spcPts val="600"/>
              </a:spcAft>
              <a:buFont typeface="Arial" charset="0"/>
              <a:buNone/>
            </a:pPr>
            <a:r>
              <a:rPr lang="en-US" altLang="zh-CN" sz="2000" smtClean="0"/>
              <a:t>The AUC can be interpreted as the probability that a randomly chosen diseased subject is rated or ranked as more likely to be diseased than a randomly chosen non-diseased subject. The other interpretation is the average value of sensitivity for all the possible values of specificity. “In a summary sense, </a:t>
            </a:r>
            <a:r>
              <a:rPr lang="en-US" altLang="zh-CN" sz="2000" i="1" smtClean="0"/>
              <a:t>the greater the area under the ROC curve, the better the predictions</a:t>
            </a:r>
            <a:r>
              <a:rPr lang="en-US" altLang="zh-CN" sz="2000" smtClean="0"/>
              <a:t>.”</a:t>
            </a:r>
            <a:endParaRPr lang="zh-CN" altLang="en-US" sz="2000" smtClean="0"/>
          </a:p>
        </p:txBody>
      </p:sp>
      <p:sp>
        <p:nvSpPr>
          <p:cNvPr id="13" name="Flowchart: Connector 12"/>
          <p:cNvSpPr/>
          <p:nvPr/>
        </p:nvSpPr>
        <p:spPr>
          <a:xfrm>
            <a:off x="457200" y="38862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6" name="Flowchart: Connector 15"/>
          <p:cNvSpPr/>
          <p:nvPr/>
        </p:nvSpPr>
        <p:spPr>
          <a:xfrm>
            <a:off x="460375" y="524192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30729" name="Subtitle 10"/>
          <p:cNvSpPr txBox="1">
            <a:spLocks/>
          </p:cNvSpPr>
          <p:nvPr/>
        </p:nvSpPr>
        <p:spPr bwMode="auto">
          <a:xfrm>
            <a:off x="838200" y="3733800"/>
            <a:ext cx="7924800" cy="2362200"/>
          </a:xfrm>
          <a:prstGeom prst="rect">
            <a:avLst/>
          </a:prstGeom>
          <a:noFill/>
          <a:ln w="9525">
            <a:noFill/>
            <a:miter lim="800000"/>
            <a:headEnd/>
            <a:tailEnd/>
          </a:ln>
        </p:spPr>
        <p:txBody>
          <a:bodyPr/>
          <a:lstStyle/>
          <a:p>
            <a:pPr algn="just">
              <a:spcAft>
                <a:spcPts val="1200"/>
              </a:spcAft>
              <a:buFont typeface="Arial" charset="0"/>
              <a:buNone/>
            </a:pPr>
            <a:r>
              <a:rPr lang="en-US" altLang="zh-CN" sz="2000">
                <a:latin typeface="Calibri" pitchFamily="34" charset="0"/>
              </a:rPr>
              <a:t>Identical to the value of another measure of predictive power, the concordance index (C-statistic); Calculation based on nonparametric Mann-Whitney U statistics; Equivalent to the Wilcoxon test of ranks (Henley and McNeil, 1982)</a:t>
            </a:r>
          </a:p>
          <a:p>
            <a:pPr algn="just">
              <a:spcAft>
                <a:spcPts val="1200"/>
              </a:spcAft>
              <a:buFont typeface="Arial" charset="0"/>
              <a:buNone/>
            </a:pPr>
            <a:r>
              <a:rPr lang="en-US" altLang="zh-CN" sz="2000">
                <a:latin typeface="Calibri" pitchFamily="34" charset="0"/>
              </a:rPr>
              <a:t>Closely related to the Gini coefficient (Breiman et al., 1984) ; </a:t>
            </a:r>
          </a:p>
          <a:p>
            <a:pPr algn="just">
              <a:spcAft>
                <a:spcPts val="1200"/>
              </a:spcAft>
              <a:buFont typeface="Arial" charset="0"/>
              <a:buNone/>
            </a:pPr>
            <a:r>
              <a:rPr lang="en-US" altLang="zh-CN" sz="2000">
                <a:latin typeface="Calibri" pitchFamily="34" charset="0"/>
              </a:rPr>
              <a:t>Gini +1 = 2 x AUC (Hand and Till, 2001)</a:t>
            </a:r>
            <a:endParaRPr lang="zh-CN" altLang="en-US" sz="200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2F1B3821-F40C-4C84-B41C-26552842953B}" type="slidenum">
              <a:rPr lang="en-US" altLang="zh-CN" sz="1400" b="1"/>
              <a:pPr algn="ctr" fontAlgn="auto">
                <a:spcBef>
                  <a:spcPts val="0"/>
                </a:spcBef>
                <a:spcAft>
                  <a:spcPts val="0"/>
                </a:spcAft>
                <a:defRPr/>
              </a:pPr>
              <a:t>12</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62000"/>
            <a:ext cx="9144000" cy="547688"/>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AUC and Hypothesis Testing</a:t>
            </a:r>
            <a:endParaRPr lang="zh-CN" altLang="en-US" sz="1400" dirty="0">
              <a:solidFill>
                <a:schemeClr val="bg1"/>
              </a:solidFill>
            </a:endParaRPr>
          </a:p>
        </p:txBody>
      </p:sp>
      <p:sp>
        <p:nvSpPr>
          <p:cNvPr id="32774" name="Subtitle 10"/>
          <p:cNvSpPr>
            <a:spLocks noGrp="1"/>
          </p:cNvSpPr>
          <p:nvPr>
            <p:ph idx="1"/>
          </p:nvPr>
        </p:nvSpPr>
        <p:spPr>
          <a:xfrm>
            <a:off x="1066800" y="2057400"/>
            <a:ext cx="5334000" cy="2324100"/>
          </a:xfrm>
        </p:spPr>
        <p:txBody>
          <a:bodyPr/>
          <a:lstStyle/>
          <a:p>
            <a:pPr marL="0" indent="0" algn="just" eaLnBrk="1" hangingPunct="1">
              <a:spcBef>
                <a:spcPct val="0"/>
              </a:spcBef>
              <a:spcAft>
                <a:spcPts val="600"/>
              </a:spcAft>
              <a:buNone/>
            </a:pPr>
            <a:r>
              <a:rPr lang="en-US" altLang="zh-CN" sz="2000" dirty="0" smtClean="0"/>
              <a:t>In general, a </a:t>
            </a:r>
            <a:r>
              <a:rPr lang="en-US" altLang="zh-CN" sz="2000" dirty="0"/>
              <a:t>value of </a:t>
            </a:r>
            <a:r>
              <a:rPr lang="en-US" altLang="zh-CN" sz="2000" b="1" dirty="0"/>
              <a:t>0.5</a:t>
            </a:r>
            <a:r>
              <a:rPr lang="en-US" altLang="zh-CN" sz="2000" dirty="0"/>
              <a:t> for AUC indicates that the ROC curve will fall on the diagonal and hence suggests that the diagnostic test has no discriminatory </a:t>
            </a:r>
            <a:r>
              <a:rPr lang="en-US" altLang="zh-CN" sz="2000" dirty="0" smtClean="0"/>
              <a:t>ability; An AUC at </a:t>
            </a:r>
            <a:r>
              <a:rPr lang="en-US" altLang="zh-CN" sz="2000" b="1" dirty="0" smtClean="0"/>
              <a:t>0.7 to 0.8</a:t>
            </a:r>
            <a:r>
              <a:rPr lang="en-US" altLang="zh-CN" sz="2000" dirty="0" smtClean="0"/>
              <a:t> is considered acceptable, </a:t>
            </a:r>
            <a:r>
              <a:rPr lang="en-US" altLang="zh-CN" sz="2000" b="1" dirty="0" smtClean="0"/>
              <a:t>0.8 to 0.9 </a:t>
            </a:r>
            <a:r>
              <a:rPr lang="en-US" altLang="zh-CN" sz="2000" dirty="0" smtClean="0"/>
              <a:t>is considered excellent, and </a:t>
            </a:r>
            <a:r>
              <a:rPr lang="en-US" altLang="zh-CN" sz="2000" b="1" dirty="0" smtClean="0"/>
              <a:t>more than 0.9 </a:t>
            </a:r>
            <a:r>
              <a:rPr lang="en-US" altLang="zh-CN" sz="2000" dirty="0" smtClean="0"/>
              <a:t>is considered outstanding. </a:t>
            </a:r>
            <a:endParaRPr lang="zh-CN" altLang="en-US" sz="2000" dirty="0" smtClean="0"/>
          </a:p>
        </p:txBody>
      </p:sp>
      <p:sp>
        <p:nvSpPr>
          <p:cNvPr id="13" name="Flowchart: Connector 12"/>
          <p:cNvSpPr/>
          <p:nvPr/>
        </p:nvSpPr>
        <p:spPr>
          <a:xfrm>
            <a:off x="685800" y="22098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6" name="Flowchart: Connector 15"/>
          <p:cNvSpPr/>
          <p:nvPr/>
        </p:nvSpPr>
        <p:spPr>
          <a:xfrm>
            <a:off x="685800" y="485775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32777" name="Subtitle 10"/>
          <p:cNvSpPr txBox="1">
            <a:spLocks/>
          </p:cNvSpPr>
          <p:nvPr/>
        </p:nvSpPr>
        <p:spPr bwMode="auto">
          <a:xfrm>
            <a:off x="1066800" y="4724400"/>
            <a:ext cx="5334000" cy="1371600"/>
          </a:xfrm>
          <a:prstGeom prst="rect">
            <a:avLst/>
          </a:prstGeom>
          <a:noFill/>
          <a:ln w="9525">
            <a:noFill/>
            <a:miter lim="800000"/>
            <a:headEnd/>
            <a:tailEnd/>
          </a:ln>
        </p:spPr>
        <p:txBody>
          <a:bodyPr/>
          <a:lstStyle/>
          <a:p>
            <a:pPr algn="just">
              <a:spcAft>
                <a:spcPts val="600"/>
              </a:spcAft>
              <a:buFont typeface="Arial" charset="0"/>
              <a:buNone/>
            </a:pPr>
            <a:r>
              <a:rPr lang="en-US" altLang="zh-CN" sz="2000" dirty="0">
                <a:latin typeface="Calibri" pitchFamily="34" charset="0"/>
              </a:rPr>
              <a:t>Testing the accuracy in comparative study of two diagnostic tests: Correlated ROC curves (same subjects) and Uncorrelated ROC (subjects from different groups)</a:t>
            </a:r>
            <a:endParaRPr lang="zh-CN" altLang="en-US" sz="2000" dirty="0">
              <a:latin typeface="Calibri" pitchFamily="34" charset="0"/>
            </a:endParaRPr>
          </a:p>
        </p:txBody>
      </p:sp>
      <p:sp>
        <p:nvSpPr>
          <p:cNvPr id="12" name="Subtitle 10"/>
          <p:cNvSpPr txBox="1">
            <a:spLocks noRot="1" noChangeAspect="1" noMove="1" noResize="1" noEditPoints="1" noAdjustHandles="1" noChangeArrowheads="1" noChangeShapeType="1" noTextEdit="1"/>
          </p:cNvSpPr>
          <p:nvPr/>
        </p:nvSpPr>
        <p:spPr>
          <a:xfrm>
            <a:off x="6934200" y="2057400"/>
            <a:ext cx="1905000" cy="4343400"/>
          </a:xfrm>
          <a:prstGeom prst="rect">
            <a:avLst/>
          </a:prstGeom>
          <a:blipFill rotWithShape="1">
            <a:blip r:embed="rId3"/>
            <a:stretch>
              <a:fillRect l="-3205"/>
            </a:stretch>
          </a:blipFill>
        </p:spPr>
        <p:txBody>
          <a:bodyPr/>
          <a:lstStyle/>
          <a:p>
            <a:pPr fontAlgn="auto">
              <a:spcBef>
                <a:spcPts val="0"/>
              </a:spcBef>
              <a:spcAft>
                <a:spcPts val="0"/>
              </a:spcAft>
              <a:defRPr/>
            </a:pPr>
            <a:r>
              <a:rPr lang="zh-CN" altLang="en-US">
                <a:noFill/>
                <a:latin typeface="+mn-lt"/>
                <a:cs typeface="+mn-cs"/>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2E7CB5F3-FC3F-4566-8E56-E25349707EA0}" type="slidenum">
              <a:rPr lang="en-US" altLang="zh-CN" sz="1400" b="1"/>
              <a:pPr algn="ctr" fontAlgn="auto">
                <a:spcBef>
                  <a:spcPts val="0"/>
                </a:spcBef>
                <a:spcAft>
                  <a:spcPts val="0"/>
                </a:spcAft>
                <a:defRPr/>
              </a:pPr>
              <a:t>13</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Comparison of Two or More Diagnostic Systems</a:t>
            </a:r>
            <a:endParaRPr lang="zh-CN" altLang="en-US" sz="1400" dirty="0">
              <a:solidFill>
                <a:schemeClr val="bg1"/>
              </a:solidFill>
            </a:endParaRPr>
          </a:p>
        </p:txBody>
      </p:sp>
      <p:sp>
        <p:nvSpPr>
          <p:cNvPr id="34822" name="Subtitle 10"/>
          <p:cNvSpPr>
            <a:spLocks noGrp="1"/>
          </p:cNvSpPr>
          <p:nvPr>
            <p:ph idx="1"/>
          </p:nvPr>
        </p:nvSpPr>
        <p:spPr>
          <a:xfrm>
            <a:off x="533400" y="1905000"/>
            <a:ext cx="6591300" cy="609600"/>
          </a:xfrm>
        </p:spPr>
        <p:txBody>
          <a:bodyPr/>
          <a:lstStyle/>
          <a:p>
            <a:pPr marL="0" indent="0" algn="just" eaLnBrk="1" hangingPunct="1">
              <a:spcBef>
                <a:spcPct val="0"/>
              </a:spcBef>
              <a:spcAft>
                <a:spcPts val="1200"/>
              </a:spcAft>
              <a:buFont typeface="Arial" charset="0"/>
              <a:buNone/>
            </a:pPr>
            <a:r>
              <a:rPr lang="en-US" altLang="zh-CN" sz="2400" smtClean="0"/>
              <a:t>Three important commonly used indices :</a:t>
            </a:r>
            <a:endParaRPr lang="en-US" altLang="zh-CN" sz="2000" smtClean="0"/>
          </a:p>
          <a:p>
            <a:pPr marL="0" indent="0" algn="just" eaLnBrk="1" hangingPunct="1">
              <a:spcBef>
                <a:spcPct val="0"/>
              </a:spcBef>
              <a:spcAft>
                <a:spcPts val="1200"/>
              </a:spcAft>
              <a:buFont typeface="Arial" charset="0"/>
              <a:buNone/>
            </a:pPr>
            <a:r>
              <a:rPr lang="en-US" altLang="zh-CN" sz="2400" smtClean="0"/>
              <a:t> </a:t>
            </a:r>
            <a:endParaRPr lang="zh-CN" altLang="en-US" sz="2400" smtClean="0"/>
          </a:p>
        </p:txBody>
      </p:sp>
      <p:sp>
        <p:nvSpPr>
          <p:cNvPr id="9" name="Flowchart: Connector 8"/>
          <p:cNvSpPr/>
          <p:nvPr/>
        </p:nvSpPr>
        <p:spPr>
          <a:xfrm>
            <a:off x="685800" y="2772102"/>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2" name="Flowchart: Connector 11"/>
          <p:cNvSpPr/>
          <p:nvPr/>
        </p:nvSpPr>
        <p:spPr>
          <a:xfrm>
            <a:off x="685800" y="3534102"/>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3" name="Flowchart: Connector 12"/>
          <p:cNvSpPr/>
          <p:nvPr/>
        </p:nvSpPr>
        <p:spPr>
          <a:xfrm>
            <a:off x="685800" y="5215762"/>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pic>
        <p:nvPicPr>
          <p:cNvPr id="34826" name="Picture 2"/>
          <p:cNvPicPr>
            <a:picLocks noChangeAspect="1" noChangeArrowheads="1"/>
          </p:cNvPicPr>
          <p:nvPr/>
        </p:nvPicPr>
        <p:blipFill>
          <a:blip r:embed="rId3"/>
          <a:srcRect/>
          <a:stretch>
            <a:fillRect/>
          </a:stretch>
        </p:blipFill>
        <p:spPr bwMode="auto">
          <a:xfrm>
            <a:off x="6454775" y="2819400"/>
            <a:ext cx="2155825" cy="2057400"/>
          </a:xfrm>
          <a:prstGeom prst="rect">
            <a:avLst/>
          </a:prstGeom>
          <a:noFill/>
          <a:ln w="9525">
            <a:noFill/>
            <a:miter lim="800000"/>
            <a:headEnd/>
            <a:tailEnd/>
          </a:ln>
        </p:spPr>
      </p:pic>
      <p:sp>
        <p:nvSpPr>
          <p:cNvPr id="34827" name="Subtitle 10"/>
          <p:cNvSpPr txBox="1">
            <a:spLocks/>
          </p:cNvSpPr>
          <p:nvPr/>
        </p:nvSpPr>
        <p:spPr bwMode="auto">
          <a:xfrm>
            <a:off x="6934200" y="4953000"/>
            <a:ext cx="1447800" cy="304800"/>
          </a:xfrm>
          <a:prstGeom prst="rect">
            <a:avLst/>
          </a:prstGeom>
          <a:noFill/>
          <a:ln w="9525">
            <a:noFill/>
            <a:miter lim="800000"/>
            <a:headEnd/>
            <a:tailEnd/>
          </a:ln>
        </p:spPr>
        <p:txBody>
          <a:bodyPr/>
          <a:lstStyle/>
          <a:p>
            <a:pPr>
              <a:buFont typeface="Arial" charset="0"/>
              <a:buNone/>
            </a:pPr>
            <a:r>
              <a:rPr lang="en-US" altLang="zh-CN" sz="1200">
                <a:latin typeface="Calibri" pitchFamily="34" charset="0"/>
              </a:rPr>
              <a:t>False Positive Rate</a:t>
            </a:r>
          </a:p>
          <a:p>
            <a:pPr>
              <a:buFont typeface="Arial" charset="0"/>
              <a:buNone/>
            </a:pPr>
            <a:endParaRPr lang="en-US" altLang="zh-CN" sz="1200">
              <a:latin typeface="Calibri" pitchFamily="34" charset="0"/>
            </a:endParaRPr>
          </a:p>
        </p:txBody>
      </p:sp>
      <p:sp>
        <p:nvSpPr>
          <p:cNvPr id="34828" name="Subtitle 10"/>
          <p:cNvSpPr txBox="1">
            <a:spLocks/>
          </p:cNvSpPr>
          <p:nvPr/>
        </p:nvSpPr>
        <p:spPr bwMode="auto">
          <a:xfrm rot="-5400000">
            <a:off x="5272088" y="3443287"/>
            <a:ext cx="1905000" cy="352425"/>
          </a:xfrm>
          <a:prstGeom prst="rect">
            <a:avLst/>
          </a:prstGeom>
          <a:noFill/>
          <a:ln w="9525">
            <a:noFill/>
            <a:miter lim="800000"/>
            <a:headEnd/>
            <a:tailEnd/>
          </a:ln>
        </p:spPr>
        <p:txBody>
          <a:bodyPr/>
          <a:lstStyle/>
          <a:p>
            <a:pPr>
              <a:buFont typeface="Arial" charset="0"/>
              <a:buNone/>
            </a:pPr>
            <a:r>
              <a:rPr lang="en-US" altLang="zh-CN" sz="1200">
                <a:latin typeface="Calibri" pitchFamily="34" charset="0"/>
              </a:rPr>
              <a:t>True Positive Rate</a:t>
            </a:r>
          </a:p>
          <a:p>
            <a:pPr>
              <a:buFont typeface="Arial" charset="0"/>
              <a:buNone/>
            </a:pPr>
            <a:endParaRPr lang="en-US" altLang="zh-CN" sz="1200">
              <a:latin typeface="Calibri" pitchFamily="34" charset="0"/>
            </a:endParaRPr>
          </a:p>
        </p:txBody>
      </p:sp>
      <p:sp>
        <p:nvSpPr>
          <p:cNvPr id="34829" name="Subtitle 10"/>
          <p:cNvSpPr txBox="1">
            <a:spLocks/>
          </p:cNvSpPr>
          <p:nvPr/>
        </p:nvSpPr>
        <p:spPr bwMode="auto">
          <a:xfrm>
            <a:off x="990600" y="2133600"/>
            <a:ext cx="4724400" cy="4191000"/>
          </a:xfrm>
          <a:prstGeom prst="rect">
            <a:avLst/>
          </a:prstGeom>
          <a:noFill/>
          <a:ln w="9525">
            <a:noFill/>
            <a:miter lim="800000"/>
            <a:headEnd/>
            <a:tailEnd/>
          </a:ln>
        </p:spPr>
        <p:txBody>
          <a:bodyPr/>
          <a:lstStyle/>
          <a:p>
            <a:pPr algn="just">
              <a:spcAft>
                <a:spcPts val="1200"/>
              </a:spcAft>
              <a:buFont typeface="Arial" charset="0"/>
              <a:buNone/>
            </a:pPr>
            <a:endParaRPr lang="en-US" altLang="zh-CN" sz="2400">
              <a:latin typeface="Calibri" pitchFamily="34" charset="0"/>
            </a:endParaRPr>
          </a:p>
          <a:p>
            <a:pPr algn="just">
              <a:spcAft>
                <a:spcPts val="1200"/>
              </a:spcAft>
              <a:buFont typeface="Arial" charset="0"/>
              <a:buNone/>
            </a:pPr>
            <a:r>
              <a:rPr lang="en-US" altLang="zh-CN" sz="2000" i="1">
                <a:latin typeface="Calibri" pitchFamily="34" charset="0"/>
              </a:rPr>
              <a:t>AUC : </a:t>
            </a:r>
            <a:r>
              <a:rPr lang="en-US" altLang="zh-CN" sz="2000">
                <a:latin typeface="Calibri" pitchFamily="34" charset="0"/>
              </a:rPr>
              <a:t>desirable to compare the entire ROC curve rather than at a particular point</a:t>
            </a:r>
          </a:p>
          <a:p>
            <a:pPr algn="just">
              <a:spcAft>
                <a:spcPts val="1200"/>
              </a:spcAft>
              <a:buFont typeface="Arial" charset="0"/>
              <a:buNone/>
            </a:pPr>
            <a:r>
              <a:rPr lang="en-US" altLang="zh-CN" sz="2000" i="1">
                <a:latin typeface="Calibri" pitchFamily="34" charset="0"/>
              </a:rPr>
              <a:t>Partial Area Index </a:t>
            </a:r>
            <a:r>
              <a:rPr lang="en-US" altLang="zh-CN" sz="2000">
                <a:latin typeface="Calibri" pitchFamily="34" charset="0"/>
              </a:rPr>
              <a:t>:  a partial area under the curve corresponding to a clinical relevant FPR is recommended as an index of choice (the right side of the unit square is of no clinical relevance)</a:t>
            </a:r>
          </a:p>
          <a:p>
            <a:pPr algn="just">
              <a:spcAft>
                <a:spcPts val="1200"/>
              </a:spcAft>
              <a:buFont typeface="Arial" charset="0"/>
              <a:buNone/>
            </a:pPr>
            <a:r>
              <a:rPr lang="en-US" altLang="zh-CN" sz="2000" i="1">
                <a:latin typeface="Calibri" pitchFamily="34" charset="0"/>
              </a:rPr>
              <a:t>TPR for a given FPR :</a:t>
            </a:r>
            <a:r>
              <a:rPr lang="en-US" altLang="zh-CN" sz="2000">
                <a:latin typeface="Calibri" pitchFamily="34" charset="0"/>
              </a:rPr>
              <a:t> especially in the case where two ROC curves cross and the area under the curves may be equal. </a:t>
            </a:r>
          </a:p>
          <a:p>
            <a:pPr algn="just">
              <a:spcAft>
                <a:spcPts val="1200"/>
              </a:spcAft>
              <a:buFont typeface="Arial" charset="0"/>
              <a:buNone/>
            </a:pPr>
            <a:endParaRPr lang="en-US" altLang="zh-CN" sz="2000">
              <a:latin typeface="Calibri" pitchFamily="34" charset="0"/>
            </a:endParaRPr>
          </a:p>
          <a:p>
            <a:pPr algn="just">
              <a:spcAft>
                <a:spcPts val="1200"/>
              </a:spcAft>
              <a:buFont typeface="Arial" charset="0"/>
              <a:buNone/>
            </a:pPr>
            <a:r>
              <a:rPr lang="en-US" altLang="zh-CN" sz="2400">
                <a:latin typeface="Calibri" pitchFamily="34" charset="0"/>
              </a:rPr>
              <a:t> </a:t>
            </a:r>
            <a:endParaRPr lang="zh-CN" altLang="en-US" sz="240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A3E13340-BE95-4754-9A26-8E41C00C83F5}" type="slidenum">
              <a:rPr lang="en-US" altLang="zh-CN" sz="1400" b="1"/>
              <a:pPr algn="ctr" fontAlgn="auto">
                <a:spcBef>
                  <a:spcPts val="0"/>
                </a:spcBef>
                <a:spcAft>
                  <a:spcPts val="0"/>
                </a:spcAft>
                <a:defRPr/>
              </a:pPr>
              <a:t>14</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Optimal Cut-off value</a:t>
            </a:r>
            <a:endParaRPr lang="zh-CN" altLang="en-US" sz="1400" dirty="0">
              <a:solidFill>
                <a:schemeClr val="bg1"/>
              </a:solidFill>
            </a:endParaRPr>
          </a:p>
        </p:txBody>
      </p:sp>
      <p:sp>
        <p:nvSpPr>
          <p:cNvPr id="36870" name="Subtitle 10"/>
          <p:cNvSpPr txBox="1">
            <a:spLocks/>
          </p:cNvSpPr>
          <p:nvPr/>
        </p:nvSpPr>
        <p:spPr bwMode="auto">
          <a:xfrm>
            <a:off x="4114800" y="2057400"/>
            <a:ext cx="4724400" cy="3276600"/>
          </a:xfrm>
          <a:prstGeom prst="rect">
            <a:avLst/>
          </a:prstGeom>
          <a:noFill/>
          <a:ln w="9525">
            <a:noFill/>
            <a:miter lim="800000"/>
            <a:headEnd/>
            <a:tailEnd/>
          </a:ln>
        </p:spPr>
        <p:txBody>
          <a:bodyPr/>
          <a:lstStyle/>
          <a:p>
            <a:pPr>
              <a:spcAft>
                <a:spcPts val="1200"/>
              </a:spcAft>
              <a:buFont typeface="Arial" charset="0"/>
              <a:buNone/>
            </a:pPr>
            <a:r>
              <a:rPr lang="en-US" altLang="zh-CN" sz="2000">
                <a:latin typeface="Calibri" pitchFamily="34" charset="0"/>
              </a:rPr>
              <a:t>In determining optimal cut off values, at least three methods have been proposed: </a:t>
            </a:r>
          </a:p>
          <a:p>
            <a:pPr>
              <a:spcAft>
                <a:spcPts val="1200"/>
              </a:spcAft>
              <a:buFont typeface="Arial" charset="0"/>
              <a:buNone/>
            </a:pPr>
            <a:endParaRPr lang="zh-CN" altLang="en-US" sz="2000">
              <a:latin typeface="Calibri" pitchFamily="34" charset="0"/>
            </a:endParaRPr>
          </a:p>
          <a:p>
            <a:pPr>
              <a:spcAft>
                <a:spcPts val="1200"/>
              </a:spcAft>
              <a:buFont typeface="Arial" charset="0"/>
              <a:buNone/>
            </a:pPr>
            <a:r>
              <a:rPr lang="en-US" altLang="zh-CN" sz="2000">
                <a:latin typeface="Calibri" pitchFamily="34" charset="0"/>
              </a:rPr>
              <a:t>1. Minimize d</a:t>
            </a:r>
            <a:r>
              <a:rPr lang="en-US" altLang="zh-CN" sz="2000" baseline="30000">
                <a:latin typeface="Calibri" pitchFamily="34" charset="0"/>
              </a:rPr>
              <a:t>2</a:t>
            </a:r>
            <a:r>
              <a:rPr lang="en-US" altLang="zh-CN" sz="2000">
                <a:latin typeface="Calibri" pitchFamily="34" charset="0"/>
              </a:rPr>
              <a:t>= (1-TPR)</a:t>
            </a:r>
            <a:r>
              <a:rPr lang="en-US" altLang="zh-CN" sz="2000" baseline="30000">
                <a:latin typeface="Calibri" pitchFamily="34" charset="0"/>
              </a:rPr>
              <a:t>2</a:t>
            </a:r>
            <a:r>
              <a:rPr lang="en-US" altLang="zh-CN" sz="2000">
                <a:latin typeface="Calibri" pitchFamily="34" charset="0"/>
              </a:rPr>
              <a:t>+ FPR</a:t>
            </a:r>
            <a:r>
              <a:rPr lang="en-US" altLang="zh-CN" sz="2000" baseline="30000">
                <a:latin typeface="Calibri" pitchFamily="34" charset="0"/>
              </a:rPr>
              <a:t>2</a:t>
            </a:r>
          </a:p>
          <a:p>
            <a:pPr>
              <a:spcAft>
                <a:spcPts val="1200"/>
              </a:spcAft>
              <a:buFont typeface="Arial" charset="0"/>
              <a:buNone/>
            </a:pPr>
            <a:r>
              <a:rPr lang="en-US" altLang="zh-CN" sz="2000">
                <a:latin typeface="Calibri" pitchFamily="34" charset="0"/>
              </a:rPr>
              <a:t>2. Maximize </a:t>
            </a:r>
            <a:r>
              <a:rPr lang="en-US" altLang="zh-CN" sz="2000" i="1">
                <a:latin typeface="Calibri" pitchFamily="34" charset="0"/>
              </a:rPr>
              <a:t>Youden</a:t>
            </a:r>
            <a:r>
              <a:rPr lang="en-US" altLang="zh-CN" sz="2000">
                <a:latin typeface="Calibri" pitchFamily="34" charset="0"/>
              </a:rPr>
              <a:t> Index =TPR – FPR</a:t>
            </a:r>
          </a:p>
          <a:p>
            <a:pPr>
              <a:spcAft>
                <a:spcPts val="1200"/>
              </a:spcAft>
              <a:buFont typeface="Arial" charset="0"/>
              <a:buNone/>
            </a:pPr>
            <a:r>
              <a:rPr lang="en-US" altLang="zh-CN" sz="2000">
                <a:latin typeface="Calibri" pitchFamily="34" charset="0"/>
              </a:rPr>
              <a:t>3. Incorporates the financial costs for correct and false diagnosis and the costs of further work up for diagnosis. </a:t>
            </a:r>
          </a:p>
          <a:p>
            <a:pPr>
              <a:spcAft>
                <a:spcPts val="1200"/>
              </a:spcAft>
              <a:buFont typeface="Arial" charset="0"/>
              <a:buNone/>
            </a:pPr>
            <a:endParaRPr lang="en-US" altLang="zh-CN" sz="2000">
              <a:latin typeface="Calibri" pitchFamily="34" charset="0"/>
            </a:endParaRPr>
          </a:p>
        </p:txBody>
      </p:sp>
      <p:grpSp>
        <p:nvGrpSpPr>
          <p:cNvPr id="36871" name="Group 18"/>
          <p:cNvGrpSpPr>
            <a:grpSpLocks/>
          </p:cNvGrpSpPr>
          <p:nvPr/>
        </p:nvGrpSpPr>
        <p:grpSpPr bwMode="auto">
          <a:xfrm>
            <a:off x="381000" y="2124075"/>
            <a:ext cx="3352800" cy="3209925"/>
            <a:chOff x="240" y="1338"/>
            <a:chExt cx="2112" cy="2022"/>
          </a:xfrm>
        </p:grpSpPr>
        <p:pic>
          <p:nvPicPr>
            <p:cNvPr id="36872" name="Picture 8"/>
            <p:cNvPicPr>
              <a:picLocks noChangeAspect="1" noChangeArrowheads="1"/>
            </p:cNvPicPr>
            <p:nvPr/>
          </p:nvPicPr>
          <p:blipFill>
            <a:blip r:embed="rId3"/>
            <a:srcRect/>
            <a:stretch>
              <a:fillRect/>
            </a:stretch>
          </p:blipFill>
          <p:spPr bwMode="auto">
            <a:xfrm>
              <a:off x="240" y="1338"/>
              <a:ext cx="2112" cy="2022"/>
            </a:xfrm>
            <a:prstGeom prst="rect">
              <a:avLst/>
            </a:prstGeom>
            <a:noFill/>
            <a:ln w="9525">
              <a:noFill/>
              <a:miter lim="800000"/>
              <a:headEnd/>
              <a:tailEnd/>
            </a:ln>
          </p:spPr>
        </p:pic>
        <p:sp>
          <p:nvSpPr>
            <p:cNvPr id="36873" name="Line 10"/>
            <p:cNvSpPr>
              <a:spLocks noChangeShapeType="1"/>
            </p:cNvSpPr>
            <p:nvPr/>
          </p:nvSpPr>
          <p:spPr bwMode="auto">
            <a:xfrm>
              <a:off x="440" y="1382"/>
              <a:ext cx="376" cy="250"/>
            </a:xfrm>
            <a:prstGeom prst="line">
              <a:avLst/>
            </a:prstGeom>
            <a:noFill/>
            <a:ln w="9525">
              <a:solidFill>
                <a:srgbClr val="0000CC"/>
              </a:solidFill>
              <a:prstDash val="dashDot"/>
              <a:round/>
              <a:headEnd/>
              <a:tailEnd/>
            </a:ln>
          </p:spPr>
          <p:txBody>
            <a:bodyPr/>
            <a:lstStyle/>
            <a:p>
              <a:endParaRPr lang="en-US"/>
            </a:p>
          </p:txBody>
        </p:sp>
        <p:sp>
          <p:nvSpPr>
            <p:cNvPr id="36874" name="Line 11"/>
            <p:cNvSpPr>
              <a:spLocks noChangeShapeType="1"/>
            </p:cNvSpPr>
            <p:nvPr/>
          </p:nvSpPr>
          <p:spPr bwMode="auto">
            <a:xfrm>
              <a:off x="864" y="1680"/>
              <a:ext cx="0" cy="1104"/>
            </a:xfrm>
            <a:prstGeom prst="line">
              <a:avLst/>
            </a:prstGeom>
            <a:noFill/>
            <a:ln w="9525">
              <a:solidFill>
                <a:srgbClr val="0000CC"/>
              </a:solidFill>
              <a:prstDash val="lgDash"/>
              <a:round/>
              <a:headEnd/>
              <a:tailEnd/>
            </a:ln>
          </p:spPr>
          <p:txBody>
            <a:bodyPr/>
            <a:lstStyle/>
            <a:p>
              <a:endParaRPr lang="en-US"/>
            </a:p>
          </p:txBody>
        </p:sp>
        <p:sp>
          <p:nvSpPr>
            <p:cNvPr id="36875" name="Line 12"/>
            <p:cNvSpPr>
              <a:spLocks noChangeShapeType="1"/>
            </p:cNvSpPr>
            <p:nvPr/>
          </p:nvSpPr>
          <p:spPr bwMode="auto">
            <a:xfrm>
              <a:off x="1094" y="1594"/>
              <a:ext cx="10" cy="922"/>
            </a:xfrm>
            <a:prstGeom prst="line">
              <a:avLst/>
            </a:prstGeom>
            <a:noFill/>
            <a:ln w="9525">
              <a:solidFill>
                <a:srgbClr val="0000CC"/>
              </a:solidFill>
              <a:prstDash val="lgDash"/>
              <a:round/>
              <a:headEnd/>
              <a:tailEnd/>
            </a:ln>
          </p:spPr>
          <p:txBody>
            <a:bodyPr/>
            <a:lstStyle/>
            <a:p>
              <a:endParaRPr lang="en-US"/>
            </a:p>
          </p:txBody>
        </p:sp>
        <p:sp>
          <p:nvSpPr>
            <p:cNvPr id="36876" name="Line 13"/>
            <p:cNvSpPr>
              <a:spLocks noChangeShapeType="1"/>
            </p:cNvSpPr>
            <p:nvPr/>
          </p:nvSpPr>
          <p:spPr bwMode="auto">
            <a:xfrm>
              <a:off x="1266" y="1488"/>
              <a:ext cx="10" cy="922"/>
            </a:xfrm>
            <a:prstGeom prst="line">
              <a:avLst/>
            </a:prstGeom>
            <a:noFill/>
            <a:ln w="9525">
              <a:solidFill>
                <a:srgbClr val="0000CC"/>
              </a:solidFill>
              <a:prstDash val="lgDash"/>
              <a:round/>
              <a:headEnd/>
              <a:tailEnd/>
            </a:ln>
          </p:spPr>
          <p:txBody>
            <a:bodyPr/>
            <a:lstStyle/>
            <a:p>
              <a:endParaRPr lang="en-US"/>
            </a:p>
          </p:txBody>
        </p:sp>
        <p:sp>
          <p:nvSpPr>
            <p:cNvPr id="36877" name="Line 14"/>
            <p:cNvSpPr>
              <a:spLocks noChangeShapeType="1"/>
            </p:cNvSpPr>
            <p:nvPr/>
          </p:nvSpPr>
          <p:spPr bwMode="auto">
            <a:xfrm>
              <a:off x="548" y="1978"/>
              <a:ext cx="0" cy="1104"/>
            </a:xfrm>
            <a:prstGeom prst="line">
              <a:avLst/>
            </a:prstGeom>
            <a:noFill/>
            <a:ln w="9525">
              <a:solidFill>
                <a:srgbClr val="0000CC"/>
              </a:solidFill>
              <a:prstDash val="lgDash"/>
              <a:round/>
              <a:headEnd/>
              <a:tailEnd/>
            </a:ln>
          </p:spPr>
          <p:txBody>
            <a:bodyPr/>
            <a:lstStyle/>
            <a:p>
              <a:endParaRPr lang="en-US"/>
            </a:p>
          </p:txBody>
        </p:sp>
        <p:sp>
          <p:nvSpPr>
            <p:cNvPr id="36878" name="Line 15"/>
            <p:cNvSpPr>
              <a:spLocks noChangeShapeType="1"/>
            </p:cNvSpPr>
            <p:nvPr/>
          </p:nvSpPr>
          <p:spPr bwMode="auto">
            <a:xfrm>
              <a:off x="432" y="1392"/>
              <a:ext cx="624" cy="192"/>
            </a:xfrm>
            <a:prstGeom prst="line">
              <a:avLst/>
            </a:prstGeom>
            <a:noFill/>
            <a:ln w="9525">
              <a:solidFill>
                <a:srgbClr val="0000CC"/>
              </a:solidFill>
              <a:prstDash val="dashDot"/>
              <a:round/>
              <a:headEnd/>
              <a:tailEnd/>
            </a:ln>
          </p:spPr>
          <p:txBody>
            <a:bodyPr/>
            <a:lstStyle/>
            <a:p>
              <a:endParaRPr lang="en-US"/>
            </a:p>
          </p:txBody>
        </p:sp>
        <p:sp>
          <p:nvSpPr>
            <p:cNvPr id="36879" name="Line 16"/>
            <p:cNvSpPr>
              <a:spLocks noChangeShapeType="1"/>
            </p:cNvSpPr>
            <p:nvPr/>
          </p:nvSpPr>
          <p:spPr bwMode="auto">
            <a:xfrm>
              <a:off x="432" y="1392"/>
              <a:ext cx="816" cy="96"/>
            </a:xfrm>
            <a:prstGeom prst="line">
              <a:avLst/>
            </a:prstGeom>
            <a:noFill/>
            <a:ln w="9525">
              <a:solidFill>
                <a:srgbClr val="0000CC"/>
              </a:solidFill>
              <a:prstDash val="dashDot"/>
              <a:round/>
              <a:headEnd/>
              <a:tailEnd/>
            </a:ln>
          </p:spPr>
          <p:txBody>
            <a:bodyPr/>
            <a:lstStyle/>
            <a:p>
              <a:endParaRPr lang="en-US"/>
            </a:p>
          </p:txBody>
        </p:sp>
        <p:sp>
          <p:nvSpPr>
            <p:cNvPr id="36880" name="Line 17"/>
            <p:cNvSpPr>
              <a:spLocks noChangeShapeType="1"/>
            </p:cNvSpPr>
            <p:nvPr/>
          </p:nvSpPr>
          <p:spPr bwMode="auto">
            <a:xfrm>
              <a:off x="480" y="1392"/>
              <a:ext cx="48" cy="624"/>
            </a:xfrm>
            <a:prstGeom prst="line">
              <a:avLst/>
            </a:prstGeom>
            <a:noFill/>
            <a:ln w="9525">
              <a:solidFill>
                <a:srgbClr val="0000CC"/>
              </a:solidFill>
              <a:prstDash val="dashDot"/>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61E1E76B-D1B7-49FF-83FE-77F7A84E29C9}" type="slidenum">
              <a:rPr lang="en-US" altLang="zh-CN" sz="1400" b="1"/>
              <a:pPr algn="ctr" fontAlgn="auto">
                <a:spcBef>
                  <a:spcPts val="0"/>
                </a:spcBef>
                <a:spcAft>
                  <a:spcPts val="0"/>
                </a:spcAft>
                <a:defRPr/>
              </a:pPr>
              <a:t>15</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Effect of Class Skew</a:t>
            </a:r>
            <a:endParaRPr lang="zh-CN" altLang="en-US" sz="1400" dirty="0">
              <a:solidFill>
                <a:schemeClr val="bg1"/>
              </a:solidFill>
            </a:endParaRPr>
          </a:p>
        </p:txBody>
      </p:sp>
      <p:sp>
        <p:nvSpPr>
          <p:cNvPr id="38918" name="Subtitle 10"/>
          <p:cNvSpPr>
            <a:spLocks noGrp="1"/>
          </p:cNvSpPr>
          <p:nvPr>
            <p:ph idx="1"/>
          </p:nvPr>
        </p:nvSpPr>
        <p:spPr>
          <a:xfrm>
            <a:off x="381000" y="1905000"/>
            <a:ext cx="4316413" cy="3900488"/>
          </a:xfrm>
        </p:spPr>
        <p:txBody>
          <a:bodyPr/>
          <a:lstStyle/>
          <a:p>
            <a:pPr marL="0" indent="0" eaLnBrk="1" hangingPunct="1">
              <a:spcBef>
                <a:spcPct val="0"/>
              </a:spcBef>
              <a:spcAft>
                <a:spcPts val="1200"/>
              </a:spcAft>
              <a:buFont typeface="Arial" charset="0"/>
              <a:buNone/>
            </a:pPr>
            <a:r>
              <a:rPr lang="en-US" altLang="zh-CN" sz="2000" smtClean="0"/>
              <a:t>ROC curves have an attractive property: they are </a:t>
            </a:r>
            <a:r>
              <a:rPr lang="en-US" altLang="zh-CN" sz="2000" i="1" smtClean="0"/>
              <a:t>insensitive</a:t>
            </a:r>
            <a:r>
              <a:rPr lang="en-US" altLang="zh-CN" sz="2000" smtClean="0"/>
              <a:t> to changes in class distribution.</a:t>
            </a:r>
          </a:p>
          <a:p>
            <a:pPr marL="0" indent="0" eaLnBrk="1" hangingPunct="1">
              <a:spcBef>
                <a:spcPct val="0"/>
              </a:spcBef>
              <a:spcAft>
                <a:spcPts val="600"/>
              </a:spcAft>
              <a:buFont typeface="Arial" charset="0"/>
              <a:buNone/>
            </a:pPr>
            <a:endParaRPr lang="en-US" altLang="zh-CN" sz="2000" smtClean="0"/>
          </a:p>
          <a:p>
            <a:pPr marL="0" indent="0" eaLnBrk="1" hangingPunct="1">
              <a:spcBef>
                <a:spcPct val="0"/>
              </a:spcBef>
              <a:spcAft>
                <a:spcPts val="600"/>
              </a:spcAft>
              <a:buFont typeface="Arial" charset="0"/>
              <a:buNone/>
            </a:pPr>
            <a:r>
              <a:rPr lang="en-US" altLang="zh-CN" sz="2000" i="1" smtClean="0"/>
              <a:t>Recall: </a:t>
            </a:r>
            <a:r>
              <a:rPr lang="en-US" altLang="zh-CN" sz="2000" smtClean="0"/>
              <a:t>Let </a:t>
            </a:r>
            <a:r>
              <a:rPr lang="en-US" altLang="zh-CN" sz="2000" i="1" smtClean="0"/>
              <a:t>p </a:t>
            </a:r>
            <a:r>
              <a:rPr lang="en-US" altLang="zh-CN" sz="2000" smtClean="0"/>
              <a:t>=prevalence of disease</a:t>
            </a:r>
          </a:p>
          <a:p>
            <a:pPr marL="0" indent="0" eaLnBrk="1" hangingPunct="1">
              <a:spcBef>
                <a:spcPct val="0"/>
              </a:spcBef>
              <a:spcAft>
                <a:spcPts val="600"/>
              </a:spcAft>
              <a:buFont typeface="Arial" charset="0"/>
              <a:buNone/>
            </a:pPr>
            <a:r>
              <a:rPr lang="en-US" altLang="zh-CN" sz="2000" smtClean="0"/>
              <a:t>Lower p -&gt; lower PPV , higher NPV</a:t>
            </a:r>
          </a:p>
          <a:p>
            <a:pPr marL="0" indent="0" eaLnBrk="1" hangingPunct="1">
              <a:spcBef>
                <a:spcPct val="0"/>
              </a:spcBef>
              <a:spcAft>
                <a:spcPts val="600"/>
              </a:spcAft>
              <a:buFont typeface="Arial" charset="0"/>
              <a:buNone/>
            </a:pPr>
            <a:endParaRPr lang="en-US" altLang="zh-CN" sz="2000" smtClean="0"/>
          </a:p>
          <a:p>
            <a:pPr marL="0" indent="0" eaLnBrk="1" hangingPunct="1">
              <a:spcBef>
                <a:spcPct val="0"/>
              </a:spcBef>
              <a:spcAft>
                <a:spcPts val="600"/>
              </a:spcAft>
              <a:buFont typeface="Arial" charset="0"/>
              <a:buNone/>
            </a:pPr>
            <a:r>
              <a:rPr lang="en-US" altLang="zh-CN" sz="2000" smtClean="0"/>
              <a:t>PPV=</a:t>
            </a:r>
          </a:p>
          <a:p>
            <a:pPr marL="0" indent="0" eaLnBrk="1" hangingPunct="1">
              <a:spcBef>
                <a:spcPct val="0"/>
              </a:spcBef>
              <a:spcAft>
                <a:spcPts val="600"/>
              </a:spcAft>
              <a:buFont typeface="Arial" charset="0"/>
              <a:buNone/>
            </a:pPr>
            <a:endParaRPr lang="en-US" altLang="zh-CN" sz="2000" smtClean="0"/>
          </a:p>
          <a:p>
            <a:pPr marL="0" indent="0" eaLnBrk="1" hangingPunct="1">
              <a:spcBef>
                <a:spcPct val="0"/>
              </a:spcBef>
              <a:spcAft>
                <a:spcPts val="600"/>
              </a:spcAft>
              <a:buFont typeface="Arial" charset="0"/>
              <a:buNone/>
            </a:pPr>
            <a:r>
              <a:rPr lang="en-US" altLang="zh-CN" sz="2000" smtClean="0"/>
              <a:t>NPV= </a:t>
            </a:r>
          </a:p>
        </p:txBody>
      </p:sp>
      <p:pic>
        <p:nvPicPr>
          <p:cNvPr id="38919" name="Picture 2"/>
          <p:cNvPicPr>
            <a:picLocks noChangeAspect="1" noChangeArrowheads="1"/>
          </p:cNvPicPr>
          <p:nvPr/>
        </p:nvPicPr>
        <p:blipFill>
          <a:blip r:embed="rId3"/>
          <a:srcRect/>
          <a:stretch>
            <a:fillRect/>
          </a:stretch>
        </p:blipFill>
        <p:spPr bwMode="auto">
          <a:xfrm>
            <a:off x="4697413" y="1905000"/>
            <a:ext cx="2008187" cy="4052888"/>
          </a:xfrm>
          <a:prstGeom prst="rect">
            <a:avLst/>
          </a:prstGeom>
          <a:noFill/>
          <a:ln w="9525">
            <a:noFill/>
            <a:miter lim="800000"/>
            <a:headEnd/>
            <a:tailEnd/>
          </a:ln>
        </p:spPr>
      </p:pic>
      <p:pic>
        <p:nvPicPr>
          <p:cNvPr id="38920" name="Picture 3"/>
          <p:cNvPicPr>
            <a:picLocks noChangeAspect="1" noChangeArrowheads="1"/>
          </p:cNvPicPr>
          <p:nvPr/>
        </p:nvPicPr>
        <p:blipFill>
          <a:blip r:embed="rId4"/>
          <a:srcRect/>
          <a:stretch>
            <a:fillRect/>
          </a:stretch>
        </p:blipFill>
        <p:spPr bwMode="auto">
          <a:xfrm>
            <a:off x="6881813" y="1905000"/>
            <a:ext cx="1900237" cy="4052888"/>
          </a:xfrm>
          <a:prstGeom prst="rect">
            <a:avLst/>
          </a:prstGeom>
          <a:noFill/>
          <a:ln w="9525">
            <a:noFill/>
            <a:miter lim="800000"/>
            <a:headEnd/>
            <a:tailEnd/>
          </a:ln>
        </p:spPr>
      </p:pic>
      <p:sp>
        <p:nvSpPr>
          <p:cNvPr id="38921" name="Subtitle 10"/>
          <p:cNvSpPr txBox="1">
            <a:spLocks/>
          </p:cNvSpPr>
          <p:nvPr/>
        </p:nvSpPr>
        <p:spPr bwMode="auto">
          <a:xfrm>
            <a:off x="5022850" y="5943600"/>
            <a:ext cx="1606550" cy="346075"/>
          </a:xfrm>
          <a:prstGeom prst="rect">
            <a:avLst/>
          </a:prstGeom>
          <a:noFill/>
          <a:ln w="9525">
            <a:noFill/>
            <a:miter lim="800000"/>
            <a:headEnd/>
            <a:tailEnd/>
          </a:ln>
        </p:spPr>
        <p:txBody>
          <a:bodyPr/>
          <a:lstStyle/>
          <a:p>
            <a:pPr algn="ctr">
              <a:buFont typeface="Arial" charset="0"/>
              <a:buNone/>
            </a:pPr>
            <a:r>
              <a:rPr lang="en-US" altLang="zh-CN" sz="1200">
                <a:latin typeface="Calibri" pitchFamily="34" charset="0"/>
              </a:rPr>
              <a:t>ROC Curves</a:t>
            </a:r>
          </a:p>
          <a:p>
            <a:pPr algn="ctr">
              <a:buFont typeface="Arial" charset="0"/>
              <a:buNone/>
            </a:pPr>
            <a:endParaRPr lang="en-US" altLang="zh-CN" sz="1200">
              <a:latin typeface="Calibri" pitchFamily="34" charset="0"/>
            </a:endParaRPr>
          </a:p>
        </p:txBody>
      </p:sp>
      <p:sp>
        <p:nvSpPr>
          <p:cNvPr id="38922" name="Subtitle 10"/>
          <p:cNvSpPr txBox="1">
            <a:spLocks/>
          </p:cNvSpPr>
          <p:nvPr/>
        </p:nvSpPr>
        <p:spPr bwMode="auto">
          <a:xfrm>
            <a:off x="7080250" y="5943600"/>
            <a:ext cx="1758950" cy="346075"/>
          </a:xfrm>
          <a:prstGeom prst="rect">
            <a:avLst/>
          </a:prstGeom>
          <a:noFill/>
          <a:ln w="9525">
            <a:noFill/>
            <a:miter lim="800000"/>
            <a:headEnd/>
            <a:tailEnd/>
          </a:ln>
        </p:spPr>
        <p:txBody>
          <a:bodyPr/>
          <a:lstStyle/>
          <a:p>
            <a:pPr algn="ctr">
              <a:buFont typeface="Arial" charset="0"/>
              <a:buNone/>
            </a:pPr>
            <a:r>
              <a:rPr lang="en-US" altLang="zh-CN" sz="1200">
                <a:latin typeface="Calibri" pitchFamily="34" charset="0"/>
              </a:rPr>
              <a:t>PPV – sensitivity curves</a:t>
            </a:r>
          </a:p>
          <a:p>
            <a:pPr algn="ctr">
              <a:buFont typeface="Arial" charset="0"/>
              <a:buNone/>
            </a:pPr>
            <a:endParaRPr lang="en-US" altLang="zh-CN" sz="1200">
              <a:latin typeface="Calibri" pitchFamily="34" charset="0"/>
            </a:endParaRPr>
          </a:p>
        </p:txBody>
      </p:sp>
      <p:sp>
        <p:nvSpPr>
          <p:cNvPr id="2" name="TextBox 1"/>
          <p:cNvSpPr txBox="1">
            <a:spLocks noRot="1" noChangeAspect="1" noMove="1" noResize="1" noEditPoints="1" noAdjustHandles="1" noChangeArrowheads="1" noChangeShapeType="1" noTextEdit="1"/>
          </p:cNvSpPr>
          <p:nvPr/>
        </p:nvSpPr>
        <p:spPr>
          <a:xfrm>
            <a:off x="1292733" y="4281489"/>
            <a:ext cx="2517267" cy="659411"/>
          </a:xfrm>
          <a:prstGeom prst="rect">
            <a:avLst/>
          </a:prstGeom>
          <a:blipFill rotWithShape="1">
            <a:blip r:embed="rId5"/>
            <a:stretch>
              <a:fillRect/>
            </a:stretch>
          </a:blipFill>
        </p:spPr>
        <p:txBody>
          <a:bodyPr/>
          <a:lstStyle/>
          <a:p>
            <a:pPr fontAlgn="auto">
              <a:spcBef>
                <a:spcPts val="0"/>
              </a:spcBef>
              <a:spcAft>
                <a:spcPts val="0"/>
              </a:spcAft>
              <a:defRPr/>
            </a:pPr>
            <a:r>
              <a:rPr lang="zh-CN" altLang="en-US">
                <a:noFill/>
                <a:latin typeface="+mn-lt"/>
                <a:cs typeface="+mn-cs"/>
              </a:rPr>
              <a:t> </a:t>
            </a:r>
          </a:p>
        </p:txBody>
      </p:sp>
      <p:sp>
        <p:nvSpPr>
          <p:cNvPr id="14" name="TextBox 13"/>
          <p:cNvSpPr txBox="1">
            <a:spLocks noRot="1" noChangeAspect="1" noMove="1" noResize="1" noEditPoints="1" noAdjustHandles="1" noChangeArrowheads="1" noChangeShapeType="1" noTextEdit="1"/>
          </p:cNvSpPr>
          <p:nvPr/>
        </p:nvSpPr>
        <p:spPr>
          <a:xfrm>
            <a:off x="1295400" y="5043488"/>
            <a:ext cx="3138488" cy="669094"/>
          </a:xfrm>
          <a:prstGeom prst="rect">
            <a:avLst/>
          </a:prstGeom>
          <a:blipFill rotWithShape="1">
            <a:blip r:embed="rId6"/>
            <a:stretch>
              <a:fillRect/>
            </a:stretch>
          </a:blipFill>
        </p:spPr>
        <p:txBody>
          <a:bodyPr/>
          <a:lstStyle/>
          <a:p>
            <a:pPr fontAlgn="auto">
              <a:spcBef>
                <a:spcPts val="0"/>
              </a:spcBef>
              <a:spcAft>
                <a:spcPts val="0"/>
              </a:spcAft>
              <a:defRPr/>
            </a:pPr>
            <a:r>
              <a:rPr lang="zh-CN" altLang="en-US">
                <a:noFill/>
                <a:latin typeface="+mn-lt"/>
                <a:cs typeface="+mn-cs"/>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2451F49D-568E-46A0-86E8-401341E6F43B}" type="slidenum">
              <a:rPr lang="en-US" altLang="zh-CN" sz="1400" b="1"/>
              <a:pPr algn="ctr" fontAlgn="auto">
                <a:spcBef>
                  <a:spcPts val="0"/>
                </a:spcBef>
                <a:spcAft>
                  <a:spcPts val="0"/>
                </a:spcAft>
                <a:defRPr/>
              </a:pPr>
              <a:t>16</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Advantages of ROC Analysis (summary)</a:t>
            </a:r>
            <a:endParaRPr lang="zh-CN" altLang="en-US" sz="1400" dirty="0">
              <a:solidFill>
                <a:schemeClr val="bg1"/>
              </a:solidFill>
            </a:endParaRPr>
          </a:p>
        </p:txBody>
      </p:sp>
      <p:sp>
        <p:nvSpPr>
          <p:cNvPr id="40966" name="Subtitle 10"/>
          <p:cNvSpPr>
            <a:spLocks/>
          </p:cNvSpPr>
          <p:nvPr/>
        </p:nvSpPr>
        <p:spPr bwMode="auto">
          <a:xfrm>
            <a:off x="533400" y="1905000"/>
            <a:ext cx="6591300" cy="609600"/>
          </a:xfrm>
          <a:prstGeom prst="rect">
            <a:avLst/>
          </a:prstGeom>
          <a:noFill/>
          <a:ln w="9525">
            <a:noFill/>
            <a:miter lim="800000"/>
            <a:headEnd/>
            <a:tailEnd/>
          </a:ln>
        </p:spPr>
        <p:txBody>
          <a:bodyPr/>
          <a:lstStyle/>
          <a:p>
            <a:pPr algn="just">
              <a:spcAft>
                <a:spcPts val="1200"/>
              </a:spcAft>
              <a:buFont typeface="Arial" charset="0"/>
              <a:buNone/>
            </a:pPr>
            <a:r>
              <a:rPr lang="en-US" altLang="zh-CN" sz="2400">
                <a:latin typeface="Calibri" pitchFamily="34" charset="0"/>
              </a:rPr>
              <a:t>ROC curve analysis has several advantages :  </a:t>
            </a:r>
            <a:endParaRPr lang="zh-CN" altLang="en-US" sz="2400">
              <a:latin typeface="Calibri" pitchFamily="34" charset="0"/>
            </a:endParaRPr>
          </a:p>
        </p:txBody>
      </p:sp>
      <p:sp>
        <p:nvSpPr>
          <p:cNvPr id="9" name="Flowchart: Connector 8"/>
          <p:cNvSpPr/>
          <p:nvPr/>
        </p:nvSpPr>
        <p:spPr>
          <a:xfrm>
            <a:off x="685800" y="27432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2" name="Flowchart: Connector 11"/>
          <p:cNvSpPr/>
          <p:nvPr/>
        </p:nvSpPr>
        <p:spPr>
          <a:xfrm>
            <a:off x="685800" y="41148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3" name="Flowchart: Connector 12"/>
          <p:cNvSpPr/>
          <p:nvPr/>
        </p:nvSpPr>
        <p:spPr>
          <a:xfrm>
            <a:off x="685800" y="48768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40970" name="Subtitle 10"/>
          <p:cNvSpPr txBox="1">
            <a:spLocks/>
          </p:cNvSpPr>
          <p:nvPr/>
        </p:nvSpPr>
        <p:spPr bwMode="auto">
          <a:xfrm>
            <a:off x="990600" y="2590800"/>
            <a:ext cx="7620000" cy="3429000"/>
          </a:xfrm>
          <a:prstGeom prst="rect">
            <a:avLst/>
          </a:prstGeom>
          <a:noFill/>
          <a:ln w="9525">
            <a:noFill/>
            <a:miter lim="800000"/>
            <a:headEnd/>
            <a:tailEnd/>
          </a:ln>
        </p:spPr>
        <p:txBody>
          <a:bodyPr/>
          <a:lstStyle/>
          <a:p>
            <a:pPr algn="just">
              <a:spcAft>
                <a:spcPts val="1200"/>
              </a:spcAft>
              <a:buFont typeface="Arial" charset="0"/>
              <a:buNone/>
            </a:pPr>
            <a:r>
              <a:rPr lang="en-US" altLang="zh-CN" sz="2000" dirty="0">
                <a:latin typeface="Calibri" pitchFamily="34" charset="0"/>
              </a:rPr>
              <a:t>In contrast to single measures of sensitivity and specificity, the diagnostic accuracy is not affected by decision criterion and it is also independent of prevalence of disease since it is based on sensitivity and specificity.</a:t>
            </a:r>
          </a:p>
          <a:p>
            <a:pPr algn="just">
              <a:spcAft>
                <a:spcPts val="1200"/>
              </a:spcAft>
              <a:buFont typeface="Arial" charset="0"/>
              <a:buNone/>
            </a:pPr>
            <a:r>
              <a:rPr lang="en-US" altLang="zh-CN" sz="2000" dirty="0">
                <a:latin typeface="Calibri" pitchFamily="34" charset="0"/>
              </a:rPr>
              <a:t>Several diagnostic tasks on the same subjects can be compared simultaneously in a ROC space.</a:t>
            </a:r>
          </a:p>
          <a:p>
            <a:pPr algn="just">
              <a:spcAft>
                <a:spcPts val="1200"/>
              </a:spcAft>
              <a:buFont typeface="Arial" charset="0"/>
              <a:buNone/>
            </a:pPr>
            <a:r>
              <a:rPr lang="en-US" altLang="zh-CN" sz="2000" dirty="0">
                <a:latin typeface="Calibri" pitchFamily="34" charset="0"/>
              </a:rPr>
              <a:t>One can easily obtain the sensitivity at specific FPR by visualizing the curve.</a:t>
            </a:r>
          </a:p>
          <a:p>
            <a:pPr algn="just">
              <a:spcAft>
                <a:spcPts val="1200"/>
              </a:spcAft>
              <a:buFont typeface="Arial" charset="0"/>
              <a:buNone/>
            </a:pPr>
            <a:r>
              <a:rPr lang="en-US" altLang="zh-CN" sz="2000" dirty="0">
                <a:latin typeface="Calibri" pitchFamily="34" charset="0"/>
              </a:rPr>
              <a:t>The optimal cut- off value can be determined using ROC curve analysis.</a:t>
            </a:r>
          </a:p>
          <a:p>
            <a:pPr algn="just">
              <a:spcAft>
                <a:spcPts val="1200"/>
              </a:spcAft>
              <a:buFont typeface="Arial" charset="0"/>
              <a:buNone/>
            </a:pPr>
            <a:r>
              <a:rPr lang="en-US" altLang="zh-CN" sz="2000" dirty="0">
                <a:latin typeface="Calibri" pitchFamily="34" charset="0"/>
              </a:rPr>
              <a:t> </a:t>
            </a:r>
            <a:endParaRPr lang="zh-CN" altLang="en-US" sz="2000" dirty="0">
              <a:latin typeface="Calibri" pitchFamily="34" charset="0"/>
            </a:endParaRPr>
          </a:p>
        </p:txBody>
      </p:sp>
      <p:sp>
        <p:nvSpPr>
          <p:cNvPr id="2" name="Flowchart: Connector 12"/>
          <p:cNvSpPr/>
          <p:nvPr/>
        </p:nvSpPr>
        <p:spPr>
          <a:xfrm>
            <a:off x="685800" y="55626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364645BC-AB3E-48FF-8DD8-9FC80EFBE9E2}" type="slidenum">
              <a:rPr lang="en-US" altLang="zh-CN" sz="1400" b="1"/>
              <a:pPr algn="ctr" fontAlgn="auto">
                <a:spcBef>
                  <a:spcPts val="0"/>
                </a:spcBef>
                <a:spcAft>
                  <a:spcPts val="0"/>
                </a:spcAft>
                <a:defRPr/>
              </a:pPr>
              <a:t>17</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a:normAutofit/>
          </a:bodyPr>
          <a:lstStyle/>
          <a:p>
            <a:pPr algn="l" eaLnBrk="1" hangingPunct="1"/>
            <a:r>
              <a:rPr lang="en-US" altLang="zh-CN" sz="2800" smtClean="0">
                <a:solidFill>
                  <a:schemeClr val="bg1"/>
                </a:solidFill>
              </a:rPr>
              <a:t>  SAS Example (DeLong et al., 1988)</a:t>
            </a:r>
            <a:endParaRPr lang="zh-CN" altLang="en-US" sz="1400" smtClean="0">
              <a:solidFill>
                <a:schemeClr val="bg1"/>
              </a:solidFill>
            </a:endParaRPr>
          </a:p>
        </p:txBody>
      </p:sp>
      <p:sp>
        <p:nvSpPr>
          <p:cNvPr id="43014" name="Subtitle 10"/>
          <p:cNvSpPr>
            <a:spLocks/>
          </p:cNvSpPr>
          <p:nvPr/>
        </p:nvSpPr>
        <p:spPr bwMode="auto">
          <a:xfrm>
            <a:off x="533400" y="1828800"/>
            <a:ext cx="8229600" cy="609600"/>
          </a:xfrm>
          <a:prstGeom prst="rect">
            <a:avLst/>
          </a:prstGeom>
          <a:noFill/>
          <a:ln w="9525">
            <a:noFill/>
            <a:miter lim="800000"/>
            <a:headEnd/>
            <a:tailEnd/>
          </a:ln>
        </p:spPr>
        <p:txBody>
          <a:bodyPr/>
          <a:lstStyle/>
          <a:p>
            <a:pPr algn="just">
              <a:spcAft>
                <a:spcPts val="1200"/>
              </a:spcAft>
              <a:buFont typeface="Arial" charset="0"/>
              <a:buNone/>
            </a:pPr>
            <a:r>
              <a:rPr lang="en-US" altLang="en-US" sz="2000" dirty="0">
                <a:latin typeface="Calibri" pitchFamily="34" charset="0"/>
                <a:ea typeface="宋体" pitchFamily="2" charset="-122"/>
              </a:rPr>
              <a:t>Testing whether the area under the ROC curve differs from 0.5 (chance)</a:t>
            </a:r>
            <a:endParaRPr lang="zh-CN" altLang="en-US" sz="2000" dirty="0">
              <a:latin typeface="Calibri" pitchFamily="34" charset="0"/>
            </a:endParaRPr>
          </a:p>
        </p:txBody>
      </p:sp>
      <p:pic>
        <p:nvPicPr>
          <p:cNvPr id="43015" name="Picture 11"/>
          <p:cNvPicPr>
            <a:picLocks noChangeAspect="1" noChangeArrowheads="1"/>
          </p:cNvPicPr>
          <p:nvPr/>
        </p:nvPicPr>
        <p:blipFill>
          <a:blip r:embed="rId3"/>
          <a:srcRect/>
          <a:stretch>
            <a:fillRect/>
          </a:stretch>
        </p:blipFill>
        <p:spPr bwMode="auto">
          <a:xfrm>
            <a:off x="533400" y="2438400"/>
            <a:ext cx="4495800" cy="3765550"/>
          </a:xfrm>
          <a:prstGeom prst="rect">
            <a:avLst/>
          </a:prstGeom>
          <a:noFill/>
          <a:ln w="9525">
            <a:noFill/>
            <a:miter lim="800000"/>
            <a:headEnd/>
            <a:tailEnd/>
          </a:ln>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5" y="3124200"/>
            <a:ext cx="3724275" cy="1377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512" y="4782302"/>
            <a:ext cx="27051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051BE7D3-4B78-4D55-9103-BD8F541247E6}" type="slidenum">
              <a:rPr lang="en-US" altLang="zh-CN" sz="1400" b="1"/>
              <a:pPr algn="ctr" fontAlgn="auto">
                <a:spcBef>
                  <a:spcPts val="0"/>
                </a:spcBef>
                <a:spcAft>
                  <a:spcPts val="0"/>
                </a:spcAft>
                <a:defRPr/>
              </a:pPr>
              <a:t>18</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idx="4294967295"/>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a:normAutofit/>
          </a:bodyPr>
          <a:lstStyle/>
          <a:p>
            <a:pPr algn="l" eaLnBrk="1" hangingPunct="1"/>
            <a:r>
              <a:rPr lang="en-US" altLang="zh-CN" sz="2800" smtClean="0">
                <a:solidFill>
                  <a:schemeClr val="bg1"/>
                </a:solidFill>
              </a:rPr>
              <a:t>  SAS Example (DeLong et al., 1988)</a:t>
            </a:r>
            <a:endParaRPr lang="zh-CN" altLang="en-US" sz="1400" smtClean="0">
              <a:solidFill>
                <a:schemeClr val="bg1"/>
              </a:solidFill>
            </a:endParaRPr>
          </a:p>
        </p:txBody>
      </p:sp>
      <p:sp>
        <p:nvSpPr>
          <p:cNvPr id="45062" name="Subtitle 10"/>
          <p:cNvSpPr>
            <a:spLocks/>
          </p:cNvSpPr>
          <p:nvPr/>
        </p:nvSpPr>
        <p:spPr bwMode="auto">
          <a:xfrm>
            <a:off x="533400" y="1828800"/>
            <a:ext cx="8229600" cy="609600"/>
          </a:xfrm>
          <a:prstGeom prst="rect">
            <a:avLst/>
          </a:prstGeom>
          <a:noFill/>
          <a:ln w="9525">
            <a:noFill/>
            <a:miter lim="800000"/>
            <a:headEnd/>
            <a:tailEnd/>
          </a:ln>
        </p:spPr>
        <p:txBody>
          <a:bodyPr/>
          <a:lstStyle/>
          <a:p>
            <a:pPr algn="just">
              <a:spcAft>
                <a:spcPts val="1200"/>
              </a:spcAft>
              <a:buFont typeface="Arial" charset="0"/>
              <a:buNone/>
            </a:pPr>
            <a:r>
              <a:rPr lang="en-US" altLang="en-US" sz="2000" dirty="0">
                <a:latin typeface="Calibri" pitchFamily="34" charset="0"/>
                <a:ea typeface="宋体" pitchFamily="2" charset="-122"/>
              </a:rPr>
              <a:t>Comparing </a:t>
            </a:r>
            <a:r>
              <a:rPr lang="en-US" altLang="en-US" sz="2000" dirty="0" smtClean="0">
                <a:latin typeface="Calibri" pitchFamily="34" charset="0"/>
                <a:ea typeface="宋体" pitchFamily="2" charset="-122"/>
              </a:rPr>
              <a:t> </a:t>
            </a:r>
            <a:r>
              <a:rPr lang="en-US" altLang="en-US" sz="2000" dirty="0" smtClean="0">
                <a:latin typeface="Calibri" pitchFamily="34" charset="0"/>
                <a:ea typeface="宋体" pitchFamily="2" charset="-122"/>
              </a:rPr>
              <a:t>two or more </a:t>
            </a:r>
            <a:r>
              <a:rPr lang="en-US" altLang="en-US" sz="2000" i="1" dirty="0" smtClean="0">
                <a:latin typeface="Calibri" pitchFamily="34" charset="0"/>
                <a:ea typeface="宋体" pitchFamily="2" charset="-122"/>
              </a:rPr>
              <a:t>c</a:t>
            </a:r>
            <a:r>
              <a:rPr lang="en-US" altLang="en-US" sz="2000" i="1" dirty="0" smtClean="0">
                <a:latin typeface="Calibri" pitchFamily="34" charset="0"/>
                <a:ea typeface="宋体" pitchFamily="2" charset="-122"/>
              </a:rPr>
              <a:t>orrelated (dependent)</a:t>
            </a:r>
            <a:r>
              <a:rPr lang="en-US" altLang="en-US" sz="2000" dirty="0" smtClean="0">
                <a:latin typeface="Calibri" pitchFamily="34" charset="0"/>
                <a:ea typeface="宋体" pitchFamily="2" charset="-122"/>
              </a:rPr>
              <a:t> ROC Curves</a:t>
            </a:r>
            <a:endParaRPr lang="zh-CN" altLang="en-US" sz="2000" dirty="0">
              <a:latin typeface="Calibri" pitchFamily="34" charset="0"/>
            </a:endParaRPr>
          </a:p>
        </p:txBody>
      </p:sp>
      <p:pic>
        <p:nvPicPr>
          <p:cNvPr id="45063" name="Picture 10"/>
          <p:cNvPicPr>
            <a:picLocks noChangeAspect="1" noChangeArrowheads="1"/>
          </p:cNvPicPr>
          <p:nvPr/>
        </p:nvPicPr>
        <p:blipFill>
          <a:blip r:embed="rId3"/>
          <a:srcRect/>
          <a:stretch>
            <a:fillRect/>
          </a:stretch>
        </p:blipFill>
        <p:spPr bwMode="auto">
          <a:xfrm>
            <a:off x="609600" y="2514600"/>
            <a:ext cx="4038600" cy="1608138"/>
          </a:xfrm>
          <a:prstGeom prst="rect">
            <a:avLst/>
          </a:prstGeom>
          <a:noFill/>
          <a:ln w="9525">
            <a:noFill/>
            <a:miter lim="800000"/>
            <a:headEnd/>
            <a:tailEnd/>
          </a:ln>
        </p:spPr>
      </p:pic>
      <p:pic>
        <p:nvPicPr>
          <p:cNvPr id="45064" name="Picture 11"/>
          <p:cNvPicPr>
            <a:picLocks noChangeAspect="1" noChangeArrowheads="1"/>
          </p:cNvPicPr>
          <p:nvPr/>
        </p:nvPicPr>
        <p:blipFill>
          <a:blip r:embed="rId4"/>
          <a:srcRect/>
          <a:stretch>
            <a:fillRect/>
          </a:stretch>
        </p:blipFill>
        <p:spPr bwMode="auto">
          <a:xfrm>
            <a:off x="5257800" y="2401888"/>
            <a:ext cx="2743200" cy="2703512"/>
          </a:xfrm>
          <a:prstGeom prst="rect">
            <a:avLst/>
          </a:prstGeom>
          <a:noFill/>
          <a:ln w="9525">
            <a:noFill/>
            <a:miter lim="800000"/>
            <a:headEnd/>
            <a:tailEnd/>
          </a:ln>
        </p:spPr>
      </p:pic>
      <p:pic>
        <p:nvPicPr>
          <p:cNvPr id="45065" name="Picture 12"/>
          <p:cNvPicPr>
            <a:picLocks noChangeAspect="1" noChangeArrowheads="1"/>
          </p:cNvPicPr>
          <p:nvPr/>
        </p:nvPicPr>
        <p:blipFill>
          <a:blip r:embed="rId5"/>
          <a:srcRect/>
          <a:stretch>
            <a:fillRect/>
          </a:stretch>
        </p:blipFill>
        <p:spPr bwMode="auto">
          <a:xfrm>
            <a:off x="685800" y="4419600"/>
            <a:ext cx="3733800" cy="1809750"/>
          </a:xfrm>
          <a:prstGeom prst="rect">
            <a:avLst/>
          </a:prstGeom>
          <a:noFill/>
          <a:ln w="9525">
            <a:noFill/>
            <a:miter lim="800000"/>
            <a:headEnd/>
            <a:tailEnd/>
          </a:ln>
        </p:spPr>
      </p:pic>
      <p:pic>
        <p:nvPicPr>
          <p:cNvPr id="45066" name="Picture 13"/>
          <p:cNvPicPr>
            <a:picLocks noChangeAspect="1" noChangeArrowheads="1"/>
          </p:cNvPicPr>
          <p:nvPr/>
        </p:nvPicPr>
        <p:blipFill>
          <a:blip r:embed="rId6"/>
          <a:srcRect/>
          <a:stretch>
            <a:fillRect/>
          </a:stretch>
        </p:blipFill>
        <p:spPr bwMode="auto">
          <a:xfrm>
            <a:off x="5181600" y="5210175"/>
            <a:ext cx="2819400" cy="96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50000"/>
                  </a:schemeClr>
                </a:solidFill>
              </a:rPr>
              <a:t>Concept and Application</a:t>
            </a:r>
          </a:p>
          <a:p>
            <a:pPr algn="r" fontAlgn="auto">
              <a:spcBef>
                <a:spcPts val="0"/>
              </a:spcBef>
              <a:spcAft>
                <a:spcPts val="0"/>
              </a:spcAft>
              <a:defRPr/>
            </a:pPr>
            <a:r>
              <a:rPr lang="en-US" altLang="zh-CN" sz="1400" b="1" dirty="0">
                <a:solidFill>
                  <a:schemeClr val="bg1">
                    <a:lumMod val="85000"/>
                  </a:schemeClr>
                </a:solidFill>
              </a:rPr>
              <a:t>Further Reading</a:t>
            </a:r>
            <a:endParaRPr lang="zh-CN" altLang="en-US" sz="1400" b="1" dirty="0">
              <a:solidFill>
                <a:schemeClr val="bg1">
                  <a:lumMod val="85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F820DE4B-3565-49B3-A9DA-1509FE4F8E10}" type="slidenum">
              <a:rPr lang="en-US" altLang="zh-CN" sz="1400" b="1"/>
              <a:pPr algn="ctr" fontAlgn="auto">
                <a:spcBef>
                  <a:spcPts val="0"/>
                </a:spcBef>
                <a:spcAft>
                  <a:spcPts val="0"/>
                </a:spcAft>
                <a:defRPr/>
              </a:pPr>
              <a:t>19</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idx="4294967295"/>
          </p:nvPr>
        </p:nvSpPr>
        <p:spPr>
          <a:xfrm>
            <a:off x="0" y="762000"/>
            <a:ext cx="9144000" cy="547688"/>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a:normAutofit/>
          </a:bodyPr>
          <a:lstStyle/>
          <a:p>
            <a:pPr algn="l" eaLnBrk="1" hangingPunct="1">
              <a:defRPr/>
            </a:pPr>
            <a:r>
              <a:rPr lang="en-US" altLang="zh-CN" sz="2800" smtClean="0">
                <a:solidFill>
                  <a:schemeClr val="bg1"/>
                </a:solidFill>
              </a:rPr>
              <a:t>  Other Issues – In the Absence of a Gold Standard</a:t>
            </a:r>
            <a:endParaRPr lang="zh-CN" altLang="en-US" sz="1400" smtClean="0">
              <a:solidFill>
                <a:schemeClr val="bg1"/>
              </a:solidFill>
            </a:endParaRPr>
          </a:p>
        </p:txBody>
      </p:sp>
      <p:sp>
        <p:nvSpPr>
          <p:cNvPr id="49158" name="Subtitle 10"/>
          <p:cNvSpPr>
            <a:spLocks/>
          </p:cNvSpPr>
          <p:nvPr/>
        </p:nvSpPr>
        <p:spPr bwMode="auto">
          <a:xfrm>
            <a:off x="838200" y="5410200"/>
            <a:ext cx="7543800" cy="838200"/>
          </a:xfrm>
          <a:prstGeom prst="rect">
            <a:avLst/>
          </a:prstGeom>
          <a:noFill/>
          <a:ln w="9525">
            <a:noFill/>
            <a:miter lim="800000"/>
            <a:headEnd/>
            <a:tailEnd/>
          </a:ln>
        </p:spPr>
        <p:txBody>
          <a:bodyPr/>
          <a:lstStyle/>
          <a:p>
            <a:pPr algn="just">
              <a:spcAft>
                <a:spcPts val="1200"/>
              </a:spcAft>
              <a:buFont typeface="Arial" charset="0"/>
              <a:buNone/>
            </a:pPr>
            <a:r>
              <a:rPr lang="en-US" altLang="zh-CN" sz="1900" i="1" dirty="0">
                <a:latin typeface="Calibri" pitchFamily="34" charset="0"/>
              </a:rPr>
              <a:t>Further Reading: </a:t>
            </a:r>
            <a:r>
              <a:rPr lang="en-US" altLang="en-US" sz="1900" dirty="0">
                <a:latin typeface="Calibri" pitchFamily="34" charset="0"/>
                <a:ea typeface="宋体" pitchFamily="2" charset="-122"/>
              </a:rPr>
              <a:t>Non-Parametric Estimation of ROC Curves in the absence of a Gold Standard (</a:t>
            </a:r>
            <a:r>
              <a:rPr lang="en-US" altLang="zh-CN" sz="1900" dirty="0">
                <a:latin typeface="Calibri" pitchFamily="34" charset="0"/>
              </a:rPr>
              <a:t>Zhou XH, </a:t>
            </a:r>
            <a:r>
              <a:rPr lang="en-US" altLang="zh-CN" sz="1900" dirty="0" err="1">
                <a:latin typeface="Calibri" pitchFamily="34" charset="0"/>
              </a:rPr>
              <a:t>Castelluccio</a:t>
            </a:r>
            <a:r>
              <a:rPr lang="en-US" altLang="zh-CN" sz="1900" dirty="0">
                <a:latin typeface="Calibri" pitchFamily="34" charset="0"/>
              </a:rPr>
              <a:t> P, Zhou C., 2004)</a:t>
            </a:r>
            <a:endParaRPr lang="zh-CN" altLang="en-US" sz="1900" dirty="0">
              <a:latin typeface="Calibri" pitchFamily="34" charset="0"/>
            </a:endParaRPr>
          </a:p>
        </p:txBody>
      </p:sp>
      <p:sp>
        <p:nvSpPr>
          <p:cNvPr id="49159" name="Subtitle 10"/>
          <p:cNvSpPr txBox="1">
            <a:spLocks/>
          </p:cNvSpPr>
          <p:nvPr/>
        </p:nvSpPr>
        <p:spPr bwMode="auto">
          <a:xfrm>
            <a:off x="838200" y="1905000"/>
            <a:ext cx="7772400" cy="3505200"/>
          </a:xfrm>
          <a:prstGeom prst="rect">
            <a:avLst/>
          </a:prstGeom>
          <a:noFill/>
          <a:ln w="9525">
            <a:noFill/>
            <a:miter lim="800000"/>
            <a:headEnd/>
            <a:tailEnd/>
          </a:ln>
        </p:spPr>
        <p:txBody>
          <a:bodyPr/>
          <a:lstStyle/>
          <a:p>
            <a:pPr algn="just">
              <a:spcAft>
                <a:spcPts val="1200"/>
              </a:spcAft>
              <a:buFont typeface="Arial" charset="0"/>
              <a:buNone/>
            </a:pPr>
            <a:r>
              <a:rPr lang="en-US" altLang="zh-CN" sz="1900" dirty="0">
                <a:latin typeface="Calibri" pitchFamily="34" charset="0"/>
              </a:rPr>
              <a:t>In medicine and statistics, a gold standard test is usually the diagnostic test or benchmark that is the best available under reasonable conditions. Other times, a gold standard is the most accurate test possible without restrictions.</a:t>
            </a:r>
          </a:p>
          <a:p>
            <a:pPr algn="just">
              <a:spcAft>
                <a:spcPts val="1200"/>
              </a:spcAft>
              <a:buFont typeface="Arial" charset="0"/>
              <a:buNone/>
            </a:pPr>
            <a:r>
              <a:rPr lang="en-US" altLang="zh-CN" sz="1900" dirty="0">
                <a:latin typeface="Calibri" pitchFamily="34" charset="0"/>
              </a:rPr>
              <a:t>In order to obtain an unbiased estimator for the test accuracy, the true disease status for each patient (present or absent, and independent of the patient's test result) needs to be determined. The procedure that establishes the patient's true disease status is referred to as a gold standard</a:t>
            </a:r>
            <a:r>
              <a:rPr lang="en-US" altLang="zh-CN" sz="1900" dirty="0" smtClean="0">
                <a:latin typeface="Calibri" pitchFamily="34" charset="0"/>
              </a:rPr>
              <a:t>.</a:t>
            </a:r>
          </a:p>
          <a:p>
            <a:pPr algn="just">
              <a:spcAft>
                <a:spcPts val="1200"/>
              </a:spcAft>
              <a:buFont typeface="Arial" charset="0"/>
              <a:buNone/>
            </a:pPr>
            <a:r>
              <a:rPr lang="en-US" altLang="zh-CN" sz="1900" dirty="0" smtClean="0">
                <a:latin typeface="Calibri" pitchFamily="34" charset="0"/>
              </a:rPr>
              <a:t>Hall and Zhou (2003) proposed a non-parametric estimator for the ROC curves of continuous-scale tests under the conditional independence assumption when the number of tests is more than two.</a:t>
            </a:r>
            <a:endParaRPr lang="zh-CN" altLang="en-US" sz="1900" dirty="0">
              <a:latin typeface="Calibri" pitchFamily="34" charset="0"/>
            </a:endParaRPr>
          </a:p>
        </p:txBody>
      </p:sp>
      <p:sp>
        <p:nvSpPr>
          <p:cNvPr id="9" name="Flowchart: Connector 8"/>
          <p:cNvSpPr/>
          <p:nvPr/>
        </p:nvSpPr>
        <p:spPr>
          <a:xfrm>
            <a:off x="457200" y="204152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2" name="Flowchart: Connector 11"/>
          <p:cNvSpPr/>
          <p:nvPr/>
        </p:nvSpPr>
        <p:spPr>
          <a:xfrm>
            <a:off x="457200" y="30480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1" name="Flowchart: Connector 10"/>
          <p:cNvSpPr/>
          <p:nvPr/>
        </p:nvSpPr>
        <p:spPr>
          <a:xfrm>
            <a:off x="457200" y="43434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tx1">
                    <a:lumMod val="50000"/>
                    <a:lumOff val="50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823A43D1-8DD3-4EBB-849F-66BEE0F706FF}" type="slidenum">
              <a:rPr lang="en-US" altLang="zh-CN" sz="1400" b="1"/>
              <a:pPr algn="ctr" fontAlgn="auto">
                <a:spcBef>
                  <a:spcPts val="0"/>
                </a:spcBef>
                <a:spcAft>
                  <a:spcPts val="0"/>
                </a:spcAft>
                <a:defRPr/>
              </a:pPr>
              <a:t>2</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Table of Contents</a:t>
            </a:r>
            <a:endParaRPr lang="zh-CN" altLang="en-US" sz="1400" dirty="0">
              <a:solidFill>
                <a:schemeClr val="bg1"/>
              </a:solidFill>
            </a:endParaRPr>
          </a:p>
        </p:txBody>
      </p:sp>
      <p:sp>
        <p:nvSpPr>
          <p:cNvPr id="15366" name="Subtitle 10"/>
          <p:cNvSpPr>
            <a:spLocks noGrp="1"/>
          </p:cNvSpPr>
          <p:nvPr>
            <p:ph idx="1"/>
          </p:nvPr>
        </p:nvSpPr>
        <p:spPr>
          <a:xfrm>
            <a:off x="1828800" y="2411413"/>
            <a:ext cx="6008688" cy="2514600"/>
          </a:xfrm>
        </p:spPr>
        <p:txBody>
          <a:bodyPr/>
          <a:lstStyle/>
          <a:p>
            <a:pPr marL="0" indent="0" eaLnBrk="1" hangingPunct="1">
              <a:buFont typeface="Arial" charset="0"/>
              <a:buNone/>
            </a:pPr>
            <a:r>
              <a:rPr lang="en-US" altLang="zh-CN" sz="2400" smtClean="0">
                <a:solidFill>
                  <a:srgbClr val="0033CC"/>
                </a:solidFill>
              </a:rPr>
              <a:t>Background and Rationale</a:t>
            </a:r>
          </a:p>
          <a:p>
            <a:pPr marL="0" indent="0" eaLnBrk="1" hangingPunct="1">
              <a:buFont typeface="Arial" charset="0"/>
              <a:buNone/>
            </a:pPr>
            <a:endParaRPr lang="en-US" altLang="zh-CN" sz="2400" smtClean="0">
              <a:solidFill>
                <a:srgbClr val="0033CC"/>
              </a:solidFill>
            </a:endParaRPr>
          </a:p>
          <a:p>
            <a:pPr marL="0" indent="0" eaLnBrk="1" hangingPunct="1">
              <a:buFont typeface="Arial" charset="0"/>
              <a:buNone/>
            </a:pPr>
            <a:r>
              <a:rPr lang="en-US" altLang="zh-CN" sz="2400" smtClean="0">
                <a:solidFill>
                  <a:srgbClr val="0033CC"/>
                </a:solidFill>
              </a:rPr>
              <a:t>Concept and Application</a:t>
            </a:r>
          </a:p>
          <a:p>
            <a:pPr marL="0" indent="0" eaLnBrk="1" hangingPunct="1">
              <a:buFont typeface="Arial" charset="0"/>
              <a:buNone/>
            </a:pPr>
            <a:endParaRPr lang="en-US" altLang="zh-CN" sz="2400" smtClean="0">
              <a:solidFill>
                <a:srgbClr val="0033CC"/>
              </a:solidFill>
            </a:endParaRPr>
          </a:p>
          <a:p>
            <a:pPr marL="0" indent="0" eaLnBrk="1" hangingPunct="1">
              <a:buFont typeface="Arial" charset="0"/>
              <a:buNone/>
            </a:pPr>
            <a:r>
              <a:rPr lang="en-US" altLang="zh-CN" sz="2400" smtClean="0">
                <a:solidFill>
                  <a:srgbClr val="0033CC"/>
                </a:solidFill>
              </a:rPr>
              <a:t>Further Reading </a:t>
            </a:r>
            <a:endParaRPr lang="zh-CN" altLang="en-US" sz="2400" smtClean="0">
              <a:solidFill>
                <a:srgbClr val="0033CC"/>
              </a:solidFill>
            </a:endParaRPr>
          </a:p>
        </p:txBody>
      </p:sp>
      <p:sp>
        <p:nvSpPr>
          <p:cNvPr id="3" name="Flowchart: Connector 2"/>
          <p:cNvSpPr/>
          <p:nvPr/>
        </p:nvSpPr>
        <p:spPr>
          <a:xfrm>
            <a:off x="990600" y="2492992"/>
            <a:ext cx="304800" cy="304800"/>
          </a:xfrm>
          <a:prstGeom prst="flowChartConnector">
            <a:avLst/>
          </a:prstGeom>
          <a:gradFill flip="none" rotWithShape="1">
            <a:gsLst>
              <a:gs pos="52000">
                <a:srgbClr val="000099"/>
              </a:gs>
              <a:gs pos="1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a:t>1</a:t>
            </a:r>
            <a:endParaRPr lang="zh-CN" altLang="en-US" sz="1600" b="1" dirty="0"/>
          </a:p>
        </p:txBody>
      </p:sp>
      <p:sp>
        <p:nvSpPr>
          <p:cNvPr id="12" name="Flowchart: Connector 11"/>
          <p:cNvSpPr/>
          <p:nvPr/>
        </p:nvSpPr>
        <p:spPr>
          <a:xfrm>
            <a:off x="990600" y="3352800"/>
            <a:ext cx="304800" cy="304800"/>
          </a:xfrm>
          <a:prstGeom prst="flowChartConnector">
            <a:avLst/>
          </a:prstGeom>
          <a:gradFill flip="none" rotWithShape="1">
            <a:gsLst>
              <a:gs pos="52000">
                <a:srgbClr val="000099"/>
              </a:gs>
              <a:gs pos="1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a:t>2</a:t>
            </a:r>
            <a:endParaRPr lang="zh-CN" altLang="en-US" sz="1600" b="1" dirty="0"/>
          </a:p>
        </p:txBody>
      </p:sp>
      <p:sp>
        <p:nvSpPr>
          <p:cNvPr id="13" name="Flowchart: Connector 12"/>
          <p:cNvSpPr/>
          <p:nvPr/>
        </p:nvSpPr>
        <p:spPr>
          <a:xfrm>
            <a:off x="990600" y="4267200"/>
            <a:ext cx="304800" cy="304800"/>
          </a:xfrm>
          <a:prstGeom prst="flowChartConnector">
            <a:avLst/>
          </a:prstGeom>
          <a:gradFill flip="none" rotWithShape="1">
            <a:gsLst>
              <a:gs pos="52000">
                <a:srgbClr val="000099"/>
              </a:gs>
              <a:gs pos="1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a:t>3</a:t>
            </a:r>
            <a:endParaRPr lang="zh-CN" altLang="en-US" sz="1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50000"/>
                  </a:schemeClr>
                </a:solidFill>
              </a:rPr>
              <a:t>Concept and Application</a:t>
            </a:r>
          </a:p>
          <a:p>
            <a:pPr algn="r" fontAlgn="auto">
              <a:spcBef>
                <a:spcPts val="0"/>
              </a:spcBef>
              <a:spcAft>
                <a:spcPts val="0"/>
              </a:spcAft>
              <a:defRPr/>
            </a:pPr>
            <a:r>
              <a:rPr lang="en-US" altLang="zh-CN" sz="1400" b="1" dirty="0">
                <a:solidFill>
                  <a:schemeClr val="bg1">
                    <a:lumMod val="85000"/>
                  </a:schemeClr>
                </a:solidFill>
              </a:rPr>
              <a:t>Further Reading</a:t>
            </a:r>
            <a:endParaRPr lang="zh-CN" altLang="en-US" sz="1400" b="1" dirty="0">
              <a:solidFill>
                <a:schemeClr val="bg1">
                  <a:lumMod val="85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E31BADD2-510E-404D-AA1F-955B62C07DCB}" type="slidenum">
              <a:rPr lang="en-US" altLang="zh-CN" sz="1400" b="1"/>
              <a:pPr algn="ctr" fontAlgn="auto">
                <a:spcBef>
                  <a:spcPts val="0"/>
                </a:spcBef>
                <a:spcAft>
                  <a:spcPts val="0"/>
                </a:spcAft>
                <a:defRPr/>
              </a:pPr>
              <a:t>20</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idx="4294967295"/>
          </p:nvPr>
        </p:nvSpPr>
        <p:spPr>
          <a:xfrm>
            <a:off x="0" y="762000"/>
            <a:ext cx="9144000" cy="547688"/>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a:normAutofit/>
          </a:bodyPr>
          <a:lstStyle/>
          <a:p>
            <a:pPr algn="l" eaLnBrk="1" hangingPunct="1">
              <a:defRPr/>
            </a:pPr>
            <a:r>
              <a:rPr lang="en-US" altLang="zh-CN" sz="2800" dirty="0" smtClean="0">
                <a:solidFill>
                  <a:schemeClr val="bg1"/>
                </a:solidFill>
              </a:rPr>
              <a:t>  Other Issues – </a:t>
            </a:r>
            <a:r>
              <a:rPr lang="en-US" altLang="en-US" sz="2800" dirty="0" smtClean="0">
                <a:solidFill>
                  <a:schemeClr val="bg1"/>
                </a:solidFill>
                <a:ea typeface="宋体" pitchFamily="2" charset="-122"/>
              </a:rPr>
              <a:t>The ROC convex hull (ROCCH)</a:t>
            </a:r>
            <a:endParaRPr lang="zh-CN" altLang="en-US" sz="2800" dirty="0" smtClean="0">
              <a:solidFill>
                <a:schemeClr val="bg1"/>
              </a:solidFill>
            </a:endParaRPr>
          </a:p>
        </p:txBody>
      </p:sp>
      <p:sp>
        <p:nvSpPr>
          <p:cNvPr id="53254" name="Subtitle 10"/>
          <p:cNvSpPr txBox="1">
            <a:spLocks/>
          </p:cNvSpPr>
          <p:nvPr/>
        </p:nvSpPr>
        <p:spPr bwMode="auto">
          <a:xfrm>
            <a:off x="609600" y="1905000"/>
            <a:ext cx="8228648" cy="4419600"/>
          </a:xfrm>
          <a:prstGeom prst="rect">
            <a:avLst/>
          </a:prstGeom>
          <a:noFill/>
          <a:ln w="9525">
            <a:noFill/>
            <a:miter lim="800000"/>
            <a:headEnd/>
            <a:tailEnd/>
          </a:ln>
        </p:spPr>
        <p:txBody>
          <a:bodyPr/>
          <a:lstStyle/>
          <a:p>
            <a:pPr algn="just">
              <a:spcAft>
                <a:spcPts val="0"/>
              </a:spcAft>
              <a:buFont typeface="Arial" charset="0"/>
              <a:buNone/>
            </a:pPr>
            <a:r>
              <a:rPr lang="en-US" altLang="zh-CN" sz="2000" dirty="0" smtClean="0">
                <a:latin typeface="Calibri" pitchFamily="34" charset="0"/>
              </a:rPr>
              <a:t>In search for the optimal classifier that is robust with respect to skewed or imprecise </a:t>
            </a:r>
            <a:r>
              <a:rPr lang="en-US" altLang="zh-CN" sz="2000" dirty="0">
                <a:latin typeface="Calibri" pitchFamily="34" charset="0"/>
              </a:rPr>
              <a:t>class distributions </a:t>
            </a:r>
            <a:r>
              <a:rPr lang="en-US" altLang="zh-CN" sz="2000" dirty="0" smtClean="0">
                <a:latin typeface="Calibri" pitchFamily="34" charset="0"/>
              </a:rPr>
              <a:t>and disparate </a:t>
            </a:r>
            <a:r>
              <a:rPr lang="en-US" altLang="zh-CN" sz="2000" dirty="0">
                <a:latin typeface="Calibri" pitchFamily="34" charset="0"/>
              </a:rPr>
              <a:t>misclassification </a:t>
            </a:r>
            <a:r>
              <a:rPr lang="en-US" altLang="zh-CN" sz="2000" dirty="0" smtClean="0">
                <a:latin typeface="Calibri" pitchFamily="34" charset="0"/>
              </a:rPr>
              <a:t>costs, Provost </a:t>
            </a:r>
            <a:r>
              <a:rPr lang="en-US" altLang="zh-CN" sz="2000" dirty="0">
                <a:latin typeface="Calibri" pitchFamily="34" charset="0"/>
              </a:rPr>
              <a:t>and Fawcett (1998, 2001) show that a set of operating conditions may be transformed easily into a so-called </a:t>
            </a:r>
            <a:r>
              <a:rPr lang="en-US" altLang="zh-CN" sz="2000" i="1" dirty="0" err="1" smtClean="0">
                <a:latin typeface="Calibri" pitchFamily="34" charset="0"/>
              </a:rPr>
              <a:t>iso</a:t>
            </a:r>
            <a:r>
              <a:rPr lang="en-US" altLang="zh-CN" sz="2000" i="1" dirty="0" smtClean="0">
                <a:latin typeface="Calibri" pitchFamily="34" charset="0"/>
              </a:rPr>
              <a:t>-performance </a:t>
            </a:r>
            <a:r>
              <a:rPr lang="en-US" altLang="zh-CN" sz="2000" i="1" dirty="0">
                <a:latin typeface="Calibri" pitchFamily="34" charset="0"/>
              </a:rPr>
              <a:t>line</a:t>
            </a:r>
            <a:r>
              <a:rPr lang="en-US" altLang="zh-CN" sz="2000" dirty="0">
                <a:latin typeface="Calibri" pitchFamily="34" charset="0"/>
              </a:rPr>
              <a:t> in ROC space. </a:t>
            </a:r>
            <a:endParaRPr lang="en-US" altLang="zh-CN" sz="2000" dirty="0" smtClean="0">
              <a:latin typeface="Calibri" pitchFamily="34" charset="0"/>
            </a:endParaRPr>
          </a:p>
          <a:p>
            <a:pPr algn="just">
              <a:spcAft>
                <a:spcPts val="0"/>
              </a:spcAft>
              <a:buFont typeface="Arial" charset="0"/>
              <a:buNone/>
            </a:pPr>
            <a:endParaRPr lang="en-US" altLang="zh-CN" sz="2000" dirty="0" smtClean="0">
              <a:latin typeface="Calibri" pitchFamily="34" charset="0"/>
            </a:endParaRPr>
          </a:p>
          <a:p>
            <a:pPr algn="just">
              <a:spcAft>
                <a:spcPts val="0"/>
              </a:spcAft>
              <a:buFont typeface="Arial" charset="0"/>
              <a:buNone/>
            </a:pPr>
            <a:r>
              <a:rPr lang="en-US" altLang="zh-CN" sz="2000" dirty="0" smtClean="0">
                <a:latin typeface="Calibri" pitchFamily="34" charset="0"/>
              </a:rPr>
              <a:t>Two </a:t>
            </a:r>
            <a:r>
              <a:rPr lang="en-US" altLang="zh-CN" sz="2000" dirty="0">
                <a:latin typeface="Calibri" pitchFamily="34" charset="0"/>
              </a:rPr>
              <a:t>points in ROC space, </a:t>
            </a:r>
            <a:endParaRPr lang="en-US" altLang="zh-CN" sz="2000" dirty="0" smtClean="0">
              <a:latin typeface="Calibri" pitchFamily="34" charset="0"/>
            </a:endParaRPr>
          </a:p>
          <a:p>
            <a:pPr algn="just">
              <a:spcAft>
                <a:spcPts val="0"/>
              </a:spcAft>
              <a:buFont typeface="Arial" charset="0"/>
              <a:buNone/>
            </a:pPr>
            <a:r>
              <a:rPr lang="en-US" altLang="zh-CN" sz="2000" dirty="0" smtClean="0">
                <a:latin typeface="Calibri" pitchFamily="34" charset="0"/>
              </a:rPr>
              <a:t>(</a:t>
            </a:r>
            <a:r>
              <a:rPr lang="en-US" altLang="zh-CN" sz="2000" dirty="0">
                <a:latin typeface="Calibri" pitchFamily="34" charset="0"/>
              </a:rPr>
              <a:t>FP1,TP1) and (FP2,TP2), </a:t>
            </a:r>
            <a:endParaRPr lang="en-US" altLang="zh-CN" sz="2000" dirty="0" smtClean="0">
              <a:latin typeface="Calibri" pitchFamily="34" charset="0"/>
            </a:endParaRPr>
          </a:p>
          <a:p>
            <a:pPr algn="just">
              <a:spcAft>
                <a:spcPts val="0"/>
              </a:spcAft>
              <a:buFont typeface="Arial" charset="0"/>
              <a:buNone/>
            </a:pPr>
            <a:r>
              <a:rPr lang="en-US" altLang="zh-CN" sz="2000" dirty="0" smtClean="0">
                <a:latin typeface="Calibri" pitchFamily="34" charset="0"/>
              </a:rPr>
              <a:t>have </a:t>
            </a:r>
            <a:r>
              <a:rPr lang="en-US" altLang="zh-CN" sz="2000" dirty="0">
                <a:latin typeface="Calibri" pitchFamily="34" charset="0"/>
              </a:rPr>
              <a:t>the same performance </a:t>
            </a:r>
            <a:r>
              <a:rPr lang="en-US" altLang="zh-CN" sz="2000" dirty="0" smtClean="0">
                <a:latin typeface="Calibri" pitchFamily="34" charset="0"/>
              </a:rPr>
              <a:t>if</a:t>
            </a:r>
          </a:p>
          <a:p>
            <a:pPr algn="just">
              <a:spcAft>
                <a:spcPts val="0"/>
              </a:spcAft>
              <a:buFont typeface="Arial" charset="0"/>
              <a:buNone/>
            </a:pPr>
            <a:endParaRPr lang="en-US" altLang="zh-CN" sz="2000" dirty="0">
              <a:latin typeface="Calibri" pitchFamily="34" charset="0"/>
            </a:endParaRPr>
          </a:p>
          <a:p>
            <a:pPr algn="just">
              <a:spcAft>
                <a:spcPts val="0"/>
              </a:spcAft>
              <a:buFont typeface="Arial" charset="0"/>
              <a:buNone/>
            </a:pPr>
            <a:endParaRPr lang="en-US" altLang="zh-CN" sz="2000" dirty="0" smtClean="0">
              <a:latin typeface="Calibri" pitchFamily="34" charset="0"/>
            </a:endParaRPr>
          </a:p>
          <a:p>
            <a:pPr algn="just">
              <a:spcAft>
                <a:spcPts val="0"/>
              </a:spcAft>
              <a:buFont typeface="Arial" charset="0"/>
              <a:buNone/>
            </a:pPr>
            <a:endParaRPr lang="en-US" altLang="zh-CN" sz="2000" dirty="0" smtClean="0">
              <a:latin typeface="Calibri" pitchFamily="34" charset="0"/>
            </a:endParaRPr>
          </a:p>
          <a:p>
            <a:pPr algn="just">
              <a:spcAft>
                <a:spcPts val="0"/>
              </a:spcAft>
              <a:buFont typeface="Arial" charset="0"/>
              <a:buNone/>
            </a:pPr>
            <a:r>
              <a:rPr lang="en-US" altLang="zh-CN" sz="2000" dirty="0" smtClean="0">
                <a:latin typeface="Calibri" pitchFamily="34" charset="0"/>
              </a:rPr>
              <a:t>All </a:t>
            </a:r>
            <a:r>
              <a:rPr lang="en-US" altLang="zh-CN" sz="2000" dirty="0">
                <a:latin typeface="Calibri" pitchFamily="34" charset="0"/>
              </a:rPr>
              <a:t>classifiers corresponding to points on a line of slope </a:t>
            </a:r>
            <a:r>
              <a:rPr lang="en-US" altLang="zh-CN" sz="2000" i="1" dirty="0">
                <a:latin typeface="Calibri" pitchFamily="34" charset="0"/>
              </a:rPr>
              <a:t>m </a:t>
            </a:r>
            <a:r>
              <a:rPr lang="en-US" altLang="zh-CN" sz="2000" dirty="0">
                <a:latin typeface="Calibri" pitchFamily="34" charset="0"/>
              </a:rPr>
              <a:t>have the same expected cost. More generally, a classifier is potentially optimal if and only if it lies on the convex hull of the set of points in ROC space.</a:t>
            </a:r>
          </a:p>
        </p:txBody>
      </p:sp>
      <p:pic>
        <p:nvPicPr>
          <p:cNvPr id="53255" name="Picture 12"/>
          <p:cNvPicPr>
            <a:picLocks noChangeAspect="1" noChangeArrowheads="1"/>
          </p:cNvPicPr>
          <p:nvPr/>
        </p:nvPicPr>
        <p:blipFill>
          <a:blip r:embed="rId3"/>
          <a:srcRect/>
          <a:stretch>
            <a:fillRect/>
          </a:stretch>
        </p:blipFill>
        <p:spPr bwMode="auto">
          <a:xfrm>
            <a:off x="704850" y="4445794"/>
            <a:ext cx="3172499" cy="804619"/>
          </a:xfrm>
          <a:prstGeom prst="rect">
            <a:avLst/>
          </a:prstGeom>
          <a:noFill/>
          <a:ln w="9525">
            <a:noFill/>
            <a:miter lim="800000"/>
            <a:headEnd/>
            <a:tailEnd/>
          </a:ln>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673" y="3219450"/>
            <a:ext cx="3479528" cy="2011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50000"/>
                  </a:schemeClr>
                </a:solidFill>
              </a:rPr>
              <a:t>Concept and Application</a:t>
            </a:r>
          </a:p>
          <a:p>
            <a:pPr algn="r" fontAlgn="auto">
              <a:spcBef>
                <a:spcPts val="0"/>
              </a:spcBef>
              <a:spcAft>
                <a:spcPts val="0"/>
              </a:spcAft>
              <a:defRPr/>
            </a:pPr>
            <a:r>
              <a:rPr lang="en-US" altLang="zh-CN" sz="1400" b="1" dirty="0">
                <a:solidFill>
                  <a:schemeClr val="bg1">
                    <a:lumMod val="85000"/>
                  </a:schemeClr>
                </a:solidFill>
              </a:rPr>
              <a:t>Further Reading</a:t>
            </a:r>
            <a:endParaRPr lang="zh-CN" altLang="en-US" sz="1400" b="1" dirty="0">
              <a:solidFill>
                <a:schemeClr val="bg1">
                  <a:lumMod val="85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BBBC371B-B984-439B-9059-737B2BDB351F}" type="slidenum">
              <a:rPr lang="en-US" altLang="zh-CN" sz="1400" b="1"/>
              <a:pPr algn="ctr" fontAlgn="auto">
                <a:spcBef>
                  <a:spcPts val="0"/>
                </a:spcBef>
                <a:spcAft>
                  <a:spcPts val="0"/>
                </a:spcAft>
                <a:defRPr/>
              </a:pPr>
              <a:t>21</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62000"/>
            <a:ext cx="9144000" cy="547688"/>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a:normAutofit/>
          </a:bodyPr>
          <a:lstStyle/>
          <a:p>
            <a:pPr algn="l" eaLnBrk="1" hangingPunct="1">
              <a:defRPr/>
            </a:pPr>
            <a:r>
              <a:rPr lang="en-US" altLang="zh-CN" sz="2800" smtClean="0">
                <a:solidFill>
                  <a:schemeClr val="bg1"/>
                </a:solidFill>
              </a:rPr>
              <a:t>  Other Issues – Rating Scale Version</a:t>
            </a:r>
            <a:endParaRPr lang="zh-CN" altLang="en-US" sz="1400" smtClean="0">
              <a:solidFill>
                <a:schemeClr val="bg1"/>
              </a:solidFill>
            </a:endParaRPr>
          </a:p>
        </p:txBody>
      </p:sp>
      <p:sp>
        <p:nvSpPr>
          <p:cNvPr id="47110" name="Subtitle 10"/>
          <p:cNvSpPr>
            <a:spLocks/>
          </p:cNvSpPr>
          <p:nvPr/>
        </p:nvSpPr>
        <p:spPr bwMode="auto">
          <a:xfrm>
            <a:off x="838200" y="5410200"/>
            <a:ext cx="7543800" cy="838200"/>
          </a:xfrm>
          <a:prstGeom prst="rect">
            <a:avLst/>
          </a:prstGeom>
          <a:noFill/>
          <a:ln w="9525">
            <a:noFill/>
            <a:miter lim="800000"/>
            <a:headEnd/>
            <a:tailEnd/>
          </a:ln>
        </p:spPr>
        <p:txBody>
          <a:bodyPr/>
          <a:lstStyle/>
          <a:p>
            <a:pPr algn="just">
              <a:spcAft>
                <a:spcPts val="1200"/>
              </a:spcAft>
              <a:buFont typeface="Arial" charset="0"/>
              <a:buNone/>
            </a:pPr>
            <a:r>
              <a:rPr lang="en-US" altLang="zh-CN" sz="1900" i="1" dirty="0">
                <a:latin typeface="Calibri" pitchFamily="34" charset="0"/>
              </a:rPr>
              <a:t>Further Reading: </a:t>
            </a:r>
            <a:r>
              <a:rPr lang="en-US" altLang="en-US" sz="1900" dirty="0">
                <a:latin typeface="Calibri" pitchFamily="34" charset="0"/>
                <a:ea typeface="宋体" pitchFamily="2" charset="-122"/>
              </a:rPr>
              <a:t>How to reduce the number of rating scale items without predictability loss? (</a:t>
            </a:r>
            <a:r>
              <a:rPr lang="en-US" altLang="zh-CN" sz="1900" dirty="0" err="1">
                <a:latin typeface="Calibri" pitchFamily="34" charset="0"/>
              </a:rPr>
              <a:t>Koczkodaj</a:t>
            </a:r>
            <a:r>
              <a:rPr lang="en-US" altLang="zh-CN" sz="1900" dirty="0">
                <a:latin typeface="Calibri" pitchFamily="34" charset="0"/>
              </a:rPr>
              <a:t> et al., 2017) </a:t>
            </a:r>
            <a:endParaRPr lang="zh-CN" altLang="en-US" sz="1900" dirty="0">
              <a:latin typeface="Calibri" pitchFamily="34" charset="0"/>
            </a:endParaRPr>
          </a:p>
        </p:txBody>
      </p:sp>
      <p:sp>
        <p:nvSpPr>
          <p:cNvPr id="47111" name="Subtitle 10"/>
          <p:cNvSpPr txBox="1">
            <a:spLocks/>
          </p:cNvSpPr>
          <p:nvPr/>
        </p:nvSpPr>
        <p:spPr bwMode="auto">
          <a:xfrm>
            <a:off x="838200" y="1905000"/>
            <a:ext cx="7772400" cy="3505200"/>
          </a:xfrm>
          <a:prstGeom prst="rect">
            <a:avLst/>
          </a:prstGeom>
          <a:noFill/>
          <a:ln w="9525">
            <a:noFill/>
            <a:miter lim="800000"/>
            <a:headEnd/>
            <a:tailEnd/>
          </a:ln>
        </p:spPr>
        <p:txBody>
          <a:bodyPr/>
          <a:lstStyle/>
          <a:p>
            <a:pPr algn="just">
              <a:spcAft>
                <a:spcPts val="1200"/>
              </a:spcAft>
              <a:buFont typeface="Arial" charset="0"/>
              <a:buNone/>
            </a:pPr>
            <a:r>
              <a:rPr lang="en-US" altLang="zh-CN" sz="2000" dirty="0">
                <a:latin typeface="Calibri" pitchFamily="34" charset="0"/>
              </a:rPr>
              <a:t>Rating scales (also called assessment scale) are used to elicit data about quantitative entities. Often, predictability of rating scales (also called ‘‘assessment scales’’) could be improved.</a:t>
            </a:r>
          </a:p>
          <a:p>
            <a:pPr algn="just">
              <a:spcAft>
                <a:spcPts val="1200"/>
              </a:spcAft>
              <a:buFont typeface="Arial" charset="0"/>
              <a:buNone/>
            </a:pPr>
            <a:r>
              <a:rPr lang="en-US" altLang="zh-CN" sz="2000" dirty="0">
                <a:latin typeface="Calibri" pitchFamily="34" charset="0"/>
              </a:rPr>
              <a:t>Rating scales often use values: ‘‘1 to 10’’ and some rating scales may have over 100 items (questions) to rate.</a:t>
            </a:r>
          </a:p>
          <a:p>
            <a:pPr algn="just">
              <a:spcAft>
                <a:spcPts val="1200"/>
              </a:spcAft>
              <a:buFont typeface="Arial" charset="0"/>
              <a:buNone/>
            </a:pPr>
            <a:r>
              <a:rPr lang="en-US" altLang="zh-CN" sz="2000" dirty="0">
                <a:latin typeface="Calibri" pitchFamily="34" charset="0"/>
              </a:rPr>
              <a:t>Other popular terms for rating scales are: survey and questionnaire.</a:t>
            </a:r>
          </a:p>
          <a:p>
            <a:pPr algn="just">
              <a:spcAft>
                <a:spcPts val="1200"/>
              </a:spcAft>
              <a:buFont typeface="Arial" charset="0"/>
              <a:buNone/>
            </a:pPr>
            <a:r>
              <a:rPr lang="en-US" altLang="zh-CN" sz="2000" dirty="0">
                <a:latin typeface="Calibri" pitchFamily="34" charset="0"/>
              </a:rPr>
              <a:t>Rating itself is very popular on the Internet for ‘‘Customer Reviews’’ where often uses five stars (e.g., by Amazon.com ) instead of ordinal numbers. </a:t>
            </a:r>
            <a:endParaRPr lang="zh-CN" altLang="en-US" sz="2000" dirty="0">
              <a:latin typeface="Calibri" pitchFamily="34" charset="0"/>
            </a:endParaRPr>
          </a:p>
        </p:txBody>
      </p:sp>
      <p:sp>
        <p:nvSpPr>
          <p:cNvPr id="9" name="Flowchart: Connector 8"/>
          <p:cNvSpPr/>
          <p:nvPr/>
        </p:nvSpPr>
        <p:spPr>
          <a:xfrm>
            <a:off x="457200" y="204152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2" name="Flowchart: Connector 11"/>
          <p:cNvSpPr/>
          <p:nvPr/>
        </p:nvSpPr>
        <p:spPr>
          <a:xfrm>
            <a:off x="457200" y="306705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3" name="Flowchart: Connector 12"/>
          <p:cNvSpPr/>
          <p:nvPr/>
        </p:nvSpPr>
        <p:spPr>
          <a:xfrm>
            <a:off x="457200" y="384175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2" name="Flowchart: Connector 12"/>
          <p:cNvSpPr/>
          <p:nvPr/>
        </p:nvSpPr>
        <p:spPr>
          <a:xfrm>
            <a:off x="457200" y="430212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50000"/>
                  </a:schemeClr>
                </a:solidFill>
              </a:rPr>
              <a:t>Concept and Application</a:t>
            </a:r>
          </a:p>
          <a:p>
            <a:pPr algn="r" fontAlgn="auto">
              <a:spcBef>
                <a:spcPts val="0"/>
              </a:spcBef>
              <a:spcAft>
                <a:spcPts val="0"/>
              </a:spcAft>
              <a:defRPr/>
            </a:pPr>
            <a:r>
              <a:rPr lang="en-US" altLang="zh-CN" sz="1400" b="1" dirty="0">
                <a:solidFill>
                  <a:schemeClr val="bg1">
                    <a:lumMod val="85000"/>
                  </a:schemeClr>
                </a:solidFill>
              </a:rPr>
              <a:t>Further Reading</a:t>
            </a:r>
            <a:endParaRPr lang="zh-CN" altLang="en-US" sz="1400" b="1" dirty="0">
              <a:solidFill>
                <a:schemeClr val="bg1">
                  <a:lumMod val="85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03663128-2938-49B1-AD4D-438D8C5FA2CE}" type="slidenum">
              <a:rPr lang="en-US" altLang="zh-CN" sz="1400" b="1"/>
              <a:pPr algn="ctr" fontAlgn="auto">
                <a:spcBef>
                  <a:spcPts val="0"/>
                </a:spcBef>
                <a:spcAft>
                  <a:spcPts val="0"/>
                </a:spcAft>
                <a:defRPr/>
              </a:pPr>
              <a:t>22</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idx="4294967295"/>
          </p:nvPr>
        </p:nvSpPr>
        <p:spPr>
          <a:xfrm>
            <a:off x="0" y="762000"/>
            <a:ext cx="9144000" cy="547688"/>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a:normAutofit/>
          </a:bodyPr>
          <a:lstStyle/>
          <a:p>
            <a:pPr algn="l" eaLnBrk="1" hangingPunct="1">
              <a:defRPr/>
            </a:pPr>
            <a:r>
              <a:rPr lang="en-US" altLang="zh-CN" sz="2800" dirty="0" smtClean="0">
                <a:solidFill>
                  <a:schemeClr val="bg1"/>
                </a:solidFill>
              </a:rPr>
              <a:t>  Other Issues – </a:t>
            </a:r>
            <a:r>
              <a:rPr lang="en-US" altLang="en-US" sz="2800" dirty="0" smtClean="0">
                <a:solidFill>
                  <a:schemeClr val="bg1"/>
                </a:solidFill>
                <a:ea typeface="宋体" pitchFamily="2" charset="-122"/>
              </a:rPr>
              <a:t>Creating Scoring </a:t>
            </a:r>
            <a:r>
              <a:rPr lang="en-US" altLang="en-US" sz="2800" dirty="0">
                <a:solidFill>
                  <a:schemeClr val="bg1"/>
                </a:solidFill>
                <a:ea typeface="宋体" pitchFamily="2" charset="-122"/>
              </a:rPr>
              <a:t>C</a:t>
            </a:r>
            <a:r>
              <a:rPr lang="en-US" altLang="en-US" sz="2800" dirty="0" smtClean="0">
                <a:solidFill>
                  <a:schemeClr val="bg1"/>
                </a:solidFill>
                <a:ea typeface="宋体" pitchFamily="2" charset="-122"/>
              </a:rPr>
              <a:t>lassifiers</a:t>
            </a:r>
            <a:endParaRPr lang="zh-CN" altLang="en-US" sz="2800" dirty="0" smtClean="0">
              <a:solidFill>
                <a:schemeClr val="bg1"/>
              </a:solidFill>
            </a:endParaRPr>
          </a:p>
        </p:txBody>
      </p:sp>
      <p:sp>
        <p:nvSpPr>
          <p:cNvPr id="51206" name="Subtitle 10"/>
          <p:cNvSpPr>
            <a:spLocks/>
          </p:cNvSpPr>
          <p:nvPr/>
        </p:nvSpPr>
        <p:spPr bwMode="auto">
          <a:xfrm>
            <a:off x="838200" y="5410200"/>
            <a:ext cx="7543800" cy="838200"/>
          </a:xfrm>
          <a:prstGeom prst="rect">
            <a:avLst/>
          </a:prstGeom>
          <a:noFill/>
          <a:ln w="9525">
            <a:noFill/>
            <a:miter lim="800000"/>
            <a:headEnd/>
            <a:tailEnd/>
          </a:ln>
        </p:spPr>
        <p:txBody>
          <a:bodyPr/>
          <a:lstStyle/>
          <a:p>
            <a:pPr algn="just">
              <a:spcAft>
                <a:spcPts val="1200"/>
              </a:spcAft>
              <a:buFont typeface="Arial" charset="0"/>
              <a:buNone/>
            </a:pPr>
            <a:r>
              <a:rPr lang="en-US" altLang="zh-CN" sz="2000" i="1" dirty="0">
                <a:latin typeface="Calibri" pitchFamily="34" charset="0"/>
              </a:rPr>
              <a:t>Research Question: </a:t>
            </a:r>
            <a:r>
              <a:rPr lang="en-US" altLang="zh-CN" sz="2000" dirty="0">
                <a:latin typeface="Calibri" pitchFamily="34" charset="0"/>
              </a:rPr>
              <a:t>Implications of Various “Voting” standards ? </a:t>
            </a:r>
            <a:endParaRPr lang="zh-CN" altLang="en-US" sz="2000" dirty="0">
              <a:latin typeface="Calibri" pitchFamily="34" charset="0"/>
            </a:endParaRPr>
          </a:p>
        </p:txBody>
      </p:sp>
      <p:sp>
        <p:nvSpPr>
          <p:cNvPr id="51207" name="Subtitle 10"/>
          <p:cNvSpPr txBox="1">
            <a:spLocks/>
          </p:cNvSpPr>
          <p:nvPr/>
        </p:nvSpPr>
        <p:spPr bwMode="auto">
          <a:xfrm>
            <a:off x="838200" y="1905000"/>
            <a:ext cx="7772400" cy="3048000"/>
          </a:xfrm>
          <a:prstGeom prst="rect">
            <a:avLst/>
          </a:prstGeom>
          <a:noFill/>
          <a:ln w="9525">
            <a:noFill/>
            <a:miter lim="800000"/>
            <a:headEnd/>
            <a:tailEnd/>
          </a:ln>
        </p:spPr>
        <p:txBody>
          <a:bodyPr/>
          <a:lstStyle/>
          <a:p>
            <a:pPr algn="just">
              <a:spcAft>
                <a:spcPts val="1200"/>
              </a:spcAft>
              <a:buFont typeface="Arial" charset="0"/>
              <a:buNone/>
            </a:pPr>
            <a:r>
              <a:rPr lang="en-US" altLang="zh-CN" sz="2000">
                <a:latin typeface="Calibri" pitchFamily="34" charset="0"/>
              </a:rPr>
              <a:t>Many discrete classifier models may easily be converted to scoring classifiers by ‘‘looking inside’’ them at the instance statistics they keep.</a:t>
            </a:r>
          </a:p>
          <a:p>
            <a:pPr algn="just">
              <a:spcAft>
                <a:spcPts val="1200"/>
              </a:spcAft>
              <a:buFont typeface="Arial" charset="0"/>
              <a:buNone/>
            </a:pPr>
            <a:r>
              <a:rPr lang="en-US" altLang="zh-CN" sz="2000">
                <a:latin typeface="Calibri" pitchFamily="34" charset="0"/>
              </a:rPr>
              <a:t>Even if a classifier only produces a class label, an aggregation of them may be used to generate a score. MetaCost (Domingos, 1999) employs bagging to generate an ensemble of discrete classifiers, each of which produces a vote. The set of votes could be used to generate a score.</a:t>
            </a:r>
          </a:p>
          <a:p>
            <a:pPr algn="just">
              <a:spcAft>
                <a:spcPts val="1200"/>
              </a:spcAft>
              <a:buFont typeface="Arial" charset="0"/>
              <a:buNone/>
            </a:pPr>
            <a:r>
              <a:rPr lang="en-US" altLang="zh-CN" sz="2000">
                <a:latin typeface="Calibri" pitchFamily="34" charset="0"/>
              </a:rPr>
              <a:t>Some combination of scoring and voting can be employed. For example, rules can provide basic probability estimates, which may then be used in weighted voting (Fawcett, 2001).</a:t>
            </a:r>
          </a:p>
        </p:txBody>
      </p:sp>
      <p:sp>
        <p:nvSpPr>
          <p:cNvPr id="9" name="Flowchart: Connector 8"/>
          <p:cNvSpPr/>
          <p:nvPr/>
        </p:nvSpPr>
        <p:spPr>
          <a:xfrm>
            <a:off x="457200" y="204152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2" name="Flowchart: Connector 11"/>
          <p:cNvSpPr/>
          <p:nvPr/>
        </p:nvSpPr>
        <p:spPr>
          <a:xfrm>
            <a:off x="457200" y="280035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2" name="Flowchart: Connector 11"/>
          <p:cNvSpPr/>
          <p:nvPr/>
        </p:nvSpPr>
        <p:spPr>
          <a:xfrm>
            <a:off x="457200" y="417195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50000"/>
                  </a:schemeClr>
                </a:solidFill>
              </a:rPr>
              <a:t>Concept and Application</a:t>
            </a:r>
          </a:p>
          <a:p>
            <a:pPr algn="r" fontAlgn="auto">
              <a:spcBef>
                <a:spcPts val="0"/>
              </a:spcBef>
              <a:spcAft>
                <a:spcPts val="0"/>
              </a:spcAft>
              <a:defRPr/>
            </a:pPr>
            <a:r>
              <a:rPr lang="en-US" altLang="zh-CN" sz="1400" b="1" dirty="0">
                <a:solidFill>
                  <a:schemeClr val="bg1">
                    <a:lumMod val="85000"/>
                  </a:schemeClr>
                </a:solidFill>
              </a:rPr>
              <a:t>Further Reading</a:t>
            </a:r>
            <a:endParaRPr lang="zh-CN" altLang="en-US" sz="1400" b="1" dirty="0">
              <a:solidFill>
                <a:schemeClr val="bg1">
                  <a:lumMod val="85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03663128-2938-49B1-AD4D-438D8C5FA2CE}" type="slidenum">
              <a:rPr lang="en-US" altLang="zh-CN" sz="1400" b="1"/>
              <a:pPr algn="ctr" fontAlgn="auto">
                <a:spcBef>
                  <a:spcPts val="0"/>
                </a:spcBef>
                <a:spcAft>
                  <a:spcPts val="0"/>
                </a:spcAft>
                <a:defRPr/>
              </a:pPr>
              <a:t>23</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idx="4294967295"/>
          </p:nvPr>
        </p:nvSpPr>
        <p:spPr>
          <a:xfrm>
            <a:off x="0" y="762000"/>
            <a:ext cx="9144000" cy="547688"/>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a:normAutofit/>
          </a:bodyPr>
          <a:lstStyle/>
          <a:p>
            <a:pPr algn="l" eaLnBrk="1" hangingPunct="1">
              <a:defRPr/>
            </a:pPr>
            <a:r>
              <a:rPr lang="en-US" altLang="zh-CN" sz="2800" dirty="0" smtClean="0">
                <a:solidFill>
                  <a:schemeClr val="bg1"/>
                </a:solidFill>
              </a:rPr>
              <a:t>  Other Issues – </a:t>
            </a:r>
            <a:r>
              <a:rPr lang="en-US" altLang="en-US" sz="2800" dirty="0" smtClean="0">
                <a:solidFill>
                  <a:schemeClr val="bg1"/>
                </a:solidFill>
                <a:ea typeface="宋体" pitchFamily="2" charset="-122"/>
              </a:rPr>
              <a:t>Multi-reader </a:t>
            </a:r>
            <a:r>
              <a:rPr lang="en-US" altLang="en-US" sz="2800" dirty="0">
                <a:solidFill>
                  <a:schemeClr val="bg1"/>
                </a:solidFill>
                <a:ea typeface="宋体" pitchFamily="2" charset="-122"/>
              </a:rPr>
              <a:t>ROC Analysis</a:t>
            </a:r>
            <a:endParaRPr lang="zh-CN" altLang="en-US" sz="2800" dirty="0" smtClean="0">
              <a:solidFill>
                <a:schemeClr val="bg1"/>
              </a:solidFill>
            </a:endParaRPr>
          </a:p>
        </p:txBody>
      </p:sp>
      <p:sp>
        <p:nvSpPr>
          <p:cNvPr id="51207" name="Subtitle 10"/>
          <p:cNvSpPr txBox="1">
            <a:spLocks/>
          </p:cNvSpPr>
          <p:nvPr/>
        </p:nvSpPr>
        <p:spPr bwMode="auto">
          <a:xfrm>
            <a:off x="838200" y="1752600"/>
            <a:ext cx="7772400" cy="3924300"/>
          </a:xfrm>
          <a:prstGeom prst="rect">
            <a:avLst/>
          </a:prstGeom>
          <a:noFill/>
          <a:ln w="9525">
            <a:noFill/>
            <a:miter lim="800000"/>
            <a:headEnd/>
            <a:tailEnd/>
          </a:ln>
        </p:spPr>
        <p:txBody>
          <a:bodyPr/>
          <a:lstStyle/>
          <a:p>
            <a:pPr algn="just">
              <a:spcAft>
                <a:spcPts val="1200"/>
              </a:spcAft>
              <a:buFont typeface="Arial" charset="0"/>
              <a:buNone/>
            </a:pPr>
            <a:r>
              <a:rPr lang="en-US" altLang="zh-CN" sz="1900" dirty="0">
                <a:latin typeface="Calibri" pitchFamily="34" charset="0"/>
              </a:rPr>
              <a:t>A</a:t>
            </a:r>
            <a:r>
              <a:rPr lang="en-US" altLang="zh-CN" sz="1900" dirty="0" smtClean="0">
                <a:latin typeface="Calibri" pitchFamily="34" charset="0"/>
              </a:rPr>
              <a:t>ssume </a:t>
            </a:r>
            <a:r>
              <a:rPr lang="en-US" altLang="zh-CN" sz="1900" dirty="0">
                <a:latin typeface="Calibri" pitchFamily="34" charset="0"/>
              </a:rPr>
              <a:t>that we are considering diagnostic imaging studies where there are multiple readers (e.g., radiologists) who assign to each case (i.e., patient) a disease severity or disease likelihood rating based on the corresponding image or set of images, acquired using one or more imaging modalities</a:t>
            </a:r>
            <a:r>
              <a:rPr lang="en-US" altLang="zh-CN" sz="1900" dirty="0" smtClean="0">
                <a:latin typeface="Calibri" pitchFamily="34" charset="0"/>
              </a:rPr>
              <a:t>. For </a:t>
            </a:r>
            <a:r>
              <a:rPr lang="en-US" altLang="zh-CN" sz="1900" dirty="0">
                <a:latin typeface="Calibri" pitchFamily="34" charset="0"/>
              </a:rPr>
              <a:t>studies where there is </a:t>
            </a:r>
            <a:r>
              <a:rPr lang="en-US" altLang="zh-CN" sz="1900" i="1" dirty="0" smtClean="0">
                <a:latin typeface="Calibri" pitchFamily="34" charset="0"/>
              </a:rPr>
              <a:t>Reader Variability</a:t>
            </a:r>
            <a:r>
              <a:rPr lang="en-US" altLang="zh-CN" sz="1900" dirty="0">
                <a:latin typeface="Calibri" pitchFamily="34" charset="0"/>
              </a:rPr>
              <a:t>, the researcher typically will prefer to have conclusions apply to both the </a:t>
            </a:r>
            <a:r>
              <a:rPr lang="en-US" altLang="zh-CN" sz="1900" dirty="0" smtClean="0">
                <a:latin typeface="Calibri" pitchFamily="34" charset="0"/>
              </a:rPr>
              <a:t>reader (can be treated as random sample) </a:t>
            </a:r>
            <a:r>
              <a:rPr lang="en-US" altLang="zh-CN" sz="1900" dirty="0">
                <a:latin typeface="Calibri" pitchFamily="34" charset="0"/>
              </a:rPr>
              <a:t>and case populations</a:t>
            </a:r>
            <a:r>
              <a:rPr lang="en-US" altLang="zh-CN" sz="1900" dirty="0" smtClean="0">
                <a:latin typeface="Calibri" pitchFamily="34" charset="0"/>
              </a:rPr>
              <a:t>.</a:t>
            </a:r>
          </a:p>
          <a:p>
            <a:pPr algn="just">
              <a:spcAft>
                <a:spcPts val="1200"/>
              </a:spcAft>
              <a:buFont typeface="Arial" charset="0"/>
              <a:buNone/>
            </a:pPr>
            <a:r>
              <a:rPr lang="en-US" altLang="zh-CN" sz="1900" dirty="0">
                <a:latin typeface="Calibri" pitchFamily="34" charset="0"/>
              </a:rPr>
              <a:t>Traditionally, </a:t>
            </a:r>
            <a:r>
              <a:rPr lang="en-US" altLang="zh-CN" sz="1900" dirty="0" smtClean="0">
                <a:latin typeface="Calibri" pitchFamily="34" charset="0"/>
              </a:rPr>
              <a:t>multi-reader </a:t>
            </a:r>
            <a:r>
              <a:rPr lang="en-US" altLang="zh-CN" sz="1900" dirty="0">
                <a:latin typeface="Calibri" pitchFamily="34" charset="0"/>
              </a:rPr>
              <a:t>receiver operating characteristic (ROC) studies have used a “paired-case, paired-reader” </a:t>
            </a:r>
            <a:r>
              <a:rPr lang="en-US" altLang="zh-CN" sz="1900" dirty="0" smtClean="0">
                <a:latin typeface="Calibri" pitchFamily="34" charset="0"/>
              </a:rPr>
              <a:t>design. The </a:t>
            </a:r>
            <a:r>
              <a:rPr lang="en-US" altLang="zh-CN" sz="1900" dirty="0" err="1">
                <a:latin typeface="Calibri" pitchFamily="34" charset="0"/>
              </a:rPr>
              <a:t>Dorfman</a:t>
            </a:r>
            <a:r>
              <a:rPr lang="en-US" altLang="zh-CN" sz="1900" dirty="0">
                <a:latin typeface="Calibri" pitchFamily="34" charset="0"/>
              </a:rPr>
              <a:t>-</a:t>
            </a:r>
            <a:r>
              <a:rPr lang="en-US" altLang="zh-CN" sz="1900" dirty="0" err="1">
                <a:latin typeface="Calibri" pitchFamily="34" charset="0"/>
              </a:rPr>
              <a:t>Berbaum</a:t>
            </a:r>
            <a:r>
              <a:rPr lang="en-US" altLang="zh-CN" sz="1900" dirty="0">
                <a:latin typeface="Calibri" pitchFamily="34" charset="0"/>
              </a:rPr>
              <a:t>-Metz (DBM) method has been one of </a:t>
            </a:r>
            <a:r>
              <a:rPr lang="en-US" altLang="zh-CN" sz="1900" dirty="0" smtClean="0">
                <a:latin typeface="Calibri" pitchFamily="34" charset="0"/>
              </a:rPr>
              <a:t>the most </a:t>
            </a:r>
            <a:r>
              <a:rPr lang="en-US" altLang="zh-CN" sz="1900" dirty="0">
                <a:latin typeface="Calibri" pitchFamily="34" charset="0"/>
              </a:rPr>
              <a:t>popular methods for analyzing </a:t>
            </a:r>
            <a:r>
              <a:rPr lang="en-US" altLang="zh-CN" sz="1900" dirty="0" smtClean="0">
                <a:latin typeface="Calibri" pitchFamily="34" charset="0"/>
              </a:rPr>
              <a:t>multi-reader ROC studies since  it was proposed in 1992.</a:t>
            </a:r>
            <a:endParaRPr lang="en-US" altLang="zh-CN" sz="1900" dirty="0">
              <a:latin typeface="Calibri" pitchFamily="34" charset="0"/>
            </a:endParaRPr>
          </a:p>
        </p:txBody>
      </p:sp>
      <p:sp>
        <p:nvSpPr>
          <p:cNvPr id="9" name="Flowchart: Connector 8"/>
          <p:cNvSpPr/>
          <p:nvPr/>
        </p:nvSpPr>
        <p:spPr>
          <a:xfrm>
            <a:off x="457200" y="19050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3" name="Flowchart: Connector 11"/>
          <p:cNvSpPr/>
          <p:nvPr/>
        </p:nvSpPr>
        <p:spPr>
          <a:xfrm>
            <a:off x="495300" y="40386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4" name="Subtitle 10"/>
          <p:cNvSpPr>
            <a:spLocks/>
          </p:cNvSpPr>
          <p:nvPr/>
        </p:nvSpPr>
        <p:spPr bwMode="auto">
          <a:xfrm>
            <a:off x="800100" y="5314950"/>
            <a:ext cx="7772400" cy="838200"/>
          </a:xfrm>
          <a:prstGeom prst="rect">
            <a:avLst/>
          </a:prstGeom>
          <a:noFill/>
          <a:ln w="9525">
            <a:noFill/>
            <a:miter lim="800000"/>
            <a:headEnd/>
            <a:tailEnd/>
          </a:ln>
        </p:spPr>
        <p:txBody>
          <a:bodyPr/>
          <a:lstStyle/>
          <a:p>
            <a:pPr algn="just">
              <a:spcAft>
                <a:spcPts val="1200"/>
              </a:spcAft>
              <a:buFont typeface="Arial" charset="0"/>
              <a:buNone/>
            </a:pPr>
            <a:r>
              <a:rPr lang="en-US" altLang="zh-CN" sz="1900" i="1" dirty="0">
                <a:latin typeface="Calibri" pitchFamily="34" charset="0"/>
              </a:rPr>
              <a:t>Further Reading: </a:t>
            </a:r>
            <a:r>
              <a:rPr lang="en-US" altLang="en-US" sz="1900" dirty="0">
                <a:latin typeface="Calibri" pitchFamily="34" charset="0"/>
                <a:ea typeface="宋体" pitchFamily="2" charset="-122"/>
              </a:rPr>
              <a:t>Recent Developments in the </a:t>
            </a:r>
            <a:r>
              <a:rPr lang="en-US" altLang="en-US" sz="1900" dirty="0" err="1">
                <a:latin typeface="Calibri" pitchFamily="34" charset="0"/>
                <a:ea typeface="宋体" pitchFamily="2" charset="-122"/>
              </a:rPr>
              <a:t>Dorfman</a:t>
            </a:r>
            <a:r>
              <a:rPr lang="en-US" altLang="en-US" sz="1900" dirty="0">
                <a:latin typeface="Calibri" pitchFamily="34" charset="0"/>
                <a:ea typeface="宋体" pitchFamily="2" charset="-122"/>
              </a:rPr>
              <a:t>-</a:t>
            </a:r>
            <a:r>
              <a:rPr lang="en-US" altLang="en-US" sz="1900" dirty="0" err="1">
                <a:latin typeface="Calibri" pitchFamily="34" charset="0"/>
                <a:ea typeface="宋体" pitchFamily="2" charset="-122"/>
              </a:rPr>
              <a:t>Berbaum</a:t>
            </a:r>
            <a:r>
              <a:rPr lang="en-US" altLang="en-US" sz="1900" dirty="0">
                <a:latin typeface="Calibri" pitchFamily="34" charset="0"/>
                <a:ea typeface="宋体" pitchFamily="2" charset="-122"/>
              </a:rPr>
              <a:t>-Metz </a:t>
            </a:r>
            <a:r>
              <a:rPr lang="en-US" altLang="en-US" sz="1900" dirty="0" smtClean="0">
                <a:latin typeface="Calibri" pitchFamily="34" charset="0"/>
                <a:ea typeface="宋体" pitchFamily="2" charset="-122"/>
              </a:rPr>
              <a:t>Procedure for </a:t>
            </a:r>
            <a:r>
              <a:rPr lang="en-US" altLang="en-US" sz="1900" dirty="0" err="1">
                <a:latin typeface="Calibri" pitchFamily="34" charset="0"/>
                <a:ea typeface="宋体" pitchFamily="2" charset="-122"/>
              </a:rPr>
              <a:t>Multireader</a:t>
            </a:r>
            <a:r>
              <a:rPr lang="en-US" altLang="en-US" sz="1900" dirty="0">
                <a:latin typeface="Calibri" pitchFamily="34" charset="0"/>
                <a:ea typeface="宋体" pitchFamily="2" charset="-122"/>
              </a:rPr>
              <a:t> ROC Study Analysis (Stephen L. Hillis, Kevin S. </a:t>
            </a:r>
            <a:r>
              <a:rPr lang="en-US" altLang="en-US" sz="1900" dirty="0" err="1" smtClean="0">
                <a:latin typeface="Calibri" pitchFamily="34" charset="0"/>
                <a:ea typeface="宋体" pitchFamily="2" charset="-122"/>
              </a:rPr>
              <a:t>Berbaum</a:t>
            </a:r>
            <a:r>
              <a:rPr lang="en-US" altLang="en-US" sz="1900" dirty="0" smtClean="0">
                <a:latin typeface="Calibri" pitchFamily="34" charset="0"/>
                <a:ea typeface="宋体" pitchFamily="2" charset="-122"/>
              </a:rPr>
              <a:t> and Charles </a:t>
            </a:r>
            <a:r>
              <a:rPr lang="en-US" altLang="en-US" sz="1900" dirty="0">
                <a:latin typeface="Calibri" pitchFamily="34" charset="0"/>
                <a:ea typeface="宋体" pitchFamily="2" charset="-122"/>
              </a:rPr>
              <a:t>E. </a:t>
            </a:r>
            <a:r>
              <a:rPr lang="en-US" altLang="en-US" sz="1900" dirty="0" smtClean="0">
                <a:latin typeface="Calibri" pitchFamily="34" charset="0"/>
                <a:ea typeface="宋体" pitchFamily="2" charset="-122"/>
              </a:rPr>
              <a:t>Metz, 2008) </a:t>
            </a:r>
            <a:endParaRPr lang="zh-CN" altLang="en-US" sz="1900" dirty="0">
              <a:latin typeface="Calibri" pitchFamily="34" charset="0"/>
            </a:endParaRPr>
          </a:p>
        </p:txBody>
      </p:sp>
    </p:spTree>
    <p:extLst>
      <p:ext uri="{BB962C8B-B14F-4D97-AF65-F5344CB8AC3E}">
        <p14:creationId xmlns:p14="http://schemas.microsoft.com/office/powerpoint/2010/main" val="3147981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tx1">
                    <a:lumMod val="50000"/>
                    <a:lumOff val="50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26213"/>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58CF3BD1-6D22-4210-9037-0AE959D7B0F7}" type="slidenum">
              <a:rPr lang="en-US" altLang="zh-CN" sz="1400" b="1"/>
              <a:pPr algn="ctr" fontAlgn="auto">
                <a:spcBef>
                  <a:spcPts val="0"/>
                </a:spcBef>
                <a:spcAft>
                  <a:spcPts val="0"/>
                </a:spcAft>
                <a:defRPr/>
              </a:pPr>
              <a:t>24</a:t>
            </a:fld>
            <a:r>
              <a:rPr lang="en-US" altLang="zh-CN" sz="1400" b="1" dirty="0"/>
              <a:t> / </a:t>
            </a:r>
            <a:r>
              <a:rPr lang="en-US" altLang="zh-CN" sz="1400" b="1" dirty="0" smtClean="0"/>
              <a:t>26</a:t>
            </a:r>
            <a:endParaRPr lang="zh-CN" altLang="en-US" sz="1400" b="1" dirty="0"/>
          </a:p>
        </p:txBody>
      </p:sp>
      <p:sp>
        <p:nvSpPr>
          <p:cNvPr id="14343" name="Subtitle 10"/>
          <p:cNvSpPr>
            <a:spLocks noGrp="1"/>
          </p:cNvSpPr>
          <p:nvPr>
            <p:ph type="subTitle" idx="1"/>
          </p:nvPr>
        </p:nvSpPr>
        <p:spPr>
          <a:xfrm>
            <a:off x="1143000" y="2057401"/>
            <a:ext cx="7315200" cy="4114800"/>
          </a:xfrm>
        </p:spPr>
        <p:txBody>
          <a:bodyPr/>
          <a:lstStyle/>
          <a:p>
            <a:pPr algn="l" eaLnBrk="1" hangingPunct="1">
              <a:spcBef>
                <a:spcPts val="0"/>
              </a:spcBef>
              <a:spcAft>
                <a:spcPts val="600"/>
              </a:spcAft>
            </a:pPr>
            <a:r>
              <a:rPr lang="en-US" altLang="zh-CN" sz="2000" dirty="0" err="1" smtClean="0">
                <a:solidFill>
                  <a:schemeClr val="tx1"/>
                </a:solidFill>
              </a:rPr>
              <a:t>Hajian-Tilaki</a:t>
            </a:r>
            <a:r>
              <a:rPr lang="en-US" altLang="zh-CN" sz="2000" dirty="0" smtClean="0">
                <a:solidFill>
                  <a:schemeClr val="tx1"/>
                </a:solidFill>
              </a:rPr>
              <a:t>  </a:t>
            </a:r>
            <a:r>
              <a:rPr lang="en-US" altLang="zh-CN" sz="2000" dirty="0">
                <a:solidFill>
                  <a:schemeClr val="tx1"/>
                </a:solidFill>
              </a:rPr>
              <a:t>P. Receiver Operating Characteristic (ROC) Curve Analysis for Medical Diagnostic Test </a:t>
            </a:r>
            <a:r>
              <a:rPr lang="en-US" altLang="zh-CN" sz="2000" dirty="0" smtClean="0">
                <a:solidFill>
                  <a:schemeClr val="tx1"/>
                </a:solidFill>
              </a:rPr>
              <a:t>Evaluation. </a:t>
            </a:r>
            <a:r>
              <a:rPr lang="sv-SE" altLang="zh-CN" sz="2000" i="1" dirty="0">
                <a:solidFill>
                  <a:schemeClr val="tx1"/>
                </a:solidFill>
              </a:rPr>
              <a:t>Caspian J Intern </a:t>
            </a:r>
            <a:r>
              <a:rPr lang="sv-SE" altLang="zh-CN" sz="2000" i="1" dirty="0" smtClean="0">
                <a:solidFill>
                  <a:schemeClr val="tx1"/>
                </a:solidFill>
              </a:rPr>
              <a:t>Med.  </a:t>
            </a:r>
            <a:r>
              <a:rPr lang="sv-SE" altLang="zh-CN" sz="2000" dirty="0">
                <a:solidFill>
                  <a:schemeClr val="tx1"/>
                </a:solidFill>
              </a:rPr>
              <a:t>2013; 4(2): </a:t>
            </a:r>
            <a:r>
              <a:rPr lang="sv-SE" altLang="zh-CN" sz="2000" dirty="0" smtClean="0">
                <a:solidFill>
                  <a:schemeClr val="tx1"/>
                </a:solidFill>
              </a:rPr>
              <a:t>627-635.</a:t>
            </a:r>
          </a:p>
          <a:p>
            <a:pPr algn="l" eaLnBrk="1" hangingPunct="1">
              <a:spcBef>
                <a:spcPts val="0"/>
              </a:spcBef>
              <a:spcAft>
                <a:spcPts val="600"/>
              </a:spcAft>
            </a:pPr>
            <a:r>
              <a:rPr lang="sv-SE" altLang="zh-CN" sz="2000" dirty="0" smtClean="0">
                <a:solidFill>
                  <a:schemeClr val="tx1"/>
                </a:solidFill>
              </a:rPr>
              <a:t>Heeger </a:t>
            </a:r>
            <a:r>
              <a:rPr lang="sv-SE" altLang="zh-CN" sz="2000" dirty="0">
                <a:solidFill>
                  <a:schemeClr val="tx1"/>
                </a:solidFill>
              </a:rPr>
              <a:t>D. Signal </a:t>
            </a:r>
            <a:r>
              <a:rPr lang="sv-SE" altLang="zh-CN" sz="2000" dirty="0" smtClean="0">
                <a:solidFill>
                  <a:schemeClr val="tx1"/>
                </a:solidFill>
              </a:rPr>
              <a:t>Detection </a:t>
            </a:r>
            <a:r>
              <a:rPr lang="sv-SE" altLang="zh-CN" sz="2000" dirty="0">
                <a:solidFill>
                  <a:schemeClr val="tx1"/>
                </a:solidFill>
              </a:rPr>
              <a:t>Theory. New York </a:t>
            </a:r>
            <a:r>
              <a:rPr lang="sv-SE" altLang="zh-CN" sz="2000" dirty="0" smtClean="0">
                <a:solidFill>
                  <a:schemeClr val="tx1"/>
                </a:solidFill>
              </a:rPr>
              <a:t>University </a:t>
            </a:r>
            <a:r>
              <a:rPr lang="sv-SE" altLang="zh-CN" sz="2000" dirty="0">
                <a:solidFill>
                  <a:schemeClr val="tx1"/>
                </a:solidFill>
              </a:rPr>
              <a:t>website. https://www.cns.nyu.edu/~</a:t>
            </a:r>
            <a:r>
              <a:rPr lang="sv-SE" altLang="zh-CN" sz="2000" dirty="0" smtClean="0">
                <a:solidFill>
                  <a:schemeClr val="tx1"/>
                </a:solidFill>
              </a:rPr>
              <a:t>david/handouts/sdt/sdt.html. 2003-2007. Accessed December 1, 2019.</a:t>
            </a:r>
          </a:p>
          <a:p>
            <a:pPr algn="l" eaLnBrk="1" hangingPunct="1">
              <a:spcBef>
                <a:spcPts val="0"/>
              </a:spcBef>
              <a:spcAft>
                <a:spcPts val="600"/>
              </a:spcAft>
            </a:pPr>
            <a:r>
              <a:rPr lang="sv-SE" altLang="zh-CN" sz="2000" dirty="0" smtClean="0">
                <a:solidFill>
                  <a:schemeClr val="tx1"/>
                </a:solidFill>
              </a:rPr>
              <a:t>Mandrekar  J N. </a:t>
            </a:r>
            <a:r>
              <a:rPr lang="en-US" altLang="zh-CN" sz="2000" dirty="0">
                <a:solidFill>
                  <a:schemeClr val="tx1"/>
                </a:solidFill>
              </a:rPr>
              <a:t>Receiver Operating Characteristic Curve in Diagnostic Test Assessment. </a:t>
            </a:r>
            <a:r>
              <a:rPr lang="en-US" altLang="zh-CN" sz="2000" i="1" dirty="0">
                <a:solidFill>
                  <a:schemeClr val="tx1"/>
                </a:solidFill>
              </a:rPr>
              <a:t>J </a:t>
            </a:r>
            <a:r>
              <a:rPr lang="en-US" altLang="zh-CN" sz="2000" i="1" dirty="0" err="1">
                <a:solidFill>
                  <a:schemeClr val="tx1"/>
                </a:solidFill>
              </a:rPr>
              <a:t>Thorac</a:t>
            </a:r>
            <a:r>
              <a:rPr lang="en-US" altLang="zh-CN" sz="2000" i="1" dirty="0">
                <a:solidFill>
                  <a:schemeClr val="tx1"/>
                </a:solidFill>
              </a:rPr>
              <a:t> </a:t>
            </a:r>
            <a:r>
              <a:rPr lang="en-US" altLang="zh-CN" sz="2000" i="1" dirty="0" err="1">
                <a:solidFill>
                  <a:schemeClr val="tx1"/>
                </a:solidFill>
              </a:rPr>
              <a:t>Oncol</a:t>
            </a:r>
            <a:r>
              <a:rPr lang="en-US" altLang="zh-CN" sz="2000" i="1" dirty="0">
                <a:solidFill>
                  <a:schemeClr val="tx1"/>
                </a:solidFill>
              </a:rPr>
              <a:t>. </a:t>
            </a:r>
            <a:r>
              <a:rPr lang="en-US" altLang="zh-CN" sz="2000" dirty="0">
                <a:solidFill>
                  <a:schemeClr val="tx1"/>
                </a:solidFill>
              </a:rPr>
              <a:t>2010</a:t>
            </a:r>
            <a:r>
              <a:rPr lang="en-US" altLang="zh-CN" sz="2000" dirty="0" smtClean="0">
                <a:solidFill>
                  <a:schemeClr val="tx1"/>
                </a:solidFill>
              </a:rPr>
              <a:t>; 5:1315–1316.</a:t>
            </a:r>
            <a:endParaRPr lang="sv-SE" altLang="zh-CN" sz="2000" dirty="0">
              <a:solidFill>
                <a:schemeClr val="tx1"/>
              </a:solidFill>
            </a:endParaRPr>
          </a:p>
          <a:p>
            <a:pPr algn="l" eaLnBrk="1" hangingPunct="1">
              <a:spcBef>
                <a:spcPts val="0"/>
              </a:spcBef>
              <a:spcAft>
                <a:spcPts val="600"/>
              </a:spcAft>
            </a:pPr>
            <a:r>
              <a:rPr lang="sv-SE" altLang="zh-CN" sz="2000" dirty="0">
                <a:solidFill>
                  <a:schemeClr val="tx1"/>
                </a:solidFill>
              </a:rPr>
              <a:t>Mandrekar  J N. </a:t>
            </a:r>
            <a:r>
              <a:rPr lang="en-US" altLang="zh-CN" sz="2000" dirty="0">
                <a:solidFill>
                  <a:schemeClr val="tx1"/>
                </a:solidFill>
              </a:rPr>
              <a:t>Simple Statistical Measures for Diagnostic Accuracy Assessment. </a:t>
            </a:r>
            <a:r>
              <a:rPr lang="en-US" altLang="zh-CN" sz="2000" i="1" dirty="0">
                <a:solidFill>
                  <a:schemeClr val="tx1"/>
                </a:solidFill>
              </a:rPr>
              <a:t>J </a:t>
            </a:r>
            <a:r>
              <a:rPr lang="en-US" altLang="zh-CN" sz="2000" i="1" dirty="0" err="1">
                <a:solidFill>
                  <a:schemeClr val="tx1"/>
                </a:solidFill>
              </a:rPr>
              <a:t>Thorac</a:t>
            </a:r>
            <a:r>
              <a:rPr lang="en-US" altLang="zh-CN" sz="2000" i="1" dirty="0">
                <a:solidFill>
                  <a:schemeClr val="tx1"/>
                </a:solidFill>
              </a:rPr>
              <a:t> </a:t>
            </a:r>
            <a:r>
              <a:rPr lang="en-US" altLang="zh-CN" sz="2000" i="1" dirty="0" err="1">
                <a:solidFill>
                  <a:schemeClr val="tx1"/>
                </a:solidFill>
              </a:rPr>
              <a:t>Oncol</a:t>
            </a:r>
            <a:r>
              <a:rPr lang="en-US" altLang="zh-CN" sz="2000" i="1" dirty="0">
                <a:solidFill>
                  <a:schemeClr val="tx1"/>
                </a:solidFill>
              </a:rPr>
              <a:t>. </a:t>
            </a:r>
            <a:r>
              <a:rPr lang="en-US" altLang="zh-CN" sz="2000" dirty="0">
                <a:solidFill>
                  <a:schemeClr val="tx1"/>
                </a:solidFill>
              </a:rPr>
              <a:t>2010; 5: 763–764</a:t>
            </a:r>
            <a:r>
              <a:rPr lang="en-US" altLang="zh-CN" sz="2000" dirty="0" smtClean="0">
                <a:solidFill>
                  <a:schemeClr val="tx1"/>
                </a:solidFill>
              </a:rPr>
              <a:t>.</a:t>
            </a:r>
          </a:p>
          <a:p>
            <a:pPr algn="l" eaLnBrk="1" hangingPunct="1">
              <a:spcBef>
                <a:spcPts val="0"/>
              </a:spcBef>
              <a:spcAft>
                <a:spcPts val="600"/>
              </a:spcAft>
            </a:pPr>
            <a:r>
              <a:rPr lang="sv-SE" altLang="zh-CN" sz="2000" dirty="0">
                <a:solidFill>
                  <a:schemeClr val="tx1"/>
                </a:solidFill>
              </a:rPr>
              <a:t>Fawcett T. </a:t>
            </a:r>
            <a:r>
              <a:rPr lang="en-US" altLang="zh-CN" sz="2000" dirty="0">
                <a:solidFill>
                  <a:schemeClr val="tx1"/>
                </a:solidFill>
              </a:rPr>
              <a:t>An introduction to ROC analysis. </a:t>
            </a:r>
            <a:r>
              <a:rPr lang="en-US" altLang="zh-CN" sz="2000" i="1" dirty="0">
                <a:solidFill>
                  <a:schemeClr val="tx1"/>
                </a:solidFill>
              </a:rPr>
              <a:t>Pattern Recognition Letters</a:t>
            </a:r>
            <a:r>
              <a:rPr lang="en-US" altLang="zh-CN" sz="2000" dirty="0">
                <a:solidFill>
                  <a:schemeClr val="tx1"/>
                </a:solidFill>
              </a:rPr>
              <a:t>. 2006; 27:861-874. doi:10.1016/j.patrec.2005.10.010</a:t>
            </a:r>
            <a:r>
              <a:rPr lang="en-US" altLang="zh-CN" sz="2000" dirty="0" smtClean="0">
                <a:solidFill>
                  <a:schemeClr val="tx1"/>
                </a:solidFill>
              </a:rPr>
              <a:t>.</a:t>
            </a:r>
            <a:endParaRPr lang="sv-SE" altLang="zh-CN" sz="2000" dirty="0" smtClean="0">
              <a:solidFill>
                <a:schemeClr val="tx1"/>
              </a:solidFill>
            </a:endParaRPr>
          </a:p>
        </p:txBody>
      </p:sp>
      <p:sp>
        <p:nvSpPr>
          <p:cNvPr id="2" name="Title 1"/>
          <p:cNvSpPr>
            <a:spLocks noGrp="1"/>
          </p:cNvSpPr>
          <p:nvPr>
            <p:ph type="ctrTitle"/>
          </p:nvPr>
        </p:nvSpPr>
        <p:spPr>
          <a:xfrm>
            <a:off x="609600" y="1066801"/>
            <a:ext cx="7772400" cy="838199"/>
          </a:xfrm>
        </p:spPr>
        <p:txBody>
          <a:bodyPr/>
          <a:lstStyle/>
          <a:p>
            <a:r>
              <a:rPr lang="en-US" altLang="zh-CN" dirty="0" smtClean="0"/>
              <a:t>REFERENCES</a:t>
            </a:r>
            <a:endParaRPr lang="zh-CN" altLang="en-US" dirty="0"/>
          </a:p>
        </p:txBody>
      </p:sp>
      <p:sp>
        <p:nvSpPr>
          <p:cNvPr id="8" name="Flowchart: Connector 7"/>
          <p:cNvSpPr/>
          <p:nvPr/>
        </p:nvSpPr>
        <p:spPr>
          <a:xfrm>
            <a:off x="685800" y="22098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9" name="Flowchart: Connector 8"/>
          <p:cNvSpPr/>
          <p:nvPr/>
        </p:nvSpPr>
        <p:spPr>
          <a:xfrm>
            <a:off x="685800" y="314007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0" name="Flowchart: Connector 11"/>
          <p:cNvSpPr/>
          <p:nvPr/>
        </p:nvSpPr>
        <p:spPr>
          <a:xfrm>
            <a:off x="685800" y="483552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1" name="Flowchart: Connector 10"/>
          <p:cNvSpPr/>
          <p:nvPr/>
        </p:nvSpPr>
        <p:spPr>
          <a:xfrm>
            <a:off x="685800" y="416877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2" name="Flowchart: Connector 11"/>
          <p:cNvSpPr/>
          <p:nvPr/>
        </p:nvSpPr>
        <p:spPr>
          <a:xfrm>
            <a:off x="685800" y="554037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Tree>
    <p:extLst>
      <p:ext uri="{BB962C8B-B14F-4D97-AF65-F5344CB8AC3E}">
        <p14:creationId xmlns:p14="http://schemas.microsoft.com/office/powerpoint/2010/main" val="3626151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tx1">
                    <a:lumMod val="50000"/>
                    <a:lumOff val="50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26213"/>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58CF3BD1-6D22-4210-9037-0AE959D7B0F7}" type="slidenum">
              <a:rPr lang="en-US" altLang="zh-CN" sz="1400" b="1"/>
              <a:pPr algn="ctr" fontAlgn="auto">
                <a:spcBef>
                  <a:spcPts val="0"/>
                </a:spcBef>
                <a:spcAft>
                  <a:spcPts val="0"/>
                </a:spcAft>
                <a:defRPr/>
              </a:pPr>
              <a:t>25</a:t>
            </a:fld>
            <a:r>
              <a:rPr lang="en-US" altLang="zh-CN" sz="1400" b="1" dirty="0"/>
              <a:t> / </a:t>
            </a:r>
            <a:r>
              <a:rPr lang="en-US" altLang="zh-CN" sz="1400" b="1" dirty="0" smtClean="0"/>
              <a:t>26</a:t>
            </a:r>
            <a:endParaRPr lang="zh-CN" altLang="en-US" sz="1400" b="1" dirty="0"/>
          </a:p>
        </p:txBody>
      </p:sp>
      <mc:AlternateContent xmlns:mc="http://schemas.openxmlformats.org/markup-compatibility/2006" xmlns:a14="http://schemas.microsoft.com/office/drawing/2010/main">
        <mc:Choice Requires="a14">
          <p:sp>
            <p:nvSpPr>
              <p:cNvPr id="14343" name="Subtitle 10"/>
              <p:cNvSpPr>
                <a:spLocks noGrp="1"/>
              </p:cNvSpPr>
              <p:nvPr>
                <p:ph type="subTitle" idx="1"/>
              </p:nvPr>
            </p:nvSpPr>
            <p:spPr>
              <a:xfrm>
                <a:off x="1143000" y="2057400"/>
                <a:ext cx="7772400" cy="4316413"/>
              </a:xfrm>
            </p:spPr>
            <p:txBody>
              <a:bodyPr/>
              <a:lstStyle/>
              <a:p>
                <a:pPr algn="l" eaLnBrk="1" hangingPunct="1">
                  <a:spcBef>
                    <a:spcPts val="0"/>
                  </a:spcBef>
                  <a:spcAft>
                    <a:spcPts val="600"/>
                  </a:spcAft>
                </a:pPr>
                <a:r>
                  <a:rPr lang="en-US" altLang="zh-CN" sz="2000" dirty="0" smtClean="0">
                    <a:solidFill>
                      <a:schemeClr val="tx1"/>
                    </a:solidFill>
                  </a:rPr>
                  <a:t>Hanley JA, McNeil BJ. The Meaning and Use of the Area under a Receiver Operating Characteristic (ROC) Curve. </a:t>
                </a:r>
                <a:r>
                  <a:rPr lang="en-US" altLang="zh-CN" sz="2000" i="1" dirty="0" smtClean="0">
                    <a:solidFill>
                      <a:schemeClr val="tx1"/>
                    </a:solidFill>
                  </a:rPr>
                  <a:t>Radiology. </a:t>
                </a:r>
                <a:r>
                  <a:rPr lang="en-US" altLang="zh-CN" sz="2000" dirty="0" smtClean="0">
                    <a:solidFill>
                      <a:schemeClr val="tx1"/>
                    </a:solidFill>
                  </a:rPr>
                  <a:t>1982; 143: 29-36.</a:t>
                </a:r>
              </a:p>
              <a:p>
                <a:pPr algn="l" eaLnBrk="1" hangingPunct="1">
                  <a:spcBef>
                    <a:spcPts val="0"/>
                  </a:spcBef>
                  <a:spcAft>
                    <a:spcPts val="600"/>
                  </a:spcAft>
                </a:pPr>
                <a:r>
                  <a:rPr lang="en-US" altLang="zh-CN" sz="2000" dirty="0" err="1" smtClean="0">
                    <a:solidFill>
                      <a:schemeClr val="tx1"/>
                    </a:solidFill>
                  </a:rPr>
                  <a:t>Koczkodaj</a:t>
                </a:r>
                <a:r>
                  <a:rPr lang="en-US" altLang="zh-CN" sz="2000" dirty="0">
                    <a:solidFill>
                      <a:schemeClr val="tx1"/>
                    </a:solidFill>
                  </a:rPr>
                  <a:t> WW, </a:t>
                </a:r>
                <a:r>
                  <a:rPr lang="en-US" altLang="zh-CN" sz="2000" dirty="0" err="1" smtClean="0">
                    <a:solidFill>
                      <a:schemeClr val="tx1"/>
                    </a:solidFill>
                  </a:rPr>
                  <a:t>Kakiashvili</a:t>
                </a:r>
                <a:r>
                  <a:rPr lang="en-US" altLang="zh-CN" sz="2000" dirty="0" smtClean="0">
                    <a:solidFill>
                      <a:schemeClr val="tx1"/>
                    </a:solidFill>
                  </a:rPr>
                  <a:t>  T</a:t>
                </a:r>
                <a:r>
                  <a:rPr lang="en-US" altLang="zh-CN" sz="2000" dirty="0">
                    <a:solidFill>
                      <a:schemeClr val="tx1"/>
                    </a:solidFill>
                  </a:rPr>
                  <a:t>, </a:t>
                </a:r>
                <a:r>
                  <a:rPr lang="en-US" altLang="zh-CN" sz="2000" dirty="0" err="1" smtClean="0">
                    <a:solidFill>
                      <a:schemeClr val="tx1"/>
                    </a:solidFill>
                  </a:rPr>
                  <a:t>Szyma</a:t>
                </a:r>
                <a14:m>
                  <m:oMath xmlns:m="http://schemas.openxmlformats.org/officeDocument/2006/math">
                    <m:acc>
                      <m:accPr>
                        <m:chr m:val="́"/>
                        <m:ctrlPr>
                          <a:rPr lang="en-US" altLang="zh-CN" sz="2000" i="1" dirty="0" smtClean="0">
                            <a:solidFill>
                              <a:schemeClr val="tx1"/>
                            </a:solidFill>
                            <a:latin typeface="Cambria Math"/>
                          </a:rPr>
                        </m:ctrlPr>
                      </m:accPr>
                      <m:e>
                        <m:r>
                          <m:rPr>
                            <m:sty m:val="p"/>
                          </m:rPr>
                          <a:rPr lang="en-US" altLang="zh-CN" sz="2000" b="0" i="0" dirty="0" smtClean="0">
                            <a:solidFill>
                              <a:schemeClr val="tx1"/>
                            </a:solidFill>
                            <a:latin typeface="Cambria Math"/>
                          </a:rPr>
                          <m:t>n</m:t>
                        </m:r>
                      </m:e>
                    </m:acc>
                  </m:oMath>
                </a14:m>
                <a:r>
                  <a:rPr lang="en-US" altLang="zh-CN" sz="2000" dirty="0" err="1" smtClean="0">
                    <a:solidFill>
                      <a:schemeClr val="tx1"/>
                    </a:solidFill>
                  </a:rPr>
                  <a:t>ska</a:t>
                </a:r>
                <a:r>
                  <a:rPr lang="en-US" altLang="zh-CN" sz="2000" dirty="0">
                    <a:solidFill>
                      <a:schemeClr val="tx1"/>
                    </a:solidFill>
                  </a:rPr>
                  <a:t> A, et al. How to reduce the number of rating scale </a:t>
                </a:r>
                <a:r>
                  <a:rPr lang="en-US" altLang="zh-CN" sz="2000" dirty="0" smtClean="0">
                    <a:solidFill>
                      <a:schemeClr val="tx1"/>
                    </a:solidFill>
                  </a:rPr>
                  <a:t>items without </a:t>
                </a:r>
                <a:r>
                  <a:rPr lang="en-US" altLang="zh-CN" sz="2000" dirty="0">
                    <a:solidFill>
                      <a:schemeClr val="tx1"/>
                    </a:solidFill>
                  </a:rPr>
                  <a:t>predictability loss? </a:t>
                </a:r>
                <a:r>
                  <a:rPr lang="en-US" altLang="zh-CN" sz="2000" i="1" dirty="0" err="1" smtClean="0">
                    <a:solidFill>
                      <a:schemeClr val="tx1"/>
                    </a:solidFill>
                  </a:rPr>
                  <a:t>Scientometrics</a:t>
                </a:r>
                <a:r>
                  <a:rPr lang="en-US" altLang="zh-CN" sz="2000" i="1" dirty="0" smtClean="0">
                    <a:solidFill>
                      <a:schemeClr val="tx1"/>
                    </a:solidFill>
                  </a:rPr>
                  <a:t>.</a:t>
                </a:r>
                <a:r>
                  <a:rPr lang="en-US" altLang="zh-CN" sz="2000" dirty="0" smtClean="0">
                    <a:solidFill>
                      <a:schemeClr val="tx1"/>
                    </a:solidFill>
                  </a:rPr>
                  <a:t> 2017; </a:t>
                </a:r>
                <a:r>
                  <a:rPr lang="en-US" altLang="zh-CN" sz="2000" dirty="0">
                    <a:solidFill>
                      <a:schemeClr val="tx1"/>
                    </a:solidFill>
                  </a:rPr>
                  <a:t>111</a:t>
                </a:r>
                <a:r>
                  <a:rPr lang="en-US" altLang="zh-CN" sz="2000" dirty="0" smtClean="0">
                    <a:solidFill>
                      <a:schemeClr val="tx1"/>
                    </a:solidFill>
                  </a:rPr>
                  <a:t>: </a:t>
                </a:r>
                <a:r>
                  <a:rPr lang="en-US" altLang="zh-CN" sz="2000" dirty="0">
                    <a:solidFill>
                      <a:schemeClr val="tx1"/>
                    </a:solidFill>
                  </a:rPr>
                  <a:t>581–593. DOI </a:t>
                </a:r>
                <a:r>
                  <a:rPr lang="en-US" altLang="zh-CN" sz="2000" dirty="0" smtClean="0">
                    <a:solidFill>
                      <a:schemeClr val="tx1"/>
                    </a:solidFill>
                  </a:rPr>
                  <a:t>10.1007/s11192-017-2283-4.</a:t>
                </a:r>
              </a:p>
              <a:p>
                <a:pPr algn="l" eaLnBrk="1" hangingPunct="1">
                  <a:spcBef>
                    <a:spcPts val="0"/>
                  </a:spcBef>
                  <a:spcAft>
                    <a:spcPts val="600"/>
                  </a:spcAft>
                </a:pPr>
                <a:r>
                  <a:rPr lang="en-US" altLang="zh-CN" sz="2000" dirty="0" err="1" smtClean="0">
                    <a:solidFill>
                      <a:schemeClr val="tx1"/>
                    </a:solidFill>
                  </a:rPr>
                  <a:t>Demler</a:t>
                </a:r>
                <a:r>
                  <a:rPr lang="en-US" altLang="zh-CN" sz="2000" dirty="0">
                    <a:solidFill>
                      <a:schemeClr val="tx1"/>
                    </a:solidFill>
                  </a:rPr>
                  <a:t> OV, </a:t>
                </a:r>
                <a:r>
                  <a:rPr lang="en-US" altLang="zh-CN" sz="2000" dirty="0" err="1" smtClean="0">
                    <a:solidFill>
                      <a:schemeClr val="tx1"/>
                    </a:solidFill>
                  </a:rPr>
                  <a:t>Pencina</a:t>
                </a:r>
                <a:r>
                  <a:rPr lang="en-US" altLang="zh-CN" sz="2000" dirty="0">
                    <a:solidFill>
                      <a:schemeClr val="tx1"/>
                    </a:solidFill>
                  </a:rPr>
                  <a:t> MJ, </a:t>
                </a:r>
                <a:r>
                  <a:rPr lang="en-US" altLang="zh-CN" sz="2000" dirty="0" err="1" smtClean="0">
                    <a:solidFill>
                      <a:schemeClr val="tx1"/>
                    </a:solidFill>
                  </a:rPr>
                  <a:t>D’Agostino</a:t>
                </a:r>
                <a:r>
                  <a:rPr lang="en-US" altLang="zh-CN" sz="2000" dirty="0">
                    <a:solidFill>
                      <a:schemeClr val="tx1"/>
                    </a:solidFill>
                  </a:rPr>
                  <a:t> RB Sr. Misuse of DeLong test to compare AUCs for nested models. </a:t>
                </a:r>
                <a:r>
                  <a:rPr lang="en-US" altLang="zh-CN" sz="2000" i="1" dirty="0">
                    <a:solidFill>
                      <a:schemeClr val="tx1"/>
                    </a:solidFill>
                  </a:rPr>
                  <a:t>Stat Med. </a:t>
                </a:r>
                <a:r>
                  <a:rPr lang="en-US" altLang="zh-CN" sz="2000" dirty="0" smtClean="0">
                    <a:solidFill>
                      <a:schemeClr val="tx1"/>
                    </a:solidFill>
                  </a:rPr>
                  <a:t>2012; </a:t>
                </a:r>
                <a:r>
                  <a:rPr lang="en-US" altLang="zh-CN" sz="2000" dirty="0">
                    <a:solidFill>
                      <a:schemeClr val="tx1"/>
                    </a:solidFill>
                  </a:rPr>
                  <a:t>31(23): 2577–2587. doi:10.1002/sim.5328</a:t>
                </a:r>
                <a:r>
                  <a:rPr lang="en-US" altLang="zh-CN" sz="2000" dirty="0" smtClean="0">
                    <a:solidFill>
                      <a:schemeClr val="tx1"/>
                    </a:solidFill>
                  </a:rPr>
                  <a:t>.</a:t>
                </a:r>
              </a:p>
              <a:p>
                <a:pPr algn="l" eaLnBrk="1" hangingPunct="1">
                  <a:spcBef>
                    <a:spcPts val="0"/>
                  </a:spcBef>
                  <a:spcAft>
                    <a:spcPts val="600"/>
                  </a:spcAft>
                </a:pPr>
                <a:r>
                  <a:rPr lang="en-US" altLang="zh-CN" sz="2000" dirty="0">
                    <a:solidFill>
                      <a:schemeClr val="tx1"/>
                    </a:solidFill>
                  </a:rPr>
                  <a:t>Zhou XH,  </a:t>
                </a:r>
                <a:r>
                  <a:rPr lang="en-US" altLang="zh-CN" sz="2000" dirty="0" err="1">
                    <a:solidFill>
                      <a:schemeClr val="tx1"/>
                    </a:solidFill>
                  </a:rPr>
                  <a:t>Castelluccio</a:t>
                </a:r>
                <a:r>
                  <a:rPr lang="en-US" altLang="zh-CN" sz="2000" dirty="0">
                    <a:solidFill>
                      <a:schemeClr val="tx1"/>
                    </a:solidFill>
                  </a:rPr>
                  <a:t> P,  Zhou C. Non-Parametric Estimation of ROC Curves in the Absence of a Gold Standard. </a:t>
                </a:r>
                <a:r>
                  <a:rPr lang="en-US" altLang="zh-CN" sz="2000" i="1" dirty="0">
                    <a:solidFill>
                      <a:schemeClr val="tx1"/>
                    </a:solidFill>
                  </a:rPr>
                  <a:t>UW Biostatistics Working Paper Series.</a:t>
                </a:r>
                <a:r>
                  <a:rPr lang="en-US" altLang="zh-CN" sz="2000" dirty="0">
                    <a:solidFill>
                      <a:schemeClr val="tx1"/>
                    </a:solidFill>
                  </a:rPr>
                  <a:t>2004</a:t>
                </a:r>
                <a:r>
                  <a:rPr lang="en-US" altLang="zh-CN" sz="2000" i="1" dirty="0">
                    <a:solidFill>
                      <a:schemeClr val="tx1"/>
                    </a:solidFill>
                  </a:rPr>
                  <a:t>. </a:t>
                </a:r>
                <a:r>
                  <a:rPr lang="en-US" altLang="zh-CN" sz="2000" dirty="0">
                    <a:solidFill>
                      <a:schemeClr val="tx1"/>
                    </a:solidFill>
                  </a:rPr>
                  <a:t>Working Paper 231</a:t>
                </a:r>
                <a:r>
                  <a:rPr lang="en-US" altLang="zh-CN" sz="2000" i="1" dirty="0">
                    <a:solidFill>
                      <a:schemeClr val="tx1"/>
                    </a:solidFill>
                  </a:rPr>
                  <a:t>.  </a:t>
                </a:r>
                <a:r>
                  <a:rPr lang="en-US" altLang="zh-CN" sz="2000" dirty="0">
                    <a:solidFill>
                      <a:schemeClr val="tx1"/>
                    </a:solidFill>
                  </a:rPr>
                  <a:t>http://biostats.bepress.com/uwbiostat/paper231. Accessed  December 1, 2019</a:t>
                </a:r>
                <a:r>
                  <a:rPr lang="en-US" altLang="zh-CN" sz="2000" dirty="0" smtClean="0">
                    <a:solidFill>
                      <a:schemeClr val="tx1"/>
                    </a:solidFill>
                  </a:rPr>
                  <a:t>.</a:t>
                </a:r>
                <a:endParaRPr lang="en-US" altLang="zh-CN" sz="2000" dirty="0">
                  <a:solidFill>
                    <a:schemeClr val="tx1"/>
                  </a:solidFill>
                </a:endParaRPr>
              </a:p>
            </p:txBody>
          </p:sp>
        </mc:Choice>
        <mc:Fallback xmlns="">
          <p:sp>
            <p:nvSpPr>
              <p:cNvPr id="14343" name="Subtitle 10"/>
              <p:cNvSpPr>
                <a:spLocks noGrp="1" noRot="1" noChangeAspect="1" noMove="1" noResize="1" noEditPoints="1" noAdjustHandles="1" noChangeArrowheads="1" noChangeShapeType="1" noTextEdit="1"/>
              </p:cNvSpPr>
              <p:nvPr>
                <p:ph type="subTitle" idx="1"/>
              </p:nvPr>
            </p:nvSpPr>
            <p:spPr>
              <a:xfrm>
                <a:off x="1143000" y="2057400"/>
                <a:ext cx="7772400" cy="4316413"/>
              </a:xfrm>
              <a:blipFill rotWithShape="1">
                <a:blip r:embed="rId3"/>
                <a:stretch>
                  <a:fillRect l="-863" t="-706" r="-1647" b="-1695"/>
                </a:stretch>
              </a:blipFill>
            </p:spPr>
            <p:txBody>
              <a:bodyPr/>
              <a:lstStyle/>
              <a:p>
                <a:r>
                  <a:rPr lang="zh-CN" altLang="en-US">
                    <a:noFill/>
                  </a:rPr>
                  <a:t> </a:t>
                </a:r>
              </a:p>
            </p:txBody>
          </p:sp>
        </mc:Fallback>
      </mc:AlternateContent>
      <p:sp>
        <p:nvSpPr>
          <p:cNvPr id="2" name="Title 1"/>
          <p:cNvSpPr>
            <a:spLocks noGrp="1"/>
          </p:cNvSpPr>
          <p:nvPr>
            <p:ph type="ctrTitle"/>
          </p:nvPr>
        </p:nvSpPr>
        <p:spPr>
          <a:xfrm>
            <a:off x="609600" y="1066801"/>
            <a:ext cx="7772400" cy="838199"/>
          </a:xfrm>
        </p:spPr>
        <p:txBody>
          <a:bodyPr/>
          <a:lstStyle/>
          <a:p>
            <a:r>
              <a:rPr lang="en-US" altLang="zh-CN" dirty="0" smtClean="0"/>
              <a:t>REFERENCES</a:t>
            </a:r>
            <a:endParaRPr lang="zh-CN" altLang="en-US" dirty="0"/>
          </a:p>
        </p:txBody>
      </p:sp>
      <p:sp>
        <p:nvSpPr>
          <p:cNvPr id="8" name="Flowchart: Connector 7"/>
          <p:cNvSpPr/>
          <p:nvPr/>
        </p:nvSpPr>
        <p:spPr>
          <a:xfrm>
            <a:off x="685800" y="22098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9" name="Flowchart: Connector 8"/>
          <p:cNvSpPr/>
          <p:nvPr/>
        </p:nvSpPr>
        <p:spPr>
          <a:xfrm>
            <a:off x="685800" y="29337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0" name="Flowchart: Connector 11"/>
          <p:cNvSpPr/>
          <p:nvPr/>
        </p:nvSpPr>
        <p:spPr>
          <a:xfrm>
            <a:off x="685800" y="48387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1" name="Flowchart: Connector 10"/>
          <p:cNvSpPr/>
          <p:nvPr/>
        </p:nvSpPr>
        <p:spPr>
          <a:xfrm>
            <a:off x="685800" y="386715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Tree>
    <p:extLst>
      <p:ext uri="{BB962C8B-B14F-4D97-AF65-F5344CB8AC3E}">
        <p14:creationId xmlns:p14="http://schemas.microsoft.com/office/powerpoint/2010/main" val="1313319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tx1">
                    <a:lumMod val="50000"/>
                    <a:lumOff val="50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26213"/>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58CF3BD1-6D22-4210-9037-0AE959D7B0F7}" type="slidenum">
              <a:rPr lang="en-US" altLang="zh-CN" sz="1400" b="1"/>
              <a:pPr algn="ctr" fontAlgn="auto">
                <a:spcBef>
                  <a:spcPts val="0"/>
                </a:spcBef>
                <a:spcAft>
                  <a:spcPts val="0"/>
                </a:spcAft>
                <a:defRPr/>
              </a:pPr>
              <a:t>26</a:t>
            </a:fld>
            <a:r>
              <a:rPr lang="en-US" altLang="zh-CN" sz="1400" b="1" dirty="0"/>
              <a:t> / </a:t>
            </a:r>
            <a:r>
              <a:rPr lang="en-US" altLang="zh-CN" sz="1400" b="1" dirty="0" smtClean="0"/>
              <a:t>26</a:t>
            </a:r>
            <a:endParaRPr lang="zh-CN" altLang="en-US" sz="1400" b="1" dirty="0"/>
          </a:p>
        </p:txBody>
      </p:sp>
      <p:sp>
        <p:nvSpPr>
          <p:cNvPr id="14343" name="Subtitle 10"/>
          <p:cNvSpPr>
            <a:spLocks noGrp="1"/>
          </p:cNvSpPr>
          <p:nvPr>
            <p:ph type="subTitle" idx="1"/>
          </p:nvPr>
        </p:nvSpPr>
        <p:spPr>
          <a:xfrm>
            <a:off x="1219200" y="2057400"/>
            <a:ext cx="7162800" cy="4038600"/>
          </a:xfrm>
        </p:spPr>
        <p:txBody>
          <a:bodyPr/>
          <a:lstStyle/>
          <a:p>
            <a:pPr algn="l" eaLnBrk="1" hangingPunct="1">
              <a:spcBef>
                <a:spcPts val="0"/>
              </a:spcBef>
              <a:spcAft>
                <a:spcPts val="600"/>
              </a:spcAft>
            </a:pPr>
            <a:r>
              <a:rPr lang="sv-SE" altLang="zh-CN" sz="2000" dirty="0" smtClean="0">
                <a:solidFill>
                  <a:schemeClr val="tx1"/>
                </a:solidFill>
              </a:rPr>
              <a:t>Stephanie</a:t>
            </a:r>
            <a:r>
              <a:rPr lang="sv-SE" altLang="zh-CN" sz="2000" dirty="0">
                <a:solidFill>
                  <a:schemeClr val="tx1"/>
                </a:solidFill>
              </a:rPr>
              <a:t>. </a:t>
            </a:r>
            <a:r>
              <a:rPr lang="en-US" altLang="zh-CN" sz="2000" dirty="0">
                <a:solidFill>
                  <a:schemeClr val="tx1"/>
                </a:solidFill>
              </a:rPr>
              <a:t>Receiver Operating Characteristic (ROC) Curve: Definition, </a:t>
            </a:r>
            <a:r>
              <a:rPr lang="en-US" altLang="zh-CN" sz="2000" dirty="0" smtClean="0">
                <a:solidFill>
                  <a:schemeClr val="tx1"/>
                </a:solidFill>
              </a:rPr>
              <a:t>Example. </a:t>
            </a:r>
            <a:r>
              <a:rPr lang="sv-SE" altLang="zh-CN" sz="2000" dirty="0">
                <a:solidFill>
                  <a:schemeClr val="tx1"/>
                </a:solidFill>
              </a:rPr>
              <a:t>Statistics How </a:t>
            </a:r>
            <a:r>
              <a:rPr lang="sv-SE" altLang="zh-CN" sz="2000" dirty="0" smtClean="0">
                <a:solidFill>
                  <a:schemeClr val="tx1"/>
                </a:solidFill>
              </a:rPr>
              <a:t>To website. https</a:t>
            </a:r>
            <a:r>
              <a:rPr lang="sv-SE" altLang="zh-CN" sz="2000" dirty="0">
                <a:solidFill>
                  <a:schemeClr val="tx1"/>
                </a:solidFill>
              </a:rPr>
              <a:t>://www.statisticshowto.datasciencecentral.com/receiver-operating-characteristic-roc-curve</a:t>
            </a:r>
            <a:r>
              <a:rPr lang="sv-SE" altLang="zh-CN" sz="2000" dirty="0" smtClean="0">
                <a:solidFill>
                  <a:schemeClr val="tx1"/>
                </a:solidFill>
              </a:rPr>
              <a:t>/. August 27, 2016. </a:t>
            </a:r>
            <a:r>
              <a:rPr lang="en-US" altLang="zh-CN" sz="2000" dirty="0" smtClean="0">
                <a:solidFill>
                  <a:schemeClr val="tx1"/>
                </a:solidFill>
              </a:rPr>
              <a:t>Accessed  </a:t>
            </a:r>
            <a:r>
              <a:rPr lang="en-US" altLang="zh-CN" sz="2000" dirty="0">
                <a:solidFill>
                  <a:schemeClr val="tx1"/>
                </a:solidFill>
              </a:rPr>
              <a:t>December 1, 2019.</a:t>
            </a:r>
            <a:endParaRPr lang="sv-SE" altLang="zh-CN" sz="2000" dirty="0">
              <a:solidFill>
                <a:schemeClr val="tx1"/>
              </a:solidFill>
            </a:endParaRPr>
          </a:p>
          <a:p>
            <a:pPr algn="l" eaLnBrk="1" hangingPunct="1">
              <a:spcBef>
                <a:spcPts val="0"/>
              </a:spcBef>
              <a:spcAft>
                <a:spcPts val="600"/>
              </a:spcAft>
            </a:pPr>
            <a:r>
              <a:rPr lang="sv-SE" altLang="zh-CN" sz="2000" dirty="0">
                <a:solidFill>
                  <a:schemeClr val="tx1"/>
                </a:solidFill>
              </a:rPr>
              <a:t>Wikipedia. Detection </a:t>
            </a:r>
            <a:r>
              <a:rPr lang="sv-SE" altLang="zh-CN" sz="2000" dirty="0" smtClean="0">
                <a:solidFill>
                  <a:schemeClr val="tx1"/>
                </a:solidFill>
              </a:rPr>
              <a:t>theory. Wikipedia website. https</a:t>
            </a:r>
            <a:r>
              <a:rPr lang="sv-SE" altLang="zh-CN" sz="2000" dirty="0">
                <a:solidFill>
                  <a:schemeClr val="tx1"/>
                </a:solidFill>
              </a:rPr>
              <a:t>://en.wikipedia.org/wiki/Detection_theory#cite_note-3. Accessed  December 1, 2019.</a:t>
            </a:r>
          </a:p>
          <a:p>
            <a:pPr algn="l" eaLnBrk="1" hangingPunct="1">
              <a:spcBef>
                <a:spcPts val="0"/>
              </a:spcBef>
              <a:spcAft>
                <a:spcPts val="600"/>
              </a:spcAft>
            </a:pPr>
            <a:r>
              <a:rPr lang="sv-SE" altLang="zh-CN" sz="2000" dirty="0">
                <a:solidFill>
                  <a:schemeClr val="tx1"/>
                </a:solidFill>
              </a:rPr>
              <a:t>Web Interface for Statistics Education. Signal Detection: </a:t>
            </a:r>
            <a:r>
              <a:rPr lang="sv-SE" altLang="zh-CN" sz="2000" dirty="0" smtClean="0">
                <a:solidFill>
                  <a:schemeClr val="tx1"/>
                </a:solidFill>
              </a:rPr>
              <a:t>Overview. WISE website. http</a:t>
            </a:r>
            <a:r>
              <a:rPr lang="sv-SE" altLang="zh-CN" sz="2000" dirty="0">
                <a:solidFill>
                  <a:schemeClr val="tx1"/>
                </a:solidFill>
              </a:rPr>
              <a:t>://wise.cgu.edu/wise-tutorials/tutorial-signal-detection-theory/signal-detection-overview-2</a:t>
            </a:r>
            <a:r>
              <a:rPr lang="sv-SE" altLang="zh-CN" sz="2000" dirty="0" smtClean="0">
                <a:solidFill>
                  <a:schemeClr val="tx1"/>
                </a:solidFill>
              </a:rPr>
              <a:t>/.</a:t>
            </a:r>
            <a:r>
              <a:rPr lang="sv-SE" altLang="zh-CN" sz="2000" dirty="0">
                <a:solidFill>
                  <a:schemeClr val="tx1"/>
                </a:solidFill>
              </a:rPr>
              <a:t> Accessed  December 1, 2019</a:t>
            </a:r>
            <a:r>
              <a:rPr lang="sv-SE" altLang="zh-CN" sz="2000" dirty="0" smtClean="0">
                <a:solidFill>
                  <a:schemeClr val="tx1"/>
                </a:solidFill>
              </a:rPr>
              <a:t>.</a:t>
            </a:r>
          </a:p>
        </p:txBody>
      </p:sp>
      <p:sp>
        <p:nvSpPr>
          <p:cNvPr id="2" name="Title 1"/>
          <p:cNvSpPr>
            <a:spLocks noGrp="1"/>
          </p:cNvSpPr>
          <p:nvPr>
            <p:ph type="ctrTitle"/>
          </p:nvPr>
        </p:nvSpPr>
        <p:spPr>
          <a:xfrm>
            <a:off x="609600" y="1066801"/>
            <a:ext cx="7772400" cy="838199"/>
          </a:xfrm>
        </p:spPr>
        <p:txBody>
          <a:bodyPr/>
          <a:lstStyle/>
          <a:p>
            <a:r>
              <a:rPr lang="en-US" altLang="zh-CN" dirty="0" smtClean="0"/>
              <a:t>REFERENCES</a:t>
            </a:r>
            <a:endParaRPr lang="zh-CN" altLang="en-US" dirty="0"/>
          </a:p>
        </p:txBody>
      </p:sp>
      <p:sp>
        <p:nvSpPr>
          <p:cNvPr id="8" name="Flowchart: Connector 7"/>
          <p:cNvSpPr/>
          <p:nvPr/>
        </p:nvSpPr>
        <p:spPr>
          <a:xfrm>
            <a:off x="685800" y="215265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0" name="Flowchart: Connector 11"/>
          <p:cNvSpPr/>
          <p:nvPr/>
        </p:nvSpPr>
        <p:spPr>
          <a:xfrm>
            <a:off x="685800" y="47625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1" name="Flowchart: Connector 10"/>
          <p:cNvSpPr/>
          <p:nvPr/>
        </p:nvSpPr>
        <p:spPr>
          <a:xfrm>
            <a:off x="685800" y="375285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Tree>
    <p:extLst>
      <p:ext uri="{BB962C8B-B14F-4D97-AF65-F5344CB8AC3E}">
        <p14:creationId xmlns:p14="http://schemas.microsoft.com/office/powerpoint/2010/main" val="219718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85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D39BD8F5-1314-46BE-8F4C-9DA65CD80DDA}" type="slidenum">
              <a:rPr lang="en-US" altLang="zh-CN" sz="1400" b="1"/>
              <a:pPr algn="ctr" fontAlgn="auto">
                <a:spcBef>
                  <a:spcPts val="0"/>
                </a:spcBef>
                <a:spcAft>
                  <a:spcPts val="0"/>
                </a:spcAft>
                <a:defRPr/>
              </a:pPr>
              <a:t>3</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Origin of the Term</a:t>
            </a:r>
            <a:endParaRPr lang="zh-CN" altLang="en-US" sz="1400" dirty="0">
              <a:solidFill>
                <a:schemeClr val="bg1"/>
              </a:solidFill>
            </a:endParaRPr>
          </a:p>
        </p:txBody>
      </p:sp>
      <p:sp>
        <p:nvSpPr>
          <p:cNvPr id="16390" name="Subtitle 10"/>
          <p:cNvSpPr>
            <a:spLocks noGrp="1"/>
          </p:cNvSpPr>
          <p:nvPr>
            <p:ph idx="1"/>
          </p:nvPr>
        </p:nvSpPr>
        <p:spPr>
          <a:xfrm>
            <a:off x="990600" y="2057400"/>
            <a:ext cx="6846888" cy="3097213"/>
          </a:xfrm>
        </p:spPr>
        <p:txBody>
          <a:bodyPr/>
          <a:lstStyle/>
          <a:p>
            <a:pPr marL="0" indent="0" algn="just" eaLnBrk="1" hangingPunct="1">
              <a:buFont typeface="Arial" charset="0"/>
              <a:buNone/>
            </a:pPr>
            <a:r>
              <a:rPr lang="en-US" altLang="zh-CN" sz="2400" smtClean="0"/>
              <a:t>The term </a:t>
            </a:r>
            <a:r>
              <a:rPr lang="en-US" altLang="zh-CN" sz="2400" b="1" i="1" smtClean="0"/>
              <a:t>Receiver Operating Characteristic </a:t>
            </a:r>
            <a:r>
              <a:rPr lang="en-US" altLang="zh-CN" sz="2400" smtClean="0"/>
              <a:t>has its roots in World War II. ROC curves were originally developed by the British as part of the “Chain Home” radar system. ROC analysis was used to analyze radar data to differentiate between enemy aircraft and signal noise (e.g. flocks of geese). As the sensitivity of the </a:t>
            </a:r>
            <a:r>
              <a:rPr lang="en-US" altLang="zh-CN" sz="2400" b="1" i="1" smtClean="0"/>
              <a:t>receiver</a:t>
            </a:r>
            <a:r>
              <a:rPr lang="en-US" altLang="zh-CN" sz="2400" smtClean="0"/>
              <a:t> increased, so did the number of false positive (in other words, specificity wend down).</a:t>
            </a:r>
            <a:endParaRPr lang="zh-CN" altLang="en-US" sz="2400" baseline="30000" smtClean="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85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312BBCB6-3452-402E-9AD2-6BD90E511496}" type="slidenum">
              <a:rPr lang="en-US" altLang="zh-CN" sz="1400" b="1"/>
              <a:pPr algn="ctr" fontAlgn="auto">
                <a:spcBef>
                  <a:spcPts val="0"/>
                </a:spcBef>
                <a:spcAft>
                  <a:spcPts val="0"/>
                </a:spcAft>
                <a:defRPr/>
              </a:pPr>
              <a:t>4</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Timeline of Application</a:t>
            </a:r>
            <a:endParaRPr lang="zh-CN" altLang="en-US" sz="1400" dirty="0">
              <a:solidFill>
                <a:schemeClr val="bg1"/>
              </a:solidFill>
            </a:endParaRPr>
          </a:p>
        </p:txBody>
      </p:sp>
      <p:sp>
        <p:nvSpPr>
          <p:cNvPr id="17414" name="Subtitle 10"/>
          <p:cNvSpPr>
            <a:spLocks noGrp="1"/>
          </p:cNvSpPr>
          <p:nvPr>
            <p:ph idx="1"/>
          </p:nvPr>
        </p:nvSpPr>
        <p:spPr>
          <a:xfrm>
            <a:off x="1371600" y="1752600"/>
            <a:ext cx="7162800" cy="4343400"/>
          </a:xfrm>
        </p:spPr>
        <p:txBody>
          <a:bodyPr/>
          <a:lstStyle/>
          <a:p>
            <a:pPr marL="0" indent="0" algn="just" eaLnBrk="1" hangingPunct="1">
              <a:spcBef>
                <a:spcPct val="0"/>
              </a:spcBef>
              <a:spcAft>
                <a:spcPts val="1200"/>
              </a:spcAft>
              <a:buFont typeface="Arial" charset="0"/>
              <a:buNone/>
            </a:pPr>
            <a:r>
              <a:rPr lang="en-US" altLang="zh-CN" sz="2400" dirty="0" smtClean="0"/>
              <a:t>Originated in the early 1950’s with electronic </a:t>
            </a:r>
            <a:r>
              <a:rPr lang="en-US" altLang="zh-CN" sz="2400" i="1" dirty="0" smtClean="0"/>
              <a:t>Signal Detecting Theory (SDT)</a:t>
            </a:r>
          </a:p>
          <a:p>
            <a:pPr marL="0" indent="0" algn="just" eaLnBrk="1" hangingPunct="1">
              <a:spcBef>
                <a:spcPct val="0"/>
              </a:spcBef>
              <a:spcAft>
                <a:spcPts val="1200"/>
              </a:spcAft>
              <a:buFont typeface="Arial" charset="0"/>
              <a:buNone/>
            </a:pPr>
            <a:r>
              <a:rPr lang="en-US" altLang="zh-CN" sz="2400" dirty="0" smtClean="0"/>
              <a:t>Introduced to psychology in the early 1950’s </a:t>
            </a:r>
          </a:p>
          <a:p>
            <a:pPr marL="0" indent="0" algn="just" eaLnBrk="1" hangingPunct="1">
              <a:spcBef>
                <a:spcPct val="0"/>
              </a:spcBef>
              <a:spcAft>
                <a:spcPts val="1200"/>
              </a:spcAft>
              <a:buFont typeface="Arial" charset="0"/>
              <a:buNone/>
            </a:pPr>
            <a:r>
              <a:rPr lang="en-US" altLang="zh-CN" sz="2400" dirty="0" smtClean="0"/>
              <a:t>Adapted into diagnostic radiology and radionuclide imaging in early 1960’s</a:t>
            </a:r>
          </a:p>
          <a:p>
            <a:pPr marL="0" indent="0" algn="just" eaLnBrk="1" hangingPunct="1">
              <a:spcBef>
                <a:spcPct val="0"/>
              </a:spcBef>
              <a:spcAft>
                <a:spcPts val="1200"/>
              </a:spcAft>
              <a:buNone/>
            </a:pPr>
            <a:r>
              <a:rPr lang="en-US" altLang="zh-CN" sz="2400" dirty="0" smtClean="0"/>
              <a:t>Has been used in medicine, biometrics, forecasting of natural hazards, meteorology, model performance assessment, and other areas for many decades and is increasingly used in machine learning and data mining research</a:t>
            </a:r>
            <a:r>
              <a:rPr lang="en-US" altLang="zh-CN" sz="2400" dirty="0"/>
              <a:t>. </a:t>
            </a:r>
            <a:endParaRPr lang="zh-CN" altLang="en-US" sz="2400" i="1" dirty="0" smtClean="0"/>
          </a:p>
        </p:txBody>
      </p:sp>
      <p:sp>
        <p:nvSpPr>
          <p:cNvPr id="9" name="Flowchart: Connector 8"/>
          <p:cNvSpPr/>
          <p:nvPr/>
        </p:nvSpPr>
        <p:spPr>
          <a:xfrm>
            <a:off x="914400" y="19050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2" name="Flowchart: Connector 11"/>
          <p:cNvSpPr/>
          <p:nvPr/>
        </p:nvSpPr>
        <p:spPr>
          <a:xfrm>
            <a:off x="914400" y="28194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3" name="Flowchart: Connector 12"/>
          <p:cNvSpPr/>
          <p:nvPr/>
        </p:nvSpPr>
        <p:spPr>
          <a:xfrm>
            <a:off x="914400" y="33528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4" name="Flowchart: Connector 13"/>
          <p:cNvSpPr/>
          <p:nvPr/>
        </p:nvSpPr>
        <p:spPr>
          <a:xfrm>
            <a:off x="914400" y="41910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85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54C3EB6E-5FD7-4C23-9761-6D4C7168B31C}" type="slidenum">
              <a:rPr lang="en-US" altLang="zh-CN" sz="1400" b="1"/>
              <a:pPr algn="ctr" fontAlgn="auto">
                <a:spcBef>
                  <a:spcPts val="0"/>
                </a:spcBef>
                <a:spcAft>
                  <a:spcPts val="0"/>
                </a:spcAft>
                <a:defRPr/>
              </a:pPr>
              <a:t>5</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Signal Detection Theory (SDT)</a:t>
            </a:r>
            <a:endParaRPr lang="zh-CN" altLang="en-US" sz="1400" dirty="0">
              <a:solidFill>
                <a:schemeClr val="bg1"/>
              </a:solidFill>
            </a:endParaRPr>
          </a:p>
        </p:txBody>
      </p:sp>
      <p:sp>
        <p:nvSpPr>
          <p:cNvPr id="18438" name="Subtitle 10"/>
          <p:cNvSpPr>
            <a:spLocks noGrp="1"/>
          </p:cNvSpPr>
          <p:nvPr>
            <p:ph idx="1"/>
          </p:nvPr>
        </p:nvSpPr>
        <p:spPr>
          <a:xfrm>
            <a:off x="533400" y="1905000"/>
            <a:ext cx="8001000" cy="3505200"/>
          </a:xfrm>
        </p:spPr>
        <p:txBody>
          <a:bodyPr/>
          <a:lstStyle/>
          <a:p>
            <a:pPr marL="0" indent="0" algn="just" eaLnBrk="1" hangingPunct="1">
              <a:spcBef>
                <a:spcPct val="0"/>
              </a:spcBef>
              <a:spcAft>
                <a:spcPts val="1200"/>
              </a:spcAft>
              <a:buFont typeface="Arial" charset="0"/>
              <a:buNone/>
            </a:pPr>
            <a:r>
              <a:rPr lang="en-US" altLang="zh-CN" sz="2400" i="1" dirty="0" smtClean="0"/>
              <a:t>SDT</a:t>
            </a:r>
            <a:r>
              <a:rPr lang="en-US" altLang="zh-CN" sz="2400" dirty="0" smtClean="0"/>
              <a:t> is a means to measure the </a:t>
            </a:r>
            <a:r>
              <a:rPr lang="en-US" altLang="zh-CN" sz="2400" i="1" dirty="0" smtClean="0"/>
              <a:t>ability to differentiate </a:t>
            </a:r>
            <a:r>
              <a:rPr lang="en-US" altLang="zh-CN" sz="2400" dirty="0" smtClean="0"/>
              <a:t>between information-bearing patterns (called </a:t>
            </a:r>
            <a:r>
              <a:rPr lang="en-US" altLang="zh-CN" sz="2400" i="1" dirty="0" smtClean="0"/>
              <a:t>stimulus</a:t>
            </a:r>
            <a:r>
              <a:rPr lang="en-US" altLang="zh-CN" sz="2400" dirty="0" smtClean="0"/>
              <a:t> in living organisms, </a:t>
            </a:r>
            <a:r>
              <a:rPr lang="en-US" altLang="zh-CN" sz="2400" i="1" dirty="0" smtClean="0"/>
              <a:t>signal</a:t>
            </a:r>
            <a:r>
              <a:rPr lang="en-US" altLang="zh-CN" sz="2400" dirty="0" smtClean="0"/>
              <a:t> in machines) and random patterns that distract from the information (called </a:t>
            </a:r>
            <a:r>
              <a:rPr lang="en-US" altLang="zh-CN" sz="2400" i="1" dirty="0" smtClean="0"/>
              <a:t>noise</a:t>
            </a:r>
            <a:r>
              <a:rPr lang="en-US" altLang="zh-CN" sz="2400" dirty="0" smtClean="0"/>
              <a:t>, consisting of background stimuli and random activity of the detection machine and of the nervous system of the operator).</a:t>
            </a:r>
          </a:p>
          <a:p>
            <a:pPr marL="0" indent="0" algn="just" eaLnBrk="1" hangingPunct="1">
              <a:spcBef>
                <a:spcPct val="0"/>
              </a:spcBef>
              <a:spcAft>
                <a:spcPts val="1200"/>
              </a:spcAft>
              <a:buNone/>
            </a:pPr>
            <a:r>
              <a:rPr lang="en-US" altLang="zh-CN" sz="2400" dirty="0" smtClean="0"/>
              <a:t>Basic concepts include : </a:t>
            </a:r>
            <a:r>
              <a:rPr lang="en-US" altLang="zh-CN" sz="2400" i="1" dirty="0" smtClean="0"/>
              <a:t>Hits, False Alarms, </a:t>
            </a:r>
            <a:r>
              <a:rPr lang="en-US" altLang="zh-CN" sz="2400" i="1" dirty="0" smtClean="0"/>
              <a:t>Criterion, </a:t>
            </a:r>
            <a:r>
              <a:rPr lang="en-US" altLang="zh-CN" sz="2400" i="1" dirty="0" smtClean="0"/>
              <a:t>ROC </a:t>
            </a:r>
            <a:r>
              <a:rPr lang="en-US" altLang="zh-CN" sz="2400" i="1" dirty="0"/>
              <a:t>curves </a:t>
            </a:r>
            <a:r>
              <a:rPr lang="en-US" altLang="zh-CN" sz="2400" i="1" dirty="0" smtClean="0"/>
              <a:t>, and </a:t>
            </a:r>
            <a:r>
              <a:rPr lang="en-US" altLang="zh-CN" sz="2400" i="1" dirty="0"/>
              <a:t>d</a:t>
            </a:r>
            <a:r>
              <a:rPr lang="en-US" altLang="zh-CN" sz="2400" i="1" dirty="0" smtClean="0"/>
              <a:t>’.</a:t>
            </a:r>
            <a:endParaRPr lang="en-US" altLang="zh-CN" sz="2400" i="1" dirty="0" smtClean="0"/>
          </a:p>
          <a:p>
            <a:pPr marL="0" indent="0" algn="just" eaLnBrk="1" hangingPunct="1">
              <a:spcBef>
                <a:spcPct val="0"/>
              </a:spcBef>
              <a:spcAft>
                <a:spcPts val="1200"/>
              </a:spcAft>
              <a:buFont typeface="Arial" charset="0"/>
              <a:buNone/>
            </a:pPr>
            <a:endParaRPr lang="zh-CN" altLang="en-US" sz="2400" i="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85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6CA9C623-16C1-4A35-B5AC-FE3BC6A19007}" type="slidenum">
              <a:rPr lang="en-US" altLang="zh-CN" sz="1400" b="1"/>
              <a:pPr algn="ctr" fontAlgn="auto">
                <a:spcBef>
                  <a:spcPts val="0"/>
                </a:spcBef>
                <a:spcAft>
                  <a:spcPts val="0"/>
                </a:spcAft>
                <a:defRPr/>
              </a:pPr>
              <a:t>6</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Signal Detection Theory (SDT) - Illustration</a:t>
            </a:r>
            <a:endParaRPr lang="zh-CN" altLang="en-US" sz="1400" dirty="0">
              <a:solidFill>
                <a:schemeClr val="bg1"/>
              </a:solidFill>
            </a:endParaRPr>
          </a:p>
        </p:txBody>
      </p:sp>
      <p:sp>
        <p:nvSpPr>
          <p:cNvPr id="20486" name="Subtitle 10"/>
          <p:cNvSpPr>
            <a:spLocks noGrp="1"/>
          </p:cNvSpPr>
          <p:nvPr>
            <p:ph idx="1"/>
          </p:nvPr>
        </p:nvSpPr>
        <p:spPr>
          <a:xfrm>
            <a:off x="533400" y="1905000"/>
            <a:ext cx="8001000" cy="2209800"/>
          </a:xfrm>
        </p:spPr>
        <p:txBody>
          <a:bodyPr/>
          <a:lstStyle/>
          <a:p>
            <a:pPr marL="0" indent="0" algn="just" eaLnBrk="1" hangingPunct="1">
              <a:spcBef>
                <a:spcPct val="0"/>
              </a:spcBef>
              <a:spcAft>
                <a:spcPts val="1200"/>
              </a:spcAft>
              <a:buFont typeface="Arial" charset="0"/>
              <a:buNone/>
            </a:pPr>
            <a:r>
              <a:rPr lang="en-US" altLang="zh-CN" sz="2400" smtClean="0"/>
              <a:t>Medical Scenario : A radiologist examining a CT scan</a:t>
            </a:r>
          </a:p>
          <a:p>
            <a:pPr marL="0" indent="0" algn="just" eaLnBrk="1" hangingPunct="1">
              <a:spcBef>
                <a:spcPct val="0"/>
              </a:spcBef>
              <a:spcAft>
                <a:spcPts val="1200"/>
              </a:spcAft>
              <a:buFont typeface="Arial" charset="0"/>
              <a:buNone/>
            </a:pPr>
            <a:endParaRPr lang="en-US" altLang="zh-CN" sz="2000" i="1" smtClean="0"/>
          </a:p>
          <a:p>
            <a:pPr marL="0" indent="0" algn="just" eaLnBrk="1" hangingPunct="1">
              <a:spcBef>
                <a:spcPct val="0"/>
              </a:spcBef>
              <a:buFont typeface="Arial" charset="0"/>
              <a:buNone/>
            </a:pPr>
            <a:r>
              <a:rPr lang="en-US" altLang="zh-CN" sz="2000" smtClean="0"/>
              <a:t>Two main components to </a:t>
            </a:r>
          </a:p>
          <a:p>
            <a:pPr marL="0" indent="0" algn="just" eaLnBrk="1" hangingPunct="1">
              <a:spcBef>
                <a:spcPct val="0"/>
              </a:spcBef>
              <a:buFont typeface="Arial" charset="0"/>
              <a:buNone/>
            </a:pPr>
            <a:r>
              <a:rPr lang="en-US" altLang="zh-CN" sz="2000" smtClean="0"/>
              <a:t>the decision-making process : </a:t>
            </a:r>
          </a:p>
          <a:p>
            <a:pPr marL="0" indent="0" algn="just" eaLnBrk="1" hangingPunct="1">
              <a:spcBef>
                <a:spcPct val="0"/>
              </a:spcBef>
              <a:buFont typeface="Arial" charset="0"/>
              <a:buNone/>
            </a:pPr>
            <a:r>
              <a:rPr lang="en-US" altLang="zh-CN" sz="2000" i="1" smtClean="0"/>
              <a:t>Information acquisition </a:t>
            </a:r>
            <a:r>
              <a:rPr lang="en-US" altLang="zh-CN" sz="2000" smtClean="0"/>
              <a:t>and </a:t>
            </a:r>
            <a:r>
              <a:rPr lang="en-US" altLang="zh-CN" sz="2000" i="1" smtClean="0"/>
              <a:t>criterion</a:t>
            </a:r>
          </a:p>
          <a:p>
            <a:pPr marL="0" indent="0" algn="just" eaLnBrk="1" hangingPunct="1">
              <a:spcBef>
                <a:spcPct val="0"/>
              </a:spcBef>
              <a:spcAft>
                <a:spcPts val="1200"/>
              </a:spcAft>
              <a:buFont typeface="Arial" charset="0"/>
              <a:buNone/>
            </a:pPr>
            <a:endParaRPr lang="zh-CN" altLang="en-US" sz="2400" i="1" smtClean="0"/>
          </a:p>
        </p:txBody>
      </p:sp>
      <p:pic>
        <p:nvPicPr>
          <p:cNvPr id="20487" name="Picture 3"/>
          <p:cNvPicPr>
            <a:picLocks noChangeAspect="1" noChangeArrowheads="1"/>
          </p:cNvPicPr>
          <p:nvPr/>
        </p:nvPicPr>
        <p:blipFill>
          <a:blip r:embed="rId3"/>
          <a:srcRect/>
          <a:stretch>
            <a:fillRect/>
          </a:stretch>
        </p:blipFill>
        <p:spPr bwMode="auto">
          <a:xfrm>
            <a:off x="5080000" y="3070225"/>
            <a:ext cx="2997200" cy="1654175"/>
          </a:xfrm>
          <a:prstGeom prst="rect">
            <a:avLst/>
          </a:prstGeom>
          <a:noFill/>
          <a:ln w="9525">
            <a:noFill/>
            <a:miter lim="800000"/>
            <a:headEnd/>
            <a:tailEnd/>
          </a:ln>
        </p:spPr>
      </p:pic>
      <p:pic>
        <p:nvPicPr>
          <p:cNvPr id="20488" name="Picture 4"/>
          <p:cNvPicPr>
            <a:picLocks noChangeAspect="1" noChangeArrowheads="1"/>
          </p:cNvPicPr>
          <p:nvPr/>
        </p:nvPicPr>
        <p:blipFill>
          <a:blip r:embed="rId4"/>
          <a:srcRect/>
          <a:stretch>
            <a:fillRect/>
          </a:stretch>
        </p:blipFill>
        <p:spPr bwMode="auto">
          <a:xfrm>
            <a:off x="5029200" y="4876800"/>
            <a:ext cx="3048000" cy="1358900"/>
          </a:xfrm>
          <a:prstGeom prst="rect">
            <a:avLst/>
          </a:prstGeom>
          <a:noFill/>
          <a:ln w="9525">
            <a:noFill/>
            <a:miter lim="800000"/>
            <a:headEnd/>
            <a:tailEnd/>
          </a:ln>
        </p:spPr>
      </p:pic>
      <p:sp>
        <p:nvSpPr>
          <p:cNvPr id="13" name="Line Callout 2 12"/>
          <p:cNvSpPr/>
          <p:nvPr/>
        </p:nvSpPr>
        <p:spPr>
          <a:xfrm>
            <a:off x="7391400" y="2743200"/>
            <a:ext cx="1489075" cy="381000"/>
          </a:xfrm>
          <a:prstGeom prst="borderCallout2">
            <a:avLst>
              <a:gd name="adj1" fmla="val 108659"/>
              <a:gd name="adj2" fmla="val 44902"/>
              <a:gd name="adj3" fmla="val 103742"/>
              <a:gd name="adj4" fmla="val 44141"/>
              <a:gd name="adj5" fmla="val 287987"/>
              <a:gd name="adj6" fmla="val -14522"/>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solidFill>
                  <a:srgbClr val="3333FF"/>
                </a:solidFill>
              </a:rPr>
              <a:t>Signal-plus-noise </a:t>
            </a:r>
            <a:endParaRPr lang="zh-CN" altLang="en-US" sz="1400" dirty="0">
              <a:solidFill>
                <a:srgbClr val="3333FF"/>
              </a:solidFill>
            </a:endParaRPr>
          </a:p>
        </p:txBody>
      </p:sp>
      <p:sp>
        <p:nvSpPr>
          <p:cNvPr id="14" name="Line Callout 2 13"/>
          <p:cNvSpPr/>
          <p:nvPr/>
        </p:nvSpPr>
        <p:spPr>
          <a:xfrm>
            <a:off x="5105400" y="2743200"/>
            <a:ext cx="1489075" cy="381000"/>
          </a:xfrm>
          <a:prstGeom prst="borderCallout2">
            <a:avLst>
              <a:gd name="adj1" fmla="val 108659"/>
              <a:gd name="adj2" fmla="val 44902"/>
              <a:gd name="adj3" fmla="val 103742"/>
              <a:gd name="adj4" fmla="val 44141"/>
              <a:gd name="adj5" fmla="val 301613"/>
              <a:gd name="adj6" fmla="val 78653"/>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solidFill>
                  <a:srgbClr val="3333FF"/>
                </a:solidFill>
              </a:rPr>
              <a:t>Noise-alone</a:t>
            </a:r>
            <a:endParaRPr lang="zh-CN" altLang="en-US" sz="1400" dirty="0">
              <a:solidFill>
                <a:srgbClr val="3333FF"/>
              </a:solidFill>
            </a:endParaRPr>
          </a:p>
        </p:txBody>
      </p:sp>
      <p:pic>
        <p:nvPicPr>
          <p:cNvPr id="20491" name="Picture 8"/>
          <p:cNvPicPr>
            <a:picLocks noChangeAspect="1" noChangeArrowheads="1"/>
          </p:cNvPicPr>
          <p:nvPr/>
        </p:nvPicPr>
        <p:blipFill>
          <a:blip r:embed="rId5"/>
          <a:srcRect/>
          <a:stretch>
            <a:fillRect/>
          </a:stretch>
        </p:blipFill>
        <p:spPr bwMode="auto">
          <a:xfrm>
            <a:off x="609600" y="4306888"/>
            <a:ext cx="3687763" cy="1560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85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B8A44DC3-2069-428D-8E81-341047D98C04}" type="slidenum">
              <a:rPr lang="en-US" altLang="zh-CN" sz="1400" b="1"/>
              <a:pPr algn="ctr" fontAlgn="auto">
                <a:spcBef>
                  <a:spcPts val="0"/>
                </a:spcBef>
                <a:spcAft>
                  <a:spcPts val="0"/>
                </a:spcAft>
                <a:defRPr/>
              </a:pPr>
              <a:t>7</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Signal Detection Theory (SDT) – ROC Curve</a:t>
            </a:r>
            <a:endParaRPr lang="zh-CN" altLang="en-US" sz="1400" dirty="0">
              <a:solidFill>
                <a:schemeClr val="bg1"/>
              </a:solidFill>
            </a:endParaRPr>
          </a:p>
        </p:txBody>
      </p:sp>
      <p:sp>
        <p:nvSpPr>
          <p:cNvPr id="22534" name="Subtitle 10"/>
          <p:cNvSpPr>
            <a:spLocks noGrp="1"/>
          </p:cNvSpPr>
          <p:nvPr>
            <p:ph idx="1"/>
          </p:nvPr>
        </p:nvSpPr>
        <p:spPr>
          <a:xfrm>
            <a:off x="1143000" y="1828800"/>
            <a:ext cx="3432175" cy="533400"/>
          </a:xfrm>
        </p:spPr>
        <p:txBody>
          <a:bodyPr/>
          <a:lstStyle/>
          <a:p>
            <a:pPr marL="0" indent="0" algn="just" eaLnBrk="1" hangingPunct="1">
              <a:spcBef>
                <a:spcPct val="0"/>
              </a:spcBef>
              <a:spcAft>
                <a:spcPts val="1200"/>
              </a:spcAft>
              <a:buFont typeface="Arial" charset="0"/>
              <a:buNone/>
            </a:pPr>
            <a:r>
              <a:rPr lang="en-US" altLang="zh-CN" sz="2400" smtClean="0"/>
              <a:t>The Role of the Criterion</a:t>
            </a:r>
          </a:p>
          <a:p>
            <a:pPr marL="0" indent="0" algn="just" eaLnBrk="1" hangingPunct="1">
              <a:spcBef>
                <a:spcPct val="0"/>
              </a:spcBef>
              <a:spcAft>
                <a:spcPts val="1200"/>
              </a:spcAft>
              <a:buFont typeface="Arial" charset="0"/>
              <a:buNone/>
            </a:pPr>
            <a:endParaRPr lang="en-US" altLang="zh-CN" sz="2400" smtClean="0"/>
          </a:p>
        </p:txBody>
      </p:sp>
      <p:sp>
        <p:nvSpPr>
          <p:cNvPr id="8" name="Flowchart: Connector 7"/>
          <p:cNvSpPr/>
          <p:nvPr/>
        </p:nvSpPr>
        <p:spPr>
          <a:xfrm>
            <a:off x="685800" y="1952625"/>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pic>
        <p:nvPicPr>
          <p:cNvPr id="22536" name="Picture 2"/>
          <p:cNvPicPr>
            <a:picLocks noChangeAspect="1" noChangeArrowheads="1"/>
          </p:cNvPicPr>
          <p:nvPr/>
        </p:nvPicPr>
        <p:blipFill>
          <a:blip r:embed="rId3"/>
          <a:srcRect/>
          <a:stretch>
            <a:fillRect/>
          </a:stretch>
        </p:blipFill>
        <p:spPr bwMode="auto">
          <a:xfrm>
            <a:off x="1066800" y="2362200"/>
            <a:ext cx="2819400" cy="925513"/>
          </a:xfrm>
          <a:prstGeom prst="rect">
            <a:avLst/>
          </a:prstGeom>
          <a:noFill/>
          <a:ln w="9525">
            <a:noFill/>
            <a:miter lim="800000"/>
            <a:headEnd/>
            <a:tailEnd/>
          </a:ln>
        </p:spPr>
      </p:pic>
      <p:pic>
        <p:nvPicPr>
          <p:cNvPr id="22537" name="Picture 3"/>
          <p:cNvPicPr>
            <a:picLocks noChangeAspect="1" noChangeArrowheads="1"/>
          </p:cNvPicPr>
          <p:nvPr/>
        </p:nvPicPr>
        <p:blipFill>
          <a:blip r:embed="rId4"/>
          <a:srcRect/>
          <a:stretch>
            <a:fillRect/>
          </a:stretch>
        </p:blipFill>
        <p:spPr bwMode="auto">
          <a:xfrm>
            <a:off x="1104900" y="3733800"/>
            <a:ext cx="2833688" cy="762000"/>
          </a:xfrm>
          <a:prstGeom prst="rect">
            <a:avLst/>
          </a:prstGeom>
          <a:noFill/>
          <a:ln w="9525">
            <a:noFill/>
            <a:miter lim="800000"/>
            <a:headEnd/>
            <a:tailEnd/>
          </a:ln>
        </p:spPr>
      </p:pic>
      <p:pic>
        <p:nvPicPr>
          <p:cNvPr id="22538" name="Picture 4"/>
          <p:cNvPicPr>
            <a:picLocks noChangeAspect="1" noChangeArrowheads="1"/>
          </p:cNvPicPr>
          <p:nvPr/>
        </p:nvPicPr>
        <p:blipFill>
          <a:blip r:embed="rId5"/>
          <a:srcRect/>
          <a:stretch>
            <a:fillRect/>
          </a:stretch>
        </p:blipFill>
        <p:spPr bwMode="auto">
          <a:xfrm>
            <a:off x="1143000" y="4876800"/>
            <a:ext cx="2819400" cy="742950"/>
          </a:xfrm>
          <a:prstGeom prst="rect">
            <a:avLst/>
          </a:prstGeom>
          <a:noFill/>
          <a:ln w="9525">
            <a:noFill/>
            <a:miter lim="800000"/>
            <a:headEnd/>
            <a:tailEnd/>
          </a:ln>
        </p:spPr>
      </p:pic>
      <p:sp>
        <p:nvSpPr>
          <p:cNvPr id="22539" name="Subtitle 10"/>
          <p:cNvSpPr txBox="1">
            <a:spLocks/>
          </p:cNvSpPr>
          <p:nvPr/>
        </p:nvSpPr>
        <p:spPr bwMode="auto">
          <a:xfrm>
            <a:off x="5029200" y="2362200"/>
            <a:ext cx="3814763" cy="1190625"/>
          </a:xfrm>
          <a:prstGeom prst="rect">
            <a:avLst/>
          </a:prstGeom>
          <a:noFill/>
          <a:ln w="9525">
            <a:noFill/>
            <a:miter lim="800000"/>
            <a:headEnd/>
            <a:tailEnd/>
          </a:ln>
        </p:spPr>
        <p:txBody>
          <a:bodyPr/>
          <a:lstStyle/>
          <a:p>
            <a:pPr>
              <a:buFont typeface="Arial" charset="0"/>
              <a:buNone/>
            </a:pPr>
            <a:r>
              <a:rPr lang="en-US" altLang="zh-CN" sz="2000">
                <a:latin typeface="Calibri" pitchFamily="34" charset="0"/>
              </a:rPr>
              <a:t>We can describe the full range of the doctor’s opinions in a single curve, called an </a:t>
            </a:r>
            <a:r>
              <a:rPr lang="en-US" altLang="zh-CN" sz="2000" i="1">
                <a:latin typeface="Calibri" pitchFamily="34" charset="0"/>
              </a:rPr>
              <a:t>ROC curve</a:t>
            </a:r>
            <a:r>
              <a:rPr lang="en-US" altLang="zh-CN" sz="2000">
                <a:latin typeface="Calibri" pitchFamily="34" charset="0"/>
              </a:rPr>
              <a:t>.</a:t>
            </a:r>
          </a:p>
          <a:p>
            <a:pPr>
              <a:buFont typeface="Arial" charset="0"/>
              <a:buNone/>
            </a:pPr>
            <a:endParaRPr lang="en-US" altLang="zh-CN" sz="2000">
              <a:latin typeface="Calibri" pitchFamily="34" charset="0"/>
            </a:endParaRPr>
          </a:p>
        </p:txBody>
      </p:sp>
      <p:sp>
        <p:nvSpPr>
          <p:cNvPr id="22540" name="Subtitle 10"/>
          <p:cNvSpPr txBox="1">
            <a:spLocks/>
          </p:cNvSpPr>
          <p:nvPr/>
        </p:nvSpPr>
        <p:spPr bwMode="auto">
          <a:xfrm>
            <a:off x="6172200" y="5715000"/>
            <a:ext cx="1298575" cy="352425"/>
          </a:xfrm>
          <a:prstGeom prst="rect">
            <a:avLst/>
          </a:prstGeom>
          <a:noFill/>
          <a:ln w="9525">
            <a:noFill/>
            <a:miter lim="800000"/>
            <a:headEnd/>
            <a:tailEnd/>
          </a:ln>
        </p:spPr>
        <p:txBody>
          <a:bodyPr/>
          <a:lstStyle/>
          <a:p>
            <a:pPr>
              <a:buFont typeface="Arial" charset="0"/>
              <a:buNone/>
            </a:pPr>
            <a:r>
              <a:rPr lang="en-US" altLang="zh-CN" sz="1200">
                <a:latin typeface="Calibri" pitchFamily="34" charset="0"/>
              </a:rPr>
              <a:t>False Alarm Rate</a:t>
            </a:r>
          </a:p>
          <a:p>
            <a:pPr>
              <a:buFont typeface="Arial" charset="0"/>
              <a:buNone/>
            </a:pPr>
            <a:endParaRPr lang="en-US" altLang="zh-CN" sz="1200">
              <a:latin typeface="Calibri" pitchFamily="34" charset="0"/>
            </a:endParaRPr>
          </a:p>
        </p:txBody>
      </p:sp>
      <p:sp>
        <p:nvSpPr>
          <p:cNvPr id="22541" name="Subtitle 10"/>
          <p:cNvSpPr txBox="1">
            <a:spLocks/>
          </p:cNvSpPr>
          <p:nvPr/>
        </p:nvSpPr>
        <p:spPr bwMode="auto">
          <a:xfrm rot="-5400000">
            <a:off x="5041900" y="4283075"/>
            <a:ext cx="688975" cy="352425"/>
          </a:xfrm>
          <a:prstGeom prst="rect">
            <a:avLst/>
          </a:prstGeom>
          <a:noFill/>
          <a:ln w="9525">
            <a:noFill/>
            <a:miter lim="800000"/>
            <a:headEnd/>
            <a:tailEnd/>
          </a:ln>
        </p:spPr>
        <p:txBody>
          <a:bodyPr/>
          <a:lstStyle/>
          <a:p>
            <a:pPr>
              <a:buFont typeface="Arial" charset="0"/>
              <a:buNone/>
            </a:pPr>
            <a:r>
              <a:rPr lang="en-US" altLang="zh-CN" sz="1200">
                <a:latin typeface="Calibri" pitchFamily="34" charset="0"/>
              </a:rPr>
              <a:t>Hit Rate</a:t>
            </a:r>
          </a:p>
          <a:p>
            <a:pPr>
              <a:buFont typeface="Arial" charset="0"/>
              <a:buNone/>
            </a:pPr>
            <a:endParaRPr lang="en-US" altLang="zh-CN" sz="1200">
              <a:latin typeface="Calibri" pitchFamily="34" charset="0"/>
            </a:endParaRPr>
          </a:p>
        </p:txBody>
      </p:sp>
      <p:pic>
        <p:nvPicPr>
          <p:cNvPr id="22542" name="Picture 10"/>
          <p:cNvPicPr>
            <a:picLocks noChangeAspect="1" noChangeArrowheads="1"/>
          </p:cNvPicPr>
          <p:nvPr/>
        </p:nvPicPr>
        <p:blipFill>
          <a:blip r:embed="rId6"/>
          <a:srcRect/>
          <a:stretch>
            <a:fillRect/>
          </a:stretch>
        </p:blipFill>
        <p:spPr bwMode="auto">
          <a:xfrm>
            <a:off x="5486400" y="3683000"/>
            <a:ext cx="2438400" cy="195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85000"/>
                  </a:schemeClr>
                </a:solidFill>
              </a:rPr>
              <a:t>Background and Rationale</a:t>
            </a:r>
          </a:p>
          <a:p>
            <a:pPr algn="r" fontAlgn="auto">
              <a:spcBef>
                <a:spcPts val="0"/>
              </a:spcBef>
              <a:spcAft>
                <a:spcPts val="0"/>
              </a:spcAft>
              <a:defRPr/>
            </a:pPr>
            <a:r>
              <a:rPr lang="en-US" altLang="zh-CN" sz="1400" b="1" dirty="0">
                <a:solidFill>
                  <a:schemeClr val="tx1">
                    <a:lumMod val="50000"/>
                    <a:lumOff val="50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D1E6BCFF-53D6-4916-8AA7-CF4714E8B16A}" type="slidenum">
              <a:rPr lang="en-US" altLang="zh-CN" sz="1400" b="1"/>
              <a:pPr algn="ctr" fontAlgn="auto">
                <a:spcBef>
                  <a:spcPts val="0"/>
                </a:spcBef>
                <a:spcAft>
                  <a:spcPts val="0"/>
                </a:spcAft>
                <a:defRPr/>
              </a:pPr>
              <a:t>8</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Signal Detection Theory (SDT) – Discriminability Index (</a:t>
            </a:r>
            <a:r>
              <a:rPr lang="en-US" altLang="zh-CN" sz="2800" i="1" dirty="0" smtClean="0">
                <a:solidFill>
                  <a:schemeClr val="bg1"/>
                </a:solidFill>
              </a:rPr>
              <a:t>d’</a:t>
            </a:r>
            <a:r>
              <a:rPr lang="en-US" altLang="zh-CN" sz="2800" dirty="0" smtClean="0">
                <a:solidFill>
                  <a:schemeClr val="bg1"/>
                </a:solidFill>
              </a:rPr>
              <a:t>)</a:t>
            </a:r>
            <a:endParaRPr lang="zh-CN" altLang="en-US" sz="1400" dirty="0">
              <a:solidFill>
                <a:schemeClr val="bg1"/>
              </a:solidFill>
            </a:endParaRPr>
          </a:p>
        </p:txBody>
      </p:sp>
      <p:sp>
        <p:nvSpPr>
          <p:cNvPr id="9" name="Flowchart: Connector 8"/>
          <p:cNvSpPr/>
          <p:nvPr/>
        </p:nvSpPr>
        <p:spPr>
          <a:xfrm>
            <a:off x="419100" y="1905000"/>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12" name="Flowchart: Connector 11"/>
          <p:cNvSpPr/>
          <p:nvPr/>
        </p:nvSpPr>
        <p:spPr>
          <a:xfrm>
            <a:off x="415925" y="4240213"/>
            <a:ext cx="152400" cy="152400"/>
          </a:xfrm>
          <a:prstGeom prst="flowChartConnector">
            <a:avLst/>
          </a:prstGeom>
          <a:gradFill flip="none" rotWithShape="1">
            <a:gsLst>
              <a:gs pos="69000">
                <a:srgbClr val="000099"/>
              </a:gs>
              <a:gs pos="1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p>
        </p:txBody>
      </p:sp>
      <p:sp>
        <p:nvSpPr>
          <p:cNvPr id="24584" name="Subtitle 10"/>
          <p:cNvSpPr txBox="1">
            <a:spLocks/>
          </p:cNvSpPr>
          <p:nvPr/>
        </p:nvSpPr>
        <p:spPr bwMode="auto">
          <a:xfrm>
            <a:off x="723900" y="1809750"/>
            <a:ext cx="3432175" cy="533400"/>
          </a:xfrm>
          <a:prstGeom prst="rect">
            <a:avLst/>
          </a:prstGeom>
          <a:noFill/>
          <a:ln w="9525">
            <a:noFill/>
            <a:miter lim="800000"/>
            <a:headEnd/>
            <a:tailEnd/>
          </a:ln>
        </p:spPr>
        <p:txBody>
          <a:bodyPr/>
          <a:lstStyle/>
          <a:p>
            <a:pPr algn="just">
              <a:spcAft>
                <a:spcPts val="1200"/>
              </a:spcAft>
              <a:buFont typeface="Arial" charset="0"/>
              <a:buNone/>
            </a:pPr>
            <a:r>
              <a:rPr lang="en-US" altLang="zh-CN" sz="2000">
                <a:latin typeface="Calibri" pitchFamily="34" charset="0"/>
              </a:rPr>
              <a:t>The Role of Information</a:t>
            </a:r>
          </a:p>
          <a:p>
            <a:pPr algn="just">
              <a:spcAft>
                <a:spcPts val="1200"/>
              </a:spcAft>
              <a:buFont typeface="Arial" charset="0"/>
              <a:buNone/>
            </a:pPr>
            <a:endParaRPr lang="en-US" altLang="zh-CN" sz="2000">
              <a:latin typeface="Calibri" pitchFamily="34" charset="0"/>
            </a:endParaRPr>
          </a:p>
        </p:txBody>
      </p:sp>
      <p:sp>
        <p:nvSpPr>
          <p:cNvPr id="24585" name="Subtitle 10"/>
          <p:cNvSpPr txBox="1">
            <a:spLocks/>
          </p:cNvSpPr>
          <p:nvPr/>
        </p:nvSpPr>
        <p:spPr bwMode="auto">
          <a:xfrm>
            <a:off x="803275" y="4119563"/>
            <a:ext cx="2628900" cy="504825"/>
          </a:xfrm>
          <a:prstGeom prst="rect">
            <a:avLst/>
          </a:prstGeom>
          <a:noFill/>
          <a:ln w="9525">
            <a:noFill/>
            <a:miter lim="800000"/>
            <a:headEnd/>
            <a:tailEnd/>
          </a:ln>
        </p:spPr>
        <p:txBody>
          <a:bodyPr/>
          <a:lstStyle/>
          <a:p>
            <a:pPr algn="just">
              <a:spcAft>
                <a:spcPts val="1200"/>
              </a:spcAft>
              <a:buFont typeface="Arial" charset="0"/>
              <a:buNone/>
            </a:pPr>
            <a:r>
              <a:rPr lang="en-US" altLang="zh-CN" sz="2000">
                <a:latin typeface="Calibri" pitchFamily="34" charset="0"/>
              </a:rPr>
              <a:t>Varying Noise</a:t>
            </a:r>
          </a:p>
          <a:p>
            <a:pPr algn="just">
              <a:spcAft>
                <a:spcPts val="1200"/>
              </a:spcAft>
              <a:buFont typeface="Arial" charset="0"/>
              <a:buNone/>
            </a:pPr>
            <a:endParaRPr lang="en-US" altLang="zh-CN" sz="2000">
              <a:latin typeface="Calibri" pitchFamily="34" charset="0"/>
            </a:endParaRPr>
          </a:p>
        </p:txBody>
      </p:sp>
      <p:pic>
        <p:nvPicPr>
          <p:cNvPr id="24586" name="Picture 6"/>
          <p:cNvPicPr>
            <a:picLocks noChangeAspect="1" noChangeArrowheads="1"/>
          </p:cNvPicPr>
          <p:nvPr/>
        </p:nvPicPr>
        <p:blipFill>
          <a:blip r:embed="rId3"/>
          <a:srcRect/>
          <a:stretch>
            <a:fillRect/>
          </a:stretch>
        </p:blipFill>
        <p:spPr bwMode="auto">
          <a:xfrm>
            <a:off x="790575" y="4529138"/>
            <a:ext cx="2028825" cy="728662"/>
          </a:xfrm>
          <a:prstGeom prst="rect">
            <a:avLst/>
          </a:prstGeom>
          <a:noFill/>
          <a:ln w="9525">
            <a:noFill/>
            <a:miter lim="800000"/>
            <a:headEnd/>
            <a:tailEnd/>
          </a:ln>
        </p:spPr>
      </p:pic>
      <p:pic>
        <p:nvPicPr>
          <p:cNvPr id="24587" name="Picture 7"/>
          <p:cNvPicPr>
            <a:picLocks noChangeAspect="1" noChangeArrowheads="1"/>
          </p:cNvPicPr>
          <p:nvPr/>
        </p:nvPicPr>
        <p:blipFill>
          <a:blip r:embed="rId4"/>
          <a:srcRect/>
          <a:stretch>
            <a:fillRect/>
          </a:stretch>
        </p:blipFill>
        <p:spPr bwMode="auto">
          <a:xfrm>
            <a:off x="1193800" y="5400675"/>
            <a:ext cx="1778000" cy="684213"/>
          </a:xfrm>
          <a:prstGeom prst="rect">
            <a:avLst/>
          </a:prstGeom>
          <a:noFill/>
          <a:ln w="9525">
            <a:noFill/>
            <a:miter lim="800000"/>
            <a:headEnd/>
            <a:tailEnd/>
          </a:ln>
        </p:spPr>
      </p:pic>
      <p:sp>
        <p:nvSpPr>
          <p:cNvPr id="24588" name="Subtitle 10"/>
          <p:cNvSpPr txBox="1">
            <a:spLocks/>
          </p:cNvSpPr>
          <p:nvPr/>
        </p:nvSpPr>
        <p:spPr bwMode="auto">
          <a:xfrm>
            <a:off x="3886200" y="1828800"/>
            <a:ext cx="4343400" cy="2698750"/>
          </a:xfrm>
          <a:prstGeom prst="rect">
            <a:avLst/>
          </a:prstGeom>
          <a:noFill/>
          <a:ln w="9525">
            <a:noFill/>
            <a:miter lim="800000"/>
            <a:headEnd/>
            <a:tailEnd/>
          </a:ln>
        </p:spPr>
        <p:txBody>
          <a:bodyPr/>
          <a:lstStyle/>
          <a:p>
            <a:pPr algn="just">
              <a:buFont typeface="Arial" charset="0"/>
              <a:buNone/>
            </a:pPr>
            <a:r>
              <a:rPr lang="en-US" altLang="zh-CN" sz="2400" b="1" i="1" dirty="0">
                <a:latin typeface="Calibri" pitchFamily="34" charset="0"/>
              </a:rPr>
              <a:t>d’ </a:t>
            </a:r>
            <a:r>
              <a:rPr lang="en-US" altLang="zh-CN" sz="2400" b="1" dirty="0">
                <a:latin typeface="Calibri" pitchFamily="34" charset="0"/>
              </a:rPr>
              <a:t>= separation / spread</a:t>
            </a:r>
          </a:p>
          <a:p>
            <a:pPr algn="just">
              <a:buFont typeface="Arial" charset="0"/>
              <a:buNone/>
            </a:pPr>
            <a:endParaRPr lang="en-US" altLang="zh-CN" dirty="0">
              <a:latin typeface="Calibri" pitchFamily="34" charset="0"/>
            </a:endParaRPr>
          </a:p>
          <a:p>
            <a:pPr algn="just">
              <a:buFont typeface="Arial" charset="0"/>
              <a:buNone/>
            </a:pPr>
            <a:r>
              <a:rPr lang="en-US" altLang="zh-CN" dirty="0">
                <a:latin typeface="Calibri" pitchFamily="34" charset="0"/>
              </a:rPr>
              <a:t>Its value does not depend upon the criterion. </a:t>
            </a:r>
          </a:p>
          <a:p>
            <a:pPr algn="just">
              <a:buFont typeface="Arial" charset="0"/>
              <a:buNone/>
            </a:pPr>
            <a:endParaRPr lang="en-US" altLang="zh-CN" dirty="0">
              <a:latin typeface="Calibri" pitchFamily="34" charset="0"/>
            </a:endParaRPr>
          </a:p>
          <a:p>
            <a:pPr algn="just">
              <a:buFont typeface="Arial" charset="0"/>
              <a:buNone/>
            </a:pPr>
            <a:r>
              <a:rPr lang="en-US" altLang="zh-CN" dirty="0">
                <a:latin typeface="Calibri" pitchFamily="34" charset="0"/>
              </a:rPr>
              <a:t>Discriminability is made easier either by increasing the separation (stronger signal) or by decreasing the spread (less noise) . In either case, there is less overlap between the curves. </a:t>
            </a:r>
          </a:p>
          <a:p>
            <a:pPr algn="just">
              <a:buFont typeface="Arial" charset="0"/>
              <a:buNone/>
            </a:pPr>
            <a:endParaRPr lang="en-US" altLang="zh-CN" sz="2400" dirty="0">
              <a:latin typeface="Calibri" pitchFamily="34" charset="0"/>
            </a:endParaRPr>
          </a:p>
          <a:p>
            <a:pPr algn="just">
              <a:buFont typeface="Arial" charset="0"/>
              <a:buNone/>
            </a:pPr>
            <a:endParaRPr lang="en-US" altLang="zh-CN" sz="2400" dirty="0">
              <a:latin typeface="Calibri" pitchFamily="34" charset="0"/>
            </a:endParaRPr>
          </a:p>
        </p:txBody>
      </p:sp>
      <p:pic>
        <p:nvPicPr>
          <p:cNvPr id="24589" name="Picture 2"/>
          <p:cNvPicPr>
            <a:picLocks noChangeAspect="1" noChangeArrowheads="1"/>
          </p:cNvPicPr>
          <p:nvPr/>
        </p:nvPicPr>
        <p:blipFill>
          <a:blip r:embed="rId5"/>
          <a:srcRect/>
          <a:stretch>
            <a:fillRect/>
          </a:stretch>
        </p:blipFill>
        <p:spPr bwMode="auto">
          <a:xfrm>
            <a:off x="5486400" y="4468813"/>
            <a:ext cx="2713038" cy="1931987"/>
          </a:xfrm>
          <a:prstGeom prst="rect">
            <a:avLst/>
          </a:prstGeom>
          <a:noFill/>
          <a:ln w="9525">
            <a:noFill/>
            <a:miter lim="800000"/>
            <a:headEnd/>
            <a:tailEnd/>
          </a:ln>
        </p:spPr>
      </p:pic>
      <p:pic>
        <p:nvPicPr>
          <p:cNvPr id="24590" name="Picture 3"/>
          <p:cNvPicPr>
            <a:picLocks noChangeAspect="1" noChangeArrowheads="1"/>
          </p:cNvPicPr>
          <p:nvPr/>
        </p:nvPicPr>
        <p:blipFill>
          <a:blip r:embed="rId6"/>
          <a:srcRect/>
          <a:stretch>
            <a:fillRect/>
          </a:stretch>
        </p:blipFill>
        <p:spPr bwMode="auto">
          <a:xfrm>
            <a:off x="1038225" y="2209800"/>
            <a:ext cx="1401763" cy="882650"/>
          </a:xfrm>
          <a:prstGeom prst="rect">
            <a:avLst/>
          </a:prstGeom>
          <a:noFill/>
          <a:ln w="9525">
            <a:noFill/>
            <a:miter lim="800000"/>
            <a:headEnd/>
            <a:tailEnd/>
          </a:ln>
        </p:spPr>
      </p:pic>
      <p:pic>
        <p:nvPicPr>
          <p:cNvPr id="24591" name="Picture 4"/>
          <p:cNvPicPr>
            <a:picLocks noChangeAspect="1" noChangeArrowheads="1"/>
          </p:cNvPicPr>
          <p:nvPr/>
        </p:nvPicPr>
        <p:blipFill>
          <a:blip r:embed="rId7"/>
          <a:srcRect/>
          <a:stretch>
            <a:fillRect/>
          </a:stretch>
        </p:blipFill>
        <p:spPr bwMode="auto">
          <a:xfrm>
            <a:off x="990600" y="3084513"/>
            <a:ext cx="1447800" cy="877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762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altLang="zh-CN" sz="1400" b="1" dirty="0">
                <a:solidFill>
                  <a:schemeClr val="bg1">
                    <a:lumMod val="50000"/>
                  </a:schemeClr>
                </a:solidFill>
              </a:rPr>
              <a:t>Background and Rationale</a:t>
            </a:r>
          </a:p>
          <a:p>
            <a:pPr algn="r" fontAlgn="auto">
              <a:spcBef>
                <a:spcPts val="0"/>
              </a:spcBef>
              <a:spcAft>
                <a:spcPts val="0"/>
              </a:spcAft>
              <a:defRPr/>
            </a:pPr>
            <a:r>
              <a:rPr lang="en-US" altLang="zh-CN" sz="1400" b="1" dirty="0">
                <a:solidFill>
                  <a:schemeClr val="bg1">
                    <a:lumMod val="85000"/>
                  </a:schemeClr>
                </a:solidFill>
              </a:rPr>
              <a:t>Concept and Application</a:t>
            </a:r>
          </a:p>
          <a:p>
            <a:pPr algn="r" fontAlgn="auto">
              <a:spcBef>
                <a:spcPts val="0"/>
              </a:spcBef>
              <a:spcAft>
                <a:spcPts val="0"/>
              </a:spcAft>
              <a:defRPr/>
            </a:pPr>
            <a:r>
              <a:rPr lang="en-US" altLang="zh-CN" sz="1400" b="1" dirty="0">
                <a:solidFill>
                  <a:schemeClr val="tx1">
                    <a:lumMod val="50000"/>
                    <a:lumOff val="50000"/>
                  </a:schemeClr>
                </a:solidFill>
              </a:rPr>
              <a:t>Further Reading</a:t>
            </a:r>
            <a:endParaRPr lang="zh-CN" altLang="en-US" sz="1400" b="1" dirty="0">
              <a:solidFill>
                <a:schemeClr val="tx1">
                  <a:lumMod val="50000"/>
                  <a:lumOff val="50000"/>
                </a:schemeClr>
              </a:solidFill>
            </a:endParaRPr>
          </a:p>
        </p:txBody>
      </p:sp>
      <p:sp>
        <p:nvSpPr>
          <p:cNvPr id="5" name="Rectangle 4"/>
          <p:cNvSpPr/>
          <p:nvPr/>
        </p:nvSpPr>
        <p:spPr>
          <a:xfrm>
            <a:off x="4572000" y="0"/>
            <a:ext cx="4572000" cy="762000"/>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Rectangle 5"/>
          <p:cNvSpPr/>
          <p:nvPr/>
        </p:nvSpPr>
        <p:spPr>
          <a:xfrm>
            <a:off x="0" y="6518275"/>
            <a:ext cx="4572000" cy="33972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err="1"/>
              <a:t>Shujun</a:t>
            </a:r>
            <a:r>
              <a:rPr lang="en-US" altLang="zh-CN" sz="1400" b="1" dirty="0"/>
              <a:t> Xu, SPH, UIC</a:t>
            </a:r>
            <a:endParaRPr lang="zh-CN" altLang="en-US" sz="1400" b="1" dirty="0"/>
          </a:p>
        </p:txBody>
      </p:sp>
      <p:sp>
        <p:nvSpPr>
          <p:cNvPr id="7" name="Rectangle 6"/>
          <p:cNvSpPr/>
          <p:nvPr/>
        </p:nvSpPr>
        <p:spPr>
          <a:xfrm>
            <a:off x="4575175" y="6518275"/>
            <a:ext cx="4572000" cy="339725"/>
          </a:xfrm>
          <a:prstGeom prst="rect">
            <a:avLst/>
          </a:prstGeom>
          <a:solidFill>
            <a:srgbClr val="0033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ROC Analysis  </a:t>
            </a:r>
            <a:fld id="{E534AC0E-C4C2-4DB1-B4F1-10676064DA96}" type="slidenum">
              <a:rPr lang="en-US" altLang="zh-CN" sz="1400" b="1"/>
              <a:pPr algn="ctr" fontAlgn="auto">
                <a:spcBef>
                  <a:spcPts val="0"/>
                </a:spcBef>
                <a:spcAft>
                  <a:spcPts val="0"/>
                </a:spcAft>
                <a:defRPr/>
              </a:pPr>
              <a:t>9</a:t>
            </a:fld>
            <a:r>
              <a:rPr lang="en-US" altLang="zh-CN" sz="1400" b="1" dirty="0"/>
              <a:t> / </a:t>
            </a:r>
            <a:r>
              <a:rPr lang="en-US" altLang="zh-CN" sz="1400" b="1" dirty="0" smtClean="0"/>
              <a:t>26</a:t>
            </a:r>
            <a:endParaRPr lang="zh-CN" altLang="en-US" sz="1400" b="1" dirty="0"/>
          </a:p>
        </p:txBody>
      </p:sp>
      <p:sp>
        <p:nvSpPr>
          <p:cNvPr id="10" name="Title 9"/>
          <p:cNvSpPr>
            <a:spLocks noGrp="1"/>
          </p:cNvSpPr>
          <p:nvPr>
            <p:ph type="title"/>
          </p:nvPr>
        </p:nvSpPr>
        <p:spPr>
          <a:xfrm>
            <a:off x="0" y="747713"/>
            <a:ext cx="9144000" cy="547687"/>
          </a:xfrm>
          <a:gradFill flip="none" rotWithShape="1">
            <a:gsLst>
              <a:gs pos="1000">
                <a:srgbClr val="0033CC"/>
              </a:gs>
              <a:gs pos="89000">
                <a:schemeClr val="tx1"/>
              </a:gs>
              <a:gs pos="52000">
                <a:srgbClr val="000066"/>
              </a:gs>
              <a:gs pos="1000">
                <a:schemeClr val="accent1">
                  <a:tint val="23500"/>
                  <a:satMod val="160000"/>
                </a:schemeClr>
              </a:gs>
            </a:gsLst>
            <a:lin ang="0" scaled="1"/>
            <a:tileRect/>
          </a:gradFill>
          <a:effectLst>
            <a:outerShdw blurRad="76200" dist="76200" dir="5400000" algn="t" rotWithShape="0">
              <a:prstClr val="black">
                <a:alpha val="40000"/>
              </a:prstClr>
            </a:outerShdw>
          </a:effectLst>
        </p:spPr>
        <p:txBody>
          <a:bodyPr rtlCol="0">
            <a:normAutofit/>
          </a:bodyPr>
          <a:lstStyle/>
          <a:p>
            <a:pPr algn="l" eaLnBrk="1" fontAlgn="auto" hangingPunct="1">
              <a:spcAft>
                <a:spcPts val="0"/>
              </a:spcAft>
              <a:defRPr/>
            </a:pPr>
            <a:r>
              <a:rPr lang="en-US" altLang="zh-CN" sz="2800" dirty="0" smtClean="0">
                <a:solidFill>
                  <a:schemeClr val="bg1"/>
                </a:solidFill>
              </a:rPr>
              <a:t>  Measures of diagnostic accuracy – simple statistics  </a:t>
            </a:r>
            <a:endParaRPr lang="zh-CN" altLang="en-US" sz="1400" dirty="0">
              <a:solidFill>
                <a:schemeClr val="bg1"/>
              </a:solidFill>
            </a:endParaRPr>
          </a:p>
        </p:txBody>
      </p:sp>
      <p:sp>
        <p:nvSpPr>
          <p:cNvPr id="26630" name="Subtitle 10"/>
          <p:cNvSpPr>
            <a:spLocks noGrp="1"/>
          </p:cNvSpPr>
          <p:nvPr>
            <p:ph idx="1"/>
          </p:nvPr>
        </p:nvSpPr>
        <p:spPr>
          <a:xfrm>
            <a:off x="4419600" y="1905000"/>
            <a:ext cx="4343400" cy="1568450"/>
          </a:xfrm>
        </p:spPr>
        <p:txBody>
          <a:bodyPr/>
          <a:lstStyle/>
          <a:p>
            <a:pPr marL="0" indent="0" algn="just" eaLnBrk="1" hangingPunct="1">
              <a:spcBef>
                <a:spcPct val="0"/>
              </a:spcBef>
              <a:spcAft>
                <a:spcPts val="1200"/>
              </a:spcAft>
              <a:buFont typeface="Arial" charset="0"/>
              <a:buNone/>
            </a:pPr>
            <a:r>
              <a:rPr lang="en-US" altLang="zh-CN" sz="2000" smtClean="0"/>
              <a:t>Conventionally a two-by-two confusion matrix (also called </a:t>
            </a:r>
            <a:r>
              <a:rPr lang="en-US" altLang="zh-CN" sz="2000" i="1" smtClean="0"/>
              <a:t>contingency table</a:t>
            </a:r>
            <a:r>
              <a:rPr lang="en-US" altLang="zh-CN" sz="2000" smtClean="0"/>
              <a:t>) can be constructed in the case of a </a:t>
            </a:r>
            <a:r>
              <a:rPr lang="en-US" altLang="zh-CN" sz="2000" i="1" smtClean="0"/>
              <a:t>binary predictor</a:t>
            </a:r>
            <a:r>
              <a:rPr lang="en-US" altLang="zh-CN" sz="2000" smtClean="0"/>
              <a:t>. </a:t>
            </a:r>
            <a:endParaRPr lang="zh-CN" altLang="en-US" sz="2000" i="1" smtClean="0"/>
          </a:p>
        </p:txBody>
      </p:sp>
      <p:pic>
        <p:nvPicPr>
          <p:cNvPr id="26631" name="Picture 3"/>
          <p:cNvPicPr>
            <a:picLocks noChangeAspect="1" noChangeArrowheads="1"/>
          </p:cNvPicPr>
          <p:nvPr/>
        </p:nvPicPr>
        <p:blipFill>
          <a:blip r:embed="rId3"/>
          <a:srcRect/>
          <a:stretch>
            <a:fillRect/>
          </a:stretch>
        </p:blipFill>
        <p:spPr bwMode="auto">
          <a:xfrm>
            <a:off x="914400" y="1981200"/>
            <a:ext cx="3048000" cy="1492250"/>
          </a:xfrm>
          <a:prstGeom prst="rect">
            <a:avLst/>
          </a:prstGeom>
          <a:noFill/>
          <a:ln w="9525">
            <a:noFill/>
            <a:miter lim="800000"/>
            <a:headEnd/>
            <a:tailEnd/>
          </a:ln>
        </p:spPr>
      </p:pic>
      <p:sp>
        <p:nvSpPr>
          <p:cNvPr id="26632" name="Subtitle 10"/>
          <p:cNvSpPr txBox="1">
            <a:spLocks/>
          </p:cNvSpPr>
          <p:nvPr/>
        </p:nvSpPr>
        <p:spPr bwMode="auto">
          <a:xfrm>
            <a:off x="838200" y="3733800"/>
            <a:ext cx="7924800" cy="2514600"/>
          </a:xfrm>
          <a:prstGeom prst="rect">
            <a:avLst/>
          </a:prstGeom>
          <a:noFill/>
          <a:ln w="9525">
            <a:noFill/>
            <a:miter lim="800000"/>
            <a:headEnd/>
            <a:tailEnd/>
          </a:ln>
        </p:spPr>
        <p:txBody>
          <a:bodyPr/>
          <a:lstStyle/>
          <a:p>
            <a:pPr algn="just">
              <a:buFont typeface="Arial" charset="0"/>
              <a:buNone/>
            </a:pPr>
            <a:r>
              <a:rPr lang="en-US" altLang="zh-CN" sz="2000" i="1" dirty="0">
                <a:latin typeface="Calibri" pitchFamily="34" charset="0"/>
              </a:rPr>
              <a:t>Sensitivity</a:t>
            </a:r>
            <a:r>
              <a:rPr lang="en-US" altLang="zh-CN" sz="2000" dirty="0">
                <a:latin typeface="Calibri" pitchFamily="34" charset="0"/>
              </a:rPr>
              <a:t> = Ture Positive Rate 	= TP/(TP+FN) 	= 1-FNR</a:t>
            </a:r>
          </a:p>
          <a:p>
            <a:pPr algn="just">
              <a:buFont typeface="Arial" charset="0"/>
              <a:buNone/>
            </a:pPr>
            <a:r>
              <a:rPr lang="en-US" altLang="zh-CN" sz="2000" i="1" dirty="0">
                <a:latin typeface="Calibri" pitchFamily="34" charset="0"/>
              </a:rPr>
              <a:t>Specificity</a:t>
            </a:r>
            <a:r>
              <a:rPr lang="en-US" altLang="zh-CN" sz="2000" dirty="0">
                <a:latin typeface="Calibri" pitchFamily="34" charset="0"/>
              </a:rPr>
              <a:t> = Ture Negative Rate 	= TN/(TN+FP) 	= 1-FPR</a:t>
            </a:r>
          </a:p>
          <a:p>
            <a:pPr algn="just">
              <a:buFont typeface="Arial" charset="0"/>
              <a:buNone/>
            </a:pPr>
            <a:r>
              <a:rPr lang="en-US" altLang="zh-CN" sz="2000" i="1" dirty="0">
                <a:latin typeface="Calibri" pitchFamily="34" charset="0"/>
              </a:rPr>
              <a:t>Positive Predictive Value </a:t>
            </a:r>
            <a:r>
              <a:rPr lang="en-US" altLang="zh-CN" sz="2000" dirty="0">
                <a:latin typeface="Calibri" pitchFamily="34" charset="0"/>
              </a:rPr>
              <a:t>(PPV)	= TP/(TP+FP)</a:t>
            </a:r>
          </a:p>
          <a:p>
            <a:pPr algn="just">
              <a:buFont typeface="Arial" charset="0"/>
              <a:buNone/>
            </a:pPr>
            <a:r>
              <a:rPr lang="en-US" altLang="zh-CN" sz="2000" i="1" dirty="0">
                <a:latin typeface="Calibri" pitchFamily="34" charset="0"/>
              </a:rPr>
              <a:t>Negative Predictive Value</a:t>
            </a:r>
            <a:r>
              <a:rPr lang="en-US" altLang="zh-CN" sz="2000" dirty="0">
                <a:latin typeface="Calibri" pitchFamily="34" charset="0"/>
              </a:rPr>
              <a:t>(NPV)	= TN(TN+FN)</a:t>
            </a:r>
          </a:p>
          <a:p>
            <a:pPr algn="just">
              <a:buFont typeface="Arial" charset="0"/>
              <a:buNone/>
            </a:pPr>
            <a:r>
              <a:rPr lang="en-US" altLang="zh-CN" sz="2000" i="1" dirty="0">
                <a:latin typeface="Calibri" pitchFamily="34" charset="0"/>
              </a:rPr>
              <a:t>Likelihood Ratio </a:t>
            </a:r>
            <a:r>
              <a:rPr lang="en-US" altLang="zh-CN" sz="2000" dirty="0">
                <a:latin typeface="Calibri" pitchFamily="34" charset="0"/>
              </a:rPr>
              <a:t>= Sensitivity / (1-Specificity)  </a:t>
            </a:r>
          </a:p>
          <a:p>
            <a:pPr algn="just">
              <a:buFont typeface="Arial" charset="0"/>
              <a:buNone/>
            </a:pPr>
            <a:endParaRPr lang="en-US" altLang="zh-CN" sz="2000" dirty="0">
              <a:latin typeface="Calibri" pitchFamily="34" charset="0"/>
            </a:endParaRPr>
          </a:p>
          <a:p>
            <a:pPr algn="just">
              <a:buFont typeface="Arial" charset="0"/>
              <a:buNone/>
            </a:pPr>
            <a:r>
              <a:rPr lang="en-US" altLang="zh-CN" sz="2000" dirty="0">
                <a:latin typeface="Calibri" pitchFamily="34" charset="0"/>
              </a:rPr>
              <a:t>(Note: LR is independent of prevalence of the disease, LR=1 indicates that the test result is equally likely in patients with and without the disease)</a:t>
            </a:r>
          </a:p>
          <a:p>
            <a:pPr algn="just">
              <a:buFont typeface="Arial" charset="0"/>
              <a:buNone/>
            </a:pPr>
            <a:endParaRPr lang="zh-CN" altLang="en-US" sz="2000" i="1"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lipFill rotWithShape="1">
          <a:blip xmlns:r="http://schemas.openxmlformats.org/officeDocument/2006/relationships" r:embed="rId1"/>
          <a:stretch>
            <a:fillRect l="-3205"/>
          </a:stretch>
        </a:blipFill>
      </a:spPr>
      <a:bodyPr/>
      <a:lstStyle>
        <a:defPPr fontAlgn="auto">
          <a:spcBef>
            <a:spcPts val="0"/>
          </a:spcBef>
          <a:spcAft>
            <a:spcPts val="0"/>
          </a:spcAft>
          <a:defRPr>
            <a:noFill/>
            <a:latin typeface="+mn-lt"/>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4991</Words>
  <Application>Microsoft Office PowerPoint</Application>
  <PresentationFormat>On-screen Show (4:3)</PresentationFormat>
  <Paragraphs>395</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ROC Analysis of Diagnostic Tests  BSTT 538 Class Presentation, UIC</vt:lpstr>
      <vt:lpstr>   Table of Contents</vt:lpstr>
      <vt:lpstr>  Origin of the Term</vt:lpstr>
      <vt:lpstr>  Timeline of Application</vt:lpstr>
      <vt:lpstr>  Signal Detection Theory (SDT)</vt:lpstr>
      <vt:lpstr>  Signal Detection Theory (SDT) - Illustration</vt:lpstr>
      <vt:lpstr>  Signal Detection Theory (SDT) – ROC Curve</vt:lpstr>
      <vt:lpstr>  Signal Detection Theory (SDT) – Discriminability Index (d’)</vt:lpstr>
      <vt:lpstr>  Measures of diagnostic accuracy – simple statistics  </vt:lpstr>
      <vt:lpstr>  Measures of diagnostic accuracy – ROC Curve </vt:lpstr>
      <vt:lpstr>  AUC and Hypothesis Testing</vt:lpstr>
      <vt:lpstr>  AUC and Hypothesis Testing</vt:lpstr>
      <vt:lpstr>  Comparison of Two or More Diagnostic Systems</vt:lpstr>
      <vt:lpstr>  Optimal Cut-off value</vt:lpstr>
      <vt:lpstr>  Effect of Class Skew</vt:lpstr>
      <vt:lpstr>  Advantages of ROC Analysis (summary)</vt:lpstr>
      <vt:lpstr>  SAS Example (DeLong et al., 1988)</vt:lpstr>
      <vt:lpstr>  SAS Example (DeLong et al., 1988)</vt:lpstr>
      <vt:lpstr>  Other Issues – In the Absence of a Gold Standard</vt:lpstr>
      <vt:lpstr>  Other Issues – The ROC convex hull (ROCCH)</vt:lpstr>
      <vt:lpstr>  Other Issues – Rating Scale Version</vt:lpstr>
      <vt:lpstr>  Other Issues – Creating Scoring Classifiers</vt:lpstr>
      <vt:lpstr>  Other Issues – Multi-reader ROC Analysis</vt:lpstr>
      <vt:lpstr>REFERENCES</vt:lpstr>
      <vt:lpstr>REFERENCES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dc:creator>
  <cp:lastModifiedBy>Sandra</cp:lastModifiedBy>
  <cp:revision>180</cp:revision>
  <cp:lastPrinted>2019-12-06T07:46:44Z</cp:lastPrinted>
  <dcterms:created xsi:type="dcterms:W3CDTF">2006-08-16T00:00:00Z</dcterms:created>
  <dcterms:modified xsi:type="dcterms:W3CDTF">2019-12-06T07:47:59Z</dcterms:modified>
</cp:coreProperties>
</file>