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90" r:id="rId6"/>
    <p:sldId id="286" r:id="rId7"/>
    <p:sldId id="291" r:id="rId8"/>
    <p:sldId id="287" r:id="rId9"/>
    <p:sldId id="289" r:id="rId10"/>
    <p:sldId id="299" r:id="rId11"/>
    <p:sldId id="301" r:id="rId12"/>
    <p:sldId id="298" r:id="rId13"/>
    <p:sldId id="300" r:id="rId14"/>
    <p:sldId id="288" r:id="rId15"/>
    <p:sldId id="295" r:id="rId16"/>
    <p:sldId id="296" r:id="rId17"/>
    <p:sldId id="297" r:id="rId18"/>
    <p:sldId id="302" r:id="rId19"/>
    <p:sldId id="292" r:id="rId20"/>
    <p:sldId id="317" r:id="rId21"/>
    <p:sldId id="304" r:id="rId22"/>
    <p:sldId id="311" r:id="rId23"/>
    <p:sldId id="310" r:id="rId24"/>
    <p:sldId id="309" r:id="rId25"/>
    <p:sldId id="308" r:id="rId26"/>
    <p:sldId id="312" r:id="rId27"/>
    <p:sldId id="307" r:id="rId28"/>
    <p:sldId id="306" r:id="rId29"/>
    <p:sldId id="315" r:id="rId30"/>
    <p:sldId id="314" r:id="rId31"/>
    <p:sldId id="305"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7" y="1475234"/>
            <a:ext cx="3108960" cy="2326735"/>
          </a:xfrm>
        </p:spPr>
        <p:txBody>
          <a:bodyPr anchor="b">
            <a:normAutofit/>
          </a:bodyPr>
          <a:lstStyle/>
          <a:p>
            <a:r>
              <a:rPr lang="en-US" sz="4400" dirty="0">
                <a:solidFill>
                  <a:schemeClr val="tx1"/>
                </a:solidFill>
              </a:rPr>
              <a:t>PYTHON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76090" y="4608576"/>
            <a:ext cx="3209973" cy="874243"/>
          </a:xfrm>
        </p:spPr>
        <p:txBody>
          <a:bodyPr anchor="t">
            <a:normAutofit fontScale="70000" lnSpcReduction="20000"/>
          </a:bodyPr>
          <a:lstStyle/>
          <a:p>
            <a:pPr>
              <a:lnSpc>
                <a:spcPct val="100000"/>
              </a:lnSpc>
            </a:pPr>
            <a:r>
              <a:rPr lang="en-US" sz="1600" dirty="0"/>
              <a:t>O</a:t>
            </a:r>
            <a:r>
              <a:rPr lang="en-GB" sz="1600" dirty="0"/>
              <a:t>r </a:t>
            </a:r>
            <a:r>
              <a:rPr lang="en-GB" sz="1600" dirty="0" err="1"/>
              <a:t>shukrun</a:t>
            </a:r>
            <a:r>
              <a:rPr lang="en-GB" sz="1600" dirty="0"/>
              <a:t> - 036043891</a:t>
            </a:r>
          </a:p>
          <a:p>
            <a:pPr>
              <a:lnSpc>
                <a:spcPct val="100000"/>
              </a:lnSpc>
            </a:pPr>
            <a:r>
              <a:rPr lang="en-GB" sz="1600" dirty="0"/>
              <a:t>Mary </a:t>
            </a:r>
            <a:r>
              <a:rPr lang="en-GB" sz="1600" dirty="0" err="1"/>
              <a:t>azencot</a:t>
            </a:r>
            <a:r>
              <a:rPr lang="en-GB" sz="1600" dirty="0"/>
              <a:t> - 302560503</a:t>
            </a:r>
          </a:p>
          <a:p>
            <a:pPr>
              <a:lnSpc>
                <a:spcPct val="100000"/>
              </a:lnSpc>
            </a:pPr>
            <a:r>
              <a:rPr lang="en-US" sz="1600" dirty="0"/>
              <a:t>Luba Zameslov - 311929707</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688C78E-C5F1-45A3-B15E-F102208B2D44}"/>
              </a:ext>
            </a:extLst>
          </p:cNvPr>
          <p:cNvSpPr>
            <a:spLocks noGrp="1"/>
          </p:cNvSpPr>
          <p:nvPr>
            <p:ph type="title"/>
          </p:nvPr>
        </p:nvSpPr>
        <p:spPr>
          <a:xfrm>
            <a:off x="878911" y="643468"/>
            <a:ext cx="3177847" cy="1674180"/>
          </a:xfrm>
        </p:spPr>
        <p:txBody>
          <a:bodyPr>
            <a:normAutofit/>
          </a:bodyPr>
          <a:lstStyle/>
          <a:p>
            <a:r>
              <a:rPr lang="en-US" sz="4000"/>
              <a:t>Our customers</a:t>
            </a:r>
            <a:endParaRPr lang="en-IL" sz="4000"/>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B5123A-67F5-498C-A57B-67C93A7EBB1C}"/>
              </a:ext>
            </a:extLst>
          </p:cNvPr>
          <p:cNvSpPr>
            <a:spLocks noGrp="1"/>
          </p:cNvSpPr>
          <p:nvPr>
            <p:ph idx="1"/>
          </p:nvPr>
        </p:nvSpPr>
        <p:spPr>
          <a:xfrm>
            <a:off x="858064" y="2639380"/>
            <a:ext cx="3205049" cy="3229714"/>
          </a:xfrm>
        </p:spPr>
        <p:txBody>
          <a:bodyPr>
            <a:normAutofit/>
          </a:bodyPr>
          <a:lstStyle/>
          <a:p>
            <a:pPr>
              <a:lnSpc>
                <a:spcPct val="100000"/>
              </a:lnSpc>
            </a:pPr>
            <a:r>
              <a:rPr lang="en-US" altLang="en-IL" sz="1300" dirty="0">
                <a:latin typeface="var(--jp-code-font-family)"/>
              </a:rPr>
              <a:t>We have </a:t>
            </a:r>
            <a:r>
              <a:rPr lang="en-IL" altLang="en-IL" sz="1300" dirty="0">
                <a:latin typeface="var(--jp-code-font-family)"/>
              </a:rPr>
              <a:t>1</a:t>
            </a:r>
            <a:r>
              <a:rPr lang="en-US" altLang="en-IL" sz="1300" dirty="0">
                <a:latin typeface="var(--jp-code-font-family)"/>
              </a:rPr>
              <a:t>,</a:t>
            </a:r>
            <a:r>
              <a:rPr lang="en-IL" altLang="en-IL" sz="1300" dirty="0">
                <a:latin typeface="var(--jp-code-font-family)"/>
              </a:rPr>
              <a:t>142 senior citizen clients. Their share is (16.214681%) from the company's clients</a:t>
            </a:r>
            <a:r>
              <a:rPr lang="en-US" altLang="en-IL" sz="1300" dirty="0">
                <a:latin typeface="var(--jp-code-font-family)"/>
              </a:rPr>
              <a:t>.</a:t>
            </a:r>
          </a:p>
          <a:p>
            <a:pPr>
              <a:lnSpc>
                <a:spcPct val="100000"/>
              </a:lnSpc>
            </a:pPr>
            <a:r>
              <a:rPr lang="en-US" altLang="en-IL" sz="1300" dirty="0">
                <a:latin typeface="var(--jp-code-font-family)"/>
              </a:rPr>
              <a:t>- We try to check is there any difference in the senior citizen clients about the churn and gender.</a:t>
            </a:r>
          </a:p>
          <a:p>
            <a:pPr>
              <a:lnSpc>
                <a:spcPct val="100000"/>
              </a:lnSpc>
            </a:pPr>
            <a:r>
              <a:rPr lang="en-US" altLang="en-IL" sz="1300" dirty="0">
                <a:latin typeface="var(--jp-code-font-family)"/>
              </a:rPr>
              <a:t>We find out that 2/3 of the senior citizen are not active</a:t>
            </a:r>
          </a:p>
          <a:p>
            <a:pPr>
              <a:lnSpc>
                <a:spcPct val="100000"/>
              </a:lnSpc>
            </a:pPr>
            <a:r>
              <a:rPr lang="en-US" altLang="en-IL" sz="1300" dirty="0">
                <a:latin typeface="var(--jp-code-font-family)"/>
              </a:rPr>
              <a:t>They behavior of both clients (general and senior citizen) are the same, the preferer to have</a:t>
            </a:r>
            <a:r>
              <a:rPr lang="en-US" altLang="en-IL" sz="1300" dirty="0">
                <a:solidFill>
                  <a:schemeClr val="tx1"/>
                </a:solidFill>
                <a:latin typeface="var(--jp-code-font-family)"/>
              </a:rPr>
              <a:t> </a:t>
            </a:r>
            <a:r>
              <a:rPr lang="en-US" altLang="en-IL" sz="1300" dirty="0">
                <a:latin typeface="var(--jp-code-font-family)"/>
              </a:rPr>
              <a:t>‘month to month’ contract.</a:t>
            </a:r>
          </a:p>
          <a:p>
            <a:pPr>
              <a:lnSpc>
                <a:spcPct val="100000"/>
              </a:lnSpc>
            </a:pPr>
            <a:endParaRPr lang="he-IL" altLang="en-IL" sz="1300" dirty="0">
              <a:latin typeface="var(--jp-code-font-family)"/>
            </a:endParaRPr>
          </a:p>
          <a:p>
            <a:pPr>
              <a:lnSpc>
                <a:spcPct val="100000"/>
              </a:lnSpc>
            </a:pPr>
            <a:endParaRPr lang="en-IL" sz="1300" dirty="0"/>
          </a:p>
        </p:txBody>
      </p:sp>
      <p:pic>
        <p:nvPicPr>
          <p:cNvPr id="5" name="Picture 4">
            <a:extLst>
              <a:ext uri="{FF2B5EF4-FFF2-40B4-BE49-F238E27FC236}">
                <a16:creationId xmlns:a16="http://schemas.microsoft.com/office/drawing/2014/main" id="{A3799FB3-C1F1-4484-BE6B-492B5F8DDC51}"/>
              </a:ext>
            </a:extLst>
          </p:cNvPr>
          <p:cNvPicPr>
            <a:picLocks noChangeAspect="1"/>
          </p:cNvPicPr>
          <p:nvPr/>
        </p:nvPicPr>
        <p:blipFill>
          <a:blip r:embed="rId2"/>
          <a:stretch>
            <a:fillRect/>
          </a:stretch>
        </p:blipFill>
        <p:spPr>
          <a:xfrm>
            <a:off x="4653447" y="929376"/>
            <a:ext cx="6892560" cy="4653800"/>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781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9">
            <a:extLst>
              <a:ext uri="{FF2B5EF4-FFF2-40B4-BE49-F238E27FC236}">
                <a16:creationId xmlns:a16="http://schemas.microsoft.com/office/drawing/2014/main" id="{C7259265-663C-476C-8B54-7ED1CD4727F5}"/>
              </a:ext>
            </a:extLst>
          </p:cNvPr>
          <p:cNvSpPr txBox="1">
            <a:spLocks/>
          </p:cNvSpPr>
          <p:nvPr/>
        </p:nvSpPr>
        <p:spPr>
          <a:xfrm>
            <a:off x="642257" y="634946"/>
            <a:ext cx="6432434"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4800" dirty="0"/>
              <a:t>Customer Account</a:t>
            </a:r>
          </a:p>
        </p:txBody>
      </p:sp>
      <p:cxnSp>
        <p:nvCxnSpPr>
          <p:cNvPr id="27" name="Straight Connector 2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A22978A-6C39-459B-9D2A-10C83D7FCF49}"/>
              </a:ext>
            </a:extLst>
          </p:cNvPr>
          <p:cNvSpPr>
            <a:spLocks noGrp="1"/>
          </p:cNvSpPr>
          <p:nvPr>
            <p:ph idx="1"/>
          </p:nvPr>
        </p:nvSpPr>
        <p:spPr>
          <a:xfrm>
            <a:off x="642257" y="2407436"/>
            <a:ext cx="6432434" cy="3461658"/>
          </a:xfrm>
        </p:spPr>
        <p:txBody>
          <a:bodyPr vert="horz" lIns="0" tIns="45720" rIns="0" bIns="45720" rtlCol="0">
            <a:normAutofit lnSpcReduction="10000"/>
          </a:bodyPr>
          <a:lstStyle/>
          <a:p>
            <a:pPr>
              <a:lnSpc>
                <a:spcPct val="90000"/>
              </a:lnSpc>
            </a:pPr>
            <a:r>
              <a:rPr lang="en-US" sz="1500" dirty="0"/>
              <a:t>In order to check the churn behaver based on type of the contract we create a new data frame for each contract:</a:t>
            </a:r>
          </a:p>
          <a:p>
            <a:pPr marL="0" indent="0">
              <a:lnSpc>
                <a:spcPct val="90000"/>
              </a:lnSpc>
              <a:buFont typeface="Calibri" panose="020F0502020204030204" pitchFamily="34" charset="0"/>
              <a:buNone/>
            </a:pPr>
            <a:r>
              <a:rPr lang="en-US" sz="1500" u="sng" dirty="0"/>
              <a:t>Conclusion:</a:t>
            </a:r>
          </a:p>
          <a:p>
            <a:pPr>
              <a:lnSpc>
                <a:spcPct val="90000"/>
              </a:lnSpc>
              <a:buFont typeface="Calibri" panose="020F0502020204030204" pitchFamily="34" charset="0"/>
              <a:buChar char="Ø"/>
            </a:pPr>
            <a:r>
              <a:rPr lang="en-US" sz="1500" dirty="0"/>
              <a:t> The highest ratio of abandonment is within the ‘Month to month’ contract - 42.7%</a:t>
            </a:r>
          </a:p>
          <a:p>
            <a:pPr>
              <a:lnSpc>
                <a:spcPct val="90000"/>
              </a:lnSpc>
              <a:buFont typeface="Calibri" panose="020F0502020204030204" pitchFamily="34" charset="0"/>
              <a:buChar char="Ø"/>
            </a:pPr>
            <a:r>
              <a:rPr lang="en-US" sz="1500" dirty="0"/>
              <a:t> With ‘One year’ contract the ratio of abandonment is 11.2%</a:t>
            </a:r>
          </a:p>
          <a:p>
            <a:pPr>
              <a:lnSpc>
                <a:spcPct val="90000"/>
              </a:lnSpc>
              <a:buFont typeface="Calibri" panose="020F0502020204030204" pitchFamily="34" charset="0"/>
              <a:buChar char="Ø"/>
            </a:pPr>
            <a:r>
              <a:rPr lang="en-US" sz="1500" dirty="0"/>
              <a:t> With ‘Two year’ contract the ratio of abandonment is 2.8%</a:t>
            </a:r>
          </a:p>
          <a:p>
            <a:pPr algn="l">
              <a:buFont typeface="Arial" panose="020B0604020202020204" pitchFamily="34" charset="0"/>
              <a:buChar char="•"/>
            </a:pPr>
            <a:r>
              <a:rPr lang="en-GB" sz="1600" b="1" i="0" dirty="0">
                <a:solidFill>
                  <a:schemeClr val="tx1"/>
                </a:solidFill>
                <a:effectLst/>
                <a:latin typeface="-apple-system"/>
              </a:rPr>
              <a:t>55% out of all customers chosen a Month-to-month contract</a:t>
            </a:r>
          </a:p>
          <a:p>
            <a:pPr algn="l">
              <a:buFont typeface="Arial" panose="020B0604020202020204" pitchFamily="34" charset="0"/>
              <a:buChar char="•"/>
            </a:pPr>
            <a:r>
              <a:rPr lang="en-GB" sz="1600" b="1" i="0" dirty="0">
                <a:solidFill>
                  <a:schemeClr val="tx1"/>
                </a:solidFill>
                <a:effectLst/>
                <a:latin typeface="-apple-system"/>
              </a:rPr>
              <a:t>21% out of all customers chosen a One-year contract</a:t>
            </a:r>
          </a:p>
          <a:p>
            <a:pPr algn="l">
              <a:buFont typeface="Arial" panose="020B0604020202020204" pitchFamily="34" charset="0"/>
              <a:buChar char="•"/>
            </a:pPr>
            <a:r>
              <a:rPr lang="en-GB" sz="1600" b="1" i="0" dirty="0">
                <a:solidFill>
                  <a:schemeClr val="tx1"/>
                </a:solidFill>
                <a:effectLst/>
                <a:latin typeface="-apple-system"/>
              </a:rPr>
              <a:t>24% out of all customers chosen a Two-year contract</a:t>
            </a:r>
          </a:p>
          <a:p>
            <a:pPr>
              <a:lnSpc>
                <a:spcPct val="90000"/>
              </a:lnSpc>
              <a:buFont typeface="Calibri" panose="020F0502020204030204" pitchFamily="34" charset="0"/>
              <a:buChar char="Ø"/>
            </a:pPr>
            <a:endParaRPr lang="en-US" sz="1500" dirty="0"/>
          </a:p>
          <a:p>
            <a:pPr marL="0" indent="0">
              <a:lnSpc>
                <a:spcPct val="90000"/>
              </a:lnSpc>
              <a:buFont typeface="Calibri" panose="020F0502020204030204" pitchFamily="34" charset="0"/>
              <a:buNone/>
            </a:pPr>
            <a:endParaRPr lang="en-US" sz="1500" dirty="0"/>
          </a:p>
        </p:txBody>
      </p:sp>
      <p:pic>
        <p:nvPicPr>
          <p:cNvPr id="16" name="Picture 15">
            <a:extLst>
              <a:ext uri="{FF2B5EF4-FFF2-40B4-BE49-F238E27FC236}">
                <a16:creationId xmlns:a16="http://schemas.microsoft.com/office/drawing/2014/main" id="{8D368A8B-B85C-439E-AC76-9A0DBD7446F4}"/>
              </a:ext>
            </a:extLst>
          </p:cNvPr>
          <p:cNvPicPr>
            <a:picLocks noChangeAspect="1"/>
          </p:cNvPicPr>
          <p:nvPr/>
        </p:nvPicPr>
        <p:blipFill>
          <a:blip r:embed="rId2"/>
          <a:stretch>
            <a:fillRect/>
          </a:stretch>
        </p:blipFill>
        <p:spPr>
          <a:xfrm>
            <a:off x="7556687" y="970352"/>
            <a:ext cx="4001315" cy="1848226"/>
          </a:xfrm>
          <a:prstGeom prst="rect">
            <a:avLst/>
          </a:prstGeom>
        </p:spPr>
      </p:pic>
      <p:pic>
        <p:nvPicPr>
          <p:cNvPr id="20" name="Picture 19">
            <a:extLst>
              <a:ext uri="{FF2B5EF4-FFF2-40B4-BE49-F238E27FC236}">
                <a16:creationId xmlns:a16="http://schemas.microsoft.com/office/drawing/2014/main" id="{9825DCC1-96A5-4128-8E84-C0AD1BED33F0}"/>
              </a:ext>
            </a:extLst>
          </p:cNvPr>
          <p:cNvPicPr>
            <a:picLocks noChangeAspect="1"/>
          </p:cNvPicPr>
          <p:nvPr/>
        </p:nvPicPr>
        <p:blipFill>
          <a:blip r:embed="rId3"/>
          <a:stretch>
            <a:fillRect/>
          </a:stretch>
        </p:blipFill>
        <p:spPr>
          <a:xfrm>
            <a:off x="7716949" y="3011172"/>
            <a:ext cx="3589226" cy="3277531"/>
          </a:xfrm>
          <a:prstGeom prst="rect">
            <a:avLst/>
          </a:prstGeom>
        </p:spPr>
      </p:pic>
      <p:sp>
        <p:nvSpPr>
          <p:cNvPr id="29" name="Rectangle 2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22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6C36-D711-4373-A3BC-A387E21D4CE4}"/>
              </a:ext>
            </a:extLst>
          </p:cNvPr>
          <p:cNvSpPr>
            <a:spLocks noGrp="1"/>
          </p:cNvSpPr>
          <p:nvPr>
            <p:ph type="title"/>
          </p:nvPr>
        </p:nvSpPr>
        <p:spPr/>
        <p:txBody>
          <a:bodyPr/>
          <a:lstStyle/>
          <a:p>
            <a:r>
              <a:rPr lang="en-US" dirty="0"/>
              <a:t>Payment Method</a:t>
            </a:r>
            <a:endParaRPr lang="en-IL" dirty="0"/>
          </a:p>
        </p:txBody>
      </p:sp>
      <p:sp>
        <p:nvSpPr>
          <p:cNvPr id="3" name="Content Placeholder 2">
            <a:extLst>
              <a:ext uri="{FF2B5EF4-FFF2-40B4-BE49-F238E27FC236}">
                <a16:creationId xmlns:a16="http://schemas.microsoft.com/office/drawing/2014/main" id="{8390199B-C24C-4CF2-A848-7E95C0EE0990}"/>
              </a:ext>
            </a:extLst>
          </p:cNvPr>
          <p:cNvSpPr>
            <a:spLocks noGrp="1"/>
          </p:cNvSpPr>
          <p:nvPr>
            <p:ph idx="1"/>
          </p:nvPr>
        </p:nvSpPr>
        <p:spPr/>
        <p:txBody>
          <a:bodyPr/>
          <a:lstStyle/>
          <a:p>
            <a:r>
              <a:rPr lang="en-US" dirty="0"/>
              <a:t>The company have 4 payment method:</a:t>
            </a:r>
          </a:p>
          <a:p>
            <a:r>
              <a:rPr lang="en-US" dirty="0"/>
              <a:t>- Bank transfer</a:t>
            </a:r>
          </a:p>
          <a:p>
            <a:r>
              <a:rPr lang="en-US" dirty="0"/>
              <a:t>- Credit card</a:t>
            </a:r>
          </a:p>
          <a:p>
            <a:r>
              <a:rPr lang="en-US" dirty="0"/>
              <a:t>- Electronic check</a:t>
            </a:r>
          </a:p>
          <a:p>
            <a:r>
              <a:rPr lang="en-US" dirty="0"/>
              <a:t>- Mailed check</a:t>
            </a:r>
            <a:endParaRPr lang="en-IL" dirty="0"/>
          </a:p>
        </p:txBody>
      </p:sp>
    </p:spTree>
    <p:extLst>
      <p:ext uri="{BB962C8B-B14F-4D97-AF65-F5344CB8AC3E}">
        <p14:creationId xmlns:p14="http://schemas.microsoft.com/office/powerpoint/2010/main" val="227931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EA0F-A617-4EB7-83A2-207B6C084424}"/>
              </a:ext>
            </a:extLst>
          </p:cNvPr>
          <p:cNvSpPr>
            <a:spLocks noGrp="1"/>
          </p:cNvSpPr>
          <p:nvPr>
            <p:ph type="title"/>
          </p:nvPr>
        </p:nvSpPr>
        <p:spPr/>
        <p:txBody>
          <a:bodyPr/>
          <a:lstStyle/>
          <a:p>
            <a:r>
              <a:rPr lang="en-US" altLang="en-IL" sz="4800" dirty="0">
                <a:solidFill>
                  <a:srgbClr val="202124"/>
                </a:solidFill>
                <a:latin typeface="inherit"/>
              </a:rPr>
              <a:t>S</a:t>
            </a:r>
            <a:r>
              <a:rPr lang="en-IL" altLang="en-IL" sz="4800" dirty="0" err="1">
                <a:solidFill>
                  <a:srgbClr val="202124"/>
                </a:solidFill>
                <a:latin typeface="inherit"/>
              </a:rPr>
              <a:t>eniority</a:t>
            </a:r>
            <a:endParaRPr lang="en-IL" dirty="0"/>
          </a:p>
        </p:txBody>
      </p:sp>
      <p:pic>
        <p:nvPicPr>
          <p:cNvPr id="6" name="Content Placeholder 4">
            <a:extLst>
              <a:ext uri="{FF2B5EF4-FFF2-40B4-BE49-F238E27FC236}">
                <a16:creationId xmlns:a16="http://schemas.microsoft.com/office/drawing/2014/main" id="{67043978-49E4-46F1-BCAF-A49FEE201533}"/>
              </a:ext>
            </a:extLst>
          </p:cNvPr>
          <p:cNvPicPr>
            <a:picLocks noGrp="1" noChangeAspect="1"/>
          </p:cNvPicPr>
          <p:nvPr>
            <p:ph idx="1"/>
          </p:nvPr>
        </p:nvPicPr>
        <p:blipFill>
          <a:blip r:embed="rId2"/>
          <a:stretch>
            <a:fillRect/>
          </a:stretch>
        </p:blipFill>
        <p:spPr>
          <a:xfrm>
            <a:off x="7775796" y="3263213"/>
            <a:ext cx="4299331" cy="3039931"/>
          </a:xfrm>
        </p:spPr>
      </p:pic>
      <p:sp>
        <p:nvSpPr>
          <p:cNvPr id="7" name="TextBox 6">
            <a:extLst>
              <a:ext uri="{FF2B5EF4-FFF2-40B4-BE49-F238E27FC236}">
                <a16:creationId xmlns:a16="http://schemas.microsoft.com/office/drawing/2014/main" id="{47BFCC98-3F32-47BB-8820-FF79946B9240}"/>
              </a:ext>
            </a:extLst>
          </p:cNvPr>
          <p:cNvSpPr txBox="1"/>
          <p:nvPr/>
        </p:nvSpPr>
        <p:spPr>
          <a:xfrm>
            <a:off x="967666" y="2090172"/>
            <a:ext cx="7483875" cy="1338828"/>
          </a:xfrm>
          <a:prstGeom prst="rect">
            <a:avLst/>
          </a:prstGeom>
          <a:noFill/>
        </p:spPr>
        <p:txBody>
          <a:bodyPr wrap="square" rtlCol="0">
            <a:spAutoFit/>
          </a:bodyPr>
          <a:lstStyle/>
          <a:p>
            <a:pPr marL="285750" indent="-285750">
              <a:lnSpc>
                <a:spcPct val="90000"/>
              </a:lnSpc>
              <a:buFont typeface="Wingdings" panose="05000000000000000000" pitchFamily="2" charset="2"/>
              <a:buChar char="Ø"/>
            </a:pPr>
            <a:r>
              <a:rPr lang="en-US" sz="1800" dirty="0"/>
              <a:t>Month to month: clients with that contract are active for 7 months (Avg)</a:t>
            </a:r>
          </a:p>
          <a:p>
            <a:pPr>
              <a:lnSpc>
                <a:spcPct val="90000"/>
              </a:lnSpc>
            </a:pPr>
            <a:endParaRPr lang="en-US" sz="1800" dirty="0"/>
          </a:p>
          <a:p>
            <a:pPr marL="285750" indent="-285750">
              <a:lnSpc>
                <a:spcPct val="90000"/>
              </a:lnSpc>
              <a:buFont typeface="Wingdings" panose="05000000000000000000" pitchFamily="2" charset="2"/>
              <a:buChar char="Ø"/>
            </a:pPr>
            <a:r>
              <a:rPr lang="en-US" sz="1800" dirty="0"/>
              <a:t>One year: clients with that contract are active for 48 months (Avg)</a:t>
            </a:r>
          </a:p>
          <a:p>
            <a:pPr>
              <a:lnSpc>
                <a:spcPct val="90000"/>
              </a:lnSpc>
            </a:pPr>
            <a:endParaRPr lang="en-US" sz="1800" dirty="0"/>
          </a:p>
          <a:p>
            <a:pPr marL="285750" indent="-285750">
              <a:lnSpc>
                <a:spcPct val="90000"/>
              </a:lnSpc>
              <a:buFont typeface="Wingdings" panose="05000000000000000000" pitchFamily="2" charset="2"/>
              <a:buChar char="Ø"/>
            </a:pPr>
            <a:r>
              <a:rPr lang="en-US" sz="1800" dirty="0"/>
              <a:t>two year: clients with that contract are active for 65.5 months (Avg)</a:t>
            </a:r>
          </a:p>
        </p:txBody>
      </p:sp>
    </p:spTree>
    <p:extLst>
      <p:ext uri="{BB962C8B-B14F-4D97-AF65-F5344CB8AC3E}">
        <p14:creationId xmlns:p14="http://schemas.microsoft.com/office/powerpoint/2010/main" val="359675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86D84-790E-4CDD-95E2-E4A0DBB60127}"/>
              </a:ext>
            </a:extLst>
          </p:cNvPr>
          <p:cNvSpPr>
            <a:spLocks noGrp="1"/>
          </p:cNvSpPr>
          <p:nvPr>
            <p:ph type="title"/>
          </p:nvPr>
        </p:nvSpPr>
        <p:spPr>
          <a:xfrm>
            <a:off x="642257" y="634946"/>
            <a:ext cx="3690257" cy="1450757"/>
          </a:xfrm>
        </p:spPr>
        <p:txBody>
          <a:bodyPr>
            <a:normAutofit/>
          </a:bodyPr>
          <a:lstStyle/>
          <a:p>
            <a:r>
              <a:rPr lang="en-US" dirty="0"/>
              <a:t>Churn</a:t>
            </a:r>
            <a:endParaRPr lang="en-IL" dirty="0"/>
          </a:p>
        </p:txBody>
      </p:sp>
      <p:cxnSp>
        <p:nvCxnSpPr>
          <p:cNvPr id="20" name="Straight Connector 19">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E75EFE5-3CD1-48A1-96AE-36A37447653E}"/>
              </a:ext>
            </a:extLst>
          </p:cNvPr>
          <p:cNvSpPr>
            <a:spLocks noGrp="1"/>
          </p:cNvSpPr>
          <p:nvPr>
            <p:ph idx="1"/>
          </p:nvPr>
        </p:nvSpPr>
        <p:spPr>
          <a:xfrm>
            <a:off x="642257" y="2407436"/>
            <a:ext cx="3690257" cy="3461658"/>
          </a:xfrm>
        </p:spPr>
        <p:txBody>
          <a:bodyPr>
            <a:normAutofit/>
          </a:bodyPr>
          <a:lstStyle/>
          <a:p>
            <a:r>
              <a:rPr lang="en-GB" dirty="0"/>
              <a:t>We can see in our </a:t>
            </a:r>
            <a:r>
              <a:rPr lang="en-IL" altLang="en-IL"/>
              <a:t>analysis</a:t>
            </a:r>
            <a:r>
              <a:rPr lang="en-GB" altLang="en-IL"/>
              <a:t> that there is a strong connection</a:t>
            </a:r>
            <a:r>
              <a:rPr lang="he-IL" altLang="en-IL"/>
              <a:t>/</a:t>
            </a:r>
            <a:r>
              <a:rPr lang="en-GB" altLang="en-IL"/>
              <a:t>correlation between the month over moth contract to the churn.</a:t>
            </a:r>
            <a:r>
              <a:rPr lang="en-IL" altLang="en-IL"/>
              <a:t> </a:t>
            </a:r>
            <a:r>
              <a:rPr lang="en-GB" altLang="en-IL"/>
              <a:t>Customers with this contract don’t want to commit to the long term from the beginning, we can assume they don’t have exit penalties that prevent them from leaving.</a:t>
            </a:r>
            <a:endParaRPr lang="en-IL" dirty="0"/>
          </a:p>
        </p:txBody>
      </p:sp>
      <p:pic>
        <p:nvPicPr>
          <p:cNvPr id="13" name="Picture 12">
            <a:extLst>
              <a:ext uri="{FF2B5EF4-FFF2-40B4-BE49-F238E27FC236}">
                <a16:creationId xmlns:a16="http://schemas.microsoft.com/office/drawing/2014/main" id="{8937A99E-5221-47AE-A514-85EE60BA0010}"/>
              </a:ext>
            </a:extLst>
          </p:cNvPr>
          <p:cNvPicPr>
            <a:picLocks noChangeAspect="1"/>
          </p:cNvPicPr>
          <p:nvPr/>
        </p:nvPicPr>
        <p:blipFill rotWithShape="1">
          <a:blip r:embed="rId2"/>
          <a:srcRect r="3" b="4757"/>
          <a:stretch/>
        </p:blipFill>
        <p:spPr>
          <a:xfrm>
            <a:off x="4648201" y="640081"/>
            <a:ext cx="6909801" cy="5314406"/>
          </a:xfrm>
          <a:prstGeom prst="rect">
            <a:avLst/>
          </a:prstGeom>
        </p:spPr>
      </p:pic>
      <p:sp>
        <p:nvSpPr>
          <p:cNvPr id="22" name="Rectangle 2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D10BAE79-96FF-4082-8EB0-5CB8372625F4}"/>
              </a:ext>
            </a:extLst>
          </p:cNvPr>
          <p:cNvSpPr txBox="1"/>
          <p:nvPr/>
        </p:nvSpPr>
        <p:spPr>
          <a:xfrm>
            <a:off x="1097280" y="2228851"/>
            <a:ext cx="7895800" cy="984885"/>
          </a:xfrm>
          <a:prstGeom prst="rect">
            <a:avLst/>
          </a:prstGeom>
          <a:noFill/>
        </p:spPr>
        <p:txBody>
          <a:bodyPr wrap="square" rtlCol="0">
            <a:spAutoFit/>
          </a:bodyPr>
          <a:lstStyle/>
          <a:p>
            <a:pPr marL="0" marR="0" lvl="0" indent="0" algn="l" defTabSz="914400" rtl="0" eaLnBrk="0" fontAlgn="base" latinLnBrk="0" hangingPunct="0">
              <a:spcBef>
                <a:spcPct val="0"/>
              </a:spcBef>
              <a:spcAft>
                <a:spcPts val="600"/>
              </a:spcAft>
              <a:buClrTx/>
              <a:buSzTx/>
              <a:buFontTx/>
              <a:buNone/>
              <a:tabLst/>
            </a:pPr>
            <a:br>
              <a:rPr kumimoji="0" lang="en-IL" altLang="en-IL" sz="1800" b="0" i="0" u="none" strike="noStrike" cap="none" normalizeH="0" baseline="0" dirty="0">
                <a:ln>
                  <a:noFill/>
                </a:ln>
                <a:solidFill>
                  <a:srgbClr val="000000"/>
                </a:solidFill>
                <a:effectLst/>
                <a:latin typeface="-apple-system"/>
              </a:rPr>
            </a:br>
            <a:endParaRPr kumimoji="0" lang="en-IL" altLang="en-IL"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710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B71AB-0F94-42F1-B19E-F15E2546F4C6}"/>
              </a:ext>
            </a:extLst>
          </p:cNvPr>
          <p:cNvSpPr>
            <a:spLocks noGrp="1"/>
          </p:cNvSpPr>
          <p:nvPr>
            <p:ph type="title"/>
          </p:nvPr>
        </p:nvSpPr>
        <p:spPr>
          <a:xfrm>
            <a:off x="642257" y="634946"/>
            <a:ext cx="6432434" cy="1450757"/>
          </a:xfrm>
        </p:spPr>
        <p:txBody>
          <a:bodyPr>
            <a:normAutofit/>
          </a:bodyPr>
          <a:lstStyle/>
          <a:p>
            <a:br>
              <a:rPr lang="en-US" dirty="0"/>
            </a:br>
            <a:r>
              <a:rPr lang="en-US" dirty="0"/>
              <a:t>Churn</a:t>
            </a:r>
            <a:endParaRPr lang="en-IL" dirty="0"/>
          </a:p>
        </p:txBody>
      </p:sp>
      <p:cxnSp>
        <p:nvCxnSpPr>
          <p:cNvPr id="26" name="Straight Connector 20">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64C6E8-F6D8-4B97-8460-29B466C8764D}"/>
              </a:ext>
            </a:extLst>
          </p:cNvPr>
          <p:cNvSpPr>
            <a:spLocks noGrp="1"/>
          </p:cNvSpPr>
          <p:nvPr>
            <p:ph idx="1"/>
          </p:nvPr>
        </p:nvSpPr>
        <p:spPr>
          <a:xfrm>
            <a:off x="642257" y="2407436"/>
            <a:ext cx="6432434" cy="3461658"/>
          </a:xfrm>
        </p:spPr>
        <p:txBody>
          <a:bodyPr>
            <a:normAutofit/>
          </a:bodyPr>
          <a:lstStyle/>
          <a:p>
            <a:r>
              <a:rPr lang="en-GB"/>
              <a:t>We have a strong correlation between month to month contract and the churn. </a:t>
            </a:r>
          </a:p>
          <a:p>
            <a:r>
              <a:rPr lang="en-GB"/>
              <a:t>We have a strong negative correlation between the churn and tenure year</a:t>
            </a:r>
          </a:p>
          <a:p>
            <a:r>
              <a:rPr lang="en-GB"/>
              <a:t>We have mid correlation between the churn and monthly charges.</a:t>
            </a:r>
            <a:endParaRPr lang="en-GB" dirty="0"/>
          </a:p>
        </p:txBody>
      </p:sp>
      <p:pic>
        <p:nvPicPr>
          <p:cNvPr id="5" name="Picture 4">
            <a:extLst>
              <a:ext uri="{FF2B5EF4-FFF2-40B4-BE49-F238E27FC236}">
                <a16:creationId xmlns:a16="http://schemas.microsoft.com/office/drawing/2014/main" id="{BAFF6ED8-5303-4BBA-8322-644F8DB18C4E}"/>
              </a:ext>
            </a:extLst>
          </p:cNvPr>
          <p:cNvPicPr>
            <a:picLocks noChangeAspect="1"/>
          </p:cNvPicPr>
          <p:nvPr/>
        </p:nvPicPr>
        <p:blipFill rotWithShape="1">
          <a:blip r:embed="rId2"/>
          <a:srcRect r="5" b="16435"/>
          <a:stretch/>
        </p:blipFill>
        <p:spPr>
          <a:xfrm>
            <a:off x="7059767" y="70756"/>
            <a:ext cx="5106274" cy="3339194"/>
          </a:xfrm>
          <a:prstGeom prst="rect">
            <a:avLst/>
          </a:prstGeom>
        </p:spPr>
      </p:pic>
      <p:pic>
        <p:nvPicPr>
          <p:cNvPr id="13" name="Picture 12">
            <a:extLst>
              <a:ext uri="{FF2B5EF4-FFF2-40B4-BE49-F238E27FC236}">
                <a16:creationId xmlns:a16="http://schemas.microsoft.com/office/drawing/2014/main" id="{A6D3E55C-1E86-44B2-8744-2BC9102A3B2C}"/>
              </a:ext>
            </a:extLst>
          </p:cNvPr>
          <p:cNvPicPr>
            <a:picLocks noChangeAspect="1"/>
          </p:cNvPicPr>
          <p:nvPr/>
        </p:nvPicPr>
        <p:blipFill rotWithShape="1">
          <a:blip r:embed="rId3"/>
          <a:srcRect r="21964" b="4"/>
          <a:stretch/>
        </p:blipFill>
        <p:spPr>
          <a:xfrm>
            <a:off x="7318561" y="3606436"/>
            <a:ext cx="4001315" cy="2616618"/>
          </a:xfrm>
          <a:prstGeom prst="rect">
            <a:avLst/>
          </a:prstGeom>
        </p:spPr>
      </p:pic>
      <p:sp>
        <p:nvSpPr>
          <p:cNvPr id="27" name="Rectangle 22">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210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Engineering</a:t>
            </a:r>
          </a:p>
        </p:txBody>
      </p:sp>
      <p:sp>
        <p:nvSpPr>
          <p:cNvPr id="4" name="Content Placeholder 3">
            <a:extLst>
              <a:ext uri="{FF2B5EF4-FFF2-40B4-BE49-F238E27FC236}">
                <a16:creationId xmlns:a16="http://schemas.microsoft.com/office/drawing/2014/main" id="{53303F7B-42DF-4597-BF33-D5DC37085730}"/>
              </a:ext>
            </a:extLst>
          </p:cNvPr>
          <p:cNvSpPr>
            <a:spLocks noGrp="1"/>
          </p:cNvSpPr>
          <p:nvPr>
            <p:ph idx="1"/>
          </p:nvPr>
        </p:nvSpPr>
        <p:spPr>
          <a:xfrm>
            <a:off x="4279036" y="2108201"/>
            <a:ext cx="6876643" cy="3760891"/>
          </a:xfrm>
        </p:spPr>
        <p:txBody>
          <a:bodyPr>
            <a:normAutofit fontScale="92500" lnSpcReduction="20000"/>
          </a:bodyPr>
          <a:lstStyle/>
          <a:p>
            <a:pPr>
              <a:buFont typeface="Wingdings" panose="05000000000000000000" pitchFamily="2" charset="2"/>
              <a:buChar char="Ø"/>
            </a:pPr>
            <a:r>
              <a:rPr lang="en-US" dirty="0"/>
              <a:t> </a:t>
            </a:r>
            <a:r>
              <a:rPr lang="en-IL" altLang="en-IL" dirty="0"/>
              <a:t>We converted the </a:t>
            </a:r>
            <a:r>
              <a:rPr lang="en-US" altLang="en-IL" dirty="0"/>
              <a:t>S</a:t>
            </a:r>
            <a:r>
              <a:rPr lang="en-IL" altLang="en-IL" dirty="0" err="1"/>
              <a:t>eniority</a:t>
            </a:r>
            <a:r>
              <a:rPr lang="en-IL" altLang="en-IL" dirty="0"/>
              <a:t> </a:t>
            </a:r>
            <a:r>
              <a:rPr lang="en-US" altLang="en-IL" dirty="0"/>
              <a:t> from </a:t>
            </a:r>
            <a:r>
              <a:rPr lang="en-IL" altLang="en-IL" dirty="0"/>
              <a:t>months into years </a:t>
            </a:r>
            <a:endParaRPr lang="en-US" altLang="en-IL" dirty="0"/>
          </a:p>
          <a:p>
            <a:pPr>
              <a:buFont typeface="Wingdings" panose="05000000000000000000" pitchFamily="2" charset="2"/>
              <a:buChar char="Ø"/>
            </a:pPr>
            <a:r>
              <a:rPr lang="en-US" altLang="en-IL" dirty="0"/>
              <a:t> </a:t>
            </a:r>
            <a:r>
              <a:rPr lang="en-GB" altLang="en-IL" dirty="0"/>
              <a:t>Changing all text to lower letter</a:t>
            </a:r>
          </a:p>
          <a:p>
            <a:pPr>
              <a:buFont typeface="Wingdings" panose="05000000000000000000" pitchFamily="2" charset="2"/>
              <a:buChar char="Ø"/>
            </a:pPr>
            <a:r>
              <a:rPr lang="en-GB" altLang="en-IL" dirty="0"/>
              <a:t> Labe column to numeric</a:t>
            </a:r>
          </a:p>
          <a:p>
            <a:pPr>
              <a:buFont typeface="Wingdings" panose="05000000000000000000" pitchFamily="2" charset="2"/>
              <a:buChar char="Ø"/>
            </a:pPr>
            <a:r>
              <a:rPr lang="en-GB" altLang="en-IL" dirty="0"/>
              <a:t> changing the column churn from ‘object’ to ‘int’</a:t>
            </a:r>
            <a:r>
              <a:rPr lang="he-IL" altLang="en-IL" dirty="0"/>
              <a:t> </a:t>
            </a:r>
            <a:r>
              <a:rPr lang="en-IL" altLang="en-IL" dirty="0"/>
              <a:t>In order to perform calculations on it</a:t>
            </a:r>
            <a:r>
              <a:rPr lang="en-US" altLang="en-IL" dirty="0"/>
              <a:t> (no=0, yes=1).</a:t>
            </a:r>
          </a:p>
          <a:p>
            <a:pPr>
              <a:buFont typeface="Wingdings" panose="05000000000000000000" pitchFamily="2" charset="2"/>
              <a:buChar char="Ø"/>
            </a:pPr>
            <a:r>
              <a:rPr lang="en-US" altLang="en-IL" dirty="0"/>
              <a:t> </a:t>
            </a:r>
            <a:r>
              <a:rPr lang="en-GB" altLang="en-IL" dirty="0" err="1"/>
              <a:t>Droping</a:t>
            </a:r>
            <a:r>
              <a:rPr lang="en-GB" altLang="en-IL" dirty="0"/>
              <a:t> unnecessary columns: </a:t>
            </a:r>
            <a:r>
              <a:rPr lang="en-GB" altLang="en-IL" sz="1600" dirty="0"/>
              <a:t>Customer Id, Total Charges, Partner, Dependents</a:t>
            </a:r>
          </a:p>
          <a:p>
            <a:pPr>
              <a:buFont typeface="Wingdings" panose="05000000000000000000" pitchFamily="2" charset="2"/>
              <a:buChar char="Ø"/>
            </a:pPr>
            <a:r>
              <a:rPr lang="en-GB" altLang="en-IL" sz="1600" dirty="0"/>
              <a:t>We create new data frame for ‘month to month’ , ‘one year’, ‘two year’ contract.</a:t>
            </a:r>
          </a:p>
          <a:p>
            <a:pPr marL="0" indent="0">
              <a:buNone/>
            </a:pPr>
            <a:endParaRPr lang="en-GB" altLang="en-IL" sz="1600" dirty="0">
              <a:solidFill>
                <a:schemeClr val="tx1"/>
              </a:solidFill>
              <a:latin typeface="Arial" panose="020B0604020202020204" pitchFamily="34" charset="0"/>
            </a:endParaRPr>
          </a:p>
          <a:p>
            <a:r>
              <a:rPr lang="en-GB" altLang="en-IL" sz="1600" dirty="0">
                <a:solidFill>
                  <a:schemeClr val="tx1"/>
                </a:solidFill>
                <a:latin typeface="Arial" panose="020B0604020202020204" pitchFamily="34" charset="0"/>
              </a:rPr>
              <a:t> </a:t>
            </a:r>
          </a:p>
          <a:p>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61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Mining</a:t>
            </a:r>
          </a:p>
        </p:txBody>
      </p:sp>
      <p:sp>
        <p:nvSpPr>
          <p:cNvPr id="4" name="Content Placeholder 3">
            <a:extLst>
              <a:ext uri="{FF2B5EF4-FFF2-40B4-BE49-F238E27FC236}">
                <a16:creationId xmlns:a16="http://schemas.microsoft.com/office/drawing/2014/main" id="{53303F7B-42DF-4597-BF33-D5DC37085730}"/>
              </a:ext>
            </a:extLst>
          </p:cNvPr>
          <p:cNvSpPr>
            <a:spLocks noGrp="1"/>
          </p:cNvSpPr>
          <p:nvPr>
            <p:ph idx="1"/>
          </p:nvPr>
        </p:nvSpPr>
        <p:spPr>
          <a:xfrm>
            <a:off x="4279036" y="2108201"/>
            <a:ext cx="6876643" cy="3760891"/>
          </a:xfrm>
        </p:spPr>
        <p:txBody>
          <a:bodyPr>
            <a:normAutofit/>
          </a:bodyPr>
          <a:lstStyle/>
          <a:p>
            <a:pPr marL="0" indent="0" rtl="0" fontAlgn="base">
              <a:spcBef>
                <a:spcPts val="0"/>
              </a:spcBef>
              <a:spcAft>
                <a:spcPts val="0"/>
              </a:spcAft>
              <a:buNone/>
            </a:pPr>
            <a:r>
              <a:rPr lang="en-US" sz="1800" dirty="0"/>
              <a:t> </a:t>
            </a:r>
            <a:r>
              <a:rPr lang="en-GB" sz="1800" dirty="0"/>
              <a:t>Now that we have a background based on the data we have,</a:t>
            </a:r>
          </a:p>
          <a:p>
            <a:pPr marL="0" indent="0" rtl="0" fontAlgn="base">
              <a:spcBef>
                <a:spcPts val="0"/>
              </a:spcBef>
              <a:spcAft>
                <a:spcPts val="0"/>
              </a:spcAft>
              <a:buNone/>
            </a:pPr>
            <a:r>
              <a:rPr lang="en-GB" sz="1800" dirty="0"/>
              <a:t>We will be able to develop a model that will know how to investigate and give quick and accurate conclusions about a new database in any quantity required</a:t>
            </a:r>
            <a:endParaRPr lang="en-IL" sz="1800" dirty="0"/>
          </a:p>
          <a:p>
            <a:pPr marL="0" indent="0">
              <a:buNone/>
            </a:pPr>
            <a:endParaRPr lang="en-GB" altLang="en-IL" sz="1600" dirty="0">
              <a:solidFill>
                <a:schemeClr val="tx1"/>
              </a:solidFill>
              <a:latin typeface="Arial" panose="020B0604020202020204" pitchFamily="34" charset="0"/>
            </a:endParaRPr>
          </a:p>
          <a:p>
            <a:r>
              <a:rPr lang="en-GB" altLang="en-IL" sz="1600" dirty="0">
                <a:solidFill>
                  <a:schemeClr val="tx1"/>
                </a:solidFill>
                <a:latin typeface="Arial" panose="020B0604020202020204" pitchFamily="34" charset="0"/>
              </a:rPr>
              <a:t> </a:t>
            </a:r>
          </a:p>
          <a:p>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4538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48CC-D3F2-4708-A7F7-2BABAE5F648D}"/>
              </a:ext>
            </a:extLst>
          </p:cNvPr>
          <p:cNvSpPr>
            <a:spLocks noGrp="1"/>
          </p:cNvSpPr>
          <p:nvPr>
            <p:ph type="title"/>
          </p:nvPr>
        </p:nvSpPr>
        <p:spPr/>
        <p:txBody>
          <a:bodyPr/>
          <a:lstStyle/>
          <a:p>
            <a:r>
              <a:rPr lang="en-GB" dirty="0"/>
              <a:t>Train Table</a:t>
            </a:r>
            <a:endParaRPr lang="en-IL" dirty="0"/>
          </a:p>
        </p:txBody>
      </p:sp>
      <p:sp>
        <p:nvSpPr>
          <p:cNvPr id="3" name="Content Placeholder 2">
            <a:extLst>
              <a:ext uri="{FF2B5EF4-FFF2-40B4-BE49-F238E27FC236}">
                <a16:creationId xmlns:a16="http://schemas.microsoft.com/office/drawing/2014/main" id="{36D21D34-BB40-406C-8D13-B3DCFC8342C3}"/>
              </a:ext>
            </a:extLst>
          </p:cNvPr>
          <p:cNvSpPr>
            <a:spLocks noGrp="1"/>
          </p:cNvSpPr>
          <p:nvPr>
            <p:ph idx="1"/>
          </p:nvPr>
        </p:nvSpPr>
        <p:spPr/>
        <p:txBody>
          <a:bodyPr>
            <a:normAutofit fontScale="92500" lnSpcReduction="20000"/>
          </a:bodyPr>
          <a:lstStyle/>
          <a:p>
            <a:pPr rtl="0">
              <a:spcBef>
                <a:spcPts val="1200"/>
              </a:spcBef>
              <a:spcAft>
                <a:spcPts val="200"/>
              </a:spcAft>
            </a:pPr>
            <a:r>
              <a:rPr lang="en-GB" sz="1800" b="0" i="0" u="none" strike="noStrike" dirty="0" err="1">
                <a:solidFill>
                  <a:srgbClr val="3F3F3F"/>
                </a:solidFill>
                <a:effectLst/>
                <a:latin typeface="Libre Franklin"/>
              </a:rPr>
              <a:t>abel</a:t>
            </a:r>
            <a:r>
              <a:rPr lang="en-GB" sz="1800" b="0" i="0" u="none" strike="noStrike" dirty="0">
                <a:solidFill>
                  <a:srgbClr val="3F3F3F"/>
                </a:solidFill>
                <a:effectLst/>
                <a:latin typeface="Libre Franklin"/>
              </a:rPr>
              <a:t> = ‘</a:t>
            </a:r>
            <a:r>
              <a:rPr lang="en-GB" sz="1800" b="0" i="0" u="none" strike="noStrike" dirty="0" err="1">
                <a:solidFill>
                  <a:srgbClr val="3F3F3F"/>
                </a:solidFill>
                <a:effectLst/>
                <a:latin typeface="Libre Franklin"/>
              </a:rPr>
              <a:t>chrun</a:t>
            </a:r>
            <a:r>
              <a:rPr lang="en-GB" sz="1800" b="0" i="0" u="none" strike="noStrike" dirty="0">
                <a:solidFill>
                  <a:srgbClr val="3F3F3F"/>
                </a:solidFill>
                <a:effectLst/>
                <a:latin typeface="Libre Franklin"/>
              </a:rPr>
              <a:t>’</a:t>
            </a:r>
            <a:endParaRPr lang="en-GB" b="0" dirty="0">
              <a:effectLst/>
            </a:endParaRPr>
          </a:p>
          <a:p>
            <a:pPr rtl="0">
              <a:spcBef>
                <a:spcPts val="1200"/>
              </a:spcBef>
              <a:spcAft>
                <a:spcPts val="200"/>
              </a:spcAft>
            </a:pPr>
            <a:r>
              <a:rPr lang="en-GB" sz="1800" b="0" i="0" u="none" strike="noStrike" dirty="0" err="1">
                <a:solidFill>
                  <a:srgbClr val="3F3F3F"/>
                </a:solidFill>
                <a:effectLst/>
                <a:latin typeface="Libre Franklin"/>
              </a:rPr>
              <a:t>cid</a:t>
            </a:r>
            <a:r>
              <a:rPr lang="en-GB" sz="1800" b="0" i="0" u="none" strike="noStrike" dirty="0">
                <a:solidFill>
                  <a:srgbClr val="3F3F3F"/>
                </a:solidFill>
                <a:effectLst/>
                <a:latin typeface="Libre Franklin"/>
              </a:rPr>
              <a:t> = ‘</a:t>
            </a:r>
            <a:r>
              <a:rPr lang="en-GB" sz="1800" b="0" i="0" u="none" strike="noStrike" dirty="0" err="1">
                <a:solidFill>
                  <a:srgbClr val="3F3F3F"/>
                </a:solidFill>
                <a:effectLst/>
                <a:latin typeface="Libre Franklin"/>
              </a:rPr>
              <a:t>customerid_new</a:t>
            </a:r>
            <a:r>
              <a:rPr lang="en-GB" sz="1800" b="0" i="0" u="none" strike="noStrike" dirty="0">
                <a:solidFill>
                  <a:srgbClr val="3F3F3F"/>
                </a:solidFill>
                <a:effectLst/>
                <a:latin typeface="Libre Franklin"/>
              </a:rPr>
              <a:t>’</a:t>
            </a:r>
            <a:endParaRPr lang="en-GB" b="0" dirty="0">
              <a:effectLst/>
            </a:endParaRPr>
          </a:p>
          <a:p>
            <a:pPr rtl="0">
              <a:spcBef>
                <a:spcPts val="1200"/>
              </a:spcBef>
              <a:spcAft>
                <a:spcPts val="200"/>
              </a:spcAft>
            </a:pPr>
            <a:br>
              <a:rPr lang="en-GB" b="0" dirty="0">
                <a:effectLst/>
              </a:rPr>
            </a:br>
            <a:r>
              <a:rPr lang="en-GB" sz="1800" b="0" i="0" u="none" strike="noStrike" dirty="0">
                <a:solidFill>
                  <a:srgbClr val="3F3F3F"/>
                </a:solidFill>
                <a:effectLst/>
                <a:latin typeface="Libre Franklin"/>
              </a:rPr>
              <a:t># </a:t>
            </a:r>
            <a:r>
              <a:rPr lang="en-GB" sz="1800" b="0" i="0" u="none" strike="noStrike" dirty="0" err="1">
                <a:solidFill>
                  <a:srgbClr val="3F3F3F"/>
                </a:solidFill>
                <a:effectLst/>
                <a:latin typeface="Libre Franklin"/>
              </a:rPr>
              <a:t>Lable</a:t>
            </a:r>
            <a:r>
              <a:rPr lang="en-GB" sz="1800" b="0" i="0" u="none" strike="noStrike" dirty="0">
                <a:solidFill>
                  <a:srgbClr val="3F3F3F"/>
                </a:solidFill>
                <a:effectLst/>
                <a:latin typeface="Libre Franklin"/>
              </a:rPr>
              <a:t> alone</a:t>
            </a:r>
            <a:endParaRPr lang="en-GB" b="0" dirty="0">
              <a:effectLst/>
            </a:endParaRPr>
          </a:p>
          <a:p>
            <a:pPr rtl="0">
              <a:spcBef>
                <a:spcPts val="1200"/>
              </a:spcBef>
              <a:spcAft>
                <a:spcPts val="200"/>
              </a:spcAft>
            </a:pPr>
            <a:r>
              <a:rPr lang="en-GB" sz="1800" b="0" i="0" u="none" strike="noStrike" dirty="0" err="1">
                <a:solidFill>
                  <a:srgbClr val="3F3F3F"/>
                </a:solidFill>
                <a:effectLst/>
                <a:latin typeface="Libre Franklin"/>
              </a:rPr>
              <a:t>train_lable</a:t>
            </a:r>
            <a:r>
              <a:rPr lang="en-GB" sz="1800" b="0" i="0" u="none" strike="noStrike" dirty="0">
                <a:solidFill>
                  <a:srgbClr val="3F3F3F"/>
                </a:solidFill>
                <a:effectLst/>
                <a:latin typeface="Libre Franklin"/>
              </a:rPr>
              <a:t> = </a:t>
            </a:r>
            <a:r>
              <a:rPr lang="en-GB" sz="1800" b="0" i="0" u="none" strike="noStrike" dirty="0" err="1">
                <a:solidFill>
                  <a:srgbClr val="3F3F3F"/>
                </a:solidFill>
                <a:effectLst/>
                <a:latin typeface="Libre Franklin"/>
              </a:rPr>
              <a:t>train_table</a:t>
            </a:r>
            <a:r>
              <a:rPr lang="en-GB" sz="1800" b="0" i="0" u="none" strike="noStrike" dirty="0">
                <a:solidFill>
                  <a:srgbClr val="3F3F3F"/>
                </a:solidFill>
                <a:effectLst/>
                <a:latin typeface="Libre Franklin"/>
              </a:rPr>
              <a:t>[label]</a:t>
            </a:r>
            <a:endParaRPr lang="en-GB" b="0" dirty="0">
              <a:effectLst/>
            </a:endParaRPr>
          </a:p>
          <a:p>
            <a:pPr rtl="0">
              <a:spcBef>
                <a:spcPts val="1200"/>
              </a:spcBef>
              <a:spcAft>
                <a:spcPts val="200"/>
              </a:spcAft>
            </a:pPr>
            <a:br>
              <a:rPr lang="en-GB" b="0" dirty="0">
                <a:effectLst/>
              </a:rPr>
            </a:br>
            <a:r>
              <a:rPr lang="en-GB" sz="1800" b="0" i="0" u="none" strike="noStrike" dirty="0">
                <a:solidFill>
                  <a:srgbClr val="3F3F3F"/>
                </a:solidFill>
                <a:effectLst/>
                <a:latin typeface="Libre Franklin"/>
              </a:rPr>
              <a:t># </a:t>
            </a:r>
            <a:r>
              <a:rPr lang="en-GB" sz="1800" b="0" i="0" u="none" strike="noStrike" dirty="0" err="1">
                <a:solidFill>
                  <a:srgbClr val="3F3F3F"/>
                </a:solidFill>
                <a:effectLst/>
                <a:latin typeface="Libre Franklin"/>
              </a:rPr>
              <a:t>Customerid</a:t>
            </a:r>
            <a:r>
              <a:rPr lang="en-GB" sz="1800" b="0" i="0" u="none" strike="noStrike" dirty="0">
                <a:solidFill>
                  <a:srgbClr val="3F3F3F"/>
                </a:solidFill>
                <a:effectLst/>
                <a:latin typeface="Libre Franklin"/>
              </a:rPr>
              <a:t> alone</a:t>
            </a:r>
            <a:endParaRPr lang="en-GB" b="0" dirty="0">
              <a:effectLst/>
            </a:endParaRPr>
          </a:p>
          <a:p>
            <a:pPr rtl="0">
              <a:spcBef>
                <a:spcPts val="1200"/>
              </a:spcBef>
              <a:spcAft>
                <a:spcPts val="200"/>
              </a:spcAft>
            </a:pPr>
            <a:r>
              <a:rPr lang="en-GB" sz="1800" b="0" i="0" u="none" strike="noStrike" dirty="0" err="1">
                <a:solidFill>
                  <a:srgbClr val="3F3F3F"/>
                </a:solidFill>
                <a:effectLst/>
                <a:latin typeface="Libre Franklin"/>
              </a:rPr>
              <a:t>train_cid</a:t>
            </a:r>
            <a:r>
              <a:rPr lang="en-GB" sz="1800" b="0" i="0" u="none" strike="noStrike" dirty="0">
                <a:solidFill>
                  <a:srgbClr val="3F3F3F"/>
                </a:solidFill>
                <a:effectLst/>
                <a:latin typeface="Libre Franklin"/>
              </a:rPr>
              <a:t> = </a:t>
            </a:r>
            <a:r>
              <a:rPr lang="en-GB" sz="1800" b="0" i="0" u="none" strike="noStrike" dirty="0" err="1">
                <a:solidFill>
                  <a:srgbClr val="3F3F3F"/>
                </a:solidFill>
                <a:effectLst/>
                <a:latin typeface="Libre Franklin"/>
              </a:rPr>
              <a:t>train_table</a:t>
            </a:r>
            <a:r>
              <a:rPr lang="en-GB" sz="1800" b="0" i="0" u="none" strike="noStrike" dirty="0">
                <a:solidFill>
                  <a:srgbClr val="3F3F3F"/>
                </a:solidFill>
                <a:effectLst/>
                <a:latin typeface="Libre Franklin"/>
              </a:rPr>
              <a:t>[</a:t>
            </a:r>
            <a:r>
              <a:rPr lang="en-GB" sz="1800" b="0" i="0" u="none" strike="noStrike" dirty="0" err="1">
                <a:solidFill>
                  <a:srgbClr val="3F3F3F"/>
                </a:solidFill>
                <a:effectLst/>
                <a:latin typeface="Libre Franklin"/>
              </a:rPr>
              <a:t>cid</a:t>
            </a:r>
            <a:r>
              <a:rPr lang="en-GB" sz="1800" b="0" i="0" u="none" strike="noStrike" dirty="0">
                <a:solidFill>
                  <a:srgbClr val="3F3F3F"/>
                </a:solidFill>
                <a:effectLst/>
                <a:latin typeface="Libre Franklin"/>
              </a:rPr>
              <a:t>]</a:t>
            </a:r>
            <a:endParaRPr lang="en-GB" b="0" dirty="0">
              <a:effectLst/>
            </a:endParaRPr>
          </a:p>
          <a:p>
            <a:br>
              <a:rPr lang="en-GB" dirty="0"/>
            </a:br>
            <a:endParaRPr lang="en-IL" dirty="0"/>
          </a:p>
        </p:txBody>
      </p:sp>
    </p:spTree>
    <p:extLst>
      <p:ext uri="{BB962C8B-B14F-4D97-AF65-F5344CB8AC3E}">
        <p14:creationId xmlns:p14="http://schemas.microsoft.com/office/powerpoint/2010/main" val="68530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ADBC-FDFD-4B82-867A-55BEDA7D0DC9}"/>
              </a:ext>
            </a:extLst>
          </p:cNvPr>
          <p:cNvSpPr>
            <a:spLocks noGrp="1"/>
          </p:cNvSpPr>
          <p:nvPr>
            <p:ph type="title"/>
          </p:nvPr>
        </p:nvSpPr>
        <p:spPr/>
        <p:txBody>
          <a:bodyPr>
            <a:normAutofit/>
          </a:bodyPr>
          <a:lstStyle/>
          <a:p>
            <a:r>
              <a:rPr lang="en-GB" sz="3600" dirty="0"/>
              <a:t>The process of creating </a:t>
            </a:r>
            <a:r>
              <a:rPr lang="en-GB" sz="3600" dirty="0" err="1"/>
              <a:t>Mashin</a:t>
            </a:r>
            <a:r>
              <a:rPr lang="en-GB" sz="3600" dirty="0"/>
              <a:t> </a:t>
            </a:r>
            <a:r>
              <a:rPr lang="en-GB" sz="3600" dirty="0" err="1"/>
              <a:t>Lerning</a:t>
            </a:r>
            <a:endParaRPr lang="en-IL" sz="3600" dirty="0"/>
          </a:p>
        </p:txBody>
      </p:sp>
      <p:sp>
        <p:nvSpPr>
          <p:cNvPr id="3" name="Content Placeholder 2">
            <a:extLst>
              <a:ext uri="{FF2B5EF4-FFF2-40B4-BE49-F238E27FC236}">
                <a16:creationId xmlns:a16="http://schemas.microsoft.com/office/drawing/2014/main" id="{8F3896DA-D200-4018-8DDD-D437D4895A18}"/>
              </a:ext>
            </a:extLst>
          </p:cNvPr>
          <p:cNvSpPr>
            <a:spLocks noGrp="1"/>
          </p:cNvSpPr>
          <p:nvPr>
            <p:ph idx="1"/>
          </p:nvPr>
        </p:nvSpPr>
        <p:spPr>
          <a:xfrm>
            <a:off x="1066800" y="1975036"/>
            <a:ext cx="10058400" cy="3760891"/>
          </a:xfrm>
        </p:spPr>
        <p:txBody>
          <a:bodyPr>
            <a:normAutofit fontScale="25000" lnSpcReduction="20000"/>
          </a:bodyPr>
          <a:lstStyle/>
          <a:p>
            <a:pPr rtl="0">
              <a:spcBef>
                <a:spcPts val="1200"/>
              </a:spcBef>
              <a:spcAft>
                <a:spcPts val="200"/>
              </a:spcAft>
            </a:pPr>
            <a:r>
              <a:rPr lang="en-GB" sz="4800" dirty="0"/>
              <a:t>1) Arranging and organizing the database  we call company DT Dividing the information into several tables:</a:t>
            </a:r>
            <a:br>
              <a:rPr lang="en-GB" sz="4800" dirty="0"/>
            </a:br>
            <a:r>
              <a:rPr lang="en-GB" sz="4800" dirty="0"/>
              <a:t> </a:t>
            </a:r>
          </a:p>
          <a:p>
            <a:pPr rtl="0">
              <a:spcBef>
                <a:spcPts val="1200"/>
              </a:spcBef>
              <a:spcAft>
                <a:spcPts val="200"/>
              </a:spcAft>
              <a:buFont typeface="Wingdings" panose="05000000000000000000" pitchFamily="2" charset="2"/>
              <a:buChar char="§"/>
            </a:pPr>
            <a:r>
              <a:rPr lang="en-GB" sz="4800" dirty="0"/>
              <a:t> The label that is the main issue I am researching=&gt;label</a:t>
            </a:r>
          </a:p>
          <a:p>
            <a:pPr rtl="0">
              <a:spcBef>
                <a:spcPts val="1200"/>
              </a:spcBef>
              <a:spcAft>
                <a:spcPts val="200"/>
              </a:spcAft>
              <a:buFont typeface="Wingdings" panose="05000000000000000000" pitchFamily="2" charset="2"/>
              <a:buChar char="§"/>
            </a:pPr>
            <a:r>
              <a:rPr lang="en-GB" sz="4800" dirty="0"/>
              <a:t> The ID column data to be arranged in the form of an index =&gt; </a:t>
            </a:r>
            <a:r>
              <a:rPr lang="en-GB" sz="4800" dirty="0" err="1"/>
              <a:t>cid</a:t>
            </a:r>
            <a:endParaRPr lang="en-GB" sz="4800" dirty="0"/>
          </a:p>
          <a:p>
            <a:pPr rtl="0">
              <a:spcBef>
                <a:spcPts val="1200"/>
              </a:spcBef>
              <a:spcAft>
                <a:spcPts val="200"/>
              </a:spcAft>
              <a:buFont typeface="Wingdings" panose="05000000000000000000" pitchFamily="2" charset="2"/>
              <a:buChar char="§"/>
            </a:pPr>
            <a:r>
              <a:rPr lang="en-GB" sz="4800" dirty="0"/>
              <a:t> All the additional features that this is the content of the information through which we will be investigated.</a:t>
            </a:r>
          </a:p>
          <a:p>
            <a:pPr rtl="0">
              <a:spcBef>
                <a:spcPts val="1200"/>
              </a:spcBef>
              <a:spcAft>
                <a:spcPts val="200"/>
              </a:spcAft>
            </a:pPr>
            <a:r>
              <a:rPr lang="en-GB" sz="4800" dirty="0"/>
              <a:t>2) Dividing the information into two parts the training and the test.</a:t>
            </a:r>
          </a:p>
          <a:p>
            <a:pPr rtl="0">
              <a:spcBef>
                <a:spcPts val="1200"/>
              </a:spcBef>
              <a:spcAft>
                <a:spcPts val="200"/>
              </a:spcAft>
              <a:buFont typeface="Wingdings" panose="05000000000000000000" pitchFamily="2" charset="2"/>
              <a:buChar char="§"/>
            </a:pPr>
            <a:r>
              <a:rPr lang="en-GB" sz="4800" dirty="0"/>
              <a:t>In the training phase we will take 80% of all the information with the label and all the data before in such a way I actually soldier the model and let the model understand how to interrogate.</a:t>
            </a:r>
          </a:p>
          <a:p>
            <a:pPr rtl="0">
              <a:spcBef>
                <a:spcPts val="1200"/>
              </a:spcBef>
              <a:spcAft>
                <a:spcPts val="200"/>
              </a:spcAft>
              <a:buFont typeface="Wingdings" panose="05000000000000000000" pitchFamily="2" charset="2"/>
              <a:buChar char="§"/>
            </a:pPr>
            <a:r>
              <a:rPr lang="en-GB" sz="4800" dirty="0"/>
              <a:t> In the test phase we will put in the model the 20% of the information that remains at the feature level only without the label, the model will give me the output (test size 1400)</a:t>
            </a:r>
          </a:p>
          <a:p>
            <a:pPr rtl="0">
              <a:spcBef>
                <a:spcPts val="1200"/>
              </a:spcBef>
              <a:spcAft>
                <a:spcPts val="200"/>
              </a:spcAft>
              <a:buFont typeface="Wingdings" panose="05000000000000000000" pitchFamily="2" charset="2"/>
              <a:buChar char="§"/>
            </a:pPr>
            <a:r>
              <a:rPr lang="en-GB" sz="4800" dirty="0"/>
              <a:t> In the last step we will compare the results of the training phase and the test phase and check if the percentage that comes out is similar, so we can know how reliable and accurate the model we created is the </a:t>
            </a:r>
            <a:r>
              <a:rPr lang="en-GB" sz="4800" dirty="0" err="1"/>
              <a:t>acressy</a:t>
            </a:r>
            <a:r>
              <a:rPr lang="en-GB" sz="4800" dirty="0"/>
              <a:t>.</a:t>
            </a:r>
          </a:p>
          <a:p>
            <a:pPr marL="0" indent="0" rtl="0">
              <a:spcBef>
                <a:spcPts val="1200"/>
              </a:spcBef>
              <a:spcAft>
                <a:spcPts val="200"/>
              </a:spcAft>
              <a:buNone/>
            </a:pPr>
            <a:br>
              <a:rPr lang="en-GB" sz="4800" dirty="0"/>
            </a:br>
            <a:r>
              <a:rPr lang="en-GB" sz="4800" dirty="0"/>
              <a:t>** and through this we can now use each additional / new database and understand what it means.</a:t>
            </a:r>
          </a:p>
          <a:p>
            <a:br>
              <a:rPr lang="en-GB" dirty="0"/>
            </a:br>
            <a:br>
              <a:rPr lang="en-GB" dirty="0"/>
            </a:br>
            <a:endParaRPr lang="en-IL" dirty="0"/>
          </a:p>
        </p:txBody>
      </p:sp>
    </p:spTree>
    <p:extLst>
      <p:ext uri="{BB962C8B-B14F-4D97-AF65-F5344CB8AC3E}">
        <p14:creationId xmlns:p14="http://schemas.microsoft.com/office/powerpoint/2010/main" val="21104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Introduction</a:t>
            </a:r>
          </a:p>
        </p:txBody>
      </p:sp>
      <p:sp>
        <p:nvSpPr>
          <p:cNvPr id="4" name="Content Placeholder 3">
            <a:extLst>
              <a:ext uri="{FF2B5EF4-FFF2-40B4-BE49-F238E27FC236}">
                <a16:creationId xmlns:a16="http://schemas.microsoft.com/office/drawing/2014/main" id="{5950ECC3-209D-473A-A3B4-5808356F355E}"/>
              </a:ext>
            </a:extLst>
          </p:cNvPr>
          <p:cNvSpPr>
            <a:spLocks noGrp="1"/>
          </p:cNvSpPr>
          <p:nvPr>
            <p:ph idx="1"/>
          </p:nvPr>
        </p:nvSpPr>
        <p:spPr>
          <a:xfrm>
            <a:off x="5231958" y="605896"/>
            <a:ext cx="5923721" cy="5646208"/>
          </a:xfrm>
        </p:spPr>
        <p:txBody>
          <a:bodyPr anchor="ctr">
            <a:normAutofit/>
          </a:bodyPr>
          <a:lstStyle/>
          <a:p>
            <a:r>
              <a:rPr lang="en-IL" altLang="en-IL" sz="2400" dirty="0"/>
              <a:t>In this project we examined and </a:t>
            </a:r>
            <a:r>
              <a:rPr lang="en-IL" altLang="en-IL" sz="2400" dirty="0" err="1"/>
              <a:t>analyzed</a:t>
            </a:r>
            <a:r>
              <a:rPr lang="en-IL" altLang="en-IL" sz="2400" dirty="0"/>
              <a:t> data from a communications company in order</a:t>
            </a:r>
            <a:r>
              <a:rPr lang="en-US" altLang="en-IL" sz="2400" dirty="0"/>
              <a:t> to predict whether a customer will churn</a:t>
            </a:r>
            <a:r>
              <a:rPr lang="he-IL" altLang="en-IL" sz="2400" dirty="0"/>
              <a:t> </a:t>
            </a:r>
            <a:r>
              <a:rPr lang="en-US" altLang="en-IL" sz="2400" dirty="0"/>
              <a:t>and what is the chance of that to happening.</a:t>
            </a:r>
          </a:p>
          <a:p>
            <a:r>
              <a:rPr lang="en-IL" altLang="en-IL" sz="2400" dirty="0"/>
              <a:t>In the analysis we will try to decipher why the customers are leaving and whether this can be predicted in order to prevent the customer from leaving. </a:t>
            </a:r>
          </a:p>
          <a:p>
            <a:endParaRPr lang="en-IL" altLang="en-IL" sz="2400" dirty="0"/>
          </a:p>
          <a:p>
            <a:endParaRPr lang="he-IL" sz="2400" dirty="0"/>
          </a:p>
          <a:p>
            <a:endParaRPr lang="en-IL" sz="2400" dirty="0"/>
          </a:p>
        </p:txBody>
      </p:sp>
    </p:spTree>
    <p:extLst>
      <p:ext uri="{BB962C8B-B14F-4D97-AF65-F5344CB8AC3E}">
        <p14:creationId xmlns:p14="http://schemas.microsoft.com/office/powerpoint/2010/main" val="551578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2F6C-DD4B-49A2-ABF1-2A6FA263E9E0}"/>
              </a:ext>
            </a:extLst>
          </p:cNvPr>
          <p:cNvSpPr>
            <a:spLocks noGrp="1"/>
          </p:cNvSpPr>
          <p:nvPr>
            <p:ph type="title"/>
          </p:nvPr>
        </p:nvSpPr>
        <p:spPr>
          <a:xfrm>
            <a:off x="1159424" y="366502"/>
            <a:ext cx="10058400" cy="1450757"/>
          </a:xfrm>
        </p:spPr>
        <p:txBody>
          <a:bodyPr/>
          <a:lstStyle/>
          <a:p>
            <a:r>
              <a:rPr lang="en-GB" sz="3600" dirty="0">
                <a:solidFill>
                  <a:schemeClr val="tx1"/>
                </a:solidFill>
              </a:rPr>
              <a:t>Decision Tree</a:t>
            </a:r>
            <a:endParaRPr lang="en-IL" sz="3600" dirty="0">
              <a:solidFill>
                <a:schemeClr val="tx1"/>
              </a:solidFill>
            </a:endParaRPr>
          </a:p>
        </p:txBody>
      </p:sp>
      <p:sp>
        <p:nvSpPr>
          <p:cNvPr id="3" name="Content Placeholder 2">
            <a:extLst>
              <a:ext uri="{FF2B5EF4-FFF2-40B4-BE49-F238E27FC236}">
                <a16:creationId xmlns:a16="http://schemas.microsoft.com/office/drawing/2014/main" id="{58BAFAA6-F266-4588-887D-0FB231D048E1}"/>
              </a:ext>
            </a:extLst>
          </p:cNvPr>
          <p:cNvSpPr>
            <a:spLocks noGrp="1"/>
          </p:cNvSpPr>
          <p:nvPr>
            <p:ph idx="1"/>
          </p:nvPr>
        </p:nvSpPr>
        <p:spPr/>
        <p:txBody>
          <a:bodyPr>
            <a:normAutofit fontScale="47500" lnSpcReduction="20000"/>
          </a:bodyPr>
          <a:lstStyle/>
          <a:p>
            <a:pPr rtl="0">
              <a:spcBef>
                <a:spcPts val="1200"/>
              </a:spcBef>
              <a:spcAft>
                <a:spcPts val="200"/>
              </a:spcAft>
            </a:pPr>
            <a:r>
              <a:rPr lang="en-GB" sz="2500" dirty="0"/>
              <a:t>We use the model to establish the main reasons and Proselytise for clients abandonment.</a:t>
            </a:r>
          </a:p>
          <a:p>
            <a:pPr rtl="0">
              <a:spcBef>
                <a:spcPts val="1200"/>
              </a:spcBef>
              <a:spcAft>
                <a:spcPts val="200"/>
              </a:spcAft>
            </a:pPr>
            <a:r>
              <a:rPr lang="en-GB" sz="2500" dirty="0"/>
              <a:t>The data was divided by 80/20 percent with gender orientation (Gender provide us with an homogenic division) </a:t>
            </a:r>
          </a:p>
          <a:p>
            <a:pPr rtl="0">
              <a:spcBef>
                <a:spcPts val="1200"/>
              </a:spcBef>
              <a:spcAft>
                <a:spcPts val="200"/>
              </a:spcAft>
            </a:pPr>
            <a:r>
              <a:rPr lang="en-GB" sz="2500" dirty="0"/>
              <a:t>1,400 rows was left aside and the rest of the data where uploaded to the model for exploration.</a:t>
            </a:r>
          </a:p>
          <a:p>
            <a:pPr rtl="0">
              <a:spcBef>
                <a:spcPts val="1200"/>
              </a:spcBef>
              <a:spcAft>
                <a:spcPts val="200"/>
              </a:spcAft>
            </a:pPr>
            <a:br>
              <a:rPr lang="en-GB" sz="2500" dirty="0"/>
            </a:br>
            <a:r>
              <a:rPr lang="en-GB" sz="2500" dirty="0"/>
              <a:t>As we can see, the first Gini refers to monthly contract (0.39), with the highest probability of churn.</a:t>
            </a:r>
          </a:p>
          <a:p>
            <a:pPr rtl="0">
              <a:spcBef>
                <a:spcPts val="1200"/>
              </a:spcBef>
              <a:spcAft>
                <a:spcPts val="200"/>
              </a:spcAft>
            </a:pPr>
            <a:r>
              <a:rPr lang="en-GB" sz="2500" dirty="0"/>
              <a:t>That’s make sense since month to month payment is higher and clients with this kind of contract makes proper disclosure regarding their loyalty to the company (No “long run” contract).</a:t>
            </a:r>
          </a:p>
          <a:p>
            <a:pPr rtl="0">
              <a:spcBef>
                <a:spcPts val="1200"/>
              </a:spcBef>
              <a:spcAft>
                <a:spcPts val="200"/>
              </a:spcAft>
            </a:pPr>
            <a:r>
              <a:rPr lang="en-GB" sz="2500" dirty="0"/>
              <a:t>If the customer is also male, who has a fibre optic line, the probability is 0.49 (Gini grade) that he will not last more than 13 months as an active client.</a:t>
            </a:r>
          </a:p>
          <a:p>
            <a:pPr rtl="0">
              <a:spcBef>
                <a:spcPts val="1200"/>
              </a:spcBef>
              <a:spcAft>
                <a:spcPts val="200"/>
              </a:spcAft>
            </a:pPr>
            <a:r>
              <a:rPr lang="en-GB" sz="2500" dirty="0"/>
              <a:t>If the customer is female with fibre optic line, the chances are she want last more then 4.5 months (0.493).</a:t>
            </a:r>
          </a:p>
          <a:p>
            <a:pPr rtl="0">
              <a:spcBef>
                <a:spcPts val="1200"/>
              </a:spcBef>
              <a:spcAft>
                <a:spcPts val="200"/>
              </a:spcAft>
            </a:pPr>
            <a:br>
              <a:rPr lang="en-GB" sz="2500" dirty="0"/>
            </a:br>
            <a:r>
              <a:rPr lang="en-GB" sz="2500" dirty="0"/>
              <a:t>Those conclusions are inline with our previous research - Fibre optic Internet service is a low value product that’s  explains the high churn ratio.. Plus, month to month contract is a “short  term” commitment and promises the clients the ability to leave at any point.</a:t>
            </a:r>
          </a:p>
          <a:p>
            <a:br>
              <a:rPr lang="en-GB" dirty="0"/>
            </a:br>
            <a:endParaRPr lang="en-IL" dirty="0"/>
          </a:p>
        </p:txBody>
      </p:sp>
    </p:spTree>
    <p:extLst>
      <p:ext uri="{BB962C8B-B14F-4D97-AF65-F5344CB8AC3E}">
        <p14:creationId xmlns:p14="http://schemas.microsoft.com/office/powerpoint/2010/main" val="4010860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606C86-1B6C-44F4-9730-378C27D24325}"/>
              </a:ext>
            </a:extLst>
          </p:cNvPr>
          <p:cNvPicPr>
            <a:picLocks noGrp="1" noChangeAspect="1"/>
          </p:cNvPicPr>
          <p:nvPr>
            <p:ph idx="1"/>
          </p:nvPr>
        </p:nvPicPr>
        <p:blipFill>
          <a:blip r:embed="rId2"/>
          <a:stretch>
            <a:fillRect/>
          </a:stretch>
        </p:blipFill>
        <p:spPr>
          <a:xfrm>
            <a:off x="1219062" y="905933"/>
            <a:ext cx="9785879" cy="5039728"/>
          </a:xfrm>
          <a:prstGeom prst="rect">
            <a:avLst/>
          </a:prstGeom>
        </p:spPr>
      </p:pic>
    </p:spTree>
    <p:extLst>
      <p:ext uri="{BB962C8B-B14F-4D97-AF65-F5344CB8AC3E}">
        <p14:creationId xmlns:p14="http://schemas.microsoft.com/office/powerpoint/2010/main" val="1544401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3F8CCD8-09EC-4D9E-81F4-793DDBCB5723}"/>
              </a:ext>
            </a:extLst>
          </p:cNvPr>
          <p:cNvSpPr>
            <a:spLocks noGrp="1"/>
          </p:cNvSpPr>
          <p:nvPr>
            <p:ph type="title"/>
          </p:nvPr>
        </p:nvSpPr>
        <p:spPr>
          <a:xfrm>
            <a:off x="915431" y="1116851"/>
            <a:ext cx="3177847" cy="1333601"/>
          </a:xfrm>
        </p:spPr>
        <p:txBody>
          <a:bodyPr>
            <a:normAutofit/>
          </a:bodyPr>
          <a:lstStyle/>
          <a:p>
            <a:r>
              <a:rPr lang="en-GB" sz="2800" dirty="0"/>
              <a:t>Random Forest Model</a:t>
            </a:r>
            <a:endParaRPr lang="en-IL" sz="2800" dirty="0"/>
          </a:p>
        </p:txBody>
      </p:sp>
      <p:cxnSp>
        <p:nvCxnSpPr>
          <p:cNvPr id="73" name="Straight Connector 72">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D945EA-B6D4-4359-B563-0B30A799F5DE}"/>
              </a:ext>
            </a:extLst>
          </p:cNvPr>
          <p:cNvSpPr>
            <a:spLocks noGrp="1"/>
          </p:cNvSpPr>
          <p:nvPr>
            <p:ph idx="1"/>
          </p:nvPr>
        </p:nvSpPr>
        <p:spPr>
          <a:xfrm>
            <a:off x="752114" y="2621285"/>
            <a:ext cx="3205049" cy="894743"/>
          </a:xfrm>
        </p:spPr>
        <p:txBody>
          <a:bodyPr>
            <a:normAutofit/>
          </a:bodyPr>
          <a:lstStyle/>
          <a:p>
            <a:r>
              <a:rPr lang="en-US" dirty="0"/>
              <a:t>Looking at the random forest feature importance</a:t>
            </a:r>
            <a:endParaRPr lang="en-IL" dirty="0"/>
          </a:p>
        </p:txBody>
      </p:sp>
      <p:pic>
        <p:nvPicPr>
          <p:cNvPr id="14338" name="Picture 2">
            <a:extLst>
              <a:ext uri="{FF2B5EF4-FFF2-40B4-BE49-F238E27FC236}">
                <a16:creationId xmlns:a16="http://schemas.microsoft.com/office/drawing/2014/main" id="{51F49B34-6927-438D-854A-81780F2279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93278" y="529433"/>
            <a:ext cx="8031526" cy="349371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4D15CA08-1223-4C73-9491-CDEC6F742ECD}"/>
              </a:ext>
            </a:extLst>
          </p:cNvPr>
          <p:cNvSpPr txBox="1">
            <a:spLocks/>
          </p:cNvSpPr>
          <p:nvPr/>
        </p:nvSpPr>
        <p:spPr>
          <a:xfrm>
            <a:off x="782972" y="3341398"/>
            <a:ext cx="4656194" cy="8947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GB" sz="2800" dirty="0"/>
              <a:t>KNN – K Nearest Neighbours</a:t>
            </a:r>
            <a:endParaRPr lang="en-IL" sz="2800" dirty="0"/>
          </a:p>
        </p:txBody>
      </p:sp>
      <p:sp>
        <p:nvSpPr>
          <p:cNvPr id="10" name="TextBox 9">
            <a:extLst>
              <a:ext uri="{FF2B5EF4-FFF2-40B4-BE49-F238E27FC236}">
                <a16:creationId xmlns:a16="http://schemas.microsoft.com/office/drawing/2014/main" id="{B6B7E170-596D-4A18-A195-5FC67867B0C1}"/>
              </a:ext>
            </a:extLst>
          </p:cNvPr>
          <p:cNvSpPr txBox="1"/>
          <p:nvPr/>
        </p:nvSpPr>
        <p:spPr>
          <a:xfrm>
            <a:off x="752114" y="4247970"/>
            <a:ext cx="6094520" cy="1261884"/>
          </a:xfrm>
          <a:prstGeom prst="rect">
            <a:avLst/>
          </a:prstGeom>
          <a:noFill/>
        </p:spPr>
        <p:txBody>
          <a:bodyPr wrap="square">
            <a:spAutoFit/>
          </a:bodyPr>
          <a:lstStyle/>
          <a:p>
            <a:r>
              <a:rPr lang="en-GB" sz="1900" dirty="0">
                <a:solidFill>
                  <a:schemeClr val="tx1">
                    <a:lumMod val="75000"/>
                    <a:lumOff val="25000"/>
                  </a:schemeClr>
                </a:solidFill>
              </a:rPr>
              <a:t>The model will issue us an output data frame with the </a:t>
            </a:r>
            <a:r>
              <a:rPr lang="en-GB" sz="1900" dirty="0" err="1">
                <a:solidFill>
                  <a:schemeClr val="tx1">
                    <a:lumMod val="75000"/>
                    <a:lumOff val="25000"/>
                  </a:schemeClr>
                </a:solidFill>
              </a:rPr>
              <a:t>customerid</a:t>
            </a:r>
            <a:r>
              <a:rPr lang="en-GB" sz="1900" dirty="0">
                <a:solidFill>
                  <a:schemeClr val="tx1">
                    <a:lumMod val="75000"/>
                    <a:lumOff val="25000"/>
                  </a:schemeClr>
                </a:solidFill>
              </a:rPr>
              <a:t> data and churn happened and </a:t>
            </a:r>
            <a:r>
              <a:rPr lang="en-GB" sz="1900" dirty="0" err="1">
                <a:solidFill>
                  <a:schemeClr val="tx1">
                    <a:lumMod val="75000"/>
                    <a:lumOff val="25000"/>
                  </a:schemeClr>
                </a:solidFill>
              </a:rPr>
              <a:t>churn_predicted_by_model</a:t>
            </a:r>
            <a:r>
              <a:rPr lang="en-GB" sz="1900" dirty="0">
                <a:solidFill>
                  <a:schemeClr val="tx1">
                    <a:lumMod val="75000"/>
                    <a:lumOff val="25000"/>
                  </a:schemeClr>
                </a:solidFill>
              </a:rPr>
              <a:t> in the form of a csv file 'my_Knn_Prediction.csv’</a:t>
            </a:r>
          </a:p>
        </p:txBody>
      </p:sp>
    </p:spTree>
    <p:extLst>
      <p:ext uri="{BB962C8B-B14F-4D97-AF65-F5344CB8AC3E}">
        <p14:creationId xmlns:p14="http://schemas.microsoft.com/office/powerpoint/2010/main" val="43688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C61DA-48E0-4602-9336-2C334D67D7C0}"/>
              </a:ext>
            </a:extLst>
          </p:cNvPr>
          <p:cNvSpPr>
            <a:spLocks noGrp="1"/>
          </p:cNvSpPr>
          <p:nvPr>
            <p:ph idx="1"/>
          </p:nvPr>
        </p:nvSpPr>
        <p:spPr/>
        <p:txBody>
          <a:bodyPr>
            <a:normAutofit/>
          </a:bodyPr>
          <a:lstStyle/>
          <a:p>
            <a:pPr rtl="0">
              <a:spcBef>
                <a:spcPts val="1200"/>
              </a:spcBef>
              <a:spcAft>
                <a:spcPts val="200"/>
              </a:spcAft>
            </a:pPr>
            <a:r>
              <a:rPr lang="en-GB" sz="1600" dirty="0"/>
              <a:t>1)Decision Tree = </a:t>
            </a:r>
            <a:r>
              <a:rPr lang="en-GB" sz="1600" dirty="0" err="1"/>
              <a:t>test_acc</a:t>
            </a:r>
            <a:r>
              <a:rPr lang="en-GB" sz="1600" dirty="0"/>
              <a:t> : 0.77928</a:t>
            </a:r>
          </a:p>
          <a:p>
            <a:pPr rtl="0">
              <a:spcBef>
                <a:spcPts val="1200"/>
              </a:spcBef>
              <a:spcAft>
                <a:spcPts val="200"/>
              </a:spcAft>
            </a:pPr>
            <a:r>
              <a:rPr lang="en-GB" sz="1600" dirty="0"/>
              <a:t>2) Random Forest = </a:t>
            </a:r>
            <a:r>
              <a:rPr lang="en-GB" sz="1600" dirty="0" err="1"/>
              <a:t>test_acc</a:t>
            </a:r>
            <a:r>
              <a:rPr lang="en-GB" sz="1600" dirty="0"/>
              <a:t> : 0.77642</a:t>
            </a:r>
          </a:p>
          <a:p>
            <a:pPr rtl="0">
              <a:spcBef>
                <a:spcPts val="1200"/>
              </a:spcBef>
              <a:spcAft>
                <a:spcPts val="200"/>
              </a:spcAft>
            </a:pPr>
            <a:r>
              <a:rPr lang="en-GB" sz="1600" dirty="0"/>
              <a:t>3) </a:t>
            </a:r>
            <a:r>
              <a:rPr lang="en-GB" sz="1600" dirty="0" err="1"/>
              <a:t>Knn</a:t>
            </a:r>
            <a:r>
              <a:rPr lang="en-GB" sz="1600" dirty="0"/>
              <a:t> = </a:t>
            </a:r>
            <a:r>
              <a:rPr lang="en-GB" sz="1600" dirty="0" err="1"/>
              <a:t>test_acc</a:t>
            </a:r>
            <a:r>
              <a:rPr lang="en-GB" sz="1600" dirty="0"/>
              <a:t> :0.76</a:t>
            </a:r>
          </a:p>
          <a:p>
            <a:pPr marL="76200" rtl="0">
              <a:spcBef>
                <a:spcPts val="1200"/>
              </a:spcBef>
              <a:spcAft>
                <a:spcPts val="200"/>
              </a:spcAft>
            </a:pPr>
            <a:br>
              <a:rPr lang="en-GB" sz="1600" dirty="0"/>
            </a:br>
            <a:r>
              <a:rPr lang="en-GB" sz="1600" dirty="0"/>
              <a:t>CONCLUSIONS:</a:t>
            </a:r>
          </a:p>
          <a:p>
            <a:pPr rtl="0" fontAlgn="base">
              <a:spcBef>
                <a:spcPts val="1100"/>
              </a:spcBef>
              <a:spcAft>
                <a:spcPts val="0"/>
              </a:spcAft>
              <a:buFont typeface="Arial" panose="020B0604020202020204" pitchFamily="34" charset="0"/>
              <a:buChar char="•"/>
            </a:pPr>
            <a:r>
              <a:rPr lang="en-GB" sz="1600" dirty="0"/>
              <a:t>"Decision Tree" algo had the best result, "</a:t>
            </a:r>
            <a:r>
              <a:rPr lang="en-GB" sz="1600" dirty="0" err="1"/>
              <a:t>Knn</a:t>
            </a:r>
            <a:r>
              <a:rPr lang="en-GB" sz="1600" dirty="0"/>
              <a:t>" with 2% less accuracy</a:t>
            </a:r>
          </a:p>
          <a:p>
            <a:pPr rtl="0" fontAlgn="base">
              <a:spcBef>
                <a:spcPts val="0"/>
              </a:spcBef>
              <a:spcAft>
                <a:spcPts val="500"/>
              </a:spcAft>
              <a:buFont typeface="Arial" panose="020B0604020202020204" pitchFamily="34" charset="0"/>
              <a:buChar char="•"/>
            </a:pPr>
            <a:r>
              <a:rPr lang="en-GB" sz="1600" dirty="0"/>
              <a:t>We can Rebuild the data in the model in order to achieve better result. However, we used all the important features we have.</a:t>
            </a:r>
          </a:p>
          <a:p>
            <a:pPr rtl="0" fontAlgn="base">
              <a:spcBef>
                <a:spcPts val="1100"/>
              </a:spcBef>
              <a:spcAft>
                <a:spcPts val="500"/>
              </a:spcAft>
              <a:buFont typeface="Arial" panose="020B0604020202020204" pitchFamily="34" charset="0"/>
              <a:buChar char="•"/>
            </a:pPr>
            <a:r>
              <a:rPr lang="en-GB" sz="1600" dirty="0"/>
              <a:t>To our opinion - we need more data and/or new data (features) to improve the model</a:t>
            </a:r>
          </a:p>
          <a:p>
            <a:endParaRPr lang="en-IL" dirty="0"/>
          </a:p>
        </p:txBody>
      </p:sp>
      <p:sp>
        <p:nvSpPr>
          <p:cNvPr id="4" name="Title 1">
            <a:extLst>
              <a:ext uri="{FF2B5EF4-FFF2-40B4-BE49-F238E27FC236}">
                <a16:creationId xmlns:a16="http://schemas.microsoft.com/office/drawing/2014/main" id="{5592BB58-84BE-4967-8FDA-0415A5A21860}"/>
              </a:ext>
            </a:extLst>
          </p:cNvPr>
          <p:cNvSpPr>
            <a:spLocks noGrp="1"/>
          </p:cNvSpPr>
          <p:nvPr>
            <p:ph type="title"/>
          </p:nvPr>
        </p:nvSpPr>
        <p:spPr>
          <a:xfrm>
            <a:off x="1097280" y="988908"/>
            <a:ext cx="7602256" cy="966130"/>
          </a:xfrm>
        </p:spPr>
        <p:txBody>
          <a:bodyPr>
            <a:normAutofit/>
          </a:bodyPr>
          <a:lstStyle/>
          <a:p>
            <a:r>
              <a:rPr lang="en-GB" sz="3700" dirty="0"/>
              <a:t>A</a:t>
            </a:r>
            <a:r>
              <a:rPr lang="en-US" sz="3700" dirty="0" err="1"/>
              <a:t>ccuracy</a:t>
            </a:r>
            <a:r>
              <a:rPr lang="en-US" sz="3700" dirty="0"/>
              <a:t> Check</a:t>
            </a:r>
            <a:endParaRPr lang="en-IL" sz="3700" dirty="0"/>
          </a:p>
        </p:txBody>
      </p:sp>
    </p:spTree>
    <p:extLst>
      <p:ext uri="{BB962C8B-B14F-4D97-AF65-F5344CB8AC3E}">
        <p14:creationId xmlns:p14="http://schemas.microsoft.com/office/powerpoint/2010/main" val="261393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DFD97-1A37-4CFD-93AB-EE167BD050FD}"/>
              </a:ext>
            </a:extLst>
          </p:cNvPr>
          <p:cNvSpPr>
            <a:spLocks noGrp="1"/>
          </p:cNvSpPr>
          <p:nvPr>
            <p:ph idx="1"/>
          </p:nvPr>
        </p:nvSpPr>
        <p:spPr/>
        <p:txBody>
          <a:bodyPr>
            <a:normAutofit/>
          </a:bodyPr>
          <a:lstStyle/>
          <a:p>
            <a:pPr rtl="0">
              <a:spcBef>
                <a:spcPts val="1200"/>
              </a:spcBef>
              <a:spcAft>
                <a:spcPts val="200"/>
              </a:spcAft>
            </a:pPr>
            <a:r>
              <a:rPr lang="en-GB" sz="1600" dirty="0"/>
              <a:t>Decision Tree:</a:t>
            </a:r>
          </a:p>
          <a:p>
            <a:pPr rtl="0">
              <a:spcBef>
                <a:spcPts val="1200"/>
              </a:spcBef>
              <a:spcAft>
                <a:spcPts val="200"/>
              </a:spcAft>
            </a:pPr>
            <a:r>
              <a:rPr lang="en-GB" sz="1600" dirty="0"/>
              <a:t>*Max depth = 5 looks like the best one</a:t>
            </a:r>
          </a:p>
          <a:p>
            <a:pPr rtl="0">
              <a:spcBef>
                <a:spcPts val="1200"/>
              </a:spcBef>
              <a:spcAft>
                <a:spcPts val="200"/>
              </a:spcAft>
            </a:pPr>
            <a:r>
              <a:rPr lang="en-GB" sz="1600" dirty="0"/>
              <a:t>Random Forest:</a:t>
            </a:r>
          </a:p>
          <a:p>
            <a:pPr rtl="0">
              <a:spcBef>
                <a:spcPts val="1200"/>
              </a:spcBef>
              <a:spcAft>
                <a:spcPts val="200"/>
              </a:spcAft>
            </a:pPr>
            <a:r>
              <a:rPr lang="en-GB" sz="1600" dirty="0" err="1"/>
              <a:t>n_estimators</a:t>
            </a:r>
            <a:r>
              <a:rPr lang="en-GB" sz="1600" dirty="0"/>
              <a:t> = 10 ~ 78% accuracy</a:t>
            </a:r>
          </a:p>
          <a:p>
            <a:pPr marL="0" indent="0" rtl="0">
              <a:spcBef>
                <a:spcPts val="1200"/>
              </a:spcBef>
              <a:spcAft>
                <a:spcPts val="200"/>
              </a:spcAft>
              <a:buNone/>
            </a:pPr>
            <a:br>
              <a:rPr lang="en-GB" sz="1600" dirty="0"/>
            </a:br>
            <a:r>
              <a:rPr lang="en-GB" sz="1600" dirty="0" err="1"/>
              <a:t>Knn</a:t>
            </a:r>
            <a:r>
              <a:rPr lang="en-GB" sz="1600" dirty="0"/>
              <a:t>:</a:t>
            </a:r>
          </a:p>
          <a:p>
            <a:pPr rtl="0">
              <a:spcBef>
                <a:spcPts val="1200"/>
              </a:spcBef>
              <a:spcAft>
                <a:spcPts val="200"/>
              </a:spcAft>
            </a:pPr>
            <a:r>
              <a:rPr lang="en-GB" sz="1600" dirty="0" err="1"/>
              <a:t>n_neighbors</a:t>
            </a:r>
            <a:r>
              <a:rPr lang="en-GB" sz="1600" dirty="0"/>
              <a:t> = 4 ~ 77.9% accuracy</a:t>
            </a:r>
          </a:p>
          <a:p>
            <a:br>
              <a:rPr lang="en-GB" dirty="0"/>
            </a:br>
            <a:endParaRPr lang="en-IL" dirty="0"/>
          </a:p>
        </p:txBody>
      </p:sp>
      <p:sp>
        <p:nvSpPr>
          <p:cNvPr id="4" name="Title 1">
            <a:extLst>
              <a:ext uri="{FF2B5EF4-FFF2-40B4-BE49-F238E27FC236}">
                <a16:creationId xmlns:a16="http://schemas.microsoft.com/office/drawing/2014/main" id="{520CDC89-A9D7-49A2-A3CE-3C3BD58DC7CC}"/>
              </a:ext>
            </a:extLst>
          </p:cNvPr>
          <p:cNvSpPr>
            <a:spLocks noGrp="1"/>
          </p:cNvSpPr>
          <p:nvPr>
            <p:ph type="title"/>
          </p:nvPr>
        </p:nvSpPr>
        <p:spPr>
          <a:xfrm>
            <a:off x="1097280" y="988908"/>
            <a:ext cx="7602256" cy="966130"/>
          </a:xfrm>
        </p:spPr>
        <p:txBody>
          <a:bodyPr>
            <a:normAutofit/>
          </a:bodyPr>
          <a:lstStyle/>
          <a:p>
            <a:r>
              <a:rPr lang="en-US" sz="3700" dirty="0"/>
              <a:t>Overfitting</a:t>
            </a:r>
            <a:endParaRPr lang="en-IL" sz="3700" dirty="0"/>
          </a:p>
        </p:txBody>
      </p:sp>
    </p:spTree>
    <p:extLst>
      <p:ext uri="{BB962C8B-B14F-4D97-AF65-F5344CB8AC3E}">
        <p14:creationId xmlns:p14="http://schemas.microsoft.com/office/powerpoint/2010/main" val="2742797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90E3A-EAD1-4839-84C3-58454A5FC03D}"/>
              </a:ext>
            </a:extLst>
          </p:cNvPr>
          <p:cNvSpPr>
            <a:spLocks noGrp="1"/>
          </p:cNvSpPr>
          <p:nvPr>
            <p:ph idx="1"/>
          </p:nvPr>
        </p:nvSpPr>
        <p:spPr/>
        <p:txBody>
          <a:bodyPr/>
          <a:lstStyle/>
          <a:p>
            <a:pPr rtl="0">
              <a:spcBef>
                <a:spcPts val="1200"/>
              </a:spcBef>
              <a:spcAft>
                <a:spcPts val="200"/>
              </a:spcAft>
              <a:buFont typeface="Wingdings" panose="05000000000000000000" pitchFamily="2" charset="2"/>
              <a:buChar char="Ø"/>
            </a:pPr>
            <a:r>
              <a:rPr lang="en-GB" sz="1600" dirty="0"/>
              <a:t>The analysis of the data for the highest chances of abandonment will be done on a division tree when in each path will be performed according to the </a:t>
            </a:r>
            <a:r>
              <a:rPr lang="en-GB" sz="1600" dirty="0" err="1"/>
              <a:t>gini</a:t>
            </a:r>
            <a:r>
              <a:rPr lang="en-GB" sz="1600" dirty="0"/>
              <a:t> index the chances of abandonment of the company.</a:t>
            </a:r>
          </a:p>
          <a:p>
            <a:pPr rtl="0">
              <a:spcBef>
                <a:spcPts val="1200"/>
              </a:spcBef>
              <a:spcAft>
                <a:spcPts val="200"/>
              </a:spcAft>
              <a:buFont typeface="Wingdings" panose="05000000000000000000" pitchFamily="2" charset="2"/>
              <a:buChar char="Ø"/>
            </a:pPr>
            <a:r>
              <a:rPr lang="en-GB" sz="1600" dirty="0"/>
              <a:t>The highest GINI index refers to a monthly contract.</a:t>
            </a:r>
          </a:p>
          <a:p>
            <a:pPr rtl="0">
              <a:spcBef>
                <a:spcPts val="1200"/>
              </a:spcBef>
              <a:spcAft>
                <a:spcPts val="200"/>
              </a:spcAft>
            </a:pPr>
            <a:r>
              <a:rPr lang="en-GB" sz="1600" dirty="0"/>
              <a:t>That is, customers with this type of contract are most likely to abandon.</a:t>
            </a:r>
          </a:p>
          <a:p>
            <a:pPr rtl="0">
              <a:spcBef>
                <a:spcPts val="1200"/>
              </a:spcBef>
              <a:spcAft>
                <a:spcPts val="200"/>
              </a:spcAft>
            </a:pPr>
            <a:r>
              <a:rPr lang="en-GB" sz="1600" dirty="0"/>
              <a:t>The probability of leaving customers, in a contract of this type, will increase / decrease with the other parameters </a:t>
            </a:r>
          </a:p>
          <a:p>
            <a:br>
              <a:rPr lang="en-GB" dirty="0"/>
            </a:br>
            <a:endParaRPr lang="en-IL" dirty="0"/>
          </a:p>
        </p:txBody>
      </p:sp>
    </p:spTree>
    <p:extLst>
      <p:ext uri="{BB962C8B-B14F-4D97-AF65-F5344CB8AC3E}">
        <p14:creationId xmlns:p14="http://schemas.microsoft.com/office/powerpoint/2010/main" val="159212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7EEBD-0A2F-4588-BC94-DD6CE7AFFCFC}"/>
              </a:ext>
            </a:extLst>
          </p:cNvPr>
          <p:cNvSpPr>
            <a:spLocks noGrp="1"/>
          </p:cNvSpPr>
          <p:nvPr>
            <p:ph idx="1"/>
          </p:nvPr>
        </p:nvSpPr>
        <p:spPr/>
        <p:txBody>
          <a:bodyPr/>
          <a:lstStyle/>
          <a:p>
            <a:pPr rtl="0">
              <a:spcBef>
                <a:spcPts val="1200"/>
              </a:spcBef>
              <a:spcAft>
                <a:spcPts val="200"/>
              </a:spcAft>
            </a:pPr>
            <a:r>
              <a:rPr lang="en-GB" sz="1800" b="0" i="0" u="none" strike="noStrike" dirty="0">
                <a:solidFill>
                  <a:srgbClr val="3F3F3F"/>
                </a:solidFill>
                <a:effectLst/>
                <a:latin typeface="Libre Franklin"/>
              </a:rPr>
              <a:t>In our show the most homogeneous division is gender, out of 5,643 men and women, </a:t>
            </a:r>
            <a:endParaRPr lang="en-GB" b="0" dirty="0">
              <a:effectLst/>
            </a:endParaRPr>
          </a:p>
          <a:p>
            <a:pPr rtl="0">
              <a:spcBef>
                <a:spcPts val="1200"/>
              </a:spcBef>
              <a:spcAft>
                <a:spcPts val="200"/>
              </a:spcAft>
            </a:pPr>
            <a:r>
              <a:rPr lang="en-GB" sz="1800" b="0" i="0" u="none" strike="noStrike" dirty="0">
                <a:solidFill>
                  <a:srgbClr val="3F3F3F"/>
                </a:solidFill>
                <a:effectLst/>
                <a:latin typeface="Libre Franklin"/>
              </a:rPr>
              <a:t>4,138 left the company and disconnected from the service</a:t>
            </a:r>
            <a:endParaRPr lang="en-GB" b="0" dirty="0">
              <a:effectLst/>
            </a:endParaRPr>
          </a:p>
          <a:p>
            <a:br>
              <a:rPr lang="en-GB" dirty="0"/>
            </a:br>
            <a:endParaRPr lang="en-IL" dirty="0"/>
          </a:p>
        </p:txBody>
      </p:sp>
      <p:sp>
        <p:nvSpPr>
          <p:cNvPr id="4" name="Title 1">
            <a:extLst>
              <a:ext uri="{FF2B5EF4-FFF2-40B4-BE49-F238E27FC236}">
                <a16:creationId xmlns:a16="http://schemas.microsoft.com/office/drawing/2014/main" id="{B04F22C6-5A18-4032-95E9-74AB8115A09E}"/>
              </a:ext>
            </a:extLst>
          </p:cNvPr>
          <p:cNvSpPr>
            <a:spLocks noGrp="1"/>
          </p:cNvSpPr>
          <p:nvPr>
            <p:ph type="title"/>
          </p:nvPr>
        </p:nvSpPr>
        <p:spPr>
          <a:xfrm>
            <a:off x="1097279" y="988908"/>
            <a:ext cx="9644701" cy="966130"/>
          </a:xfrm>
        </p:spPr>
        <p:txBody>
          <a:bodyPr>
            <a:normAutofit/>
          </a:bodyPr>
          <a:lstStyle/>
          <a:p>
            <a:r>
              <a:rPr lang="en-GB" sz="3700" dirty="0"/>
              <a:t>The most homogeneous division is gender</a:t>
            </a:r>
            <a:endParaRPr lang="en-IL" sz="3700" dirty="0"/>
          </a:p>
        </p:txBody>
      </p:sp>
      <p:pic>
        <p:nvPicPr>
          <p:cNvPr id="15362" name="Picture 2">
            <a:extLst>
              <a:ext uri="{FF2B5EF4-FFF2-40B4-BE49-F238E27FC236}">
                <a16:creationId xmlns:a16="http://schemas.microsoft.com/office/drawing/2014/main" id="{36891CB9-59D2-46B3-B3C2-B00D9C6AC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556" y="3202833"/>
            <a:ext cx="39433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273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312A0-E9F5-4EAB-8E5B-34F83314DB49}"/>
              </a:ext>
            </a:extLst>
          </p:cNvPr>
          <p:cNvSpPr>
            <a:spLocks noGrp="1"/>
          </p:cNvSpPr>
          <p:nvPr>
            <p:ph idx="1"/>
          </p:nvPr>
        </p:nvSpPr>
        <p:spPr/>
        <p:txBody>
          <a:bodyPr/>
          <a:lstStyle/>
          <a:p>
            <a:pPr rtl="0">
              <a:spcBef>
                <a:spcPts val="1200"/>
              </a:spcBef>
              <a:spcAft>
                <a:spcPts val="200"/>
              </a:spcAft>
            </a:pPr>
            <a:r>
              <a:rPr lang="en-GB" sz="1600" dirty="0"/>
              <a:t>% When it comes to women and the same characteristic choose the monthly contract model</a:t>
            </a:r>
          </a:p>
          <a:p>
            <a:pPr rtl="0">
              <a:spcBef>
                <a:spcPts val="1200"/>
              </a:spcBef>
              <a:spcAft>
                <a:spcPts val="200"/>
              </a:spcAft>
            </a:pPr>
            <a:r>
              <a:rPr lang="en-GB" sz="1600" dirty="0"/>
              <a:t>It seems that out of 2522 women, 93.6% will leave society.</a:t>
            </a:r>
          </a:p>
          <a:p>
            <a:pPr rtl="0">
              <a:spcBef>
                <a:spcPts val="1200"/>
              </a:spcBef>
              <a:spcAft>
                <a:spcPts val="200"/>
              </a:spcAft>
            </a:pPr>
            <a:r>
              <a:rPr lang="en-GB" sz="1600" dirty="0"/>
              <a:t>The </a:t>
            </a:r>
            <a:r>
              <a:rPr lang="en-GB" sz="1600" dirty="0" err="1"/>
              <a:t>gini</a:t>
            </a:r>
            <a:r>
              <a:rPr lang="en-GB" sz="1600" dirty="0"/>
              <a:t> index is 0.12 so it is a very high level of accuracy and it strengthens our conclusion that there is a direct relationship to a renewable contract for high abandonment</a:t>
            </a:r>
          </a:p>
          <a:p>
            <a:r>
              <a:rPr lang="en-GB" sz="1600" dirty="0"/>
              <a:t>% Out of 1903 women, when it will be a contract that is renewed from year to year the percentage of abandonment will be 50% and  </a:t>
            </a:r>
            <a:r>
              <a:rPr lang="en-GB" sz="1600" dirty="0" err="1"/>
              <a:t>gini</a:t>
            </a:r>
            <a:r>
              <a:rPr lang="en-GB" sz="1600" dirty="0"/>
              <a:t> 0.07</a:t>
            </a:r>
            <a:endParaRPr lang="en-IL" sz="1600" dirty="0"/>
          </a:p>
        </p:txBody>
      </p:sp>
      <p:sp>
        <p:nvSpPr>
          <p:cNvPr id="5" name="Title 4">
            <a:extLst>
              <a:ext uri="{FF2B5EF4-FFF2-40B4-BE49-F238E27FC236}">
                <a16:creationId xmlns:a16="http://schemas.microsoft.com/office/drawing/2014/main" id="{E5899C45-665E-47F0-B60D-1024A28E2362}"/>
              </a:ext>
            </a:extLst>
          </p:cNvPr>
          <p:cNvSpPr>
            <a:spLocks noGrp="1"/>
          </p:cNvSpPr>
          <p:nvPr>
            <p:ph type="title"/>
          </p:nvPr>
        </p:nvSpPr>
        <p:spPr>
          <a:xfrm>
            <a:off x="1036320" y="1704512"/>
            <a:ext cx="10639000" cy="994299"/>
          </a:xfrm>
        </p:spPr>
        <p:txBody>
          <a:bodyPr>
            <a:normAutofit fontScale="90000"/>
          </a:bodyPr>
          <a:lstStyle/>
          <a:p>
            <a:r>
              <a:rPr lang="en-GB" sz="3200" dirty="0"/>
              <a:t>Explanation of the tree Left side division by</a:t>
            </a:r>
            <a:br>
              <a:rPr lang="en-GB" sz="3200" dirty="0"/>
            </a:br>
            <a:r>
              <a:rPr lang="en-GB" sz="3200" dirty="0"/>
              <a:t> gender -  women</a:t>
            </a:r>
            <a:br>
              <a:rPr lang="en-GB" sz="3200" dirty="0"/>
            </a:br>
            <a:br>
              <a:rPr lang="en-GB" sz="3200" dirty="0"/>
            </a:br>
            <a:endParaRPr lang="en-IL" sz="3200" dirty="0"/>
          </a:p>
        </p:txBody>
      </p:sp>
    </p:spTree>
    <p:extLst>
      <p:ext uri="{BB962C8B-B14F-4D97-AF65-F5344CB8AC3E}">
        <p14:creationId xmlns:p14="http://schemas.microsoft.com/office/powerpoint/2010/main" val="14706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FE85D-5844-4EEA-97E8-1EF0F7DFDC26}"/>
              </a:ext>
            </a:extLst>
          </p:cNvPr>
          <p:cNvSpPr>
            <a:spLocks noGrp="1"/>
          </p:cNvSpPr>
          <p:nvPr>
            <p:ph idx="1"/>
          </p:nvPr>
        </p:nvSpPr>
        <p:spPr/>
        <p:txBody>
          <a:bodyPr/>
          <a:lstStyle/>
          <a:p>
            <a:pPr rtl="0">
              <a:spcBef>
                <a:spcPts val="1200"/>
              </a:spcBef>
              <a:spcAft>
                <a:spcPts val="200"/>
              </a:spcAft>
            </a:pPr>
            <a:r>
              <a:rPr lang="en-GB" sz="1800" b="0" i="0" u="none" strike="noStrike" dirty="0">
                <a:solidFill>
                  <a:srgbClr val="3F3F3F"/>
                </a:solidFill>
                <a:effectLst/>
                <a:latin typeface="Libre Franklin"/>
              </a:rPr>
              <a:t>T</a:t>
            </a:r>
            <a:r>
              <a:rPr lang="en-GB" sz="1600" dirty="0"/>
              <a:t>he right side of the tree begins with the division into men,</a:t>
            </a:r>
          </a:p>
          <a:p>
            <a:pPr rtl="0">
              <a:spcBef>
                <a:spcPts val="1200"/>
              </a:spcBef>
              <a:spcAft>
                <a:spcPts val="200"/>
              </a:spcAft>
            </a:pPr>
            <a:r>
              <a:rPr lang="en-GB" sz="1600" dirty="0"/>
              <a:t>This side shows a higher probability of abandonment (the darker the </a:t>
            </a:r>
            <a:r>
              <a:rPr lang="en-GB" sz="1600" dirty="0" err="1"/>
              <a:t>color</a:t>
            </a:r>
            <a:r>
              <a:rPr lang="en-GB" sz="1600" dirty="0"/>
              <a:t> is orange).</a:t>
            </a:r>
          </a:p>
          <a:p>
            <a:pPr rtl="0">
              <a:spcBef>
                <a:spcPts val="1200"/>
              </a:spcBef>
              <a:spcAft>
                <a:spcPts val="200"/>
              </a:spcAft>
            </a:pPr>
            <a:r>
              <a:rPr lang="en-GB" sz="1600" dirty="0"/>
              <a:t>That is, we get reinforcement that men are most likely to quit. In any probability (branching), they present a high probability of abandonment.</a:t>
            </a:r>
          </a:p>
          <a:p>
            <a:pPr rtl="0">
              <a:spcBef>
                <a:spcPts val="1200"/>
              </a:spcBef>
              <a:spcAft>
                <a:spcPts val="200"/>
              </a:spcAft>
            </a:pPr>
            <a:r>
              <a:rPr lang="en-GB" sz="1600" dirty="0"/>
              <a:t>* We have seen that the percentage of gender distribution of all the company's customers is quite the same (almost equal distribution), so the difference in behaviour is interesting</a:t>
            </a:r>
          </a:p>
          <a:p>
            <a:br>
              <a:rPr lang="en-GB" dirty="0"/>
            </a:br>
            <a:endParaRPr lang="en-IL" dirty="0"/>
          </a:p>
        </p:txBody>
      </p:sp>
      <p:sp>
        <p:nvSpPr>
          <p:cNvPr id="4" name="Title 4">
            <a:extLst>
              <a:ext uri="{FF2B5EF4-FFF2-40B4-BE49-F238E27FC236}">
                <a16:creationId xmlns:a16="http://schemas.microsoft.com/office/drawing/2014/main" id="{E3EEA931-7752-4294-8322-62CE3487F83B}"/>
              </a:ext>
            </a:extLst>
          </p:cNvPr>
          <p:cNvSpPr>
            <a:spLocks noGrp="1"/>
          </p:cNvSpPr>
          <p:nvPr>
            <p:ph type="title"/>
          </p:nvPr>
        </p:nvSpPr>
        <p:spPr>
          <a:xfrm>
            <a:off x="1036320" y="1704512"/>
            <a:ext cx="10639000" cy="994299"/>
          </a:xfrm>
        </p:spPr>
        <p:txBody>
          <a:bodyPr>
            <a:normAutofit fontScale="90000"/>
          </a:bodyPr>
          <a:lstStyle/>
          <a:p>
            <a:r>
              <a:rPr lang="en-GB" sz="3200" dirty="0"/>
              <a:t>Explanation of the tree right side division by</a:t>
            </a:r>
            <a:br>
              <a:rPr lang="en-GB" sz="3200" dirty="0"/>
            </a:br>
            <a:r>
              <a:rPr lang="en-GB" sz="3200" dirty="0"/>
              <a:t> gender -  men</a:t>
            </a:r>
            <a:br>
              <a:rPr lang="en-GB" sz="3200" dirty="0"/>
            </a:br>
            <a:br>
              <a:rPr lang="en-GB" sz="3200" dirty="0"/>
            </a:br>
            <a:endParaRPr lang="en-IL" sz="3200" dirty="0"/>
          </a:p>
        </p:txBody>
      </p:sp>
    </p:spTree>
    <p:extLst>
      <p:ext uri="{BB962C8B-B14F-4D97-AF65-F5344CB8AC3E}">
        <p14:creationId xmlns:p14="http://schemas.microsoft.com/office/powerpoint/2010/main" val="191001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7BC4-D6D5-49BF-983F-7C3F4A99833E}"/>
              </a:ext>
            </a:extLst>
          </p:cNvPr>
          <p:cNvSpPr>
            <a:spLocks noGrp="1"/>
          </p:cNvSpPr>
          <p:nvPr>
            <p:ph type="title"/>
          </p:nvPr>
        </p:nvSpPr>
        <p:spPr/>
        <p:txBody>
          <a:bodyPr>
            <a:normAutofit/>
          </a:bodyPr>
          <a:lstStyle/>
          <a:p>
            <a:r>
              <a:rPr lang="en-GB" sz="4000" dirty="0"/>
              <a:t>Conclusions</a:t>
            </a:r>
            <a:endParaRPr lang="en-IL" sz="4000" dirty="0"/>
          </a:p>
        </p:txBody>
      </p:sp>
      <p:sp>
        <p:nvSpPr>
          <p:cNvPr id="3" name="Content Placeholder 2">
            <a:extLst>
              <a:ext uri="{FF2B5EF4-FFF2-40B4-BE49-F238E27FC236}">
                <a16:creationId xmlns:a16="http://schemas.microsoft.com/office/drawing/2014/main" id="{7ACBFEA0-6EEC-40C3-813E-BE5F6CD18D38}"/>
              </a:ext>
            </a:extLst>
          </p:cNvPr>
          <p:cNvSpPr>
            <a:spLocks noGrp="1"/>
          </p:cNvSpPr>
          <p:nvPr>
            <p:ph idx="1"/>
          </p:nvPr>
        </p:nvSpPr>
        <p:spPr/>
        <p:txBody>
          <a:bodyPr/>
          <a:lstStyle/>
          <a:p>
            <a:pPr rtl="0">
              <a:spcBef>
                <a:spcPts val="1200"/>
              </a:spcBef>
              <a:spcAft>
                <a:spcPts val="200"/>
              </a:spcAft>
            </a:pPr>
            <a:r>
              <a:rPr lang="en-GB" sz="1600" dirty="0"/>
              <a:t>The highest GINI index refers to a monthly contract.</a:t>
            </a:r>
          </a:p>
          <a:p>
            <a:pPr rtl="0">
              <a:spcBef>
                <a:spcPts val="1200"/>
              </a:spcBef>
              <a:spcAft>
                <a:spcPts val="200"/>
              </a:spcAft>
            </a:pPr>
            <a:r>
              <a:rPr lang="en-GB" sz="1600" dirty="0"/>
              <a:t>That is, customers with this type of contract are most likely to abandon.</a:t>
            </a:r>
          </a:p>
          <a:p>
            <a:pPr rtl="0">
              <a:spcBef>
                <a:spcPts val="1200"/>
              </a:spcBef>
              <a:spcAft>
                <a:spcPts val="200"/>
              </a:spcAft>
            </a:pPr>
            <a:r>
              <a:rPr lang="en-GB" sz="1600" dirty="0"/>
              <a:t>The probability of leaving customers, in a contract of this type, will increase / decrease if the other parameters listed below are met:</a:t>
            </a:r>
          </a:p>
          <a:p>
            <a:pPr rtl="0">
              <a:spcBef>
                <a:spcPts val="1200"/>
              </a:spcBef>
              <a:spcAft>
                <a:spcPts val="200"/>
              </a:spcAft>
            </a:pPr>
            <a:br>
              <a:rPr lang="en-GB" sz="1600" dirty="0"/>
            </a:br>
            <a:r>
              <a:rPr lang="en-GB" sz="1600" dirty="0"/>
              <a:t>Conclusions:</a:t>
            </a:r>
          </a:p>
          <a:p>
            <a:r>
              <a:rPr lang="en-GB" sz="1600" dirty="0"/>
              <a:t>Pretty aligned with what we saw in the correlations, tenure (period of time) along with month to month contract are the main reason for abandonment</a:t>
            </a:r>
            <a:endParaRPr lang="en-IL" sz="1600" dirty="0"/>
          </a:p>
        </p:txBody>
      </p:sp>
    </p:spTree>
    <p:extLst>
      <p:ext uri="{BB962C8B-B14F-4D97-AF65-F5344CB8AC3E}">
        <p14:creationId xmlns:p14="http://schemas.microsoft.com/office/powerpoint/2010/main" val="82288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The Problem</a:t>
            </a:r>
            <a:endParaRPr lang="en-US" sz="3600" dirty="0">
              <a:solidFill>
                <a:schemeClr val="bg1"/>
              </a:solidFill>
            </a:endParaRPr>
          </a:p>
        </p:txBody>
      </p:sp>
      <p:sp>
        <p:nvSpPr>
          <p:cNvPr id="4" name="Content Placeholder 3">
            <a:extLst>
              <a:ext uri="{FF2B5EF4-FFF2-40B4-BE49-F238E27FC236}">
                <a16:creationId xmlns:a16="http://schemas.microsoft.com/office/drawing/2014/main" id="{53303F7B-42DF-4597-BF33-D5DC37085730}"/>
              </a:ext>
            </a:extLst>
          </p:cNvPr>
          <p:cNvSpPr>
            <a:spLocks noGrp="1"/>
          </p:cNvSpPr>
          <p:nvPr>
            <p:ph idx="1"/>
          </p:nvPr>
        </p:nvSpPr>
        <p:spPr>
          <a:xfrm>
            <a:off x="4279036" y="1127465"/>
            <a:ext cx="6876643" cy="4741628"/>
          </a:xfrm>
        </p:spPr>
        <p:txBody>
          <a:bodyPr>
            <a:normAutofit fontScale="92500" lnSpcReduction="20000"/>
          </a:bodyPr>
          <a:lstStyle/>
          <a:p>
            <a:r>
              <a:rPr lang="en-US" dirty="0"/>
              <a:t>73.5% of the customer are leaving the company.</a:t>
            </a:r>
          </a:p>
          <a:p>
            <a:r>
              <a:rPr lang="en-US" dirty="0"/>
              <a:t>We will try to predict </a:t>
            </a:r>
            <a:r>
              <a:rPr lang="en-GB" dirty="0"/>
              <a:t>What causes the customer to abandon the company and how the company's service can be improved in order to minimize the abandonment</a:t>
            </a:r>
            <a:r>
              <a:rPr lang="en-US" dirty="0"/>
              <a:t>.</a:t>
            </a:r>
          </a:p>
          <a:p>
            <a:r>
              <a:rPr lang="en-GB" u="sng" dirty="0"/>
              <a:t>Issue to explore:</a:t>
            </a:r>
          </a:p>
          <a:p>
            <a:pPr>
              <a:buFont typeface="Wingdings" panose="05000000000000000000" pitchFamily="2" charset="2"/>
              <a:buChar char="Ø"/>
            </a:pPr>
            <a:r>
              <a:rPr lang="he-IL" dirty="0"/>
              <a:t> </a:t>
            </a:r>
            <a:r>
              <a:rPr lang="en-GB" dirty="0"/>
              <a:t>What kind of services our clients have? </a:t>
            </a:r>
          </a:p>
          <a:p>
            <a:pPr>
              <a:buFont typeface="Wingdings" panose="05000000000000000000" pitchFamily="2" charset="2"/>
              <a:buChar char="Ø"/>
            </a:pPr>
            <a:r>
              <a:rPr lang="he-IL" dirty="0"/>
              <a:t> </a:t>
            </a:r>
            <a:r>
              <a:rPr lang="en-GB" dirty="0"/>
              <a:t>How loyal are they? </a:t>
            </a:r>
          </a:p>
          <a:p>
            <a:pPr>
              <a:buFont typeface="Wingdings" panose="05000000000000000000" pitchFamily="2" charset="2"/>
              <a:buChar char="Ø"/>
            </a:pPr>
            <a:r>
              <a:rPr lang="he-IL" dirty="0"/>
              <a:t> </a:t>
            </a:r>
            <a:r>
              <a:rPr lang="en-GB" dirty="0"/>
              <a:t>What makes them leave?</a:t>
            </a:r>
          </a:p>
          <a:p>
            <a:pPr>
              <a:buFont typeface="Wingdings" panose="05000000000000000000" pitchFamily="2" charset="2"/>
              <a:buChar char="Ø"/>
            </a:pPr>
            <a:r>
              <a:rPr lang="he-IL" dirty="0"/>
              <a:t> </a:t>
            </a:r>
            <a:r>
              <a:rPr lang="en-GB" dirty="0"/>
              <a:t>When did they choose to end their relationship with the company?</a:t>
            </a:r>
          </a:p>
          <a:p>
            <a:pPr>
              <a:buFont typeface="Wingdings" panose="05000000000000000000" pitchFamily="2" charset="2"/>
              <a:buChar char="Ø"/>
            </a:pPr>
            <a:r>
              <a:rPr lang="he-IL" dirty="0"/>
              <a:t> </a:t>
            </a:r>
            <a:r>
              <a:rPr lang="en-GB" dirty="0"/>
              <a:t>Based on what reason did they end their relationship with the company?</a:t>
            </a:r>
          </a:p>
          <a:p>
            <a:pPr>
              <a:buFont typeface="Wingdings" panose="05000000000000000000" pitchFamily="2" charset="2"/>
              <a:buChar char="Ø"/>
            </a:pPr>
            <a:r>
              <a:rPr lang="he-IL" dirty="0"/>
              <a:t> </a:t>
            </a:r>
            <a:r>
              <a:rPr lang="en-GB" dirty="0"/>
              <a:t>Does costumer behaviour reflect on the abandonment ratio?</a:t>
            </a:r>
            <a:endParaRPr lang="en-IL" dirty="0"/>
          </a:p>
        </p:txBody>
      </p:sp>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Description</a:t>
            </a:r>
          </a:p>
        </p:txBody>
      </p:sp>
      <p:sp>
        <p:nvSpPr>
          <p:cNvPr id="8" name="Content Placeholder 2">
            <a:extLst>
              <a:ext uri="{FF2B5EF4-FFF2-40B4-BE49-F238E27FC236}">
                <a16:creationId xmlns:a16="http://schemas.microsoft.com/office/drawing/2014/main" id="{B243F41B-C3E2-4FB7-9631-5ADF9D068C96}"/>
              </a:ext>
            </a:extLst>
          </p:cNvPr>
          <p:cNvSpPr txBox="1">
            <a:spLocks/>
          </p:cNvSpPr>
          <p:nvPr/>
        </p:nvSpPr>
        <p:spPr>
          <a:xfrm>
            <a:off x="4193309" y="1745696"/>
            <a:ext cx="7878618" cy="3879249"/>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 We have 7,043 row (clients)</a:t>
            </a:r>
            <a:r>
              <a:rPr lang="he-IL" dirty="0"/>
              <a:t> </a:t>
            </a:r>
            <a:endParaRPr lang="en-US" dirty="0"/>
          </a:p>
          <a:p>
            <a:pPr>
              <a:buFont typeface="Wingdings" panose="05000000000000000000" pitchFamily="2" charset="2"/>
              <a:buChar char="Ø"/>
            </a:pPr>
            <a:r>
              <a:rPr lang="en-US" dirty="0"/>
              <a:t> Gender info – </a:t>
            </a:r>
            <a:r>
              <a:rPr lang="en-US" sz="1600" dirty="0"/>
              <a:t>F/M</a:t>
            </a:r>
          </a:p>
          <a:p>
            <a:pPr>
              <a:buFont typeface="Wingdings" panose="05000000000000000000" pitchFamily="2" charset="2"/>
              <a:buChar char="Ø"/>
            </a:pPr>
            <a:r>
              <a:rPr lang="en-US" dirty="0"/>
              <a:t> Type of service info - </a:t>
            </a:r>
            <a:r>
              <a:rPr lang="en-US" sz="1600" dirty="0"/>
              <a:t>t</a:t>
            </a:r>
            <a:r>
              <a:rPr lang="en-GB" sz="1600" dirty="0"/>
              <a:t>he company has 3 types of services: phone, internet and tv </a:t>
            </a:r>
            <a:endParaRPr lang="en-US" sz="1600" dirty="0"/>
          </a:p>
          <a:p>
            <a:pPr>
              <a:buFont typeface="Wingdings" panose="05000000000000000000" pitchFamily="2" charset="2"/>
              <a:buChar char="Ø"/>
            </a:pPr>
            <a:r>
              <a:rPr lang="en-US" dirty="0"/>
              <a:t> Customer account info – </a:t>
            </a:r>
            <a:r>
              <a:rPr lang="en-US" sz="1600" dirty="0"/>
              <a:t>contract type: Month-to-month / One year / two year</a:t>
            </a:r>
          </a:p>
          <a:p>
            <a:pPr>
              <a:buFont typeface="Wingdings" panose="05000000000000000000" pitchFamily="2" charset="2"/>
              <a:buChar char="Ø"/>
            </a:pPr>
            <a:r>
              <a:rPr lang="he-IL" dirty="0"/>
              <a:t> </a:t>
            </a:r>
            <a:r>
              <a:rPr lang="en-US" dirty="0"/>
              <a:t>Payment method info – </a:t>
            </a:r>
            <a:r>
              <a:rPr lang="en-US" sz="1600" dirty="0"/>
              <a:t>monthly charge / total charge</a:t>
            </a:r>
          </a:p>
          <a:p>
            <a:pPr>
              <a:buFont typeface="Wingdings" panose="05000000000000000000" pitchFamily="2" charset="2"/>
              <a:buChar char="Ø"/>
            </a:pPr>
            <a:r>
              <a:rPr lang="en-US" dirty="0"/>
              <a:t> </a:t>
            </a:r>
            <a:r>
              <a:rPr lang="en-US" altLang="en-IL" sz="2000" dirty="0">
                <a:solidFill>
                  <a:srgbClr val="202124"/>
                </a:solidFill>
                <a:latin typeface="inherit"/>
              </a:rPr>
              <a:t>S</a:t>
            </a:r>
            <a:r>
              <a:rPr lang="en-IL" altLang="en-IL" sz="2000" dirty="0" err="1">
                <a:solidFill>
                  <a:srgbClr val="202124"/>
                </a:solidFill>
                <a:latin typeface="inherit"/>
              </a:rPr>
              <a:t>eniority</a:t>
            </a:r>
            <a:r>
              <a:rPr lang="en-IL" altLang="en-IL" sz="2000" dirty="0">
                <a:solidFill>
                  <a:srgbClr val="202124"/>
                </a:solidFill>
                <a:latin typeface="inherit"/>
              </a:rPr>
              <a:t> </a:t>
            </a:r>
            <a:r>
              <a:rPr lang="en-US" altLang="en-IL" sz="2000" dirty="0">
                <a:solidFill>
                  <a:srgbClr val="202124"/>
                </a:solidFill>
                <a:latin typeface="inherit"/>
              </a:rPr>
              <a:t> info – </a:t>
            </a:r>
            <a:r>
              <a:rPr lang="en-US" altLang="en-IL" sz="1600" dirty="0"/>
              <a:t>months / years</a:t>
            </a:r>
          </a:p>
          <a:p>
            <a:pPr>
              <a:buFont typeface="Wingdings" panose="05000000000000000000" pitchFamily="2" charset="2"/>
              <a:buChar char="Ø"/>
            </a:pPr>
            <a:r>
              <a:rPr lang="he-IL" altLang="en-IL" sz="2000" dirty="0">
                <a:solidFill>
                  <a:srgbClr val="202124"/>
                </a:solidFill>
                <a:latin typeface="inherit"/>
              </a:rPr>
              <a:t> </a:t>
            </a:r>
            <a:r>
              <a:rPr lang="en-US" altLang="en-IL" sz="2000" dirty="0">
                <a:solidFill>
                  <a:srgbClr val="202124"/>
                </a:solidFill>
                <a:latin typeface="inherit"/>
              </a:rPr>
              <a:t>Churn info</a:t>
            </a:r>
            <a:endParaRPr lang="en-IL" altLang="en-IL" sz="2000" dirty="0">
              <a:solidFill>
                <a:srgbClr val="202124"/>
              </a:solidFill>
              <a:latin typeface="inherit"/>
            </a:endParaRPr>
          </a:p>
          <a:p>
            <a:r>
              <a:rPr lang="en-US" dirty="0"/>
              <a:t> </a:t>
            </a:r>
            <a:endParaRPr lang="en-IL" dirty="0"/>
          </a:p>
        </p:txBody>
      </p:sp>
      <p:sp>
        <p:nvSpPr>
          <p:cNvPr id="9" name="Title 4">
            <a:extLst>
              <a:ext uri="{FF2B5EF4-FFF2-40B4-BE49-F238E27FC236}">
                <a16:creationId xmlns:a16="http://schemas.microsoft.com/office/drawing/2014/main" id="{BA473967-8317-4FF7-A211-7A230E8AE15E}"/>
              </a:ext>
            </a:extLst>
          </p:cNvPr>
          <p:cNvSpPr txBox="1">
            <a:spLocks/>
          </p:cNvSpPr>
          <p:nvPr/>
        </p:nvSpPr>
        <p:spPr>
          <a:xfrm>
            <a:off x="4063899" y="779358"/>
            <a:ext cx="7878618" cy="7023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L" altLang="en-IL" sz="2400" b="1" dirty="0">
                <a:solidFill>
                  <a:srgbClr val="202124"/>
                </a:solidFill>
              </a:rPr>
              <a:t>What information do we have within our data</a:t>
            </a:r>
            <a:r>
              <a:rPr lang="en-US" altLang="en-IL" sz="2400" b="1" dirty="0">
                <a:solidFill>
                  <a:schemeClr val="tx1"/>
                </a:solidFill>
              </a:rPr>
              <a:t>:</a:t>
            </a:r>
            <a:endParaRPr lang="en-IL" sz="2400" b="1" dirty="0"/>
          </a:p>
        </p:txBody>
      </p:sp>
    </p:spTree>
    <p:extLst>
      <p:ext uri="{BB962C8B-B14F-4D97-AF65-F5344CB8AC3E}">
        <p14:creationId xmlns:p14="http://schemas.microsoft.com/office/powerpoint/2010/main" val="193336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5632A92-9E36-4DE8-A063-6A31E16C2602}"/>
              </a:ext>
            </a:extLst>
          </p:cNvPr>
          <p:cNvSpPr>
            <a:spLocks noGrp="1"/>
          </p:cNvSpPr>
          <p:nvPr>
            <p:ph type="title"/>
          </p:nvPr>
        </p:nvSpPr>
        <p:spPr>
          <a:xfrm>
            <a:off x="642257" y="634946"/>
            <a:ext cx="6432434" cy="1450757"/>
          </a:xfrm>
        </p:spPr>
        <p:txBody>
          <a:bodyPr vert="horz" lIns="91440" tIns="45720" rIns="91440" bIns="45720" rtlCol="0" anchor="b">
            <a:normAutofit/>
          </a:bodyPr>
          <a:lstStyle/>
          <a:p>
            <a:r>
              <a:rPr lang="en-US" sz="4800"/>
              <a:t>Gender</a:t>
            </a:r>
          </a:p>
        </p:txBody>
      </p:sp>
      <p:cxnSp>
        <p:nvCxnSpPr>
          <p:cNvPr id="53" name="Straight Connector 5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B1AD4E7-7CEF-4E51-A31B-DE4165F7CE6F}"/>
              </a:ext>
            </a:extLst>
          </p:cNvPr>
          <p:cNvSpPr txBox="1"/>
          <p:nvPr/>
        </p:nvSpPr>
        <p:spPr>
          <a:xfrm>
            <a:off x="642257" y="2407436"/>
            <a:ext cx="6432434" cy="3461658"/>
          </a:xfrm>
          <a:prstGeom prst="rect">
            <a:avLst/>
          </a:prstGeom>
        </p:spPr>
        <p:txBody>
          <a:bodyPr vert="horz" lIns="0" tIns="45720" rIns="0" bIns="45720" rtlCol="0">
            <a:normAutofit/>
          </a:bodyPr>
          <a:lstStyle/>
          <a:p>
            <a:pPr marL="0" marR="0" lvl="0" indent="0" fontAlgn="base">
              <a:lnSpc>
                <a:spcPct val="90000"/>
              </a:lnSpc>
              <a:spcBef>
                <a:spcPct val="0"/>
              </a:spcBef>
              <a:spcAft>
                <a:spcPts val="600"/>
              </a:spcAft>
              <a:buClrTx/>
              <a:buSzTx/>
              <a:buFont typeface="Calibri" panose="020F0502020204030204" pitchFamily="34" charset="0"/>
              <a:buNone/>
              <a:tabLst/>
            </a:pPr>
            <a:r>
              <a:rPr kumimoji="0" lang="en-US" altLang="en-IL" sz="1500" b="0" i="0" u="none" strike="noStrike" cap="none" normalizeH="0" baseline="0" dirty="0">
                <a:ln>
                  <a:noFill/>
                </a:ln>
                <a:solidFill>
                  <a:schemeClr val="tx1">
                    <a:lumMod val="75000"/>
                    <a:lumOff val="25000"/>
                  </a:schemeClr>
                </a:solidFill>
                <a:effectLst/>
              </a:rPr>
              <a:t>We have 7,043 clients with a total of 3,555 men's and 3,488 women's. </a:t>
            </a:r>
          </a:p>
          <a:p>
            <a:pPr marL="0" marR="0" lvl="0" indent="0" fontAlgn="base">
              <a:lnSpc>
                <a:spcPct val="90000"/>
              </a:lnSpc>
              <a:spcBef>
                <a:spcPct val="0"/>
              </a:spcBef>
              <a:spcAft>
                <a:spcPts val="600"/>
              </a:spcAft>
              <a:buClrTx/>
              <a:buSzTx/>
              <a:buFont typeface="Calibri" panose="020F0502020204030204" pitchFamily="34" charset="0"/>
              <a:buNone/>
              <a:tabLst/>
            </a:pPr>
            <a:r>
              <a:rPr lang="en-US" sz="1500" dirty="0">
                <a:solidFill>
                  <a:schemeClr val="tx1">
                    <a:lumMod val="75000"/>
                    <a:lumOff val="25000"/>
                  </a:schemeClr>
                </a:solidFill>
              </a:rPr>
              <a:t>We tried to make some assumptions about the gender:</a:t>
            </a:r>
          </a:p>
          <a:p>
            <a:pPr marL="0" marR="0" lvl="0" indent="0" fontAlgn="base">
              <a:lnSpc>
                <a:spcPct val="90000"/>
              </a:lnSpc>
              <a:spcBef>
                <a:spcPct val="0"/>
              </a:spcBef>
              <a:spcAft>
                <a:spcPts val="600"/>
              </a:spcAft>
              <a:buClrTx/>
              <a:buSzTx/>
              <a:buFont typeface="Calibri" panose="020F0502020204030204" pitchFamily="34" charset="0"/>
              <a:buNone/>
              <a:tabLst/>
            </a:pPr>
            <a:endParaRPr lang="en-US" altLang="en-IL" sz="1500" dirty="0">
              <a:solidFill>
                <a:schemeClr val="tx1">
                  <a:lumMod val="75000"/>
                  <a:lumOff val="25000"/>
                </a:schemeClr>
              </a:solidFill>
            </a:endParaRPr>
          </a:p>
          <a:p>
            <a:pPr marL="285750" marR="0" lvl="0" indent="-285750" fontAlgn="base">
              <a:lnSpc>
                <a:spcPct val="90000"/>
              </a:lnSpc>
              <a:spcBef>
                <a:spcPct val="0"/>
              </a:spcBef>
              <a:spcAft>
                <a:spcPts val="600"/>
              </a:spcAft>
              <a:buClrTx/>
              <a:buSzTx/>
              <a:buFont typeface="Calibri" panose="020F0502020204030204" pitchFamily="34" charset="0"/>
              <a:buChar char="-"/>
              <a:tabLst/>
            </a:pPr>
            <a:r>
              <a:rPr lang="en-US" altLang="en-IL" sz="1500" dirty="0">
                <a:solidFill>
                  <a:schemeClr val="tx1">
                    <a:lumMod val="75000"/>
                    <a:lumOff val="25000"/>
                  </a:schemeClr>
                </a:solidFill>
              </a:rPr>
              <a:t>If there any difference between the gender on there loyalty to the company?</a:t>
            </a:r>
          </a:p>
          <a:p>
            <a:pPr marR="0" lvl="0" fontAlgn="base">
              <a:lnSpc>
                <a:spcPct val="90000"/>
              </a:lnSpc>
              <a:spcBef>
                <a:spcPct val="0"/>
              </a:spcBef>
              <a:spcAft>
                <a:spcPts val="600"/>
              </a:spcAft>
              <a:buClrTx/>
              <a:buSzTx/>
              <a:buFont typeface="Calibri" panose="020F0502020204030204" pitchFamily="34" charset="0"/>
              <a:tabLst/>
            </a:pPr>
            <a:r>
              <a:rPr lang="en-US" altLang="en-IL" sz="1500" dirty="0">
                <a:solidFill>
                  <a:schemeClr val="tx1">
                    <a:lumMod val="75000"/>
                    <a:lumOff val="25000"/>
                  </a:schemeClr>
                </a:solidFill>
              </a:rPr>
              <a:t>We can see that there is no different between the men's and women's on there loyalty.</a:t>
            </a:r>
          </a:p>
          <a:p>
            <a:pPr marL="285750" marR="0" lvl="0" indent="-285750" fontAlgn="base">
              <a:lnSpc>
                <a:spcPct val="90000"/>
              </a:lnSpc>
              <a:spcBef>
                <a:spcPct val="0"/>
              </a:spcBef>
              <a:spcAft>
                <a:spcPts val="600"/>
              </a:spcAft>
              <a:buClrTx/>
              <a:buSzTx/>
              <a:buFont typeface="Calibri" panose="020F0502020204030204" pitchFamily="34" charset="0"/>
              <a:buChar char="-"/>
              <a:tabLst/>
            </a:pPr>
            <a:r>
              <a:rPr lang="en-US" altLang="en-IL" sz="1500" dirty="0">
                <a:solidFill>
                  <a:schemeClr val="tx1">
                    <a:lumMod val="75000"/>
                    <a:lumOff val="25000"/>
                  </a:schemeClr>
                </a:solidFill>
              </a:rPr>
              <a:t>If there any difference between the gender on there behavior?</a:t>
            </a:r>
          </a:p>
          <a:p>
            <a:pPr marR="0" lvl="0" fontAlgn="base">
              <a:lnSpc>
                <a:spcPct val="90000"/>
              </a:lnSpc>
              <a:spcBef>
                <a:spcPct val="0"/>
              </a:spcBef>
              <a:spcAft>
                <a:spcPts val="600"/>
              </a:spcAft>
              <a:buClrTx/>
              <a:buSzTx/>
              <a:buFont typeface="Calibri" panose="020F0502020204030204" pitchFamily="34" charset="0"/>
              <a:tabLst/>
            </a:pPr>
            <a:r>
              <a:rPr lang="en-US" altLang="en-IL" sz="1500" dirty="0">
                <a:solidFill>
                  <a:schemeClr val="tx1">
                    <a:lumMod val="75000"/>
                    <a:lumOff val="25000"/>
                  </a:schemeClr>
                </a:solidFill>
              </a:rPr>
              <a:t>We can see that the general customer behavior is a month-to-month contract.</a:t>
            </a:r>
          </a:p>
          <a:p>
            <a:pPr marR="0" lvl="0" fontAlgn="base">
              <a:lnSpc>
                <a:spcPct val="90000"/>
              </a:lnSpc>
              <a:spcBef>
                <a:spcPct val="0"/>
              </a:spcBef>
              <a:spcAft>
                <a:spcPts val="600"/>
              </a:spcAft>
              <a:buClrTx/>
              <a:buSzTx/>
              <a:buFont typeface="Calibri" panose="020F0502020204030204" pitchFamily="34" charset="0"/>
              <a:tabLst/>
            </a:pPr>
            <a:r>
              <a:rPr lang="en-US" altLang="en-IL" sz="1500" dirty="0">
                <a:solidFill>
                  <a:schemeClr val="tx1">
                    <a:lumMod val="75000"/>
                    <a:lumOff val="25000"/>
                  </a:schemeClr>
                </a:solidFill>
              </a:rPr>
              <a:t>Male are slightly more active in the long term contract then female</a:t>
            </a:r>
          </a:p>
          <a:p>
            <a:pPr marL="285750" marR="0" lvl="0" indent="-285750" fontAlgn="base">
              <a:lnSpc>
                <a:spcPct val="90000"/>
              </a:lnSpc>
              <a:spcBef>
                <a:spcPct val="0"/>
              </a:spcBef>
              <a:spcAft>
                <a:spcPts val="600"/>
              </a:spcAft>
              <a:buClrTx/>
              <a:buSzTx/>
              <a:buFont typeface="Calibri" panose="020F0502020204030204" pitchFamily="34" charset="0"/>
              <a:buChar char="-"/>
              <a:tabLst/>
            </a:pPr>
            <a:endParaRPr lang="en-US" altLang="en-IL" sz="1500" dirty="0">
              <a:solidFill>
                <a:schemeClr val="tx1">
                  <a:lumMod val="75000"/>
                  <a:lumOff val="25000"/>
                </a:schemeClr>
              </a:solidFill>
            </a:endParaRPr>
          </a:p>
          <a:p>
            <a:pPr marL="285750" marR="0" lvl="0" indent="-285750" fontAlgn="base">
              <a:lnSpc>
                <a:spcPct val="90000"/>
              </a:lnSpc>
              <a:spcBef>
                <a:spcPct val="0"/>
              </a:spcBef>
              <a:spcAft>
                <a:spcPts val="600"/>
              </a:spcAft>
              <a:buClrTx/>
              <a:buSzTx/>
              <a:buFont typeface="Calibri" panose="020F0502020204030204" pitchFamily="34" charset="0"/>
              <a:buChar char="-"/>
              <a:tabLst/>
            </a:pPr>
            <a:endParaRPr lang="en-US" altLang="en-IL" sz="1500" dirty="0">
              <a:solidFill>
                <a:schemeClr val="tx1">
                  <a:lumMod val="75000"/>
                  <a:lumOff val="25000"/>
                </a:schemeClr>
              </a:solidFill>
            </a:endParaRPr>
          </a:p>
          <a:p>
            <a:pPr marL="0" marR="0" lvl="0" indent="0" fontAlgn="base">
              <a:lnSpc>
                <a:spcPct val="90000"/>
              </a:lnSpc>
              <a:spcBef>
                <a:spcPct val="0"/>
              </a:spcBef>
              <a:spcAft>
                <a:spcPts val="600"/>
              </a:spcAft>
              <a:buClrTx/>
              <a:buSzTx/>
              <a:buFont typeface="Calibri" panose="020F0502020204030204" pitchFamily="34" charset="0"/>
              <a:buNone/>
              <a:tabLst/>
            </a:pPr>
            <a:endParaRPr kumimoji="0" lang="en-US" altLang="en-IL" sz="1500" b="0" i="0" u="none" strike="noStrike" cap="none" normalizeH="0" baseline="0" dirty="0">
              <a:ln>
                <a:noFill/>
              </a:ln>
              <a:solidFill>
                <a:schemeClr val="tx1">
                  <a:lumMod val="75000"/>
                  <a:lumOff val="25000"/>
                </a:schemeClr>
              </a:solidFill>
              <a:effectLst/>
            </a:endParaRPr>
          </a:p>
        </p:txBody>
      </p:sp>
      <p:pic>
        <p:nvPicPr>
          <p:cNvPr id="37" name="Picture 36">
            <a:extLst>
              <a:ext uri="{FF2B5EF4-FFF2-40B4-BE49-F238E27FC236}">
                <a16:creationId xmlns:a16="http://schemas.microsoft.com/office/drawing/2014/main" id="{8AE40BC7-32C3-464E-8299-0DD09BE00F67}"/>
              </a:ext>
            </a:extLst>
          </p:cNvPr>
          <p:cNvPicPr>
            <a:picLocks noChangeAspect="1"/>
          </p:cNvPicPr>
          <p:nvPr/>
        </p:nvPicPr>
        <p:blipFill rotWithShape="1">
          <a:blip r:embed="rId2"/>
          <a:srcRect t="3442" r="-5" b="-5"/>
          <a:stretch/>
        </p:blipFill>
        <p:spPr>
          <a:xfrm>
            <a:off x="7556687" y="634947"/>
            <a:ext cx="4001315" cy="2616618"/>
          </a:xfrm>
          <a:prstGeom prst="rect">
            <a:avLst/>
          </a:prstGeom>
        </p:spPr>
      </p:pic>
      <p:pic>
        <p:nvPicPr>
          <p:cNvPr id="23" name="Picture 22">
            <a:extLst>
              <a:ext uri="{FF2B5EF4-FFF2-40B4-BE49-F238E27FC236}">
                <a16:creationId xmlns:a16="http://schemas.microsoft.com/office/drawing/2014/main" id="{783A6482-4FD8-480D-BE91-878198DC0DB9}"/>
              </a:ext>
            </a:extLst>
          </p:cNvPr>
          <p:cNvPicPr>
            <a:picLocks noChangeAspect="1"/>
          </p:cNvPicPr>
          <p:nvPr/>
        </p:nvPicPr>
        <p:blipFill rotWithShape="1">
          <a:blip r:embed="rId3"/>
          <a:srcRect t="11445" r="2" b="2"/>
          <a:stretch/>
        </p:blipFill>
        <p:spPr>
          <a:xfrm>
            <a:off x="7556686" y="3337869"/>
            <a:ext cx="4001315" cy="2616618"/>
          </a:xfrm>
          <a:prstGeom prst="rect">
            <a:avLst/>
          </a:prstGeom>
        </p:spPr>
      </p:pic>
      <p:sp>
        <p:nvSpPr>
          <p:cNvPr id="55" name="Rectangle 5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16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FE7FD80-1A06-4505-A178-2DDC30E76DE2}"/>
              </a:ext>
            </a:extLst>
          </p:cNvPr>
          <p:cNvPicPr>
            <a:picLocks noGrp="1" noChangeAspect="1"/>
          </p:cNvPicPr>
          <p:nvPr>
            <p:ph idx="1"/>
          </p:nvPr>
        </p:nvPicPr>
        <p:blipFill>
          <a:blip r:embed="rId2"/>
          <a:stretch>
            <a:fillRect/>
          </a:stretch>
        </p:blipFill>
        <p:spPr>
          <a:xfrm>
            <a:off x="3190495" y="2953819"/>
            <a:ext cx="8684898" cy="2699486"/>
          </a:xfrm>
        </p:spPr>
      </p:pic>
      <p:sp>
        <p:nvSpPr>
          <p:cNvPr id="19" name="Title 9">
            <a:extLst>
              <a:ext uri="{FF2B5EF4-FFF2-40B4-BE49-F238E27FC236}">
                <a16:creationId xmlns:a16="http://schemas.microsoft.com/office/drawing/2014/main" id="{1C144FCA-8287-4018-ABA9-AC7D51A7D8CF}"/>
              </a:ext>
            </a:extLst>
          </p:cNvPr>
          <p:cNvSpPr>
            <a:spLocks noGrp="1"/>
          </p:cNvSpPr>
          <p:nvPr>
            <p:ph type="title"/>
          </p:nvPr>
        </p:nvSpPr>
        <p:spPr>
          <a:xfrm>
            <a:off x="1097280" y="286603"/>
            <a:ext cx="10058400" cy="1450757"/>
          </a:xfrm>
        </p:spPr>
        <p:txBody>
          <a:bodyPr/>
          <a:lstStyle/>
          <a:p>
            <a:r>
              <a:rPr lang="en-US" dirty="0"/>
              <a:t>Service type</a:t>
            </a:r>
            <a:endParaRPr lang="en-IL" dirty="0"/>
          </a:p>
        </p:txBody>
      </p:sp>
      <p:sp>
        <p:nvSpPr>
          <p:cNvPr id="22" name="TextBox 21">
            <a:extLst>
              <a:ext uri="{FF2B5EF4-FFF2-40B4-BE49-F238E27FC236}">
                <a16:creationId xmlns:a16="http://schemas.microsoft.com/office/drawing/2014/main" id="{83EF8007-4BD8-4D04-8BC9-46BED619ACEF}"/>
              </a:ext>
            </a:extLst>
          </p:cNvPr>
          <p:cNvSpPr txBox="1"/>
          <p:nvPr/>
        </p:nvSpPr>
        <p:spPr>
          <a:xfrm>
            <a:off x="1003855" y="1997839"/>
            <a:ext cx="10290830" cy="3416320"/>
          </a:xfrm>
          <a:prstGeom prst="rect">
            <a:avLst/>
          </a:prstGeom>
          <a:noFill/>
        </p:spPr>
        <p:txBody>
          <a:bodyPr wrap="none" rtlCol="0">
            <a:spAutoFit/>
          </a:bodyPr>
          <a:lstStyle/>
          <a:p>
            <a:r>
              <a:rPr lang="en-GB" dirty="0"/>
              <a:t>We are going to explore how many customers are active in each service and how it reflects on the churn.</a:t>
            </a:r>
          </a:p>
          <a:p>
            <a:endParaRPr lang="en-GB" dirty="0"/>
          </a:p>
          <a:p>
            <a:r>
              <a:rPr lang="en-GB" dirty="0"/>
              <a:t>The Company's Services Are:</a:t>
            </a:r>
          </a:p>
          <a:p>
            <a:pPr marL="285750" indent="-285750">
              <a:buFont typeface="Wingdings" panose="05000000000000000000" pitchFamily="2" charset="2"/>
              <a:buChar char="Ø"/>
            </a:pPr>
            <a:r>
              <a:rPr lang="en-GB" dirty="0"/>
              <a:t>phone service</a:t>
            </a:r>
          </a:p>
          <a:p>
            <a:pPr marL="285750" indent="-285750">
              <a:buFont typeface="Wingdings" panose="05000000000000000000" pitchFamily="2" charset="2"/>
              <a:buChar char="Ø"/>
            </a:pPr>
            <a:r>
              <a:rPr lang="en-GB" dirty="0"/>
              <a:t>multiple lines</a:t>
            </a:r>
          </a:p>
          <a:p>
            <a:pPr marL="285750" indent="-285750">
              <a:buFont typeface="Wingdings" panose="05000000000000000000" pitchFamily="2" charset="2"/>
              <a:buChar char="Ø"/>
            </a:pPr>
            <a:r>
              <a:rPr lang="en-GB" dirty="0"/>
              <a:t>internet service</a:t>
            </a:r>
          </a:p>
          <a:p>
            <a:pPr marL="285750" indent="-285750">
              <a:buFont typeface="Wingdings" panose="05000000000000000000" pitchFamily="2" charset="2"/>
              <a:buChar char="Ø"/>
            </a:pPr>
            <a:r>
              <a:rPr lang="en-GB" dirty="0"/>
              <a:t>online security</a:t>
            </a:r>
          </a:p>
          <a:p>
            <a:pPr marL="285750" indent="-285750">
              <a:buFont typeface="Wingdings" panose="05000000000000000000" pitchFamily="2" charset="2"/>
              <a:buChar char="Ø"/>
            </a:pPr>
            <a:r>
              <a:rPr lang="en-GB" dirty="0"/>
              <a:t>online backup</a:t>
            </a:r>
          </a:p>
          <a:p>
            <a:pPr marL="285750" indent="-285750">
              <a:buFont typeface="Wingdings" panose="05000000000000000000" pitchFamily="2" charset="2"/>
              <a:buChar char="Ø"/>
            </a:pPr>
            <a:r>
              <a:rPr lang="en-GB" dirty="0"/>
              <a:t>device protection</a:t>
            </a:r>
          </a:p>
          <a:p>
            <a:pPr marL="285750" indent="-285750">
              <a:buFont typeface="Wingdings" panose="05000000000000000000" pitchFamily="2" charset="2"/>
              <a:buChar char="Ø"/>
            </a:pPr>
            <a:r>
              <a:rPr lang="en-GB" dirty="0"/>
              <a:t>Tec support</a:t>
            </a:r>
          </a:p>
          <a:p>
            <a:pPr marL="285750" indent="-285750">
              <a:buFont typeface="Wingdings" panose="05000000000000000000" pitchFamily="2" charset="2"/>
              <a:buChar char="Ø"/>
            </a:pPr>
            <a:r>
              <a:rPr lang="en-GB" dirty="0"/>
              <a:t>Streaming tv</a:t>
            </a:r>
          </a:p>
          <a:p>
            <a:pPr marL="285750" indent="-285750">
              <a:buFont typeface="Wingdings" panose="05000000000000000000" pitchFamily="2" charset="2"/>
              <a:buChar char="Ø"/>
            </a:pPr>
            <a:r>
              <a:rPr lang="en-GB" dirty="0"/>
              <a:t>streaming movies</a:t>
            </a:r>
            <a:endParaRPr lang="en-IL" dirty="0"/>
          </a:p>
        </p:txBody>
      </p:sp>
    </p:spTree>
    <p:extLst>
      <p:ext uri="{BB962C8B-B14F-4D97-AF65-F5344CB8AC3E}">
        <p14:creationId xmlns:p14="http://schemas.microsoft.com/office/powerpoint/2010/main" val="231649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CF7D0-6FE4-48BE-AACC-2A64955F2B8C}"/>
              </a:ext>
            </a:extLst>
          </p:cNvPr>
          <p:cNvSpPr>
            <a:spLocks noGrp="1"/>
          </p:cNvSpPr>
          <p:nvPr>
            <p:ph type="title"/>
          </p:nvPr>
        </p:nvSpPr>
        <p:spPr>
          <a:xfrm>
            <a:off x="642257" y="634946"/>
            <a:ext cx="6432434" cy="1450757"/>
          </a:xfrm>
        </p:spPr>
        <p:txBody>
          <a:bodyPr>
            <a:normAutofit/>
          </a:bodyPr>
          <a:lstStyle/>
          <a:p>
            <a:r>
              <a:rPr lang="en-US" dirty="0"/>
              <a:t>Service type</a:t>
            </a:r>
            <a:endParaRPr lang="en-IL" dirty="0"/>
          </a:p>
        </p:txBody>
      </p:sp>
      <p:cxnSp>
        <p:nvCxnSpPr>
          <p:cNvPr id="19" name="Straight Connector 1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1EC54C-FEA4-41F8-B6F4-97DCE5A15ED7}"/>
              </a:ext>
            </a:extLst>
          </p:cNvPr>
          <p:cNvSpPr>
            <a:spLocks noGrp="1"/>
          </p:cNvSpPr>
          <p:nvPr>
            <p:ph idx="1"/>
          </p:nvPr>
        </p:nvSpPr>
        <p:spPr>
          <a:xfrm>
            <a:off x="642257" y="2407436"/>
            <a:ext cx="6432434" cy="3461658"/>
          </a:xfrm>
        </p:spPr>
        <p:txBody>
          <a:bodyPr>
            <a:normAutofit/>
          </a:bodyPr>
          <a:lstStyle/>
          <a:p>
            <a:pPr>
              <a:lnSpc>
                <a:spcPct val="100000"/>
              </a:lnSpc>
              <a:buFont typeface="Wingdings" panose="05000000000000000000" pitchFamily="2" charset="2"/>
              <a:buChar char="Ø"/>
            </a:pPr>
            <a:r>
              <a:rPr lang="en-GB" sz="1300" dirty="0"/>
              <a:t> phone service: the majority of abandonment rate is within the first year of use.</a:t>
            </a:r>
          </a:p>
          <a:p>
            <a:pPr>
              <a:lnSpc>
                <a:spcPct val="100000"/>
              </a:lnSpc>
              <a:buFont typeface="Wingdings" panose="05000000000000000000" pitchFamily="2" charset="2"/>
              <a:buChar char="Ø"/>
            </a:pPr>
            <a:r>
              <a:rPr lang="en-GB" sz="1300" dirty="0"/>
              <a:t>multiple lines : there is a lot of clients that don’t have a phone service, there for cannot be activated with this service. The majority of abandonment rate is within the first year of use.</a:t>
            </a:r>
          </a:p>
          <a:p>
            <a:pPr>
              <a:lnSpc>
                <a:spcPct val="100000"/>
              </a:lnSpc>
              <a:buFont typeface="Wingdings" panose="05000000000000000000" pitchFamily="2" charset="2"/>
              <a:buChar char="Ø"/>
            </a:pPr>
            <a:r>
              <a:rPr lang="en-GB" sz="1300" dirty="0"/>
              <a:t>internet service: We can see that most clients have fibre optic infostructure.</a:t>
            </a:r>
          </a:p>
          <a:p>
            <a:pPr marL="0" indent="0">
              <a:lnSpc>
                <a:spcPct val="100000"/>
              </a:lnSpc>
              <a:buNone/>
            </a:pPr>
            <a:r>
              <a:rPr lang="en-GB" sz="1300" dirty="0"/>
              <a:t>First year we have 880 active clients with fibre optic, and 709 active clients with DSL.</a:t>
            </a:r>
          </a:p>
          <a:p>
            <a:pPr marL="0" indent="0">
              <a:lnSpc>
                <a:spcPct val="100000"/>
              </a:lnSpc>
              <a:buNone/>
            </a:pPr>
            <a:r>
              <a:rPr lang="en-GB" sz="1300" b="0" i="0" dirty="0">
                <a:effectLst/>
                <a:latin typeface="-apple-system"/>
              </a:rPr>
              <a:t>The premise above gat reinforcement by accompaniments ratio of abandonment based on general public: In the general population we have a ratio of 48.2% churn (abandonment) within the first year, in the internet service the ratio is 70.3% churn in fibre optic and 40.9% in DSL. The same behaviour reflected in the second year: the general population ratio of churn is 29.5%, in the internet service the ratio is 50% churn in fibre optic and 20% in DSL.in the internet service the ratio is 70.3% churn in optic and 40.9% in DSL</a:t>
            </a:r>
            <a:endParaRPr lang="en-GB" sz="1300" dirty="0"/>
          </a:p>
          <a:p>
            <a:pPr marL="0" indent="0">
              <a:lnSpc>
                <a:spcPct val="100000"/>
              </a:lnSpc>
              <a:buNone/>
            </a:pPr>
            <a:endParaRPr lang="en-GB" sz="1300" dirty="0"/>
          </a:p>
          <a:p>
            <a:pPr marL="0" indent="0">
              <a:lnSpc>
                <a:spcPct val="100000"/>
              </a:lnSpc>
              <a:buNone/>
            </a:pPr>
            <a:endParaRPr lang="en-GB" sz="1300" dirty="0"/>
          </a:p>
          <a:p>
            <a:pPr>
              <a:lnSpc>
                <a:spcPct val="100000"/>
              </a:lnSpc>
              <a:buFont typeface="Wingdings" panose="05000000000000000000" pitchFamily="2" charset="2"/>
              <a:buChar char="Ø"/>
            </a:pPr>
            <a:endParaRPr lang="en-GB" sz="1300" dirty="0"/>
          </a:p>
          <a:p>
            <a:pPr>
              <a:lnSpc>
                <a:spcPct val="100000"/>
              </a:lnSpc>
              <a:buFont typeface="Wingdings" panose="05000000000000000000" pitchFamily="2" charset="2"/>
              <a:buChar char="Ø"/>
            </a:pPr>
            <a:endParaRPr lang="en-GB" sz="1300" dirty="0"/>
          </a:p>
          <a:p>
            <a:pPr>
              <a:lnSpc>
                <a:spcPct val="100000"/>
              </a:lnSpc>
              <a:buFont typeface="Wingdings" panose="05000000000000000000" pitchFamily="2" charset="2"/>
              <a:buChar char="Ø"/>
            </a:pPr>
            <a:endParaRPr lang="en-GB" sz="1300" dirty="0"/>
          </a:p>
          <a:p>
            <a:pPr>
              <a:lnSpc>
                <a:spcPct val="100000"/>
              </a:lnSpc>
            </a:pPr>
            <a:endParaRPr lang="en-IL" sz="1300" dirty="0"/>
          </a:p>
        </p:txBody>
      </p:sp>
      <p:pic>
        <p:nvPicPr>
          <p:cNvPr id="5" name="Picture 4">
            <a:extLst>
              <a:ext uri="{FF2B5EF4-FFF2-40B4-BE49-F238E27FC236}">
                <a16:creationId xmlns:a16="http://schemas.microsoft.com/office/drawing/2014/main" id="{9D5B2637-7FC0-4241-89B2-7D8EDFA20749}"/>
              </a:ext>
            </a:extLst>
          </p:cNvPr>
          <p:cNvPicPr>
            <a:picLocks noChangeAspect="1"/>
          </p:cNvPicPr>
          <p:nvPr/>
        </p:nvPicPr>
        <p:blipFill>
          <a:blip r:embed="rId2"/>
          <a:stretch>
            <a:fillRect/>
          </a:stretch>
        </p:blipFill>
        <p:spPr>
          <a:xfrm>
            <a:off x="7400925" y="434564"/>
            <a:ext cx="4016852" cy="2719419"/>
          </a:xfrm>
          <a:prstGeom prst="rect">
            <a:avLst/>
          </a:prstGeom>
        </p:spPr>
      </p:pic>
      <p:pic>
        <p:nvPicPr>
          <p:cNvPr id="7" name="Picture 6">
            <a:extLst>
              <a:ext uri="{FF2B5EF4-FFF2-40B4-BE49-F238E27FC236}">
                <a16:creationId xmlns:a16="http://schemas.microsoft.com/office/drawing/2014/main" id="{F7A2EE7C-57F9-48DD-96FC-E3296424A69F}"/>
              </a:ext>
            </a:extLst>
          </p:cNvPr>
          <p:cNvPicPr>
            <a:picLocks noChangeAspect="1"/>
          </p:cNvPicPr>
          <p:nvPr/>
        </p:nvPicPr>
        <p:blipFill>
          <a:blip r:embed="rId3"/>
          <a:stretch>
            <a:fillRect/>
          </a:stretch>
        </p:blipFill>
        <p:spPr>
          <a:xfrm>
            <a:off x="7425351" y="3235067"/>
            <a:ext cx="3980145" cy="2719419"/>
          </a:xfrm>
          <a:prstGeom prst="rect">
            <a:avLst/>
          </a:prstGeom>
        </p:spPr>
      </p:pic>
      <p:sp>
        <p:nvSpPr>
          <p:cNvPr id="20" name="Rectangle 15">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899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04251-4C90-446B-9325-D2BCBA462C7A}"/>
              </a:ext>
            </a:extLst>
          </p:cNvPr>
          <p:cNvSpPr>
            <a:spLocks noGrp="1"/>
          </p:cNvSpPr>
          <p:nvPr>
            <p:ph type="title"/>
          </p:nvPr>
        </p:nvSpPr>
        <p:spPr>
          <a:xfrm>
            <a:off x="642257" y="634946"/>
            <a:ext cx="6432434" cy="1450757"/>
          </a:xfrm>
        </p:spPr>
        <p:txBody>
          <a:bodyPr>
            <a:normAutofit/>
          </a:bodyPr>
          <a:lstStyle/>
          <a:p>
            <a:r>
              <a:rPr lang="en-US" dirty="0"/>
              <a:t>Service type</a:t>
            </a:r>
            <a:endParaRPr lang="en-IL" dirty="0"/>
          </a:p>
        </p:txBody>
      </p:sp>
      <p:cxnSp>
        <p:nvCxnSpPr>
          <p:cNvPr id="19" name="Straight Connector 1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81689F-5881-4312-8EBD-D18FF413D4BC}"/>
              </a:ext>
            </a:extLst>
          </p:cNvPr>
          <p:cNvSpPr>
            <a:spLocks noGrp="1"/>
          </p:cNvSpPr>
          <p:nvPr>
            <p:ph idx="1"/>
          </p:nvPr>
        </p:nvSpPr>
        <p:spPr>
          <a:xfrm>
            <a:off x="642257" y="2407436"/>
            <a:ext cx="6432434" cy="3461658"/>
          </a:xfrm>
        </p:spPr>
        <p:txBody>
          <a:bodyPr>
            <a:normAutofit/>
          </a:bodyPr>
          <a:lstStyle/>
          <a:p>
            <a:pPr>
              <a:lnSpc>
                <a:spcPct val="100000"/>
              </a:lnSpc>
              <a:buFont typeface="Wingdings" panose="05000000000000000000" pitchFamily="2" charset="2"/>
              <a:buChar char="Ø"/>
            </a:pPr>
            <a:r>
              <a:rPr lang="en-GB" dirty="0"/>
              <a:t> online security, online backup, Tec support and device protection: </a:t>
            </a:r>
            <a:r>
              <a:rPr lang="en-GB" b="0" i="0" dirty="0">
                <a:effectLst/>
                <a:latin typeface="-apple-system"/>
              </a:rPr>
              <a:t>We can see that most clients chosen NOT to buy this service.</a:t>
            </a:r>
          </a:p>
          <a:p>
            <a:pPr>
              <a:lnSpc>
                <a:spcPct val="100000"/>
              </a:lnSpc>
              <a:buFont typeface="Wingdings" panose="05000000000000000000" pitchFamily="2" charset="2"/>
              <a:buChar char="Ø"/>
            </a:pPr>
            <a:r>
              <a:rPr lang="en-GB" dirty="0"/>
              <a:t> streaming tv and streaming movies </a:t>
            </a:r>
            <a:r>
              <a:rPr lang="en-GB" dirty="0">
                <a:latin typeface="-apple-system"/>
              </a:rPr>
              <a:t>:</a:t>
            </a:r>
            <a:r>
              <a:rPr lang="en-GB" b="0" i="0" dirty="0">
                <a:effectLst/>
                <a:latin typeface="-apple-system"/>
              </a:rPr>
              <a:t>This service requires internet connection, and as we established the internet infrastructure is probably not good enough. from 1,589 active internet customers (fibre optic + DSL) in the first year, only 456 clients upgraded their internet services. the abandonment ratio in the first year by general population is 48.2%, in this service the ratio is 64.9%.</a:t>
            </a:r>
          </a:p>
          <a:p>
            <a:pPr marL="0" indent="0">
              <a:lnSpc>
                <a:spcPct val="100000"/>
              </a:lnSpc>
              <a:buNone/>
            </a:pPr>
            <a:endParaRPr lang="en-GB" dirty="0"/>
          </a:p>
          <a:p>
            <a:pPr>
              <a:lnSpc>
                <a:spcPct val="100000"/>
              </a:lnSpc>
              <a:buFont typeface="Wingdings" panose="05000000000000000000" pitchFamily="2" charset="2"/>
              <a:buChar char="Ø"/>
            </a:pPr>
            <a:endParaRPr lang="en-GB" dirty="0"/>
          </a:p>
          <a:p>
            <a:pPr>
              <a:lnSpc>
                <a:spcPct val="100000"/>
              </a:lnSpc>
              <a:buFont typeface="Wingdings" panose="05000000000000000000" pitchFamily="2" charset="2"/>
              <a:buChar char="Ø"/>
            </a:pPr>
            <a:endParaRPr lang="en-GB" dirty="0"/>
          </a:p>
          <a:p>
            <a:pPr>
              <a:lnSpc>
                <a:spcPct val="100000"/>
              </a:lnSpc>
              <a:buFont typeface="Wingdings" panose="05000000000000000000" pitchFamily="2" charset="2"/>
              <a:buChar char="Ø"/>
            </a:pPr>
            <a:endParaRPr lang="en-GB" b="0" i="0" dirty="0">
              <a:effectLst/>
              <a:latin typeface="-apple-system"/>
            </a:endParaRPr>
          </a:p>
          <a:p>
            <a:pPr>
              <a:lnSpc>
                <a:spcPct val="100000"/>
              </a:lnSpc>
              <a:buFont typeface="Wingdings" panose="05000000000000000000" pitchFamily="2" charset="2"/>
              <a:buChar char="Ø"/>
            </a:pPr>
            <a:endParaRPr lang="en-GB" dirty="0"/>
          </a:p>
          <a:p>
            <a:pPr>
              <a:lnSpc>
                <a:spcPct val="100000"/>
              </a:lnSpc>
            </a:pPr>
            <a:endParaRPr lang="en-IL" dirty="0"/>
          </a:p>
        </p:txBody>
      </p:sp>
      <p:pic>
        <p:nvPicPr>
          <p:cNvPr id="5" name="Picture 4">
            <a:extLst>
              <a:ext uri="{FF2B5EF4-FFF2-40B4-BE49-F238E27FC236}">
                <a16:creationId xmlns:a16="http://schemas.microsoft.com/office/drawing/2014/main" id="{E007E1BE-8C0E-4A58-83B7-89D7AC6D0E94}"/>
              </a:ext>
            </a:extLst>
          </p:cNvPr>
          <p:cNvPicPr>
            <a:picLocks noChangeAspect="1"/>
          </p:cNvPicPr>
          <p:nvPr/>
        </p:nvPicPr>
        <p:blipFill rotWithShape="1">
          <a:blip r:embed="rId2"/>
          <a:srcRect t="2691" r="-1" b="223"/>
          <a:stretch/>
        </p:blipFill>
        <p:spPr>
          <a:xfrm>
            <a:off x="7556687" y="634947"/>
            <a:ext cx="4001315" cy="2616618"/>
          </a:xfrm>
          <a:prstGeom prst="rect">
            <a:avLst/>
          </a:prstGeom>
        </p:spPr>
      </p:pic>
      <p:pic>
        <p:nvPicPr>
          <p:cNvPr id="7" name="Picture 6">
            <a:extLst>
              <a:ext uri="{FF2B5EF4-FFF2-40B4-BE49-F238E27FC236}">
                <a16:creationId xmlns:a16="http://schemas.microsoft.com/office/drawing/2014/main" id="{131A105C-AF52-4F61-A742-450DD0832FEB}"/>
              </a:ext>
            </a:extLst>
          </p:cNvPr>
          <p:cNvPicPr>
            <a:picLocks noChangeAspect="1"/>
          </p:cNvPicPr>
          <p:nvPr/>
        </p:nvPicPr>
        <p:blipFill rotWithShape="1">
          <a:blip r:embed="rId3"/>
          <a:srcRect t="3906"/>
          <a:stretch/>
        </p:blipFill>
        <p:spPr>
          <a:xfrm>
            <a:off x="7556686" y="3337869"/>
            <a:ext cx="4001315" cy="2616618"/>
          </a:xfrm>
          <a:prstGeom prst="rect">
            <a:avLst/>
          </a:prstGeom>
        </p:spPr>
      </p:pic>
      <p:sp>
        <p:nvSpPr>
          <p:cNvPr id="20" name="Rectangle 15">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17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1">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FDC4C-1D7C-4AE7-A6E6-0D1196D543B0}"/>
              </a:ext>
            </a:extLst>
          </p:cNvPr>
          <p:cNvSpPr>
            <a:spLocks noGrp="1"/>
          </p:cNvSpPr>
          <p:nvPr>
            <p:ph type="title"/>
          </p:nvPr>
        </p:nvSpPr>
        <p:spPr>
          <a:xfrm>
            <a:off x="1097280" y="286603"/>
            <a:ext cx="6437363" cy="1450757"/>
          </a:xfrm>
        </p:spPr>
        <p:txBody>
          <a:bodyPr>
            <a:normAutofit/>
          </a:bodyPr>
          <a:lstStyle/>
          <a:p>
            <a:r>
              <a:rPr lang="en-US"/>
              <a:t>Our customers</a:t>
            </a:r>
            <a:endParaRPr lang="en-IL"/>
          </a:p>
        </p:txBody>
      </p:sp>
      <p:cxnSp>
        <p:nvCxnSpPr>
          <p:cNvPr id="59" name="Straight Connector 53">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BD9F638-BF4B-48E0-9181-BEA4919C1075}"/>
              </a:ext>
            </a:extLst>
          </p:cNvPr>
          <p:cNvSpPr txBox="1">
            <a:spLocks noGrp="1"/>
          </p:cNvSpPr>
          <p:nvPr>
            <p:ph idx="1"/>
          </p:nvPr>
        </p:nvSpPr>
        <p:spPr>
          <a:xfrm>
            <a:off x="1097281" y="2108201"/>
            <a:ext cx="6388242" cy="3760891"/>
          </a:xfrm>
          <a:prstGeom prst="rect">
            <a:avLst/>
          </a:prstGeom>
        </p:spPr>
        <p:txBody>
          <a:bodyPr rtlCol="0">
            <a:normAutofit/>
          </a:bodyPr>
          <a:lstStyle/>
          <a:p>
            <a:pPr marL="0" indent="0" eaLnBrk="0" fontAlgn="base" hangingPunct="0">
              <a:spcBef>
                <a:spcPct val="0"/>
              </a:spcBef>
              <a:spcAft>
                <a:spcPts val="600"/>
              </a:spcAft>
              <a:buClrTx/>
              <a:buSzTx/>
              <a:buNone/>
            </a:pPr>
            <a:r>
              <a:rPr kumimoji="0" lang="en-IL" altLang="en-IL" b="0" i="0" u="none" strike="noStrike" cap="none" normalizeH="0" baseline="0" dirty="0">
                <a:ln>
                  <a:noFill/>
                </a:ln>
                <a:effectLst/>
                <a:latin typeface="var(--jp-code-font-family)"/>
              </a:rPr>
              <a:t>We have 7</a:t>
            </a:r>
            <a:r>
              <a:rPr kumimoji="0" lang="en-US" altLang="en-IL" b="0" i="0" u="none" strike="noStrike" cap="none" normalizeH="0" baseline="0" dirty="0">
                <a:ln>
                  <a:noFill/>
                </a:ln>
                <a:effectLst/>
                <a:latin typeface="var(--jp-code-font-family)"/>
              </a:rPr>
              <a:t>,</a:t>
            </a:r>
            <a:r>
              <a:rPr kumimoji="0" lang="en-IL" altLang="en-IL" b="0" i="0" u="none" strike="noStrike" cap="none" normalizeH="0" baseline="0" dirty="0">
                <a:ln>
                  <a:noFill/>
                </a:ln>
                <a:effectLst/>
                <a:latin typeface="var(--jp-code-font-family)"/>
              </a:rPr>
              <a:t>043 clients. only 1</a:t>
            </a:r>
            <a:r>
              <a:rPr kumimoji="0" lang="en-US" altLang="en-IL" b="0" i="0" u="none" strike="noStrike" cap="none" normalizeH="0" baseline="0" dirty="0">
                <a:ln>
                  <a:noFill/>
                </a:ln>
                <a:effectLst/>
                <a:latin typeface="var(--jp-code-font-family)"/>
              </a:rPr>
              <a:t>,</a:t>
            </a:r>
            <a:r>
              <a:rPr kumimoji="0" lang="en-IL" altLang="en-IL" b="0" i="0" u="none" strike="noStrike" cap="none" normalizeH="0" baseline="0" dirty="0">
                <a:ln>
                  <a:noFill/>
                </a:ln>
                <a:effectLst/>
                <a:latin typeface="var(--jp-code-font-family)"/>
              </a:rPr>
              <a:t>869 of them are active</a:t>
            </a:r>
            <a:r>
              <a:rPr lang="en-GB" altLang="en-IL" dirty="0">
                <a:latin typeface="var(--jp-code-font-family)"/>
              </a:rPr>
              <a:t> </a:t>
            </a:r>
            <a:r>
              <a:rPr kumimoji="0" lang="en-IL" altLang="en-IL" b="0" i="0" u="none" strike="noStrike" cap="none" normalizeH="0" baseline="0" dirty="0">
                <a:ln>
                  <a:noFill/>
                </a:ln>
                <a:effectLst/>
                <a:latin typeface="var(--jp-code-font-family)"/>
              </a:rPr>
              <a:t>and 5</a:t>
            </a:r>
            <a:r>
              <a:rPr kumimoji="0" lang="en-US" altLang="en-IL" b="0" i="0" u="none" strike="noStrike" cap="none" normalizeH="0" baseline="0" dirty="0">
                <a:ln>
                  <a:noFill/>
                </a:ln>
                <a:effectLst/>
                <a:latin typeface="var(--jp-code-font-family)"/>
              </a:rPr>
              <a:t>,</a:t>
            </a:r>
            <a:r>
              <a:rPr kumimoji="0" lang="en-IL" altLang="en-IL" b="0" i="0" u="none" strike="noStrike" cap="none" normalizeH="0" baseline="0" dirty="0">
                <a:ln>
                  <a:noFill/>
                </a:ln>
                <a:effectLst/>
                <a:latin typeface="var(--jp-code-font-family)"/>
              </a:rPr>
              <a:t>174 is unactive. (26.536987%) actives</a:t>
            </a:r>
            <a:r>
              <a:rPr kumimoji="0" lang="en-IL" altLang="en-IL" b="0" i="0" u="none" strike="noStrike" cap="none" normalizeH="0" baseline="0" dirty="0">
                <a:ln>
                  <a:noFill/>
                </a:ln>
                <a:effectLst/>
              </a:rPr>
              <a:t> </a:t>
            </a:r>
            <a:endParaRPr kumimoji="0" lang="en-IL" altLang="en-IL"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lang="en-GB" altLang="en-IL" dirty="0">
                <a:latin typeface="var(--jp-code-font-family)"/>
              </a:rPr>
              <a:t>As we can see 48.2% of our customers has abandum the company after the first year.</a:t>
            </a:r>
          </a:p>
          <a:p>
            <a:pPr marL="0" marR="0" lvl="0" indent="0" defTabSz="914400" rtl="0" eaLnBrk="0" fontAlgn="base" latinLnBrk="0" hangingPunct="0">
              <a:spcBef>
                <a:spcPct val="0"/>
              </a:spcBef>
              <a:spcAft>
                <a:spcPts val="600"/>
              </a:spcAft>
              <a:buClrTx/>
              <a:buSzTx/>
              <a:buFontTx/>
              <a:buNone/>
              <a:tabLst/>
            </a:pPr>
            <a:endParaRPr lang="en-IL" altLang="en-IL" dirty="0">
              <a:latin typeface="var(--jp-code-font-family)"/>
            </a:endParaRPr>
          </a:p>
        </p:txBody>
      </p:sp>
      <p:sp>
        <p:nvSpPr>
          <p:cNvPr id="60" name="Rectangle 55">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DF47C00-23CC-4EDC-B892-1478F171A8DD}"/>
              </a:ext>
            </a:extLst>
          </p:cNvPr>
          <p:cNvPicPr>
            <a:picLocks noChangeAspect="1"/>
          </p:cNvPicPr>
          <p:nvPr/>
        </p:nvPicPr>
        <p:blipFill>
          <a:blip r:embed="rId2"/>
          <a:stretch>
            <a:fillRect/>
          </a:stretch>
        </p:blipFill>
        <p:spPr>
          <a:xfrm>
            <a:off x="8027989" y="1144905"/>
            <a:ext cx="3506785" cy="4208141"/>
          </a:xfrm>
          <a:prstGeom prst="rect">
            <a:avLst/>
          </a:prstGeom>
        </p:spPr>
      </p:pic>
    </p:spTree>
    <p:extLst>
      <p:ext uri="{BB962C8B-B14F-4D97-AF65-F5344CB8AC3E}">
        <p14:creationId xmlns:p14="http://schemas.microsoft.com/office/powerpoint/2010/main" val="174253501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{AD415E3E-C5E8-414A-A7F1-CB15024A308F}tf11429527_win32</Template>
  <TotalTime>7373</TotalTime>
  <Words>2326</Words>
  <Application>Microsoft Office PowerPoint</Application>
  <PresentationFormat>Widescreen</PresentationFormat>
  <Paragraphs>193</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-apple-system</vt:lpstr>
      <vt:lpstr>Arial</vt:lpstr>
      <vt:lpstr>Bookman Old Style</vt:lpstr>
      <vt:lpstr>Calibri</vt:lpstr>
      <vt:lpstr>Franklin Gothic Book</vt:lpstr>
      <vt:lpstr>inherit</vt:lpstr>
      <vt:lpstr>Libre Franklin</vt:lpstr>
      <vt:lpstr>var(--jp-code-font-family)</vt:lpstr>
      <vt:lpstr>Wingdings</vt:lpstr>
      <vt:lpstr>1_RetrospectVTI</vt:lpstr>
      <vt:lpstr>PYTHON PROJECT</vt:lpstr>
      <vt:lpstr>Introduction</vt:lpstr>
      <vt:lpstr>The Problem</vt:lpstr>
      <vt:lpstr>Data Description</vt:lpstr>
      <vt:lpstr>Gender</vt:lpstr>
      <vt:lpstr>Service type</vt:lpstr>
      <vt:lpstr>Service type</vt:lpstr>
      <vt:lpstr>Service type</vt:lpstr>
      <vt:lpstr>Our customers</vt:lpstr>
      <vt:lpstr>Our customers</vt:lpstr>
      <vt:lpstr>PowerPoint Presentation</vt:lpstr>
      <vt:lpstr>Payment Method</vt:lpstr>
      <vt:lpstr>Seniority</vt:lpstr>
      <vt:lpstr>Churn</vt:lpstr>
      <vt:lpstr> Churn</vt:lpstr>
      <vt:lpstr>Data Engineering</vt:lpstr>
      <vt:lpstr>Data Mining</vt:lpstr>
      <vt:lpstr>Train Table</vt:lpstr>
      <vt:lpstr>The process of creating Mashin Lerning</vt:lpstr>
      <vt:lpstr>Decision Tree</vt:lpstr>
      <vt:lpstr>PowerPoint Presentation</vt:lpstr>
      <vt:lpstr>Random Forest Model</vt:lpstr>
      <vt:lpstr>Accuracy Check</vt:lpstr>
      <vt:lpstr>Overfitting</vt:lpstr>
      <vt:lpstr>PowerPoint Presentation</vt:lpstr>
      <vt:lpstr>The most homogeneous division is gender</vt:lpstr>
      <vt:lpstr>Explanation of the tree Left side division by  gender -  women  </vt:lpstr>
      <vt:lpstr>Explanation of the tree right side division by  gender -  men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PROJECT</dc:title>
  <dc:creator>Luba Zameslov</dc:creator>
  <cp:lastModifiedBy>Luba Zameslov</cp:lastModifiedBy>
  <cp:revision>3</cp:revision>
  <dcterms:created xsi:type="dcterms:W3CDTF">2021-08-28T16:04:39Z</dcterms:created>
  <dcterms:modified xsi:type="dcterms:W3CDTF">2021-09-03T07:37:03Z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