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25" r:id="rId2"/>
  </p:sldMasterIdLst>
  <p:sldIdLst>
    <p:sldId id="256" r:id="rId3"/>
    <p:sldId id="4444" r:id="rId4"/>
    <p:sldId id="4446" r:id="rId5"/>
    <p:sldId id="4448" r:id="rId6"/>
    <p:sldId id="4445" r:id="rId7"/>
    <p:sldId id="4450" r:id="rId8"/>
    <p:sldId id="445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C7DD7B-E40E-45D1-A45F-551078625BFC}" type="datetimeFigureOut">
              <a:rPr lang="en-IN" smtClean="0"/>
              <a:t>29-08-2022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B0B10427-5C7E-41D5-A286-4846C9229F63}"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1303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C7DD7B-E40E-45D1-A45F-551078625BFC}"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10427-5C7E-41D5-A286-4846C9229F63}"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7636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C7DD7B-E40E-45D1-A45F-551078625BFC}"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10427-5C7E-41D5-A286-4846C9229F63}"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7967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901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0_Blank">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97351DC1-E076-6245-B504-6F941D5549C4}"/>
              </a:ext>
            </a:extLst>
          </p:cNvPr>
          <p:cNvSpPr>
            <a:spLocks noGrp="1"/>
          </p:cNvSpPr>
          <p:nvPr>
            <p:ph type="pic" sz="quarter" idx="14"/>
          </p:nvPr>
        </p:nvSpPr>
        <p:spPr>
          <a:xfrm>
            <a:off x="7229997" y="1367228"/>
            <a:ext cx="3762599" cy="3440187"/>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1844860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1_Blank">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97351DC1-E076-6245-B504-6F941D5549C4}"/>
              </a:ext>
            </a:extLst>
          </p:cNvPr>
          <p:cNvSpPr>
            <a:spLocks noGrp="1"/>
          </p:cNvSpPr>
          <p:nvPr>
            <p:ph type="pic" sz="quarter" idx="14"/>
          </p:nvPr>
        </p:nvSpPr>
        <p:spPr>
          <a:xfrm>
            <a:off x="3310119" y="0"/>
            <a:ext cx="4921625" cy="6858000"/>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165731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Blank">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97351DC1-E076-6245-B504-6F941D5549C4}"/>
              </a:ext>
            </a:extLst>
          </p:cNvPr>
          <p:cNvSpPr>
            <a:spLocks noGrp="1"/>
          </p:cNvSpPr>
          <p:nvPr>
            <p:ph type="pic" sz="quarter" idx="14"/>
          </p:nvPr>
        </p:nvSpPr>
        <p:spPr>
          <a:xfrm>
            <a:off x="604570" y="3001225"/>
            <a:ext cx="2675031" cy="3137348"/>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259019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3_Blank">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97351DC1-E076-6245-B504-6F941D5549C4}"/>
              </a:ext>
            </a:extLst>
          </p:cNvPr>
          <p:cNvSpPr>
            <a:spLocks noGrp="1"/>
          </p:cNvSpPr>
          <p:nvPr>
            <p:ph type="pic" sz="quarter" idx="14"/>
          </p:nvPr>
        </p:nvSpPr>
        <p:spPr>
          <a:xfrm>
            <a:off x="6980065" y="0"/>
            <a:ext cx="5211935" cy="6858000"/>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2846290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4_Blank">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97351DC1-E076-6245-B504-6F941D5549C4}"/>
              </a:ext>
            </a:extLst>
          </p:cNvPr>
          <p:cNvSpPr>
            <a:spLocks noGrp="1"/>
          </p:cNvSpPr>
          <p:nvPr>
            <p:ph type="pic" sz="quarter" idx="14"/>
          </p:nvPr>
        </p:nvSpPr>
        <p:spPr>
          <a:xfrm>
            <a:off x="0" y="0"/>
            <a:ext cx="3995751" cy="3429000"/>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41406281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5_Blank">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97351DC1-E076-6245-B504-6F941D5549C4}"/>
              </a:ext>
            </a:extLst>
          </p:cNvPr>
          <p:cNvSpPr>
            <a:spLocks noGrp="1"/>
          </p:cNvSpPr>
          <p:nvPr>
            <p:ph type="pic" sz="quarter" idx="14"/>
          </p:nvPr>
        </p:nvSpPr>
        <p:spPr>
          <a:xfrm>
            <a:off x="531301" y="535370"/>
            <a:ext cx="3317992" cy="4814160"/>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6575997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6_Blank">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97351DC1-E076-6245-B504-6F941D5549C4}"/>
              </a:ext>
            </a:extLst>
          </p:cNvPr>
          <p:cNvSpPr>
            <a:spLocks noGrp="1"/>
          </p:cNvSpPr>
          <p:nvPr>
            <p:ph type="pic" sz="quarter" idx="14"/>
          </p:nvPr>
        </p:nvSpPr>
        <p:spPr>
          <a:xfrm>
            <a:off x="8730637" y="2103657"/>
            <a:ext cx="2917448" cy="4091224"/>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776181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C7DD7B-E40E-45D1-A45F-551078625BFC}"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10427-5C7E-41D5-A286-4846C9229F63}"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92649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7_Blank">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97351DC1-E076-6245-B504-6F941D5549C4}"/>
              </a:ext>
            </a:extLst>
          </p:cNvPr>
          <p:cNvSpPr>
            <a:spLocks noGrp="1"/>
          </p:cNvSpPr>
          <p:nvPr>
            <p:ph type="pic" sz="quarter" idx="14"/>
          </p:nvPr>
        </p:nvSpPr>
        <p:spPr>
          <a:xfrm>
            <a:off x="769851" y="2940426"/>
            <a:ext cx="2675031" cy="3038684"/>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28585232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8_Blank">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97351DC1-E076-6245-B504-6F941D5549C4}"/>
              </a:ext>
            </a:extLst>
          </p:cNvPr>
          <p:cNvSpPr>
            <a:spLocks noGrp="1"/>
          </p:cNvSpPr>
          <p:nvPr>
            <p:ph type="pic" sz="quarter" idx="14"/>
          </p:nvPr>
        </p:nvSpPr>
        <p:spPr>
          <a:xfrm>
            <a:off x="656512" y="633835"/>
            <a:ext cx="2076938" cy="2326396"/>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28996467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9_Blank">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97351DC1-E076-6245-B504-6F941D5549C4}"/>
              </a:ext>
            </a:extLst>
          </p:cNvPr>
          <p:cNvSpPr>
            <a:spLocks noGrp="1"/>
          </p:cNvSpPr>
          <p:nvPr>
            <p:ph type="pic" sz="quarter" idx="14"/>
          </p:nvPr>
        </p:nvSpPr>
        <p:spPr>
          <a:xfrm>
            <a:off x="0" y="0"/>
            <a:ext cx="3485087" cy="2326396"/>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7348994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0_Blank">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02EAF180-189F-7C44-8DB1-50EF93CA96FD}"/>
              </a:ext>
            </a:extLst>
          </p:cNvPr>
          <p:cNvSpPr>
            <a:spLocks noGrp="1"/>
          </p:cNvSpPr>
          <p:nvPr>
            <p:ph type="pic" sz="quarter" idx="15"/>
          </p:nvPr>
        </p:nvSpPr>
        <p:spPr>
          <a:xfrm>
            <a:off x="5014840" y="1454839"/>
            <a:ext cx="2177146" cy="2176573"/>
          </a:xfrm>
          <a:prstGeom prst="ellipse">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12341326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1_Blank">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97351DC1-E076-6245-B504-6F941D5549C4}"/>
              </a:ext>
            </a:extLst>
          </p:cNvPr>
          <p:cNvSpPr>
            <a:spLocks noGrp="1"/>
          </p:cNvSpPr>
          <p:nvPr>
            <p:ph type="pic" sz="quarter" idx="14"/>
          </p:nvPr>
        </p:nvSpPr>
        <p:spPr>
          <a:xfrm>
            <a:off x="553127" y="1032917"/>
            <a:ext cx="2085253" cy="2507452"/>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24198842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2_Blank">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97351DC1-E076-6245-B504-6F941D5549C4}"/>
              </a:ext>
            </a:extLst>
          </p:cNvPr>
          <p:cNvSpPr>
            <a:spLocks noGrp="1"/>
          </p:cNvSpPr>
          <p:nvPr>
            <p:ph type="pic" sz="quarter" idx="14"/>
          </p:nvPr>
        </p:nvSpPr>
        <p:spPr>
          <a:xfrm>
            <a:off x="-18" y="0"/>
            <a:ext cx="3630853" cy="3477343"/>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20245145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3_Blank">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97351DC1-E076-6245-B504-6F941D5549C4}"/>
              </a:ext>
            </a:extLst>
          </p:cNvPr>
          <p:cNvSpPr>
            <a:spLocks noGrp="1"/>
          </p:cNvSpPr>
          <p:nvPr>
            <p:ph type="pic" sz="quarter" idx="14"/>
          </p:nvPr>
        </p:nvSpPr>
        <p:spPr>
          <a:xfrm>
            <a:off x="722879" y="2154482"/>
            <a:ext cx="2486728" cy="2886097"/>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27680115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4_Blank">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DD42B7F0-1D94-F446-9BC4-C6530129E4DA}"/>
              </a:ext>
            </a:extLst>
          </p:cNvPr>
          <p:cNvSpPr>
            <a:spLocks noGrp="1"/>
          </p:cNvSpPr>
          <p:nvPr>
            <p:ph type="pic" sz="quarter" idx="15"/>
          </p:nvPr>
        </p:nvSpPr>
        <p:spPr>
          <a:xfrm>
            <a:off x="5007430" y="263891"/>
            <a:ext cx="2177146" cy="2176573"/>
          </a:xfrm>
          <a:prstGeom prst="ellipse">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8823320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5_Blank">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82B034B2-2564-B849-9852-4C666D90441B}"/>
              </a:ext>
            </a:extLst>
          </p:cNvPr>
          <p:cNvSpPr>
            <a:spLocks noGrp="1"/>
          </p:cNvSpPr>
          <p:nvPr>
            <p:ph type="pic" sz="quarter" idx="14"/>
          </p:nvPr>
        </p:nvSpPr>
        <p:spPr>
          <a:xfrm>
            <a:off x="402441" y="314296"/>
            <a:ext cx="2444084" cy="2443448"/>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14874038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6_Blank">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82B034B2-2564-B849-9852-4C666D90441B}"/>
              </a:ext>
            </a:extLst>
          </p:cNvPr>
          <p:cNvSpPr>
            <a:spLocks noGrp="1"/>
          </p:cNvSpPr>
          <p:nvPr>
            <p:ph type="pic" sz="quarter" idx="14"/>
          </p:nvPr>
        </p:nvSpPr>
        <p:spPr>
          <a:xfrm>
            <a:off x="402441" y="408449"/>
            <a:ext cx="3484771" cy="4667517"/>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2519309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C7DD7B-E40E-45D1-A45F-551078625BFC}"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10427-5C7E-41D5-A286-4846C9229F63}"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43255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7_Blank">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DD42B7F0-1D94-F446-9BC4-C6530129E4DA}"/>
              </a:ext>
            </a:extLst>
          </p:cNvPr>
          <p:cNvSpPr>
            <a:spLocks noGrp="1"/>
          </p:cNvSpPr>
          <p:nvPr>
            <p:ph type="pic" sz="quarter" idx="15"/>
          </p:nvPr>
        </p:nvSpPr>
        <p:spPr>
          <a:xfrm>
            <a:off x="1000489" y="1327937"/>
            <a:ext cx="2177140" cy="2176567"/>
          </a:xfrm>
          <a:prstGeom prst="ellipse">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8862242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8_Blank">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82B034B2-2564-B849-9852-4C666D90441B}"/>
              </a:ext>
            </a:extLst>
          </p:cNvPr>
          <p:cNvSpPr>
            <a:spLocks noGrp="1"/>
          </p:cNvSpPr>
          <p:nvPr>
            <p:ph type="pic" sz="quarter" idx="14"/>
          </p:nvPr>
        </p:nvSpPr>
        <p:spPr>
          <a:xfrm>
            <a:off x="616577" y="2041203"/>
            <a:ext cx="2067082" cy="2768658"/>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9238773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9_Blank">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AF64C709-11DE-6541-AF53-F63296A61B06}"/>
              </a:ext>
            </a:extLst>
          </p:cNvPr>
          <p:cNvSpPr>
            <a:spLocks noGrp="1"/>
          </p:cNvSpPr>
          <p:nvPr>
            <p:ph type="pic" sz="quarter" idx="14"/>
          </p:nvPr>
        </p:nvSpPr>
        <p:spPr>
          <a:xfrm>
            <a:off x="3245418" y="0"/>
            <a:ext cx="5701167" cy="3201725"/>
          </a:xfrm>
          <a:custGeom>
            <a:avLst/>
            <a:gdLst>
              <a:gd name="connsiteX0" fmla="*/ 1600863 w 11399365"/>
              <a:gd name="connsiteY0" fmla="*/ 0 h 6403450"/>
              <a:gd name="connsiteX1" fmla="*/ 11399365 w 11399365"/>
              <a:gd name="connsiteY1" fmla="*/ 0 h 6403450"/>
              <a:gd name="connsiteX2" fmla="*/ 9798503 w 11399365"/>
              <a:gd name="connsiteY2" fmla="*/ 6403450 h 6403450"/>
              <a:gd name="connsiteX3" fmla="*/ 0 w 11399365"/>
              <a:gd name="connsiteY3" fmla="*/ 6403450 h 6403450"/>
            </a:gdLst>
            <a:ahLst/>
            <a:cxnLst>
              <a:cxn ang="0">
                <a:pos x="connsiteX0" y="connsiteY0"/>
              </a:cxn>
              <a:cxn ang="0">
                <a:pos x="connsiteX1" y="connsiteY1"/>
              </a:cxn>
              <a:cxn ang="0">
                <a:pos x="connsiteX2" y="connsiteY2"/>
              </a:cxn>
              <a:cxn ang="0">
                <a:pos x="connsiteX3" y="connsiteY3"/>
              </a:cxn>
            </a:cxnLst>
            <a:rect l="l" t="t" r="r" b="b"/>
            <a:pathLst>
              <a:path w="11399365" h="6403450">
                <a:moveTo>
                  <a:pt x="1600863" y="0"/>
                </a:moveTo>
                <a:lnTo>
                  <a:pt x="11399365" y="0"/>
                </a:lnTo>
                <a:lnTo>
                  <a:pt x="9798503" y="6403450"/>
                </a:lnTo>
                <a:lnTo>
                  <a:pt x="0" y="6403450"/>
                </a:lnTo>
                <a:close/>
              </a:path>
            </a:pathLst>
          </a:custGeom>
          <a:solidFill>
            <a:schemeClr val="bg1">
              <a:lumMod val="95000"/>
            </a:schemeClr>
          </a:solidFill>
        </p:spPr>
        <p:txBody>
          <a:bodyPr wrap="square">
            <a:noAutofit/>
          </a:bodyPr>
          <a:lstStyle>
            <a:lvl1pPr>
              <a:defRPr sz="1051"/>
            </a:lvl1pPr>
          </a:lstStyle>
          <a:p>
            <a:endParaRPr lang="en-US"/>
          </a:p>
        </p:txBody>
      </p:sp>
    </p:spTree>
    <p:extLst>
      <p:ext uri="{BB962C8B-B14F-4D97-AF65-F5344CB8AC3E}">
        <p14:creationId xmlns:p14="http://schemas.microsoft.com/office/powerpoint/2010/main" val="994008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C7DD7B-E40E-45D1-A45F-551078625BFC}" type="datetimeFigureOut">
              <a:rPr lang="en-IN" smtClean="0"/>
              <a:t>29-08-2022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B10427-5C7E-41D5-A286-4846C9229F63}"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626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C7DD7B-E40E-45D1-A45F-551078625BFC}" type="datetimeFigureOut">
              <a:rPr lang="en-IN" smtClean="0"/>
              <a:t>29-08-2022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B10427-5C7E-41D5-A286-4846C9229F63}"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0471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C7DD7B-E40E-45D1-A45F-551078625BFC}" type="datetimeFigureOut">
              <a:rPr lang="en-IN" smtClean="0"/>
              <a:t>29-08-2022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B10427-5C7E-41D5-A286-4846C9229F63}"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6849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C7DD7B-E40E-45D1-A45F-551078625BFC}" type="datetimeFigureOut">
              <a:rPr lang="en-IN" smtClean="0"/>
              <a:t>29-08-2022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B10427-5C7E-41D5-A286-4846C9229F63}" type="slidenum">
              <a:rPr lang="en-IN" smtClean="0"/>
              <a:t>‹#›</a:t>
            </a:fld>
            <a:endParaRPr lang="en-IN"/>
          </a:p>
        </p:txBody>
      </p:sp>
    </p:spTree>
    <p:extLst>
      <p:ext uri="{BB962C8B-B14F-4D97-AF65-F5344CB8AC3E}">
        <p14:creationId xmlns:p14="http://schemas.microsoft.com/office/powerpoint/2010/main" val="3500796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C7DD7B-E40E-45D1-A45F-551078625BFC}" type="datetimeFigureOut">
              <a:rPr lang="en-IN" smtClean="0"/>
              <a:t>29-08-2022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B10427-5C7E-41D5-A286-4846C9229F63}"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8001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2C7DD7B-E40E-45D1-A45F-551078625BFC}" type="datetimeFigureOut">
              <a:rPr lang="en-IN" smtClean="0"/>
              <a:t>29-08-2022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B0B10427-5C7E-41D5-A286-4846C9229F63}"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8237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2C7DD7B-E40E-45D1-A45F-551078625BFC}" type="datetimeFigureOut">
              <a:rPr lang="en-IN" smtClean="0"/>
              <a:t>29-08-2022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0B10427-5C7E-41D5-A286-4846C9229F63}"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58273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8/29/2022</a:t>
            </a:fld>
            <a:endParaRPr lang="en-US" dirty="0"/>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05963633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 id="2147483744" r:id="rId19"/>
    <p:sldLayoutId id="2147483745" r:id="rId20"/>
    <p:sldLayoutId id="2147483746" r:id="rId21"/>
  </p:sldLayoutIdLst>
  <p:hf hdr="0" ftr="0" dt="0"/>
  <p:txStyles>
    <p:titleStyle>
      <a:lvl1pPr algn="l" defTabSz="914172"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0" indent="0" algn="l" defTabSz="914172"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086" indent="0" algn="l" defTabSz="914172"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172" indent="0" algn="l" defTabSz="914172"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257" indent="0" algn="l" defTabSz="914172"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343" indent="0" algn="l" defTabSz="914172"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2" rtl="0" eaLnBrk="1" latinLnBrk="0" hangingPunct="1">
        <a:defRPr sz="1800" kern="1200">
          <a:solidFill>
            <a:schemeClr val="tx1"/>
          </a:solidFill>
          <a:latin typeface="+mn-lt"/>
          <a:ea typeface="+mn-ea"/>
          <a:cs typeface="+mn-cs"/>
        </a:defRPr>
      </a:lvl1pPr>
      <a:lvl2pPr marL="457086" algn="l" defTabSz="914172" rtl="0" eaLnBrk="1" latinLnBrk="0" hangingPunct="1">
        <a:defRPr sz="1800" kern="1200">
          <a:solidFill>
            <a:schemeClr val="tx1"/>
          </a:solidFill>
          <a:latin typeface="+mn-lt"/>
          <a:ea typeface="+mn-ea"/>
          <a:cs typeface="+mn-cs"/>
        </a:defRPr>
      </a:lvl2pPr>
      <a:lvl3pPr marL="914172" algn="l" defTabSz="914172" rtl="0" eaLnBrk="1" latinLnBrk="0" hangingPunct="1">
        <a:defRPr sz="1800" kern="1200">
          <a:solidFill>
            <a:schemeClr val="tx1"/>
          </a:solidFill>
          <a:latin typeface="+mn-lt"/>
          <a:ea typeface="+mn-ea"/>
          <a:cs typeface="+mn-cs"/>
        </a:defRPr>
      </a:lvl3pPr>
      <a:lvl4pPr marL="1371257" algn="l" defTabSz="914172" rtl="0" eaLnBrk="1" latinLnBrk="0" hangingPunct="1">
        <a:defRPr sz="1800" kern="1200">
          <a:solidFill>
            <a:schemeClr val="tx1"/>
          </a:solidFill>
          <a:latin typeface="+mn-lt"/>
          <a:ea typeface="+mn-ea"/>
          <a:cs typeface="+mn-cs"/>
        </a:defRPr>
      </a:lvl4pPr>
      <a:lvl5pPr marL="1828343" algn="l" defTabSz="914172" rtl="0" eaLnBrk="1" latinLnBrk="0" hangingPunct="1">
        <a:defRPr sz="1800" kern="1200">
          <a:solidFill>
            <a:schemeClr val="tx1"/>
          </a:solidFill>
          <a:latin typeface="+mn-lt"/>
          <a:ea typeface="+mn-ea"/>
          <a:cs typeface="+mn-cs"/>
        </a:defRPr>
      </a:lvl5pPr>
      <a:lvl6pPr marL="2285429" algn="l" defTabSz="914172" rtl="0" eaLnBrk="1" latinLnBrk="0" hangingPunct="1">
        <a:defRPr sz="1800" kern="1200">
          <a:solidFill>
            <a:schemeClr val="tx1"/>
          </a:solidFill>
          <a:latin typeface="+mn-lt"/>
          <a:ea typeface="+mn-ea"/>
          <a:cs typeface="+mn-cs"/>
        </a:defRPr>
      </a:lvl6pPr>
      <a:lvl7pPr marL="2742514" algn="l" defTabSz="914172" rtl="0" eaLnBrk="1" latinLnBrk="0" hangingPunct="1">
        <a:defRPr sz="1800" kern="1200">
          <a:solidFill>
            <a:schemeClr val="tx1"/>
          </a:solidFill>
          <a:latin typeface="+mn-lt"/>
          <a:ea typeface="+mn-ea"/>
          <a:cs typeface="+mn-cs"/>
        </a:defRPr>
      </a:lvl7pPr>
      <a:lvl8pPr marL="3199600" algn="l" defTabSz="914172" rtl="0" eaLnBrk="1" latinLnBrk="0" hangingPunct="1">
        <a:defRPr sz="1800" kern="1200">
          <a:solidFill>
            <a:schemeClr val="tx1"/>
          </a:solidFill>
          <a:latin typeface="+mn-lt"/>
          <a:ea typeface="+mn-ea"/>
          <a:cs typeface="+mn-cs"/>
        </a:defRPr>
      </a:lvl8pPr>
      <a:lvl9pPr marL="3656686" algn="l" defTabSz="91417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6.xml"/><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6.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17380-A0E0-BDCD-D933-498FD9A61315}"/>
              </a:ext>
            </a:extLst>
          </p:cNvPr>
          <p:cNvSpPr>
            <a:spLocks noGrp="1"/>
          </p:cNvSpPr>
          <p:nvPr>
            <p:ph type="ctrTitle"/>
          </p:nvPr>
        </p:nvSpPr>
        <p:spPr>
          <a:xfrm>
            <a:off x="1524000" y="1078560"/>
            <a:ext cx="9144000" cy="1655762"/>
          </a:xfrm>
          <a:solidFill>
            <a:schemeClr val="tx2">
              <a:lumMod val="20000"/>
              <a:lumOff val="80000"/>
            </a:schemeClr>
          </a:solidFill>
        </p:spPr>
        <p:txBody>
          <a:bodyPr>
            <a:normAutofit/>
          </a:bodyPr>
          <a:lstStyle/>
          <a:p>
            <a:pPr algn="ctr"/>
            <a:r>
              <a:rPr lang="en-US" sz="2200" b="1" dirty="0">
                <a:solidFill>
                  <a:schemeClr val="accent1">
                    <a:lumMod val="60000"/>
                    <a:lumOff val="40000"/>
                  </a:schemeClr>
                </a:solidFill>
                <a:latin typeface="Calibri" panose="020F0502020204030204" pitchFamily="34" charset="0"/>
                <a:cs typeface="Calibri" panose="020F0502020204030204" pitchFamily="34" charset="0"/>
              </a:rPr>
              <a:t>Track Name- </a:t>
            </a:r>
            <a:r>
              <a:rPr lang="en-US" sz="2200" dirty="0">
                <a:latin typeface="Calibri" panose="020F0502020204030204" pitchFamily="34" charset="0"/>
                <a:cs typeface="Calibri" panose="020F0502020204030204" pitchFamily="34" charset="0"/>
              </a:rPr>
              <a:t>Analytics using Python</a:t>
            </a:r>
            <a:br>
              <a:rPr lang="en-US" sz="2200" dirty="0">
                <a:latin typeface="Calibri" panose="020F0502020204030204" pitchFamily="34" charset="0"/>
                <a:cs typeface="Calibri" panose="020F0502020204030204" pitchFamily="34" charset="0"/>
              </a:rPr>
            </a:br>
            <a:br>
              <a:rPr lang="en-US" sz="2200" dirty="0">
                <a:latin typeface="Calibri" panose="020F0502020204030204" pitchFamily="34" charset="0"/>
                <a:cs typeface="Calibri" panose="020F0502020204030204" pitchFamily="34" charset="0"/>
              </a:rPr>
            </a:br>
            <a:r>
              <a:rPr lang="en-US" sz="2200" b="1" dirty="0">
                <a:solidFill>
                  <a:schemeClr val="accent1">
                    <a:lumMod val="60000"/>
                    <a:lumOff val="40000"/>
                  </a:schemeClr>
                </a:solidFill>
                <a:latin typeface="Calibri" panose="020F0502020204030204" pitchFamily="34" charset="0"/>
                <a:cs typeface="Calibri" panose="020F0502020204030204" pitchFamily="34" charset="0"/>
              </a:rPr>
              <a:t>Team Name- </a:t>
            </a:r>
            <a:r>
              <a:rPr lang="en-GB" sz="2200" b="1" dirty="0">
                <a:latin typeface="Calibri" panose="020F0502020204030204" pitchFamily="34" charset="0"/>
                <a:cs typeface="Calibri" panose="020F0502020204030204" pitchFamily="34" charset="0"/>
              </a:rPr>
              <a:t>Python pro</a:t>
            </a:r>
            <a:br>
              <a:rPr lang="en-IN" sz="2400" dirty="0">
                <a:latin typeface="Calibri" panose="020F0502020204030204" pitchFamily="34" charset="0"/>
                <a:cs typeface="Calibri" panose="020F0502020204030204" pitchFamily="34" charset="0"/>
              </a:rPr>
            </a:br>
            <a:endParaRPr lang="en-IN" sz="24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0DA0F216-E4AF-2856-90CA-7D8B1DB98D1E}"/>
              </a:ext>
            </a:extLst>
          </p:cNvPr>
          <p:cNvSpPr>
            <a:spLocks noGrp="1"/>
          </p:cNvSpPr>
          <p:nvPr>
            <p:ph type="subTitle" idx="1"/>
          </p:nvPr>
        </p:nvSpPr>
        <p:spPr>
          <a:xfrm>
            <a:off x="1524000" y="3906175"/>
            <a:ext cx="5009965" cy="1873263"/>
          </a:xfrm>
        </p:spPr>
        <p:txBody>
          <a:bodyPr>
            <a:normAutofit fontScale="25000" lnSpcReduction="20000"/>
          </a:bodyPr>
          <a:lstStyle/>
          <a:p>
            <a:pPr algn="ctr"/>
            <a:r>
              <a:rPr lang="en-US" sz="6400" b="1" dirty="0">
                <a:solidFill>
                  <a:schemeClr val="accent1"/>
                </a:solidFill>
                <a:latin typeface="Calibri" panose="020F0502020204030204" pitchFamily="34" charset="0"/>
                <a:cs typeface="Calibri" panose="020F0502020204030204" pitchFamily="34" charset="0"/>
              </a:rPr>
              <a:t>TEAM MEMBERS</a:t>
            </a:r>
          </a:p>
          <a:p>
            <a:pPr marL="285750" indent="-285750">
              <a:buFont typeface="Wingdings" panose="05000000000000000000" pitchFamily="2" charset="2"/>
              <a:buChar char="q"/>
            </a:pPr>
            <a:r>
              <a:rPr lang="en-US" sz="4800" b="1" dirty="0">
                <a:latin typeface="Calibri" panose="020F0502020204030204" pitchFamily="34" charset="0"/>
                <a:cs typeface="Calibri" panose="020F0502020204030204" pitchFamily="34" charset="0"/>
              </a:rPr>
              <a:t>KRITI SHUKLA</a:t>
            </a:r>
          </a:p>
          <a:p>
            <a:pPr marL="285750" indent="-285750">
              <a:buFont typeface="Wingdings" panose="05000000000000000000" pitchFamily="2" charset="2"/>
              <a:buChar char="q"/>
            </a:pPr>
            <a:r>
              <a:rPr lang="en-US" sz="4800" b="1" dirty="0">
                <a:latin typeface="Calibri" panose="020F0502020204030204" pitchFamily="34" charset="0"/>
                <a:cs typeface="Calibri" panose="020F0502020204030204" pitchFamily="34" charset="0"/>
              </a:rPr>
              <a:t>AJINKYA BAM</a:t>
            </a:r>
          </a:p>
          <a:p>
            <a:pPr marL="285750" indent="-285750">
              <a:buFont typeface="Wingdings" panose="05000000000000000000" pitchFamily="2" charset="2"/>
              <a:buChar char="q"/>
            </a:pPr>
            <a:r>
              <a:rPr lang="en-US" sz="4800" b="1" dirty="0">
                <a:latin typeface="Calibri" panose="020F0502020204030204" pitchFamily="34" charset="0"/>
                <a:cs typeface="Calibri" panose="020F0502020204030204" pitchFamily="34" charset="0"/>
              </a:rPr>
              <a:t>SHUBHAM SHINDE</a:t>
            </a:r>
          </a:p>
          <a:p>
            <a:pPr marL="285750" indent="-285750">
              <a:buFont typeface="Wingdings" panose="05000000000000000000" pitchFamily="2" charset="2"/>
              <a:buChar char="q"/>
            </a:pPr>
            <a:r>
              <a:rPr lang="en-US" sz="4800" b="1" dirty="0">
                <a:latin typeface="Calibri" panose="020F0502020204030204" pitchFamily="34" charset="0"/>
                <a:cs typeface="Calibri" panose="020F0502020204030204" pitchFamily="34" charset="0"/>
              </a:rPr>
              <a:t>HITANSH  WADATKAR</a:t>
            </a:r>
          </a:p>
          <a:p>
            <a:pPr marL="285750" indent="-285750">
              <a:buFont typeface="Wingdings" panose="05000000000000000000" pitchFamily="2" charset="2"/>
              <a:buChar char="q"/>
            </a:pPr>
            <a:r>
              <a:rPr lang="en-US" sz="4800" b="1" dirty="0">
                <a:latin typeface="Calibri" panose="020F0502020204030204" pitchFamily="34" charset="0"/>
                <a:cs typeface="Calibri" panose="020F0502020204030204" pitchFamily="34" charset="0"/>
              </a:rPr>
              <a:t>KRISHNA  MAPARE</a:t>
            </a:r>
          </a:p>
          <a:p>
            <a:endParaRPr lang="en-IN" dirty="0"/>
          </a:p>
        </p:txBody>
      </p:sp>
      <p:pic>
        <p:nvPicPr>
          <p:cNvPr id="4" name="Picture 3" descr="A picture containing text, clipart&#10;&#10;Description automatically generated">
            <a:extLst>
              <a:ext uri="{FF2B5EF4-FFF2-40B4-BE49-F238E27FC236}">
                <a16:creationId xmlns:a16="http://schemas.microsoft.com/office/drawing/2014/main" id="{4A94EF6E-4F43-A4AC-1BD0-9351324F40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4127" y="3906176"/>
            <a:ext cx="3273873" cy="1873263"/>
          </a:xfrm>
          <a:prstGeom prst="rect">
            <a:avLst/>
          </a:prstGeom>
        </p:spPr>
      </p:pic>
    </p:spTree>
    <p:extLst>
      <p:ext uri="{BB962C8B-B14F-4D97-AF65-F5344CB8AC3E}">
        <p14:creationId xmlns:p14="http://schemas.microsoft.com/office/powerpoint/2010/main" val="3980982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8B8EC8E0-63E2-6747-A0AE-E186DA757D4A}"/>
              </a:ext>
            </a:extLst>
          </p:cNvPr>
          <p:cNvSpPr/>
          <p:nvPr/>
        </p:nvSpPr>
        <p:spPr>
          <a:xfrm>
            <a:off x="7493722" y="5340928"/>
            <a:ext cx="2258391" cy="9241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Calibri" panose="020F0502020204030204"/>
            </a:endParaRPr>
          </a:p>
        </p:txBody>
      </p:sp>
      <p:sp>
        <p:nvSpPr>
          <p:cNvPr id="25" name="Freeform 4">
            <a:extLst>
              <a:ext uri="{FF2B5EF4-FFF2-40B4-BE49-F238E27FC236}">
                <a16:creationId xmlns:a16="http://schemas.microsoft.com/office/drawing/2014/main" id="{CBA02708-E3F0-7442-AC74-F3BA16FA6A39}"/>
              </a:ext>
            </a:extLst>
          </p:cNvPr>
          <p:cNvSpPr>
            <a:spLocks noChangeArrowheads="1"/>
          </p:cNvSpPr>
          <p:nvPr/>
        </p:nvSpPr>
        <p:spPr bwMode="auto">
          <a:xfrm>
            <a:off x="10467448" y="11255360"/>
            <a:ext cx="362868" cy="447986"/>
          </a:xfrm>
          <a:custGeom>
            <a:avLst/>
            <a:gdLst>
              <a:gd name="T0" fmla="*/ 174 w 358"/>
              <a:gd name="T1" fmla="*/ 0 h 442"/>
              <a:gd name="T2" fmla="*/ 357 w 358"/>
              <a:gd name="T3" fmla="*/ 441 h 442"/>
              <a:gd name="T4" fmla="*/ 174 w 358"/>
              <a:gd name="T5" fmla="*/ 341 h 442"/>
              <a:gd name="T6" fmla="*/ 0 w 358"/>
              <a:gd name="T7" fmla="*/ 441 h 442"/>
              <a:gd name="T8" fmla="*/ 174 w 358"/>
              <a:gd name="T9" fmla="*/ 0 h 442"/>
            </a:gdLst>
            <a:ahLst/>
            <a:cxnLst>
              <a:cxn ang="0">
                <a:pos x="T0" y="T1"/>
              </a:cxn>
              <a:cxn ang="0">
                <a:pos x="T2" y="T3"/>
              </a:cxn>
              <a:cxn ang="0">
                <a:pos x="T4" y="T5"/>
              </a:cxn>
              <a:cxn ang="0">
                <a:pos x="T6" y="T7"/>
              </a:cxn>
              <a:cxn ang="0">
                <a:pos x="T8" y="T9"/>
              </a:cxn>
            </a:cxnLst>
            <a:rect l="0" t="0" r="r" b="b"/>
            <a:pathLst>
              <a:path w="358" h="442">
                <a:moveTo>
                  <a:pt x="174" y="0"/>
                </a:moveTo>
                <a:lnTo>
                  <a:pt x="357" y="441"/>
                </a:lnTo>
                <a:lnTo>
                  <a:pt x="174" y="341"/>
                </a:lnTo>
                <a:lnTo>
                  <a:pt x="0" y="441"/>
                </a:lnTo>
                <a:lnTo>
                  <a:pt x="174" y="0"/>
                </a:lnTo>
              </a:path>
            </a:pathLst>
          </a:custGeom>
          <a:solidFill>
            <a:schemeClr val="tx1">
              <a:lumMod val="20000"/>
              <a:lumOff val="80000"/>
            </a:schemeClr>
          </a:solidFill>
          <a:ln>
            <a:noFill/>
          </a:ln>
          <a:effectLst/>
        </p:spPr>
        <p:txBody>
          <a:bodyPr wrap="none" anchor="ctr"/>
          <a:lstStyle/>
          <a:p>
            <a:pPr defTabSz="914217"/>
            <a:endParaRPr lang="en-US">
              <a:solidFill>
                <a:srgbClr val="999999"/>
              </a:solidFill>
              <a:latin typeface="Calibri" panose="020F0502020204030204"/>
            </a:endParaRPr>
          </a:p>
        </p:txBody>
      </p:sp>
      <p:sp>
        <p:nvSpPr>
          <p:cNvPr id="54" name="Rectangle 53">
            <a:extLst>
              <a:ext uri="{FF2B5EF4-FFF2-40B4-BE49-F238E27FC236}">
                <a16:creationId xmlns:a16="http://schemas.microsoft.com/office/drawing/2014/main" id="{2DD37958-413C-4E4E-9D4E-2B84E21B01A5}"/>
              </a:ext>
            </a:extLst>
          </p:cNvPr>
          <p:cNvSpPr/>
          <p:nvPr/>
        </p:nvSpPr>
        <p:spPr>
          <a:xfrm>
            <a:off x="1588" y="1"/>
            <a:ext cx="6979836" cy="12617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999999"/>
              </a:solidFill>
              <a:latin typeface="Calibri" panose="020F0502020204030204"/>
            </a:endParaRPr>
          </a:p>
        </p:txBody>
      </p:sp>
      <p:sp>
        <p:nvSpPr>
          <p:cNvPr id="70" name="CuadroTexto 350">
            <a:extLst>
              <a:ext uri="{FF2B5EF4-FFF2-40B4-BE49-F238E27FC236}">
                <a16:creationId xmlns:a16="http://schemas.microsoft.com/office/drawing/2014/main" id="{C669CF5E-95CE-B44A-98FD-82AA5DED88DA}"/>
              </a:ext>
            </a:extLst>
          </p:cNvPr>
          <p:cNvSpPr txBox="1"/>
          <p:nvPr/>
        </p:nvSpPr>
        <p:spPr>
          <a:xfrm>
            <a:off x="709419" y="184535"/>
            <a:ext cx="5734382" cy="1077218"/>
          </a:xfrm>
          <a:prstGeom prst="rect">
            <a:avLst/>
          </a:prstGeom>
          <a:noFill/>
        </p:spPr>
        <p:txBody>
          <a:bodyPr wrap="square" rtlCol="0">
            <a:spAutoFit/>
          </a:bodyPr>
          <a:lstStyle/>
          <a:p>
            <a:pPr algn="ctr" defTabSz="914217"/>
            <a:r>
              <a:rPr lang="en-US" sz="2400" u="sng" dirty="0">
                <a:solidFill>
                  <a:schemeClr val="bg1"/>
                </a:solidFill>
                <a:latin typeface="Calibri" panose="020F0502020204030204" pitchFamily="34" charset="0"/>
                <a:cs typeface="Calibri" panose="020F0502020204030204" pitchFamily="34" charset="0"/>
              </a:rPr>
              <a:t>Problem Statement</a:t>
            </a:r>
          </a:p>
          <a:p>
            <a:pPr defTabSz="914217"/>
            <a:endParaRPr lang="en-US" sz="4000" b="1" dirty="0">
              <a:solidFill>
                <a:srgbClr val="FFFFFF"/>
              </a:solidFill>
              <a:latin typeface="Roboto" panose="02000000000000000000" pitchFamily="2" charset="0"/>
              <a:ea typeface="Roboto" panose="02000000000000000000" pitchFamily="2" charset="0"/>
              <a:cs typeface="Poppins" pitchFamily="2" charset="77"/>
            </a:endParaRPr>
          </a:p>
        </p:txBody>
      </p:sp>
      <p:sp>
        <p:nvSpPr>
          <p:cNvPr id="2" name="TextBox 1">
            <a:extLst>
              <a:ext uri="{FF2B5EF4-FFF2-40B4-BE49-F238E27FC236}">
                <a16:creationId xmlns:a16="http://schemas.microsoft.com/office/drawing/2014/main" id="{DA994DFB-0353-610E-1FFA-64CE644322D0}"/>
              </a:ext>
            </a:extLst>
          </p:cNvPr>
          <p:cNvSpPr txBox="1"/>
          <p:nvPr/>
        </p:nvSpPr>
        <p:spPr>
          <a:xfrm>
            <a:off x="370588" y="1588131"/>
            <a:ext cx="6412044" cy="1477328"/>
          </a:xfrm>
          <a:prstGeom prst="rect">
            <a:avLst/>
          </a:prstGeom>
          <a:noFill/>
        </p:spPr>
        <p:txBody>
          <a:bodyPr wrap="square" rtlCol="0">
            <a:spAutoFit/>
          </a:bodyPr>
          <a:lstStyle/>
          <a:p>
            <a:pPr algn="ctr"/>
            <a:r>
              <a:rPr lang="en-US" sz="2400" b="1" dirty="0">
                <a:solidFill>
                  <a:schemeClr val="tx2"/>
                </a:solidFill>
                <a:latin typeface="Calibri" panose="020F0502020204030204" pitchFamily="34" charset="0"/>
                <a:cs typeface="Calibri" panose="020F0502020204030204" pitchFamily="34" charset="0"/>
              </a:rPr>
              <a:t>Analyze customer eligibility for home loan on factors such as income, education level, dependents etc.</a:t>
            </a:r>
            <a:endParaRPr lang="en-IN" sz="2400" b="1" dirty="0">
              <a:solidFill>
                <a:schemeClr val="tx2"/>
              </a:solidFill>
              <a:latin typeface="Calibri" panose="020F0502020204030204" pitchFamily="34" charset="0"/>
              <a:cs typeface="Calibri" panose="020F0502020204030204" pitchFamily="34" charset="0"/>
            </a:endParaRPr>
          </a:p>
          <a:p>
            <a:endParaRPr lang="en-IN" dirty="0"/>
          </a:p>
        </p:txBody>
      </p:sp>
      <p:pic>
        <p:nvPicPr>
          <p:cNvPr id="5" name="Picture 4" descr="A picture containing text, clipart&#10;&#10;Description automatically generated">
            <a:extLst>
              <a:ext uri="{FF2B5EF4-FFF2-40B4-BE49-F238E27FC236}">
                <a16:creationId xmlns:a16="http://schemas.microsoft.com/office/drawing/2014/main" id="{336C43DC-2D6A-0FD3-75DD-2F7AA03CAE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81424" y="1"/>
            <a:ext cx="5210576" cy="6858000"/>
          </a:xfrm>
          <a:prstGeom prst="rect">
            <a:avLst/>
          </a:prstGeom>
        </p:spPr>
      </p:pic>
      <p:sp>
        <p:nvSpPr>
          <p:cNvPr id="10" name="TextBox 9">
            <a:extLst>
              <a:ext uri="{FF2B5EF4-FFF2-40B4-BE49-F238E27FC236}">
                <a16:creationId xmlns:a16="http://schemas.microsoft.com/office/drawing/2014/main" id="{72345082-E79C-2A61-EF71-4D769342FEE6}"/>
              </a:ext>
            </a:extLst>
          </p:cNvPr>
          <p:cNvSpPr txBox="1"/>
          <p:nvPr/>
        </p:nvSpPr>
        <p:spPr>
          <a:xfrm>
            <a:off x="709419" y="3515543"/>
            <a:ext cx="5860558" cy="1754326"/>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tx2"/>
                </a:solidFill>
                <a:cs typeface="Arial" pitchFamily="34" charset="0"/>
              </a:rPr>
              <a:t>How can we help banks to reduce their NPA?</a:t>
            </a:r>
          </a:p>
          <a:p>
            <a:pPr marL="285750" indent="-285750">
              <a:buFont typeface="Arial" panose="020B0604020202020204" pitchFamily="34" charset="0"/>
              <a:buChar char="•"/>
            </a:pPr>
            <a:r>
              <a:rPr lang="en-US" sz="1800" dirty="0">
                <a:solidFill>
                  <a:schemeClr val="tx2"/>
                </a:solidFill>
                <a:cs typeface="Arial" pitchFamily="34" charset="0"/>
              </a:rPr>
              <a:t>How can Analytics help predict the correct set of customers for banks.</a:t>
            </a:r>
          </a:p>
          <a:p>
            <a:pPr marL="285750" indent="-285750">
              <a:buFont typeface="Arial" panose="020B0604020202020204" pitchFamily="34" charset="0"/>
              <a:buChar char="•"/>
            </a:pPr>
            <a:r>
              <a:rPr lang="en-US" sz="1800" dirty="0">
                <a:solidFill>
                  <a:schemeClr val="tx2"/>
                </a:solidFill>
                <a:cs typeface="Arial" pitchFamily="34" charset="0"/>
              </a:rPr>
              <a:t>How will customer be benefited if banks correctly identify their eligibility.</a:t>
            </a:r>
          </a:p>
          <a:p>
            <a:endParaRPr lang="en-IN" dirty="0"/>
          </a:p>
        </p:txBody>
      </p:sp>
      <p:sp>
        <p:nvSpPr>
          <p:cNvPr id="4" name="Rectangle 3">
            <a:extLst>
              <a:ext uri="{FF2B5EF4-FFF2-40B4-BE49-F238E27FC236}">
                <a16:creationId xmlns:a16="http://schemas.microsoft.com/office/drawing/2014/main" id="{41299172-B117-251A-B227-4F11C24DC901}"/>
              </a:ext>
            </a:extLst>
          </p:cNvPr>
          <p:cNvSpPr/>
          <p:nvPr/>
        </p:nvSpPr>
        <p:spPr>
          <a:xfrm>
            <a:off x="1695832" y="2942347"/>
            <a:ext cx="3887731" cy="400110"/>
          </a:xfrm>
          <a:prstGeom prst="rect">
            <a:avLst/>
          </a:prstGeom>
          <a:noFill/>
        </p:spPr>
        <p:txBody>
          <a:bodyPr wrap="none" lIns="91440" tIns="45720" rIns="91440" bIns="45720">
            <a:spAutoFit/>
          </a:bodyPr>
          <a:lstStyle/>
          <a:p>
            <a:pPr algn="ctr"/>
            <a:r>
              <a:rPr lang="en-US" sz="2000" b="0" cap="none" spc="0" dirty="0">
                <a:ln w="0"/>
                <a:solidFill>
                  <a:schemeClr val="accent1"/>
                </a:solidFill>
                <a:effectLst>
                  <a:outerShdw blurRad="38100" dist="25400" dir="5400000" algn="ctr" rotWithShape="0">
                    <a:srgbClr val="6E747A">
                      <a:alpha val="43000"/>
                    </a:srgbClr>
                  </a:outerShdw>
                </a:effectLst>
              </a:rPr>
              <a:t>Key points from problem statement</a:t>
            </a:r>
            <a:endParaRPr lang="en-IN" sz="20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04248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8B8EC8E0-63E2-6747-A0AE-E186DA757D4A}"/>
              </a:ext>
            </a:extLst>
          </p:cNvPr>
          <p:cNvSpPr/>
          <p:nvPr/>
        </p:nvSpPr>
        <p:spPr>
          <a:xfrm>
            <a:off x="7493722" y="5340928"/>
            <a:ext cx="2258391" cy="9241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Calibri" panose="020F0502020204030204"/>
            </a:endParaRPr>
          </a:p>
        </p:txBody>
      </p:sp>
      <p:sp>
        <p:nvSpPr>
          <p:cNvPr id="25" name="Freeform 4">
            <a:extLst>
              <a:ext uri="{FF2B5EF4-FFF2-40B4-BE49-F238E27FC236}">
                <a16:creationId xmlns:a16="http://schemas.microsoft.com/office/drawing/2014/main" id="{CBA02708-E3F0-7442-AC74-F3BA16FA6A39}"/>
              </a:ext>
            </a:extLst>
          </p:cNvPr>
          <p:cNvSpPr>
            <a:spLocks noChangeArrowheads="1"/>
          </p:cNvSpPr>
          <p:nvPr/>
        </p:nvSpPr>
        <p:spPr bwMode="auto">
          <a:xfrm>
            <a:off x="10467448" y="11255360"/>
            <a:ext cx="362868" cy="447986"/>
          </a:xfrm>
          <a:custGeom>
            <a:avLst/>
            <a:gdLst>
              <a:gd name="T0" fmla="*/ 174 w 358"/>
              <a:gd name="T1" fmla="*/ 0 h 442"/>
              <a:gd name="T2" fmla="*/ 357 w 358"/>
              <a:gd name="T3" fmla="*/ 441 h 442"/>
              <a:gd name="T4" fmla="*/ 174 w 358"/>
              <a:gd name="T5" fmla="*/ 341 h 442"/>
              <a:gd name="T6" fmla="*/ 0 w 358"/>
              <a:gd name="T7" fmla="*/ 441 h 442"/>
              <a:gd name="T8" fmla="*/ 174 w 358"/>
              <a:gd name="T9" fmla="*/ 0 h 442"/>
            </a:gdLst>
            <a:ahLst/>
            <a:cxnLst>
              <a:cxn ang="0">
                <a:pos x="T0" y="T1"/>
              </a:cxn>
              <a:cxn ang="0">
                <a:pos x="T2" y="T3"/>
              </a:cxn>
              <a:cxn ang="0">
                <a:pos x="T4" y="T5"/>
              </a:cxn>
              <a:cxn ang="0">
                <a:pos x="T6" y="T7"/>
              </a:cxn>
              <a:cxn ang="0">
                <a:pos x="T8" y="T9"/>
              </a:cxn>
            </a:cxnLst>
            <a:rect l="0" t="0" r="r" b="b"/>
            <a:pathLst>
              <a:path w="358" h="442">
                <a:moveTo>
                  <a:pt x="174" y="0"/>
                </a:moveTo>
                <a:lnTo>
                  <a:pt x="357" y="441"/>
                </a:lnTo>
                <a:lnTo>
                  <a:pt x="174" y="341"/>
                </a:lnTo>
                <a:lnTo>
                  <a:pt x="0" y="441"/>
                </a:lnTo>
                <a:lnTo>
                  <a:pt x="174" y="0"/>
                </a:lnTo>
              </a:path>
            </a:pathLst>
          </a:custGeom>
          <a:solidFill>
            <a:schemeClr val="tx1">
              <a:lumMod val="20000"/>
              <a:lumOff val="80000"/>
            </a:schemeClr>
          </a:solidFill>
          <a:ln>
            <a:noFill/>
          </a:ln>
          <a:effectLst/>
        </p:spPr>
        <p:txBody>
          <a:bodyPr wrap="none" anchor="ctr"/>
          <a:lstStyle/>
          <a:p>
            <a:pPr defTabSz="914217"/>
            <a:endParaRPr lang="en-US">
              <a:solidFill>
                <a:srgbClr val="999999"/>
              </a:solidFill>
              <a:latin typeface="Calibri" panose="020F0502020204030204"/>
            </a:endParaRPr>
          </a:p>
        </p:txBody>
      </p:sp>
      <p:sp>
        <p:nvSpPr>
          <p:cNvPr id="54" name="Rectangle 53">
            <a:extLst>
              <a:ext uri="{FF2B5EF4-FFF2-40B4-BE49-F238E27FC236}">
                <a16:creationId xmlns:a16="http://schemas.microsoft.com/office/drawing/2014/main" id="{2DD37958-413C-4E4E-9D4E-2B84E21B01A5}"/>
              </a:ext>
            </a:extLst>
          </p:cNvPr>
          <p:cNvSpPr/>
          <p:nvPr/>
        </p:nvSpPr>
        <p:spPr>
          <a:xfrm>
            <a:off x="1588" y="1"/>
            <a:ext cx="6978248" cy="18280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999999"/>
              </a:solidFill>
              <a:latin typeface="Calibri" panose="020F0502020204030204"/>
            </a:endParaRPr>
          </a:p>
        </p:txBody>
      </p:sp>
      <p:sp>
        <p:nvSpPr>
          <p:cNvPr id="70" name="CuadroTexto 350">
            <a:extLst>
              <a:ext uri="{FF2B5EF4-FFF2-40B4-BE49-F238E27FC236}">
                <a16:creationId xmlns:a16="http://schemas.microsoft.com/office/drawing/2014/main" id="{C669CF5E-95CE-B44A-98FD-82AA5DED88DA}"/>
              </a:ext>
            </a:extLst>
          </p:cNvPr>
          <p:cNvSpPr txBox="1"/>
          <p:nvPr/>
        </p:nvSpPr>
        <p:spPr>
          <a:xfrm>
            <a:off x="361618" y="546763"/>
            <a:ext cx="5734381" cy="1077218"/>
          </a:xfrm>
          <a:prstGeom prst="rect">
            <a:avLst/>
          </a:prstGeom>
          <a:noFill/>
        </p:spPr>
        <p:txBody>
          <a:bodyPr wrap="square" rtlCol="0">
            <a:spAutoFit/>
          </a:bodyPr>
          <a:lstStyle/>
          <a:p>
            <a:pPr algn="ctr" defTabSz="914217"/>
            <a:r>
              <a:rPr lang="en-US" sz="2400" u="sng" dirty="0">
                <a:solidFill>
                  <a:schemeClr val="bg1"/>
                </a:solidFill>
                <a:cs typeface="Arial" pitchFamily="34" charset="0"/>
              </a:rPr>
              <a:t>Insights</a:t>
            </a:r>
          </a:p>
          <a:p>
            <a:pPr defTabSz="914217"/>
            <a:endParaRPr lang="en-US" sz="4000" b="1" dirty="0">
              <a:solidFill>
                <a:srgbClr val="FFFFFF"/>
              </a:solidFill>
              <a:latin typeface="Roboto" panose="02000000000000000000" pitchFamily="2" charset="0"/>
              <a:ea typeface="Roboto" panose="02000000000000000000" pitchFamily="2" charset="0"/>
              <a:cs typeface="Poppins" pitchFamily="2" charset="77"/>
            </a:endParaRPr>
          </a:p>
        </p:txBody>
      </p:sp>
      <p:grpSp>
        <p:nvGrpSpPr>
          <p:cNvPr id="71" name="Group 70">
            <a:extLst>
              <a:ext uri="{FF2B5EF4-FFF2-40B4-BE49-F238E27FC236}">
                <a16:creationId xmlns:a16="http://schemas.microsoft.com/office/drawing/2014/main" id="{0849555D-8C42-8F40-B9F3-8B6CC45736AB}"/>
              </a:ext>
            </a:extLst>
          </p:cNvPr>
          <p:cNvGrpSpPr/>
          <p:nvPr/>
        </p:nvGrpSpPr>
        <p:grpSpPr>
          <a:xfrm>
            <a:off x="7717845" y="5501832"/>
            <a:ext cx="1939385" cy="627724"/>
            <a:chOff x="1897562" y="11300621"/>
            <a:chExt cx="3878769" cy="1255446"/>
          </a:xfrm>
        </p:grpSpPr>
        <p:sp>
          <p:nvSpPr>
            <p:cNvPr id="72" name="CuadroTexto 395">
              <a:extLst>
                <a:ext uri="{FF2B5EF4-FFF2-40B4-BE49-F238E27FC236}">
                  <a16:creationId xmlns:a16="http://schemas.microsoft.com/office/drawing/2014/main" id="{7BF57AA6-2916-7043-A24A-F5A2BE92F5B5}"/>
                </a:ext>
              </a:extLst>
            </p:cNvPr>
            <p:cNvSpPr txBox="1"/>
            <p:nvPr/>
          </p:nvSpPr>
          <p:spPr>
            <a:xfrm flipH="1">
              <a:off x="1899462" y="11300621"/>
              <a:ext cx="3876869" cy="800219"/>
            </a:xfrm>
            <a:prstGeom prst="rect">
              <a:avLst/>
            </a:prstGeom>
            <a:noFill/>
          </p:spPr>
          <p:txBody>
            <a:bodyPr wrap="square" rtlCol="0">
              <a:spAutoFit/>
            </a:bodyPr>
            <a:lstStyle/>
            <a:p>
              <a:pPr defTabSz="914217"/>
              <a:r>
                <a:rPr lang="en-US" sz="2000" dirty="0">
                  <a:solidFill>
                    <a:srgbClr val="FFFFFF"/>
                  </a:solidFill>
                  <a:latin typeface="Roboto Medium" panose="02000000000000000000" pitchFamily="2" charset="0"/>
                  <a:ea typeface="Roboto Medium" panose="02000000000000000000" pitchFamily="2" charset="0"/>
                  <a:cs typeface="Lato Semibold" panose="020F0502020204030203" pitchFamily="34" charset="0"/>
                </a:rPr>
                <a:t>Matt Anderson</a:t>
              </a:r>
            </a:p>
          </p:txBody>
        </p:sp>
        <p:sp>
          <p:nvSpPr>
            <p:cNvPr id="73" name="Rectangle 56">
              <a:extLst>
                <a:ext uri="{FF2B5EF4-FFF2-40B4-BE49-F238E27FC236}">
                  <a16:creationId xmlns:a16="http://schemas.microsoft.com/office/drawing/2014/main" id="{10623DCA-C99D-CF40-9F26-3555D3369551}"/>
                </a:ext>
              </a:extLst>
            </p:cNvPr>
            <p:cNvSpPr/>
            <p:nvPr/>
          </p:nvSpPr>
          <p:spPr>
            <a:xfrm flipH="1">
              <a:off x="1897562" y="12002070"/>
              <a:ext cx="2808753" cy="553997"/>
            </a:xfrm>
            <a:prstGeom prst="rect">
              <a:avLst/>
            </a:prstGeom>
          </p:spPr>
          <p:txBody>
            <a:bodyPr wrap="square">
              <a:spAutoFit/>
            </a:bodyPr>
            <a:lstStyle/>
            <a:p>
              <a:pPr defTabSz="914217"/>
              <a:r>
                <a:rPr lang="en-US" sz="1200" dirty="0">
                  <a:solidFill>
                    <a:srgbClr val="FFFFFF"/>
                  </a:solidFill>
                  <a:latin typeface="Lato Light" panose="020F0502020204030203" pitchFamily="34" charset="0"/>
                  <a:ea typeface="Lato Light" panose="020F0502020204030203" pitchFamily="34" charset="0"/>
                  <a:cs typeface="Lato Light" panose="020F0502020204030203" pitchFamily="34" charset="0"/>
                </a:rPr>
                <a:t>Company Name</a:t>
              </a:r>
            </a:p>
          </p:txBody>
        </p:sp>
      </p:grpSp>
      <p:sp>
        <p:nvSpPr>
          <p:cNvPr id="2" name="TextBox 1">
            <a:extLst>
              <a:ext uri="{FF2B5EF4-FFF2-40B4-BE49-F238E27FC236}">
                <a16:creationId xmlns:a16="http://schemas.microsoft.com/office/drawing/2014/main" id="{DA994DFB-0353-610E-1FFA-64CE644322D0}"/>
              </a:ext>
            </a:extLst>
          </p:cNvPr>
          <p:cNvSpPr txBox="1"/>
          <p:nvPr/>
        </p:nvSpPr>
        <p:spPr>
          <a:xfrm>
            <a:off x="361618" y="2551837"/>
            <a:ext cx="6483066" cy="2862322"/>
          </a:xfrm>
          <a:prstGeom prst="rect">
            <a:avLst/>
          </a:prstGeom>
          <a:noFill/>
        </p:spPr>
        <p:txBody>
          <a:bodyPr wrap="square" rtlCol="0">
            <a:spAutoFit/>
          </a:bodyPr>
          <a:lstStyle/>
          <a:p>
            <a:pPr marL="571500" indent="-571500">
              <a:buFont typeface="Arial" pitchFamily="34" charset="0"/>
              <a:buChar char="•"/>
            </a:pPr>
            <a:r>
              <a:rPr lang="en-US" sz="1800" dirty="0">
                <a:solidFill>
                  <a:schemeClr val="tx2"/>
                </a:solidFill>
                <a:cs typeface="Arial" pitchFamily="34" charset="0"/>
              </a:rPr>
              <a:t>A non-performing loan (NPA) is a bank loan that is subject to late repayment or is unlikely to be repaid by the borrower in full.</a:t>
            </a:r>
          </a:p>
          <a:p>
            <a:pPr marL="571500" indent="-571500">
              <a:buFont typeface="Arial" pitchFamily="34" charset="0"/>
              <a:buChar char="•"/>
            </a:pPr>
            <a:r>
              <a:rPr lang="en-US" sz="1800" dirty="0">
                <a:solidFill>
                  <a:schemeClr val="tx2"/>
                </a:solidFill>
                <a:cs typeface="Arial" pitchFamily="34" charset="0"/>
              </a:rPr>
              <a:t>Pre-sanction and post sanction credit monitoring has a major role in reducing NPAs</a:t>
            </a:r>
          </a:p>
          <a:p>
            <a:pPr marL="571500" indent="-571500">
              <a:buFont typeface="Arial" pitchFamily="34" charset="0"/>
              <a:buChar char="•"/>
            </a:pPr>
            <a:r>
              <a:rPr lang="en-US" sz="1800" dirty="0">
                <a:solidFill>
                  <a:schemeClr val="tx2"/>
                </a:solidFill>
                <a:cs typeface="Arial" pitchFamily="34" charset="0"/>
              </a:rPr>
              <a:t>Effective Scrutiny of periodical statements, discussions with the  borrower, analysis of borrower’s account with the bank, discussion with co-bankers, may be helpful in identifying the credibility of the borrower.</a:t>
            </a:r>
          </a:p>
          <a:p>
            <a:endParaRPr lang="en-IN" dirty="0"/>
          </a:p>
        </p:txBody>
      </p:sp>
      <p:sp>
        <p:nvSpPr>
          <p:cNvPr id="4" name="Picture Placeholder 3">
            <a:extLst>
              <a:ext uri="{FF2B5EF4-FFF2-40B4-BE49-F238E27FC236}">
                <a16:creationId xmlns:a16="http://schemas.microsoft.com/office/drawing/2014/main" id="{7AF6D053-D129-3C01-1CC5-C24BC3C64681}"/>
              </a:ext>
            </a:extLst>
          </p:cNvPr>
          <p:cNvSpPr>
            <a:spLocks noGrp="1"/>
          </p:cNvSpPr>
          <p:nvPr>
            <p:ph type="pic" sz="quarter" idx="14"/>
          </p:nvPr>
        </p:nvSpPr>
        <p:spPr/>
      </p:sp>
      <p:pic>
        <p:nvPicPr>
          <p:cNvPr id="5" name="Picture 4" descr="A picture containing text, clipart&#10;&#10;Description automatically generated">
            <a:extLst>
              <a:ext uri="{FF2B5EF4-FFF2-40B4-BE49-F238E27FC236}">
                <a16:creationId xmlns:a16="http://schemas.microsoft.com/office/drawing/2014/main" id="{336C43DC-2D6A-0FD3-75DD-2F7AA03CAE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79836" y="0"/>
            <a:ext cx="5210576" cy="6857999"/>
          </a:xfrm>
          <a:prstGeom prst="rect">
            <a:avLst/>
          </a:prstGeom>
        </p:spPr>
      </p:pic>
    </p:spTree>
    <p:extLst>
      <p:ext uri="{BB962C8B-B14F-4D97-AF65-F5344CB8AC3E}">
        <p14:creationId xmlns:p14="http://schemas.microsoft.com/office/powerpoint/2010/main" val="1756117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8B8EC8E0-63E2-6747-A0AE-E186DA757D4A}"/>
              </a:ext>
            </a:extLst>
          </p:cNvPr>
          <p:cNvSpPr/>
          <p:nvPr/>
        </p:nvSpPr>
        <p:spPr>
          <a:xfrm>
            <a:off x="7493722" y="5340928"/>
            <a:ext cx="2258391" cy="9241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Calibri" panose="020F0502020204030204"/>
            </a:endParaRPr>
          </a:p>
        </p:txBody>
      </p:sp>
      <p:sp>
        <p:nvSpPr>
          <p:cNvPr id="25" name="Freeform 4">
            <a:extLst>
              <a:ext uri="{FF2B5EF4-FFF2-40B4-BE49-F238E27FC236}">
                <a16:creationId xmlns:a16="http://schemas.microsoft.com/office/drawing/2014/main" id="{CBA02708-E3F0-7442-AC74-F3BA16FA6A39}"/>
              </a:ext>
            </a:extLst>
          </p:cNvPr>
          <p:cNvSpPr>
            <a:spLocks noChangeArrowheads="1"/>
          </p:cNvSpPr>
          <p:nvPr/>
        </p:nvSpPr>
        <p:spPr bwMode="auto">
          <a:xfrm>
            <a:off x="10467448" y="11255360"/>
            <a:ext cx="362868" cy="447986"/>
          </a:xfrm>
          <a:custGeom>
            <a:avLst/>
            <a:gdLst>
              <a:gd name="T0" fmla="*/ 174 w 358"/>
              <a:gd name="T1" fmla="*/ 0 h 442"/>
              <a:gd name="T2" fmla="*/ 357 w 358"/>
              <a:gd name="T3" fmla="*/ 441 h 442"/>
              <a:gd name="T4" fmla="*/ 174 w 358"/>
              <a:gd name="T5" fmla="*/ 341 h 442"/>
              <a:gd name="T6" fmla="*/ 0 w 358"/>
              <a:gd name="T7" fmla="*/ 441 h 442"/>
              <a:gd name="T8" fmla="*/ 174 w 358"/>
              <a:gd name="T9" fmla="*/ 0 h 442"/>
            </a:gdLst>
            <a:ahLst/>
            <a:cxnLst>
              <a:cxn ang="0">
                <a:pos x="T0" y="T1"/>
              </a:cxn>
              <a:cxn ang="0">
                <a:pos x="T2" y="T3"/>
              </a:cxn>
              <a:cxn ang="0">
                <a:pos x="T4" y="T5"/>
              </a:cxn>
              <a:cxn ang="0">
                <a:pos x="T6" y="T7"/>
              </a:cxn>
              <a:cxn ang="0">
                <a:pos x="T8" y="T9"/>
              </a:cxn>
            </a:cxnLst>
            <a:rect l="0" t="0" r="r" b="b"/>
            <a:pathLst>
              <a:path w="358" h="442">
                <a:moveTo>
                  <a:pt x="174" y="0"/>
                </a:moveTo>
                <a:lnTo>
                  <a:pt x="357" y="441"/>
                </a:lnTo>
                <a:lnTo>
                  <a:pt x="174" y="341"/>
                </a:lnTo>
                <a:lnTo>
                  <a:pt x="0" y="441"/>
                </a:lnTo>
                <a:lnTo>
                  <a:pt x="174" y="0"/>
                </a:lnTo>
              </a:path>
            </a:pathLst>
          </a:custGeom>
          <a:solidFill>
            <a:schemeClr val="tx1">
              <a:lumMod val="20000"/>
              <a:lumOff val="80000"/>
            </a:schemeClr>
          </a:solidFill>
          <a:ln>
            <a:noFill/>
          </a:ln>
          <a:effectLst/>
        </p:spPr>
        <p:txBody>
          <a:bodyPr wrap="none" anchor="ctr"/>
          <a:lstStyle/>
          <a:p>
            <a:pPr defTabSz="914217"/>
            <a:endParaRPr lang="en-US">
              <a:solidFill>
                <a:srgbClr val="999999"/>
              </a:solidFill>
              <a:latin typeface="Calibri" panose="020F0502020204030204"/>
            </a:endParaRPr>
          </a:p>
        </p:txBody>
      </p:sp>
      <p:sp>
        <p:nvSpPr>
          <p:cNvPr id="54" name="Rectangle 53">
            <a:extLst>
              <a:ext uri="{FF2B5EF4-FFF2-40B4-BE49-F238E27FC236}">
                <a16:creationId xmlns:a16="http://schemas.microsoft.com/office/drawing/2014/main" id="{2DD37958-413C-4E4E-9D4E-2B84E21B01A5}"/>
              </a:ext>
            </a:extLst>
          </p:cNvPr>
          <p:cNvSpPr/>
          <p:nvPr/>
        </p:nvSpPr>
        <p:spPr>
          <a:xfrm>
            <a:off x="1588" y="1"/>
            <a:ext cx="6978248" cy="18280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999999"/>
              </a:solidFill>
              <a:latin typeface="Calibri" panose="020F0502020204030204"/>
            </a:endParaRPr>
          </a:p>
        </p:txBody>
      </p:sp>
      <p:sp>
        <p:nvSpPr>
          <p:cNvPr id="70" name="CuadroTexto 350">
            <a:extLst>
              <a:ext uri="{FF2B5EF4-FFF2-40B4-BE49-F238E27FC236}">
                <a16:creationId xmlns:a16="http://schemas.microsoft.com/office/drawing/2014/main" id="{C669CF5E-95CE-B44A-98FD-82AA5DED88DA}"/>
              </a:ext>
            </a:extLst>
          </p:cNvPr>
          <p:cNvSpPr txBox="1"/>
          <p:nvPr/>
        </p:nvSpPr>
        <p:spPr>
          <a:xfrm>
            <a:off x="710841" y="546763"/>
            <a:ext cx="5559742" cy="1077218"/>
          </a:xfrm>
          <a:prstGeom prst="rect">
            <a:avLst/>
          </a:prstGeom>
          <a:noFill/>
        </p:spPr>
        <p:txBody>
          <a:bodyPr wrap="square" rtlCol="0">
            <a:spAutoFit/>
          </a:bodyPr>
          <a:lstStyle/>
          <a:p>
            <a:pPr algn="ctr"/>
            <a:r>
              <a:rPr lang="en-US" sz="2400" u="sng" dirty="0">
                <a:solidFill>
                  <a:schemeClr val="bg1"/>
                </a:solidFill>
                <a:cs typeface="Arial" pitchFamily="34" charset="0"/>
              </a:rPr>
              <a:t>Stakeholder Map</a:t>
            </a:r>
          </a:p>
          <a:p>
            <a:pPr defTabSz="914217"/>
            <a:endParaRPr lang="en-US" sz="4000" b="1" dirty="0">
              <a:solidFill>
                <a:srgbClr val="FFFFFF"/>
              </a:solidFill>
              <a:latin typeface="Roboto" panose="02000000000000000000" pitchFamily="2" charset="0"/>
              <a:ea typeface="Roboto" panose="02000000000000000000" pitchFamily="2" charset="0"/>
              <a:cs typeface="Poppins" pitchFamily="2" charset="77"/>
            </a:endParaRPr>
          </a:p>
        </p:txBody>
      </p:sp>
      <p:grpSp>
        <p:nvGrpSpPr>
          <p:cNvPr id="71" name="Group 70">
            <a:extLst>
              <a:ext uri="{FF2B5EF4-FFF2-40B4-BE49-F238E27FC236}">
                <a16:creationId xmlns:a16="http://schemas.microsoft.com/office/drawing/2014/main" id="{0849555D-8C42-8F40-B9F3-8B6CC45736AB}"/>
              </a:ext>
            </a:extLst>
          </p:cNvPr>
          <p:cNvGrpSpPr/>
          <p:nvPr/>
        </p:nvGrpSpPr>
        <p:grpSpPr>
          <a:xfrm>
            <a:off x="7717845" y="5501832"/>
            <a:ext cx="1939385" cy="627724"/>
            <a:chOff x="1897562" y="11300621"/>
            <a:chExt cx="3878769" cy="1255446"/>
          </a:xfrm>
        </p:grpSpPr>
        <p:sp>
          <p:nvSpPr>
            <p:cNvPr id="72" name="CuadroTexto 395">
              <a:extLst>
                <a:ext uri="{FF2B5EF4-FFF2-40B4-BE49-F238E27FC236}">
                  <a16:creationId xmlns:a16="http://schemas.microsoft.com/office/drawing/2014/main" id="{7BF57AA6-2916-7043-A24A-F5A2BE92F5B5}"/>
                </a:ext>
              </a:extLst>
            </p:cNvPr>
            <p:cNvSpPr txBox="1"/>
            <p:nvPr/>
          </p:nvSpPr>
          <p:spPr>
            <a:xfrm flipH="1">
              <a:off x="1899462" y="11300621"/>
              <a:ext cx="3876869" cy="800219"/>
            </a:xfrm>
            <a:prstGeom prst="rect">
              <a:avLst/>
            </a:prstGeom>
            <a:noFill/>
          </p:spPr>
          <p:txBody>
            <a:bodyPr wrap="square" rtlCol="0">
              <a:spAutoFit/>
            </a:bodyPr>
            <a:lstStyle/>
            <a:p>
              <a:pPr defTabSz="914217"/>
              <a:r>
                <a:rPr lang="en-US" sz="2000" dirty="0">
                  <a:solidFill>
                    <a:srgbClr val="FFFFFF"/>
                  </a:solidFill>
                  <a:latin typeface="Roboto Medium" panose="02000000000000000000" pitchFamily="2" charset="0"/>
                  <a:ea typeface="Roboto Medium" panose="02000000000000000000" pitchFamily="2" charset="0"/>
                  <a:cs typeface="Lato Semibold" panose="020F0502020204030203" pitchFamily="34" charset="0"/>
                </a:rPr>
                <a:t>Matt Anderson</a:t>
              </a:r>
            </a:p>
          </p:txBody>
        </p:sp>
        <p:sp>
          <p:nvSpPr>
            <p:cNvPr id="73" name="Rectangle 56">
              <a:extLst>
                <a:ext uri="{FF2B5EF4-FFF2-40B4-BE49-F238E27FC236}">
                  <a16:creationId xmlns:a16="http://schemas.microsoft.com/office/drawing/2014/main" id="{10623DCA-C99D-CF40-9F26-3555D3369551}"/>
                </a:ext>
              </a:extLst>
            </p:cNvPr>
            <p:cNvSpPr/>
            <p:nvPr/>
          </p:nvSpPr>
          <p:spPr>
            <a:xfrm flipH="1">
              <a:off x="1897562" y="12002070"/>
              <a:ext cx="2808753" cy="553997"/>
            </a:xfrm>
            <a:prstGeom prst="rect">
              <a:avLst/>
            </a:prstGeom>
          </p:spPr>
          <p:txBody>
            <a:bodyPr wrap="square">
              <a:spAutoFit/>
            </a:bodyPr>
            <a:lstStyle/>
            <a:p>
              <a:pPr defTabSz="914217"/>
              <a:r>
                <a:rPr lang="en-US" sz="1200" dirty="0">
                  <a:solidFill>
                    <a:srgbClr val="FFFFFF"/>
                  </a:solidFill>
                  <a:latin typeface="Lato Light" panose="020F0502020204030203" pitchFamily="34" charset="0"/>
                  <a:ea typeface="Lato Light" panose="020F0502020204030203" pitchFamily="34" charset="0"/>
                  <a:cs typeface="Lato Light" panose="020F0502020204030203" pitchFamily="34" charset="0"/>
                </a:rPr>
                <a:t>Company Name</a:t>
              </a:r>
            </a:p>
          </p:txBody>
        </p:sp>
      </p:grpSp>
      <p:sp>
        <p:nvSpPr>
          <p:cNvPr id="4" name="Picture Placeholder 3">
            <a:extLst>
              <a:ext uri="{FF2B5EF4-FFF2-40B4-BE49-F238E27FC236}">
                <a16:creationId xmlns:a16="http://schemas.microsoft.com/office/drawing/2014/main" id="{7AF6D053-D129-3C01-1CC5-C24BC3C64681}"/>
              </a:ext>
            </a:extLst>
          </p:cNvPr>
          <p:cNvSpPr>
            <a:spLocks noGrp="1"/>
          </p:cNvSpPr>
          <p:nvPr>
            <p:ph type="pic" sz="quarter" idx="14"/>
          </p:nvPr>
        </p:nvSpPr>
        <p:spPr/>
      </p:sp>
      <p:pic>
        <p:nvPicPr>
          <p:cNvPr id="5" name="Picture 4" descr="A picture containing text, clipart&#10;&#10;Description automatically generated">
            <a:extLst>
              <a:ext uri="{FF2B5EF4-FFF2-40B4-BE49-F238E27FC236}">
                <a16:creationId xmlns:a16="http://schemas.microsoft.com/office/drawing/2014/main" id="{336C43DC-2D6A-0FD3-75DD-2F7AA03CAE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79836" y="0"/>
            <a:ext cx="5210576" cy="6857999"/>
          </a:xfrm>
          <a:prstGeom prst="rect">
            <a:avLst/>
          </a:prstGeom>
        </p:spPr>
      </p:pic>
      <p:pic>
        <p:nvPicPr>
          <p:cNvPr id="3" name="Picture 2">
            <a:extLst>
              <a:ext uri="{FF2B5EF4-FFF2-40B4-BE49-F238E27FC236}">
                <a16:creationId xmlns:a16="http://schemas.microsoft.com/office/drawing/2014/main" id="{979A57F4-69C9-C3A5-4E80-0DFD0C46B7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841" y="2704935"/>
            <a:ext cx="5559742" cy="27968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28044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8B8EC8E0-63E2-6747-A0AE-E186DA757D4A}"/>
              </a:ext>
            </a:extLst>
          </p:cNvPr>
          <p:cNvSpPr/>
          <p:nvPr/>
        </p:nvSpPr>
        <p:spPr>
          <a:xfrm>
            <a:off x="7493722" y="5340928"/>
            <a:ext cx="2258391" cy="9241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Calibri" panose="020F0502020204030204"/>
            </a:endParaRPr>
          </a:p>
        </p:txBody>
      </p:sp>
      <p:sp>
        <p:nvSpPr>
          <p:cNvPr id="25" name="Freeform 4">
            <a:extLst>
              <a:ext uri="{FF2B5EF4-FFF2-40B4-BE49-F238E27FC236}">
                <a16:creationId xmlns:a16="http://schemas.microsoft.com/office/drawing/2014/main" id="{CBA02708-E3F0-7442-AC74-F3BA16FA6A39}"/>
              </a:ext>
            </a:extLst>
          </p:cNvPr>
          <p:cNvSpPr>
            <a:spLocks noChangeArrowheads="1"/>
          </p:cNvSpPr>
          <p:nvPr/>
        </p:nvSpPr>
        <p:spPr bwMode="auto">
          <a:xfrm>
            <a:off x="10467448" y="11255360"/>
            <a:ext cx="362868" cy="447986"/>
          </a:xfrm>
          <a:custGeom>
            <a:avLst/>
            <a:gdLst>
              <a:gd name="T0" fmla="*/ 174 w 358"/>
              <a:gd name="T1" fmla="*/ 0 h 442"/>
              <a:gd name="T2" fmla="*/ 357 w 358"/>
              <a:gd name="T3" fmla="*/ 441 h 442"/>
              <a:gd name="T4" fmla="*/ 174 w 358"/>
              <a:gd name="T5" fmla="*/ 341 h 442"/>
              <a:gd name="T6" fmla="*/ 0 w 358"/>
              <a:gd name="T7" fmla="*/ 441 h 442"/>
              <a:gd name="T8" fmla="*/ 174 w 358"/>
              <a:gd name="T9" fmla="*/ 0 h 442"/>
            </a:gdLst>
            <a:ahLst/>
            <a:cxnLst>
              <a:cxn ang="0">
                <a:pos x="T0" y="T1"/>
              </a:cxn>
              <a:cxn ang="0">
                <a:pos x="T2" y="T3"/>
              </a:cxn>
              <a:cxn ang="0">
                <a:pos x="T4" y="T5"/>
              </a:cxn>
              <a:cxn ang="0">
                <a:pos x="T6" y="T7"/>
              </a:cxn>
              <a:cxn ang="0">
                <a:pos x="T8" y="T9"/>
              </a:cxn>
            </a:cxnLst>
            <a:rect l="0" t="0" r="r" b="b"/>
            <a:pathLst>
              <a:path w="358" h="442">
                <a:moveTo>
                  <a:pt x="174" y="0"/>
                </a:moveTo>
                <a:lnTo>
                  <a:pt x="357" y="441"/>
                </a:lnTo>
                <a:lnTo>
                  <a:pt x="174" y="341"/>
                </a:lnTo>
                <a:lnTo>
                  <a:pt x="0" y="441"/>
                </a:lnTo>
                <a:lnTo>
                  <a:pt x="174" y="0"/>
                </a:lnTo>
              </a:path>
            </a:pathLst>
          </a:custGeom>
          <a:solidFill>
            <a:schemeClr val="tx1">
              <a:lumMod val="20000"/>
              <a:lumOff val="80000"/>
            </a:schemeClr>
          </a:solidFill>
          <a:ln>
            <a:noFill/>
          </a:ln>
          <a:effectLst/>
        </p:spPr>
        <p:txBody>
          <a:bodyPr wrap="none" anchor="ctr"/>
          <a:lstStyle/>
          <a:p>
            <a:pPr defTabSz="914217"/>
            <a:endParaRPr lang="en-US">
              <a:solidFill>
                <a:srgbClr val="999999"/>
              </a:solidFill>
              <a:latin typeface="Calibri" panose="020F0502020204030204"/>
            </a:endParaRPr>
          </a:p>
        </p:txBody>
      </p:sp>
      <p:sp>
        <p:nvSpPr>
          <p:cNvPr id="54" name="Rectangle 53">
            <a:extLst>
              <a:ext uri="{FF2B5EF4-FFF2-40B4-BE49-F238E27FC236}">
                <a16:creationId xmlns:a16="http://schemas.microsoft.com/office/drawing/2014/main" id="{2DD37958-413C-4E4E-9D4E-2B84E21B01A5}"/>
              </a:ext>
            </a:extLst>
          </p:cNvPr>
          <p:cNvSpPr/>
          <p:nvPr/>
        </p:nvSpPr>
        <p:spPr>
          <a:xfrm>
            <a:off x="1588" y="1"/>
            <a:ext cx="7100548" cy="1298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999999"/>
              </a:solidFill>
              <a:latin typeface="Calibri" panose="020F0502020204030204"/>
            </a:endParaRPr>
          </a:p>
        </p:txBody>
      </p:sp>
      <p:sp>
        <p:nvSpPr>
          <p:cNvPr id="70" name="CuadroTexto 350">
            <a:extLst>
              <a:ext uri="{FF2B5EF4-FFF2-40B4-BE49-F238E27FC236}">
                <a16:creationId xmlns:a16="http://schemas.microsoft.com/office/drawing/2014/main" id="{C669CF5E-95CE-B44A-98FD-82AA5DED88DA}"/>
              </a:ext>
            </a:extLst>
          </p:cNvPr>
          <p:cNvSpPr txBox="1"/>
          <p:nvPr/>
        </p:nvSpPr>
        <p:spPr>
          <a:xfrm>
            <a:off x="128085" y="221646"/>
            <a:ext cx="6483066" cy="1077218"/>
          </a:xfrm>
          <a:prstGeom prst="rect">
            <a:avLst/>
          </a:prstGeom>
          <a:noFill/>
        </p:spPr>
        <p:txBody>
          <a:bodyPr wrap="square" rtlCol="0">
            <a:spAutoFit/>
          </a:bodyPr>
          <a:lstStyle/>
          <a:p>
            <a:pPr algn="ctr" defTabSz="914217"/>
            <a:r>
              <a:rPr lang="en-US" sz="2400" u="sng" dirty="0">
                <a:solidFill>
                  <a:schemeClr val="bg1"/>
                </a:solidFill>
                <a:latin typeface="Arial" pitchFamily="34" charset="0"/>
                <a:cs typeface="Arial" pitchFamily="34" charset="0"/>
              </a:rPr>
              <a:t>Secondary Research</a:t>
            </a:r>
          </a:p>
          <a:p>
            <a:pPr defTabSz="914217"/>
            <a:endParaRPr lang="en-US" sz="4000" b="1" dirty="0">
              <a:solidFill>
                <a:srgbClr val="FFFFFF"/>
              </a:solidFill>
              <a:latin typeface="Roboto" panose="02000000000000000000" pitchFamily="2" charset="0"/>
              <a:ea typeface="Roboto" panose="02000000000000000000" pitchFamily="2" charset="0"/>
              <a:cs typeface="Poppins" pitchFamily="2" charset="77"/>
            </a:endParaRPr>
          </a:p>
        </p:txBody>
      </p:sp>
      <p:grpSp>
        <p:nvGrpSpPr>
          <p:cNvPr id="71" name="Group 70">
            <a:extLst>
              <a:ext uri="{FF2B5EF4-FFF2-40B4-BE49-F238E27FC236}">
                <a16:creationId xmlns:a16="http://schemas.microsoft.com/office/drawing/2014/main" id="{0849555D-8C42-8F40-B9F3-8B6CC45736AB}"/>
              </a:ext>
            </a:extLst>
          </p:cNvPr>
          <p:cNvGrpSpPr/>
          <p:nvPr/>
        </p:nvGrpSpPr>
        <p:grpSpPr>
          <a:xfrm>
            <a:off x="7717845" y="5501832"/>
            <a:ext cx="1939385" cy="627724"/>
            <a:chOff x="1897562" y="11300621"/>
            <a:chExt cx="3878769" cy="1255446"/>
          </a:xfrm>
        </p:grpSpPr>
        <p:sp>
          <p:nvSpPr>
            <p:cNvPr id="72" name="CuadroTexto 395">
              <a:extLst>
                <a:ext uri="{FF2B5EF4-FFF2-40B4-BE49-F238E27FC236}">
                  <a16:creationId xmlns:a16="http://schemas.microsoft.com/office/drawing/2014/main" id="{7BF57AA6-2916-7043-A24A-F5A2BE92F5B5}"/>
                </a:ext>
              </a:extLst>
            </p:cNvPr>
            <p:cNvSpPr txBox="1"/>
            <p:nvPr/>
          </p:nvSpPr>
          <p:spPr>
            <a:xfrm flipH="1">
              <a:off x="1899462" y="11300621"/>
              <a:ext cx="3876869" cy="800219"/>
            </a:xfrm>
            <a:prstGeom prst="rect">
              <a:avLst/>
            </a:prstGeom>
            <a:noFill/>
          </p:spPr>
          <p:txBody>
            <a:bodyPr wrap="square" rtlCol="0">
              <a:spAutoFit/>
            </a:bodyPr>
            <a:lstStyle/>
            <a:p>
              <a:pPr defTabSz="914217"/>
              <a:r>
                <a:rPr lang="en-US" sz="2000" dirty="0">
                  <a:solidFill>
                    <a:srgbClr val="FFFFFF"/>
                  </a:solidFill>
                  <a:latin typeface="Roboto Medium" panose="02000000000000000000" pitchFamily="2" charset="0"/>
                  <a:ea typeface="Roboto Medium" panose="02000000000000000000" pitchFamily="2" charset="0"/>
                  <a:cs typeface="Lato Semibold" panose="020F0502020204030203" pitchFamily="34" charset="0"/>
                </a:rPr>
                <a:t>Matt Anderson</a:t>
              </a:r>
            </a:p>
          </p:txBody>
        </p:sp>
        <p:sp>
          <p:nvSpPr>
            <p:cNvPr id="73" name="Rectangle 56">
              <a:extLst>
                <a:ext uri="{FF2B5EF4-FFF2-40B4-BE49-F238E27FC236}">
                  <a16:creationId xmlns:a16="http://schemas.microsoft.com/office/drawing/2014/main" id="{10623DCA-C99D-CF40-9F26-3555D3369551}"/>
                </a:ext>
              </a:extLst>
            </p:cNvPr>
            <p:cNvSpPr/>
            <p:nvPr/>
          </p:nvSpPr>
          <p:spPr>
            <a:xfrm flipH="1">
              <a:off x="1897562" y="12002070"/>
              <a:ext cx="2808753" cy="553997"/>
            </a:xfrm>
            <a:prstGeom prst="rect">
              <a:avLst/>
            </a:prstGeom>
          </p:spPr>
          <p:txBody>
            <a:bodyPr wrap="square">
              <a:spAutoFit/>
            </a:bodyPr>
            <a:lstStyle/>
            <a:p>
              <a:pPr defTabSz="914217"/>
              <a:r>
                <a:rPr lang="en-US" sz="1200" dirty="0">
                  <a:solidFill>
                    <a:srgbClr val="FFFFFF"/>
                  </a:solidFill>
                  <a:latin typeface="Lato Light" panose="020F0502020204030203" pitchFamily="34" charset="0"/>
                  <a:ea typeface="Lato Light" panose="020F0502020204030203" pitchFamily="34" charset="0"/>
                  <a:cs typeface="Lato Light" panose="020F0502020204030203" pitchFamily="34" charset="0"/>
                </a:rPr>
                <a:t>Company Name</a:t>
              </a:r>
            </a:p>
          </p:txBody>
        </p:sp>
      </p:grpSp>
      <p:sp>
        <p:nvSpPr>
          <p:cNvPr id="2" name="TextBox 1">
            <a:extLst>
              <a:ext uri="{FF2B5EF4-FFF2-40B4-BE49-F238E27FC236}">
                <a16:creationId xmlns:a16="http://schemas.microsoft.com/office/drawing/2014/main" id="{DA994DFB-0353-610E-1FFA-64CE644322D0}"/>
              </a:ext>
            </a:extLst>
          </p:cNvPr>
          <p:cNvSpPr txBox="1"/>
          <p:nvPr/>
        </p:nvSpPr>
        <p:spPr>
          <a:xfrm>
            <a:off x="0" y="1423852"/>
            <a:ext cx="6483066" cy="230832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2"/>
                </a:solidFill>
                <a:latin typeface="Calibri" panose="020F0502020204030204" pitchFamily="34" charset="0"/>
                <a:cs typeface="Calibri" panose="020F0502020204030204" pitchFamily="34" charset="0"/>
              </a:rPr>
              <a:t>Involves the summary, collation and/or synthesis of existing research.</a:t>
            </a:r>
          </a:p>
          <a:p>
            <a:pPr marL="285750" indent="-285750">
              <a:buFont typeface="Arial" panose="020B0604020202020204" pitchFamily="34" charset="0"/>
              <a:buChar char="•"/>
            </a:pPr>
            <a:r>
              <a:rPr lang="en-US" dirty="0">
                <a:solidFill>
                  <a:schemeClr val="tx2"/>
                </a:solidFill>
                <a:latin typeface="Calibri" panose="020F0502020204030204" pitchFamily="34" charset="0"/>
                <a:cs typeface="Calibri" panose="020F0502020204030204" pitchFamily="34" charset="0"/>
              </a:rPr>
              <a:t>The data set consists of data collected from various banks which includes data of costumers in different parameters such as :</a:t>
            </a:r>
          </a:p>
          <a:p>
            <a:r>
              <a:rPr lang="en-US" dirty="0">
                <a:solidFill>
                  <a:schemeClr val="tx2"/>
                </a:solidFill>
                <a:latin typeface="Calibri" panose="020F0502020204030204" pitchFamily="34" charset="0"/>
                <a:cs typeface="Calibri" panose="020F0502020204030204" pitchFamily="34" charset="0"/>
              </a:rPr>
              <a:t>       1.Income</a:t>
            </a:r>
          </a:p>
          <a:p>
            <a:r>
              <a:rPr lang="en-US" dirty="0">
                <a:solidFill>
                  <a:schemeClr val="tx2"/>
                </a:solidFill>
                <a:latin typeface="Calibri" panose="020F0502020204030204" pitchFamily="34" charset="0"/>
                <a:cs typeface="Calibri" panose="020F0502020204030204" pitchFamily="34" charset="0"/>
              </a:rPr>
              <a:t>       2.Education Level</a:t>
            </a:r>
          </a:p>
          <a:p>
            <a:r>
              <a:rPr lang="en-US" dirty="0">
                <a:solidFill>
                  <a:schemeClr val="tx2"/>
                </a:solidFill>
                <a:latin typeface="Calibri" panose="020F0502020204030204" pitchFamily="34" charset="0"/>
                <a:cs typeface="Calibri" panose="020F0502020204030204" pitchFamily="34" charset="0"/>
              </a:rPr>
              <a:t>       3.Number of dependents</a:t>
            </a:r>
          </a:p>
          <a:p>
            <a:endParaRPr lang="en-IN" dirty="0"/>
          </a:p>
        </p:txBody>
      </p:sp>
      <p:pic>
        <p:nvPicPr>
          <p:cNvPr id="5" name="Picture 4" descr="A picture containing text, clipart&#10;&#10;Description automatically generated">
            <a:extLst>
              <a:ext uri="{FF2B5EF4-FFF2-40B4-BE49-F238E27FC236}">
                <a16:creationId xmlns:a16="http://schemas.microsoft.com/office/drawing/2014/main" id="{336C43DC-2D6A-0FD3-75DD-2F7AA03CAE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87114" y="0"/>
            <a:ext cx="4904886" cy="6857999"/>
          </a:xfrm>
          <a:prstGeom prst="rect">
            <a:avLst/>
          </a:prstGeom>
        </p:spPr>
      </p:pic>
      <p:sp>
        <p:nvSpPr>
          <p:cNvPr id="6" name="Rectangle 5">
            <a:extLst>
              <a:ext uri="{FF2B5EF4-FFF2-40B4-BE49-F238E27FC236}">
                <a16:creationId xmlns:a16="http://schemas.microsoft.com/office/drawing/2014/main" id="{1267FB56-5C03-B2AC-87E2-814FC73B4C30}"/>
              </a:ext>
            </a:extLst>
          </p:cNvPr>
          <p:cNvSpPr/>
          <p:nvPr/>
        </p:nvSpPr>
        <p:spPr>
          <a:xfrm>
            <a:off x="-1588" y="3564664"/>
            <a:ext cx="7100548" cy="584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999999"/>
              </a:solidFill>
              <a:latin typeface="Calibri" panose="020F0502020204030204"/>
            </a:endParaRPr>
          </a:p>
        </p:txBody>
      </p:sp>
      <p:sp>
        <p:nvSpPr>
          <p:cNvPr id="10" name="TextBox 9">
            <a:extLst>
              <a:ext uri="{FF2B5EF4-FFF2-40B4-BE49-F238E27FC236}">
                <a16:creationId xmlns:a16="http://schemas.microsoft.com/office/drawing/2014/main" id="{368A6A24-7D2C-C63B-F405-2FBB619833C4}"/>
              </a:ext>
            </a:extLst>
          </p:cNvPr>
          <p:cNvSpPr txBox="1"/>
          <p:nvPr/>
        </p:nvSpPr>
        <p:spPr>
          <a:xfrm>
            <a:off x="557645" y="3672497"/>
            <a:ext cx="2918361" cy="369332"/>
          </a:xfrm>
          <a:prstGeom prst="rect">
            <a:avLst/>
          </a:prstGeom>
          <a:noFill/>
        </p:spPr>
        <p:txBody>
          <a:bodyPr wrap="square" rtlCol="0">
            <a:spAutoFit/>
          </a:bodyPr>
          <a:lstStyle/>
          <a:p>
            <a:pPr algn="l"/>
            <a:r>
              <a:rPr lang="en-GB" dirty="0">
                <a:solidFill>
                  <a:schemeClr val="bg2"/>
                </a:solidFill>
              </a:rPr>
              <a:t>Solutions</a:t>
            </a:r>
            <a:endParaRPr lang="en-US" dirty="0">
              <a:solidFill>
                <a:schemeClr val="bg2"/>
              </a:solidFill>
            </a:endParaRPr>
          </a:p>
        </p:txBody>
      </p:sp>
      <p:sp>
        <p:nvSpPr>
          <p:cNvPr id="12" name="TextBox 11">
            <a:extLst>
              <a:ext uri="{FF2B5EF4-FFF2-40B4-BE49-F238E27FC236}">
                <a16:creationId xmlns:a16="http://schemas.microsoft.com/office/drawing/2014/main" id="{D06CC04D-E8CC-6B8A-1031-AB3BEBDBB7F9}"/>
              </a:ext>
            </a:extLst>
          </p:cNvPr>
          <p:cNvSpPr txBox="1"/>
          <p:nvPr/>
        </p:nvSpPr>
        <p:spPr>
          <a:xfrm>
            <a:off x="200805" y="4259563"/>
            <a:ext cx="5734383" cy="2585323"/>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tx2"/>
                </a:solidFill>
                <a:latin typeface="Calibri" panose="020F0502020204030204" pitchFamily="34" charset="0"/>
                <a:cs typeface="Calibri" panose="020F0502020204030204" pitchFamily="34" charset="0"/>
              </a:rPr>
              <a:t>1) To avoid the litigation process bank should go for the settlement scheme. Recovery camp should be organized on periodic basis as it saves the time and energy of the banks which they can use on the productive activities.</a:t>
            </a:r>
          </a:p>
          <a:p>
            <a:pPr marL="285750" indent="-285750">
              <a:buFont typeface="Arial" panose="020B0604020202020204" pitchFamily="34" charset="0"/>
              <a:buChar char="•"/>
            </a:pPr>
            <a:r>
              <a:rPr lang="en-US" sz="1800" dirty="0">
                <a:solidFill>
                  <a:schemeClr val="tx2"/>
                </a:solidFill>
                <a:latin typeface="Calibri" panose="020F0502020204030204" pitchFamily="34" charset="0"/>
                <a:cs typeface="Calibri" panose="020F0502020204030204" pitchFamily="34" charset="0"/>
              </a:rPr>
              <a:t>2) Bank can sell the NPA to asset reconstruction companies for cash.</a:t>
            </a:r>
          </a:p>
          <a:p>
            <a:pPr marL="285750" indent="-285750">
              <a:buFont typeface="Arial" panose="020B0604020202020204" pitchFamily="34" charset="0"/>
              <a:buChar char="•"/>
            </a:pPr>
            <a:r>
              <a:rPr lang="en-US" sz="1800" dirty="0">
                <a:solidFill>
                  <a:schemeClr val="tx2"/>
                </a:solidFill>
                <a:latin typeface="Calibri" panose="020F0502020204030204" pitchFamily="34" charset="0"/>
                <a:cs typeface="Calibri" panose="020F0502020204030204" pitchFamily="34" charset="0"/>
              </a:rPr>
              <a:t>3)Bank can take the possession of the property on which security is created.</a:t>
            </a:r>
          </a:p>
          <a:p>
            <a:endParaRPr lang="en-IN" dirty="0"/>
          </a:p>
        </p:txBody>
      </p:sp>
    </p:spTree>
    <p:extLst>
      <p:ext uri="{BB962C8B-B14F-4D97-AF65-F5344CB8AC3E}">
        <p14:creationId xmlns:p14="http://schemas.microsoft.com/office/powerpoint/2010/main" val="3968400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70FF349F-652A-B323-81E2-1391B898B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2606"/>
            <a:ext cx="7429500" cy="1771650"/>
          </a:xfrm>
          <a:prstGeom prst="rect">
            <a:avLst/>
          </a:prstGeom>
        </p:spPr>
      </p:pic>
      <p:sp>
        <p:nvSpPr>
          <p:cNvPr id="4" name="TextBox 3">
            <a:extLst>
              <a:ext uri="{FF2B5EF4-FFF2-40B4-BE49-F238E27FC236}">
                <a16:creationId xmlns:a16="http://schemas.microsoft.com/office/drawing/2014/main" id="{A27A58F1-5274-2151-B7CF-975312747EAD}"/>
              </a:ext>
            </a:extLst>
          </p:cNvPr>
          <p:cNvSpPr txBox="1"/>
          <p:nvPr/>
        </p:nvSpPr>
        <p:spPr>
          <a:xfrm>
            <a:off x="5184074" y="2512126"/>
            <a:ext cx="1828800" cy="1828800"/>
          </a:xfrm>
          <a:prstGeom prst="rect">
            <a:avLst/>
          </a:prstGeom>
          <a:noFill/>
        </p:spPr>
        <p:txBody>
          <a:bodyPr wrap="square" rtlCol="0">
            <a:spAutoFit/>
          </a:bodyPr>
          <a:lstStyle/>
          <a:p>
            <a:pPr algn="l"/>
            <a:endParaRPr lang="en-US" dirty="0"/>
          </a:p>
        </p:txBody>
      </p:sp>
      <p:pic>
        <p:nvPicPr>
          <p:cNvPr id="5" name="Picture 5">
            <a:extLst>
              <a:ext uri="{FF2B5EF4-FFF2-40B4-BE49-F238E27FC236}">
                <a16:creationId xmlns:a16="http://schemas.microsoft.com/office/drawing/2014/main" id="{2D714B00-27C2-CB59-E525-A11F05AFE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234" y="2512126"/>
            <a:ext cx="7439025" cy="3952875"/>
          </a:xfrm>
          <a:prstGeom prst="rect">
            <a:avLst/>
          </a:prstGeom>
        </p:spPr>
      </p:pic>
      <p:pic>
        <p:nvPicPr>
          <p:cNvPr id="6" name="Picture 6">
            <a:extLst>
              <a:ext uri="{FF2B5EF4-FFF2-40B4-BE49-F238E27FC236}">
                <a16:creationId xmlns:a16="http://schemas.microsoft.com/office/drawing/2014/main" id="{1BA4D62B-650C-B6DE-1608-A5A4FABC60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4855" y="57147"/>
            <a:ext cx="4436177" cy="2472543"/>
          </a:xfrm>
          <a:prstGeom prst="rect">
            <a:avLst/>
          </a:prstGeom>
        </p:spPr>
      </p:pic>
      <p:pic>
        <p:nvPicPr>
          <p:cNvPr id="8" name="Picture 8">
            <a:extLst>
              <a:ext uri="{FF2B5EF4-FFF2-40B4-BE49-F238E27FC236}">
                <a16:creationId xmlns:a16="http://schemas.microsoft.com/office/drawing/2014/main" id="{01B6F005-11F7-3F09-9101-D79679469A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4855" y="3191492"/>
            <a:ext cx="4640470" cy="3164929"/>
          </a:xfrm>
          <a:prstGeom prst="rect">
            <a:avLst/>
          </a:prstGeom>
        </p:spPr>
      </p:pic>
    </p:spTree>
    <p:extLst>
      <p:ext uri="{BB962C8B-B14F-4D97-AF65-F5344CB8AC3E}">
        <p14:creationId xmlns:p14="http://schemas.microsoft.com/office/powerpoint/2010/main" val="2246146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1DF44F47-F82D-CA2E-B2F2-8F7CDB5847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03724"/>
            <a:ext cx="6432468" cy="2454494"/>
          </a:xfrm>
          <a:prstGeom prst="rect">
            <a:avLst/>
          </a:prstGeom>
        </p:spPr>
      </p:pic>
      <p:pic>
        <p:nvPicPr>
          <p:cNvPr id="4" name="Picture 4">
            <a:extLst>
              <a:ext uri="{FF2B5EF4-FFF2-40B4-BE49-F238E27FC236}">
                <a16:creationId xmlns:a16="http://schemas.microsoft.com/office/drawing/2014/main" id="{7B00F446-A229-D345-28D2-033DC937B9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848593"/>
            <a:ext cx="5442857" cy="4087356"/>
          </a:xfrm>
          <a:prstGeom prst="rect">
            <a:avLst/>
          </a:prstGeom>
        </p:spPr>
      </p:pic>
      <p:pic>
        <p:nvPicPr>
          <p:cNvPr id="5" name="Picture 5">
            <a:extLst>
              <a:ext uri="{FF2B5EF4-FFF2-40B4-BE49-F238E27FC236}">
                <a16:creationId xmlns:a16="http://schemas.microsoft.com/office/drawing/2014/main" id="{ED9CC088-85B8-025F-2153-52678C506A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9117" y="3183124"/>
            <a:ext cx="5442857" cy="3674876"/>
          </a:xfrm>
          <a:prstGeom prst="rect">
            <a:avLst/>
          </a:prstGeom>
        </p:spPr>
      </p:pic>
    </p:spTree>
    <p:extLst>
      <p:ext uri="{BB962C8B-B14F-4D97-AF65-F5344CB8AC3E}">
        <p14:creationId xmlns:p14="http://schemas.microsoft.com/office/powerpoint/2010/main" val="168770746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Custom 429">
      <a:dk1>
        <a:srgbClr val="999999"/>
      </a:dk1>
      <a:lt1>
        <a:srgbClr val="FFFFFF"/>
      </a:lt1>
      <a:dk2>
        <a:srgbClr val="494949"/>
      </a:dk2>
      <a:lt2>
        <a:srgbClr val="FFFFFF"/>
      </a:lt2>
      <a:accent1>
        <a:srgbClr val="1D5C85"/>
      </a:accent1>
      <a:accent2>
        <a:srgbClr val="FD6F6F"/>
      </a:accent2>
      <a:accent3>
        <a:srgbClr val="FEC650"/>
      </a:accent3>
      <a:accent4>
        <a:srgbClr val="63A9CA"/>
      </a:accent4>
      <a:accent5>
        <a:srgbClr val="4081A6"/>
      </a:accent5>
      <a:accent6>
        <a:srgbClr val="1C5D85"/>
      </a:accent6>
      <a:hlink>
        <a:srgbClr val="F33B48"/>
      </a:hlink>
      <a:folHlink>
        <a:srgbClr val="FFC0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TM10001114[[fn=Gallery]]</Template>
  <TotalTime>43</TotalTime>
  <Words>298</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vt:i4>
      </vt:variant>
    </vt:vector>
  </HeadingPairs>
  <TitlesOfParts>
    <vt:vector size="17" baseType="lpstr">
      <vt:lpstr>Arial</vt:lpstr>
      <vt:lpstr>Calibri</vt:lpstr>
      <vt:lpstr>Calibri Light</vt:lpstr>
      <vt:lpstr>Gill Sans MT</vt:lpstr>
      <vt:lpstr>Lato Light</vt:lpstr>
      <vt:lpstr>Roboto</vt:lpstr>
      <vt:lpstr>Roboto Medium</vt:lpstr>
      <vt:lpstr>Wingdings</vt:lpstr>
      <vt:lpstr>Gallery</vt:lpstr>
      <vt:lpstr>Office Theme</vt:lpstr>
      <vt:lpstr>Track Name- Analytics using Python  Team Name- Python pro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 Name- Analytics using Python  Team Name- PGDM </dc:title>
  <dc:creator>SHUBHAM21127</dc:creator>
  <cp:lastModifiedBy>SHUBHAM21127</cp:lastModifiedBy>
  <cp:revision>8</cp:revision>
  <dcterms:created xsi:type="dcterms:W3CDTF">2022-08-28T11:32:28Z</dcterms:created>
  <dcterms:modified xsi:type="dcterms:W3CDTF">2022-08-29T15:31:52Z</dcterms:modified>
</cp:coreProperties>
</file>