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5" autoAdjust="0"/>
    <p:restoredTop sz="86384" autoAdjust="0"/>
  </p:normalViewPr>
  <p:slideViewPr>
    <p:cSldViewPr snapToGrid="0">
      <p:cViewPr varScale="1">
        <p:scale>
          <a:sx n="72" d="100"/>
          <a:sy n="72" d="100"/>
        </p:scale>
        <p:origin x="206" y="43"/>
      </p:cViewPr>
      <p:guideLst/>
    </p:cSldViewPr>
  </p:slideViewPr>
  <p:outlineViewPr>
    <p:cViewPr>
      <p:scale>
        <a:sx n="33" d="100"/>
        <a:sy n="33" d="100"/>
      </p:scale>
      <p:origin x="0" y="-5885"/>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7161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87419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2037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218858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625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2097837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382469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171076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405145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938E8-CDE8-479F-9662-71D03E059746}"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138197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938E8-CDE8-479F-9662-71D03E059746}"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25261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938E8-CDE8-479F-9662-71D03E059746}"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308527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938E8-CDE8-479F-9662-71D03E059746}"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292097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938E8-CDE8-479F-9662-71D03E059746}"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226290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1938E8-CDE8-479F-9662-71D03E059746}"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147778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938E8-CDE8-479F-9662-71D03E059746}"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C86B9-0C47-4B67-AF2F-D378D5C45DA4}" type="slidenum">
              <a:rPr lang="en-US" smtClean="0"/>
              <a:t>‹#›</a:t>
            </a:fld>
            <a:endParaRPr lang="en-US"/>
          </a:p>
        </p:txBody>
      </p:sp>
    </p:spTree>
    <p:extLst>
      <p:ext uri="{BB962C8B-B14F-4D97-AF65-F5344CB8AC3E}">
        <p14:creationId xmlns:p14="http://schemas.microsoft.com/office/powerpoint/2010/main" val="238183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1938E8-CDE8-479F-9662-71D03E059746}" type="datetimeFigureOut">
              <a:rPr lang="en-US" smtClean="0"/>
              <a:t>7/21/2024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BC86B9-0C47-4B67-AF2F-D378D5C45DA4}" type="slidenum">
              <a:rPr lang="en-US" smtClean="0"/>
              <a:t>‹#›</a:t>
            </a:fld>
            <a:endParaRPr lang="en-US"/>
          </a:p>
        </p:txBody>
      </p:sp>
    </p:spTree>
    <p:extLst>
      <p:ext uri="{BB962C8B-B14F-4D97-AF65-F5344CB8AC3E}">
        <p14:creationId xmlns:p14="http://schemas.microsoft.com/office/powerpoint/2010/main" val="80250160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7.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A4F4-8EBA-6132-8B28-A41BD03A2AB3}"/>
              </a:ext>
            </a:extLst>
          </p:cNvPr>
          <p:cNvSpPr>
            <a:spLocks noGrp="1"/>
          </p:cNvSpPr>
          <p:nvPr>
            <p:ph type="ctrTitle"/>
          </p:nvPr>
        </p:nvSpPr>
        <p:spPr>
          <a:xfrm>
            <a:off x="1855381" y="2404534"/>
            <a:ext cx="7418621" cy="1646299"/>
          </a:xfrm>
        </p:spPr>
        <p:txBody>
          <a:bodyPr/>
          <a:lstStyle/>
          <a:p>
            <a:r>
              <a:rPr lang="en-US" b="1" dirty="0"/>
              <a:t>MUSIC STORE DATA ANALYSIS</a:t>
            </a:r>
          </a:p>
        </p:txBody>
      </p:sp>
      <p:sp>
        <p:nvSpPr>
          <p:cNvPr id="3" name="Subtitle 2">
            <a:extLst>
              <a:ext uri="{FF2B5EF4-FFF2-40B4-BE49-F238E27FC236}">
                <a16:creationId xmlns:a16="http://schemas.microsoft.com/office/drawing/2014/main" id="{CE0EF7E7-35C3-EB95-C640-A92AB3F4EDB7}"/>
              </a:ext>
            </a:extLst>
          </p:cNvPr>
          <p:cNvSpPr>
            <a:spLocks noGrp="1"/>
          </p:cNvSpPr>
          <p:nvPr>
            <p:ph type="subTitle" idx="1"/>
          </p:nvPr>
        </p:nvSpPr>
        <p:spPr/>
        <p:txBody>
          <a:bodyPr/>
          <a:lstStyle/>
          <a:p>
            <a:r>
              <a:rPr lang="en-US" dirty="0"/>
              <a:t>Presented by Shukla , Shabnam </a:t>
            </a:r>
          </a:p>
          <a:p>
            <a:endParaRPr lang="en-US" dirty="0"/>
          </a:p>
        </p:txBody>
      </p:sp>
      <p:pic>
        <p:nvPicPr>
          <p:cNvPr id="9" name="Picture 8">
            <a:extLst>
              <a:ext uri="{FF2B5EF4-FFF2-40B4-BE49-F238E27FC236}">
                <a16:creationId xmlns:a16="http://schemas.microsoft.com/office/drawing/2014/main" id="{95D3E65E-26AD-5555-580E-33534F96F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66" y="3227683"/>
            <a:ext cx="4229986" cy="2941477"/>
          </a:xfrm>
          <a:prstGeom prst="rect">
            <a:avLst/>
          </a:prstGeom>
        </p:spPr>
      </p:pic>
      <p:pic>
        <p:nvPicPr>
          <p:cNvPr id="10" name="Picture 9">
            <a:extLst>
              <a:ext uri="{FF2B5EF4-FFF2-40B4-BE49-F238E27FC236}">
                <a16:creationId xmlns:a16="http://schemas.microsoft.com/office/drawing/2014/main" id="{20399343-7B9D-F1FA-ADF9-560397A6B9FF}"/>
              </a:ext>
            </a:extLst>
          </p:cNvPr>
          <p:cNvPicPr>
            <a:picLocks noChangeAspect="1"/>
          </p:cNvPicPr>
          <p:nvPr/>
        </p:nvPicPr>
        <p:blipFill>
          <a:blip r:embed="rId4">
            <a:biLevel thresh="50000"/>
            <a:extLst>
              <a:ext uri="{BEBA8EAE-BF5A-486C-A8C5-ECC9F3942E4B}">
                <a14:imgProps xmlns:a14="http://schemas.microsoft.com/office/drawing/2010/main">
                  <a14:imgLayer r:embed="rId5">
                    <a14:imgEffect>
                      <a14:colorTemperature colorTemp="5900"/>
                    </a14:imgEffect>
                  </a14:imgLayer>
                </a14:imgProps>
              </a:ext>
              <a:ext uri="{28A0092B-C50C-407E-A947-70E740481C1C}">
                <a14:useLocalDpi xmlns:a14="http://schemas.microsoft.com/office/drawing/2010/main" val="0"/>
              </a:ext>
            </a:extLst>
          </a:blip>
          <a:stretch>
            <a:fillRect/>
          </a:stretch>
        </p:blipFill>
        <p:spPr>
          <a:xfrm>
            <a:off x="7219726" y="313733"/>
            <a:ext cx="1884966" cy="1810219"/>
          </a:xfrm>
          <a:prstGeom prst="rect">
            <a:avLst/>
          </a:prstGeom>
        </p:spPr>
      </p:pic>
    </p:spTree>
    <p:custDataLst>
      <p:tags r:id="rId1"/>
    </p:custDataLst>
    <p:extLst>
      <p:ext uri="{BB962C8B-B14F-4D97-AF65-F5344CB8AC3E}">
        <p14:creationId xmlns:p14="http://schemas.microsoft.com/office/powerpoint/2010/main" val="3242081861"/>
      </p:ext>
    </p:extLst>
  </p:cSld>
  <p:clrMapOvr>
    <a:masterClrMapping/>
  </p:clrMapOvr>
  <p:transition spd="slow" advClick="0" advTm="191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A85F4-E08A-8DA4-D58C-78DBAD95EDB4}"/>
              </a:ext>
            </a:extLst>
          </p:cNvPr>
          <p:cNvSpPr txBox="1"/>
          <p:nvPr/>
        </p:nvSpPr>
        <p:spPr>
          <a:xfrm>
            <a:off x="228600" y="350875"/>
            <a:ext cx="8922045" cy="923330"/>
          </a:xfrm>
          <a:prstGeom prst="rect">
            <a:avLst/>
          </a:prstGeom>
          <a:noFill/>
        </p:spPr>
        <p:txBody>
          <a:bodyPr wrap="square">
            <a:spAutoFit/>
          </a:bodyPr>
          <a:lstStyle/>
          <a:p>
            <a:r>
              <a:rPr lang="en-US" dirty="0"/>
              <a:t>5. Who is the best customer? The customer who has spent the most money will be declared the best customer. Write a query that returns the person who has spent the most money</a:t>
            </a:r>
          </a:p>
        </p:txBody>
      </p:sp>
      <p:pic>
        <p:nvPicPr>
          <p:cNvPr id="5" name="Picture 4">
            <a:extLst>
              <a:ext uri="{FF2B5EF4-FFF2-40B4-BE49-F238E27FC236}">
                <a16:creationId xmlns:a16="http://schemas.microsoft.com/office/drawing/2014/main" id="{39446CA4-87FA-551A-A92F-37F107C23D83}"/>
              </a:ext>
            </a:extLst>
          </p:cNvPr>
          <p:cNvPicPr>
            <a:picLocks noChangeAspect="1"/>
          </p:cNvPicPr>
          <p:nvPr/>
        </p:nvPicPr>
        <p:blipFill>
          <a:blip r:embed="rId3"/>
          <a:stretch>
            <a:fillRect/>
          </a:stretch>
        </p:blipFill>
        <p:spPr>
          <a:xfrm>
            <a:off x="228600" y="1682987"/>
            <a:ext cx="9125741" cy="2936860"/>
          </a:xfrm>
          <a:prstGeom prst="rect">
            <a:avLst/>
          </a:prstGeom>
        </p:spPr>
      </p:pic>
      <p:pic>
        <p:nvPicPr>
          <p:cNvPr id="2" name="Picture 1">
            <a:extLst>
              <a:ext uri="{FF2B5EF4-FFF2-40B4-BE49-F238E27FC236}">
                <a16:creationId xmlns:a16="http://schemas.microsoft.com/office/drawing/2014/main" id="{949BFC92-2FDC-52F0-572E-1B22F903B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99" y="4837815"/>
            <a:ext cx="2693581" cy="2020185"/>
          </a:xfrm>
          <a:prstGeom prst="rect">
            <a:avLst/>
          </a:prstGeom>
        </p:spPr>
      </p:pic>
    </p:spTree>
    <p:custDataLst>
      <p:tags r:id="rId1"/>
    </p:custDataLst>
    <p:extLst>
      <p:ext uri="{BB962C8B-B14F-4D97-AF65-F5344CB8AC3E}">
        <p14:creationId xmlns:p14="http://schemas.microsoft.com/office/powerpoint/2010/main" val="665682166"/>
      </p:ext>
    </p:extLst>
  </p:cSld>
  <p:clrMapOvr>
    <a:masterClrMapping/>
  </p:clrMapOvr>
  <p:transition spd="slow" advTm="134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0FAFB-A9B4-C590-35E2-359AB0858283}"/>
              </a:ext>
            </a:extLst>
          </p:cNvPr>
          <p:cNvSpPr txBox="1"/>
          <p:nvPr/>
        </p:nvSpPr>
        <p:spPr>
          <a:xfrm>
            <a:off x="106326" y="138223"/>
            <a:ext cx="9044319" cy="369332"/>
          </a:xfrm>
          <a:prstGeom prst="rect">
            <a:avLst/>
          </a:prstGeom>
          <a:solidFill>
            <a:schemeClr val="accent1">
              <a:lumMod val="20000"/>
              <a:lumOff val="80000"/>
            </a:schemeClr>
          </a:solidFill>
        </p:spPr>
        <p:txBody>
          <a:bodyPr wrap="square">
            <a:spAutoFit/>
          </a:bodyPr>
          <a:lstStyle/>
          <a:p>
            <a:r>
              <a:rPr lang="en-US" b="1" dirty="0">
                <a:solidFill>
                  <a:schemeClr val="accent2"/>
                </a:solidFill>
              </a:rPr>
              <a:t>Question Set 2 – Moderate</a:t>
            </a:r>
          </a:p>
        </p:txBody>
      </p:sp>
      <p:sp>
        <p:nvSpPr>
          <p:cNvPr id="5" name="TextBox 4">
            <a:extLst>
              <a:ext uri="{FF2B5EF4-FFF2-40B4-BE49-F238E27FC236}">
                <a16:creationId xmlns:a16="http://schemas.microsoft.com/office/drawing/2014/main" id="{EB7FB554-7CEF-97BA-860F-EF92AEAE5037}"/>
              </a:ext>
            </a:extLst>
          </p:cNvPr>
          <p:cNvSpPr txBox="1"/>
          <p:nvPr/>
        </p:nvSpPr>
        <p:spPr>
          <a:xfrm>
            <a:off x="148856" y="797442"/>
            <a:ext cx="9001789" cy="646331"/>
          </a:xfrm>
          <a:prstGeom prst="rect">
            <a:avLst/>
          </a:prstGeom>
          <a:noFill/>
        </p:spPr>
        <p:txBody>
          <a:bodyPr wrap="square">
            <a:spAutoFit/>
          </a:bodyPr>
          <a:lstStyle/>
          <a:p>
            <a:r>
              <a:rPr lang="en-US" dirty="0"/>
              <a:t>1. Write query to return the email, first name, last name, &amp; Genre of all Rock Music listeners. Return your list ordered alphabetically by email starting with A</a:t>
            </a:r>
          </a:p>
        </p:txBody>
      </p:sp>
      <p:pic>
        <p:nvPicPr>
          <p:cNvPr id="7" name="Picture 6">
            <a:extLst>
              <a:ext uri="{FF2B5EF4-FFF2-40B4-BE49-F238E27FC236}">
                <a16:creationId xmlns:a16="http://schemas.microsoft.com/office/drawing/2014/main" id="{41ABC71A-1CC9-FD81-019E-F08B273B3E1D}"/>
              </a:ext>
            </a:extLst>
          </p:cNvPr>
          <p:cNvPicPr>
            <a:picLocks noChangeAspect="1"/>
          </p:cNvPicPr>
          <p:nvPr/>
        </p:nvPicPr>
        <p:blipFill>
          <a:blip r:embed="rId3"/>
          <a:stretch>
            <a:fillRect/>
          </a:stretch>
        </p:blipFill>
        <p:spPr>
          <a:xfrm>
            <a:off x="319322" y="2012852"/>
            <a:ext cx="8878237" cy="3117358"/>
          </a:xfrm>
          <a:prstGeom prst="rect">
            <a:avLst/>
          </a:prstGeom>
        </p:spPr>
      </p:pic>
      <p:pic>
        <p:nvPicPr>
          <p:cNvPr id="2" name="Picture 1">
            <a:extLst>
              <a:ext uri="{FF2B5EF4-FFF2-40B4-BE49-F238E27FC236}">
                <a16:creationId xmlns:a16="http://schemas.microsoft.com/office/drawing/2014/main" id="{5B023BB0-5A1A-C201-71AF-FEF8023C0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99" y="4837815"/>
            <a:ext cx="2693581" cy="2020185"/>
          </a:xfrm>
          <a:prstGeom prst="rect">
            <a:avLst/>
          </a:prstGeom>
        </p:spPr>
      </p:pic>
    </p:spTree>
    <p:custDataLst>
      <p:tags r:id="rId1"/>
    </p:custDataLst>
    <p:extLst>
      <p:ext uri="{BB962C8B-B14F-4D97-AF65-F5344CB8AC3E}">
        <p14:creationId xmlns:p14="http://schemas.microsoft.com/office/powerpoint/2010/main" val="4124010579"/>
      </p:ext>
    </p:extLst>
  </p:cSld>
  <p:clrMapOvr>
    <a:masterClrMapping/>
  </p:clrMapOvr>
  <p:transition spd="slow" advTm="331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2A274-1D9C-7FC3-FD0A-9CA94B937A5C}"/>
              </a:ext>
            </a:extLst>
          </p:cNvPr>
          <p:cNvSpPr txBox="1"/>
          <p:nvPr/>
        </p:nvSpPr>
        <p:spPr>
          <a:xfrm>
            <a:off x="170121" y="324293"/>
            <a:ext cx="8980524" cy="646331"/>
          </a:xfrm>
          <a:prstGeom prst="rect">
            <a:avLst/>
          </a:prstGeom>
          <a:noFill/>
        </p:spPr>
        <p:txBody>
          <a:bodyPr wrap="square">
            <a:spAutoFit/>
          </a:bodyPr>
          <a:lstStyle/>
          <a:p>
            <a:r>
              <a:rPr lang="en-US" dirty="0"/>
              <a:t>2. Let's invite the artists who have written the most rock music in our dataset. Write a query that returns the Artist name and total track count of the top 10 rock bands</a:t>
            </a:r>
          </a:p>
        </p:txBody>
      </p:sp>
      <p:pic>
        <p:nvPicPr>
          <p:cNvPr id="5" name="Picture 4">
            <a:extLst>
              <a:ext uri="{FF2B5EF4-FFF2-40B4-BE49-F238E27FC236}">
                <a16:creationId xmlns:a16="http://schemas.microsoft.com/office/drawing/2014/main" id="{2994A773-61E3-0ECA-99A3-A02CEF42DFC2}"/>
              </a:ext>
            </a:extLst>
          </p:cNvPr>
          <p:cNvPicPr>
            <a:picLocks noChangeAspect="1"/>
          </p:cNvPicPr>
          <p:nvPr/>
        </p:nvPicPr>
        <p:blipFill>
          <a:blip r:embed="rId3"/>
          <a:stretch>
            <a:fillRect/>
          </a:stretch>
        </p:blipFill>
        <p:spPr>
          <a:xfrm>
            <a:off x="353568" y="1598245"/>
            <a:ext cx="9215734" cy="3661509"/>
          </a:xfrm>
          <a:prstGeom prst="rect">
            <a:avLst/>
          </a:prstGeom>
        </p:spPr>
      </p:pic>
      <p:pic>
        <p:nvPicPr>
          <p:cNvPr id="2" name="Picture 1">
            <a:extLst>
              <a:ext uri="{FF2B5EF4-FFF2-40B4-BE49-F238E27FC236}">
                <a16:creationId xmlns:a16="http://schemas.microsoft.com/office/drawing/2014/main" id="{E71A8FA5-3005-CAA6-1C17-59D9EFD53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99" y="4837815"/>
            <a:ext cx="2693581" cy="2020185"/>
          </a:xfrm>
          <a:prstGeom prst="rect">
            <a:avLst/>
          </a:prstGeom>
        </p:spPr>
      </p:pic>
    </p:spTree>
    <p:custDataLst>
      <p:tags r:id="rId1"/>
    </p:custDataLst>
    <p:extLst>
      <p:ext uri="{BB962C8B-B14F-4D97-AF65-F5344CB8AC3E}">
        <p14:creationId xmlns:p14="http://schemas.microsoft.com/office/powerpoint/2010/main" val="4140571854"/>
      </p:ext>
    </p:extLst>
  </p:cSld>
  <p:clrMapOvr>
    <a:masterClrMapping/>
  </p:clrMapOvr>
  <p:transition spd="slow" advTm="238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7CD18-7587-8CD7-616A-DB105D3CBB36}"/>
              </a:ext>
            </a:extLst>
          </p:cNvPr>
          <p:cNvSpPr txBox="1"/>
          <p:nvPr/>
        </p:nvSpPr>
        <p:spPr>
          <a:xfrm>
            <a:off x="159488" y="196703"/>
            <a:ext cx="8991157" cy="923330"/>
          </a:xfrm>
          <a:prstGeom prst="rect">
            <a:avLst/>
          </a:prstGeom>
          <a:noFill/>
        </p:spPr>
        <p:txBody>
          <a:bodyPr wrap="square">
            <a:spAutoFit/>
          </a:bodyPr>
          <a:lstStyle/>
          <a:p>
            <a:r>
              <a:rPr lang="en-US" dirty="0"/>
              <a:t>3. Return all the track names that have a song length longer than the average song length. Return the Name and Milliseconds for each track. Order by the song length with the longest songs listed first</a:t>
            </a:r>
          </a:p>
        </p:txBody>
      </p:sp>
      <p:pic>
        <p:nvPicPr>
          <p:cNvPr id="5" name="Picture 4">
            <a:extLst>
              <a:ext uri="{FF2B5EF4-FFF2-40B4-BE49-F238E27FC236}">
                <a16:creationId xmlns:a16="http://schemas.microsoft.com/office/drawing/2014/main" id="{A7D423D8-2EB6-69D2-388B-964FEAD47A11}"/>
              </a:ext>
            </a:extLst>
          </p:cNvPr>
          <p:cNvPicPr>
            <a:picLocks noChangeAspect="1"/>
          </p:cNvPicPr>
          <p:nvPr/>
        </p:nvPicPr>
        <p:blipFill>
          <a:blip r:embed="rId3"/>
          <a:stretch>
            <a:fillRect/>
          </a:stretch>
        </p:blipFill>
        <p:spPr>
          <a:xfrm>
            <a:off x="565429" y="1848484"/>
            <a:ext cx="7731610" cy="1628363"/>
          </a:xfrm>
          <a:prstGeom prst="rect">
            <a:avLst/>
          </a:prstGeom>
        </p:spPr>
      </p:pic>
      <p:pic>
        <p:nvPicPr>
          <p:cNvPr id="2" name="Picture 1">
            <a:extLst>
              <a:ext uri="{FF2B5EF4-FFF2-40B4-BE49-F238E27FC236}">
                <a16:creationId xmlns:a16="http://schemas.microsoft.com/office/drawing/2014/main" id="{1CDB1CF7-04DB-7B16-6EF4-170D19F54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99" y="4837815"/>
            <a:ext cx="2693581" cy="2020185"/>
          </a:xfrm>
          <a:prstGeom prst="rect">
            <a:avLst/>
          </a:prstGeom>
        </p:spPr>
      </p:pic>
    </p:spTree>
    <p:custDataLst>
      <p:tags r:id="rId1"/>
    </p:custDataLst>
    <p:extLst>
      <p:ext uri="{BB962C8B-B14F-4D97-AF65-F5344CB8AC3E}">
        <p14:creationId xmlns:p14="http://schemas.microsoft.com/office/powerpoint/2010/main" val="4236117387"/>
      </p:ext>
    </p:extLst>
  </p:cSld>
  <p:clrMapOvr>
    <a:masterClrMapping/>
  </p:clrMapOvr>
  <p:transition spd="slow" advTm="23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D2F41-4805-87A5-4BC0-B02F535E3764}"/>
              </a:ext>
            </a:extLst>
          </p:cNvPr>
          <p:cNvSpPr txBox="1"/>
          <p:nvPr/>
        </p:nvSpPr>
        <p:spPr>
          <a:xfrm>
            <a:off x="138223" y="223284"/>
            <a:ext cx="9012422" cy="369332"/>
          </a:xfrm>
          <a:prstGeom prst="rect">
            <a:avLst/>
          </a:prstGeom>
          <a:solidFill>
            <a:schemeClr val="accent2">
              <a:lumMod val="20000"/>
              <a:lumOff val="80000"/>
            </a:schemeClr>
          </a:solidFill>
        </p:spPr>
        <p:txBody>
          <a:bodyPr wrap="square">
            <a:spAutoFit/>
          </a:bodyPr>
          <a:lstStyle/>
          <a:p>
            <a:r>
              <a:rPr lang="en-US" b="1" dirty="0">
                <a:solidFill>
                  <a:schemeClr val="accent2"/>
                </a:solidFill>
              </a:rPr>
              <a:t>Question Set 3 – Advance</a:t>
            </a:r>
          </a:p>
        </p:txBody>
      </p:sp>
      <p:sp>
        <p:nvSpPr>
          <p:cNvPr id="5" name="TextBox 4">
            <a:extLst>
              <a:ext uri="{FF2B5EF4-FFF2-40B4-BE49-F238E27FC236}">
                <a16:creationId xmlns:a16="http://schemas.microsoft.com/office/drawing/2014/main" id="{4D649C82-9888-D40A-599E-4E855AE6690A}"/>
              </a:ext>
            </a:extLst>
          </p:cNvPr>
          <p:cNvSpPr txBox="1"/>
          <p:nvPr/>
        </p:nvSpPr>
        <p:spPr>
          <a:xfrm>
            <a:off x="138223" y="808074"/>
            <a:ext cx="9012422" cy="646331"/>
          </a:xfrm>
          <a:prstGeom prst="rect">
            <a:avLst/>
          </a:prstGeom>
          <a:noFill/>
        </p:spPr>
        <p:txBody>
          <a:bodyPr wrap="square">
            <a:spAutoFit/>
          </a:bodyPr>
          <a:lstStyle/>
          <a:p>
            <a:r>
              <a:rPr lang="en-US" dirty="0"/>
              <a:t>1. Find how much amount spent by each customer on artists? Write a query to return customer name, artist name and total spent </a:t>
            </a:r>
          </a:p>
        </p:txBody>
      </p:sp>
      <p:pic>
        <p:nvPicPr>
          <p:cNvPr id="7" name="Picture 6">
            <a:extLst>
              <a:ext uri="{FF2B5EF4-FFF2-40B4-BE49-F238E27FC236}">
                <a16:creationId xmlns:a16="http://schemas.microsoft.com/office/drawing/2014/main" id="{A2A13702-914F-9B2F-9684-290454B62A41}"/>
              </a:ext>
            </a:extLst>
          </p:cNvPr>
          <p:cNvPicPr>
            <a:picLocks noChangeAspect="1"/>
          </p:cNvPicPr>
          <p:nvPr/>
        </p:nvPicPr>
        <p:blipFill>
          <a:blip r:embed="rId3"/>
          <a:stretch>
            <a:fillRect/>
          </a:stretch>
        </p:blipFill>
        <p:spPr>
          <a:xfrm>
            <a:off x="465245" y="1711702"/>
            <a:ext cx="8717726" cy="4125571"/>
          </a:xfrm>
          <a:prstGeom prst="rect">
            <a:avLst/>
          </a:prstGeom>
        </p:spPr>
      </p:pic>
      <p:pic>
        <p:nvPicPr>
          <p:cNvPr id="2" name="Picture 1">
            <a:extLst>
              <a:ext uri="{FF2B5EF4-FFF2-40B4-BE49-F238E27FC236}">
                <a16:creationId xmlns:a16="http://schemas.microsoft.com/office/drawing/2014/main" id="{2FD3C74E-35A7-B30B-1E9E-B77A5BFD8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095" y="4811233"/>
            <a:ext cx="2523461" cy="1892595"/>
          </a:xfrm>
          <a:prstGeom prst="rect">
            <a:avLst/>
          </a:prstGeom>
        </p:spPr>
      </p:pic>
    </p:spTree>
    <p:custDataLst>
      <p:tags r:id="rId1"/>
    </p:custDataLst>
    <p:extLst>
      <p:ext uri="{BB962C8B-B14F-4D97-AF65-F5344CB8AC3E}">
        <p14:creationId xmlns:p14="http://schemas.microsoft.com/office/powerpoint/2010/main" val="1728435291"/>
      </p:ext>
    </p:extLst>
  </p:cSld>
  <p:clrMapOvr>
    <a:masterClrMapping/>
  </p:clrMapOvr>
  <p:transition spd="slow" advTm="325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EB9F9-EA73-DBF3-3923-0CB041177125}"/>
              </a:ext>
            </a:extLst>
          </p:cNvPr>
          <p:cNvSpPr txBox="1"/>
          <p:nvPr/>
        </p:nvSpPr>
        <p:spPr>
          <a:xfrm>
            <a:off x="90377" y="228600"/>
            <a:ext cx="9060268" cy="1200329"/>
          </a:xfrm>
          <a:prstGeom prst="rect">
            <a:avLst/>
          </a:prstGeom>
          <a:noFill/>
        </p:spPr>
        <p:txBody>
          <a:bodyPr wrap="square">
            <a:spAutoFit/>
          </a:bodyPr>
          <a:lstStyle/>
          <a:p>
            <a:r>
              <a:rPr lang="en-US" dirty="0"/>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p:txBody>
      </p:sp>
      <p:pic>
        <p:nvPicPr>
          <p:cNvPr id="5" name="Picture 4">
            <a:extLst>
              <a:ext uri="{FF2B5EF4-FFF2-40B4-BE49-F238E27FC236}">
                <a16:creationId xmlns:a16="http://schemas.microsoft.com/office/drawing/2014/main" id="{D28DBAD8-BBEE-56A9-6800-72316B58CEE4}"/>
              </a:ext>
            </a:extLst>
          </p:cNvPr>
          <p:cNvPicPr>
            <a:picLocks noChangeAspect="1"/>
          </p:cNvPicPr>
          <p:nvPr/>
        </p:nvPicPr>
        <p:blipFill>
          <a:blip r:embed="rId3"/>
          <a:stretch>
            <a:fillRect/>
          </a:stretch>
        </p:blipFill>
        <p:spPr>
          <a:xfrm>
            <a:off x="366823" y="1601820"/>
            <a:ext cx="8862237" cy="4365513"/>
          </a:xfrm>
          <a:prstGeom prst="rect">
            <a:avLst/>
          </a:prstGeom>
        </p:spPr>
      </p:pic>
      <p:pic>
        <p:nvPicPr>
          <p:cNvPr id="2" name="Picture 1">
            <a:extLst>
              <a:ext uri="{FF2B5EF4-FFF2-40B4-BE49-F238E27FC236}">
                <a16:creationId xmlns:a16="http://schemas.microsoft.com/office/drawing/2014/main" id="{C7B0E680-E308-B8AC-D1ED-F7EB5480C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99" y="4837815"/>
            <a:ext cx="2693581" cy="2020185"/>
          </a:xfrm>
          <a:prstGeom prst="rect">
            <a:avLst/>
          </a:prstGeom>
        </p:spPr>
      </p:pic>
    </p:spTree>
    <p:custDataLst>
      <p:tags r:id="rId1"/>
    </p:custDataLst>
    <p:extLst>
      <p:ext uri="{BB962C8B-B14F-4D97-AF65-F5344CB8AC3E}">
        <p14:creationId xmlns:p14="http://schemas.microsoft.com/office/powerpoint/2010/main" val="897265632"/>
      </p:ext>
    </p:extLst>
  </p:cSld>
  <p:clrMapOvr>
    <a:masterClrMapping/>
  </p:clrMapOvr>
  <p:transition spd="slow" advTm="255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E2D19-6784-FFA7-E45D-831F019FC86B}"/>
              </a:ext>
            </a:extLst>
          </p:cNvPr>
          <p:cNvSpPr txBox="1"/>
          <p:nvPr/>
        </p:nvSpPr>
        <p:spPr>
          <a:xfrm>
            <a:off x="186070" y="164805"/>
            <a:ext cx="8964575" cy="1200329"/>
          </a:xfrm>
          <a:prstGeom prst="rect">
            <a:avLst/>
          </a:prstGeom>
          <a:noFill/>
        </p:spPr>
        <p:txBody>
          <a:bodyPr wrap="square">
            <a:spAutoFit/>
          </a:bodyPr>
          <a:lstStyle/>
          <a:p>
            <a:r>
              <a:rPr lang="en-US" dirty="0"/>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pic>
        <p:nvPicPr>
          <p:cNvPr id="5" name="Picture 4">
            <a:extLst>
              <a:ext uri="{FF2B5EF4-FFF2-40B4-BE49-F238E27FC236}">
                <a16:creationId xmlns:a16="http://schemas.microsoft.com/office/drawing/2014/main" id="{2DC941E5-1AB9-C299-1FC0-6E1CBE1072BC}"/>
              </a:ext>
            </a:extLst>
          </p:cNvPr>
          <p:cNvPicPr>
            <a:picLocks noChangeAspect="1"/>
          </p:cNvPicPr>
          <p:nvPr/>
        </p:nvPicPr>
        <p:blipFill>
          <a:blip r:embed="rId3"/>
          <a:stretch>
            <a:fillRect/>
          </a:stretch>
        </p:blipFill>
        <p:spPr>
          <a:xfrm>
            <a:off x="334926" y="1914738"/>
            <a:ext cx="8872870" cy="3747099"/>
          </a:xfrm>
          <a:prstGeom prst="rect">
            <a:avLst/>
          </a:prstGeom>
        </p:spPr>
      </p:pic>
      <p:pic>
        <p:nvPicPr>
          <p:cNvPr id="2" name="Picture 1">
            <a:extLst>
              <a:ext uri="{FF2B5EF4-FFF2-40B4-BE49-F238E27FC236}">
                <a16:creationId xmlns:a16="http://schemas.microsoft.com/office/drawing/2014/main" id="{C592E687-11C6-103F-A192-87A696921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99" y="4837815"/>
            <a:ext cx="2693581" cy="2020185"/>
          </a:xfrm>
          <a:prstGeom prst="rect">
            <a:avLst/>
          </a:prstGeom>
        </p:spPr>
      </p:pic>
    </p:spTree>
    <p:custDataLst>
      <p:tags r:id="rId1"/>
    </p:custDataLst>
    <p:extLst>
      <p:ext uri="{BB962C8B-B14F-4D97-AF65-F5344CB8AC3E}">
        <p14:creationId xmlns:p14="http://schemas.microsoft.com/office/powerpoint/2010/main" val="1478197143"/>
      </p:ext>
    </p:extLst>
  </p:cSld>
  <p:clrMapOvr>
    <a:masterClrMapping/>
  </p:clrMapOvr>
  <p:transition spd="slow" advTm="211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A5DA-85ED-7D0F-9ED2-4423F2F7487B}"/>
              </a:ext>
            </a:extLst>
          </p:cNvPr>
          <p:cNvSpPr>
            <a:spLocks noGrp="1"/>
          </p:cNvSpPr>
          <p:nvPr>
            <p:ph type="title"/>
          </p:nvPr>
        </p:nvSpPr>
        <p:spPr>
          <a:xfrm>
            <a:off x="499730" y="101010"/>
            <a:ext cx="8774272" cy="978196"/>
          </a:xfrm>
        </p:spPr>
        <p:txBody>
          <a:bodyPr/>
          <a:lstStyle/>
          <a:p>
            <a:r>
              <a:rPr lang="en-US" b="1" dirty="0"/>
              <a:t>Insights</a:t>
            </a:r>
            <a:r>
              <a:rPr lang="en-US" dirty="0"/>
              <a:t> </a:t>
            </a:r>
          </a:p>
        </p:txBody>
      </p:sp>
      <p:sp>
        <p:nvSpPr>
          <p:cNvPr id="3" name="Rectangle 1">
            <a:extLst>
              <a:ext uri="{FF2B5EF4-FFF2-40B4-BE49-F238E27FC236}">
                <a16:creationId xmlns:a16="http://schemas.microsoft.com/office/drawing/2014/main" id="{615EDBD1-97BF-D898-A769-71A305876543}"/>
              </a:ext>
            </a:extLst>
          </p:cNvPr>
          <p:cNvSpPr>
            <a:spLocks noChangeArrowheads="1"/>
          </p:cNvSpPr>
          <p:nvPr/>
        </p:nvSpPr>
        <p:spPr bwMode="auto">
          <a:xfrm rot="10800000" flipV="1">
            <a:off x="241646" y="1129002"/>
            <a:ext cx="903235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2"/>
                </a:solidFill>
                <a:effectLst/>
                <a:latin typeface="Arial" panose="020B0604020202020204" pitchFamily="34" charset="0"/>
              </a:rPr>
              <a:t>Employee Seniority</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Identified the most senior employee based on job title, offering insights into organizational hierarchy and leadership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2"/>
                </a:solidFill>
                <a:effectLst/>
                <a:latin typeface="Arial" panose="020B0604020202020204" pitchFamily="34" charset="0"/>
              </a:rPr>
              <a:t>Invoice Analysis:</a:t>
            </a:r>
            <a:endParaRPr kumimoji="0" lang="en-US" altLang="en-US" sz="14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Top Countries by Invoices:</a:t>
            </a:r>
            <a:r>
              <a:rPr kumimoji="0" lang="en-US" altLang="en-US" sz="1400" b="0" i="0" u="none" strike="noStrike" cap="none" normalizeH="0" baseline="0" dirty="0">
                <a:ln>
                  <a:noFill/>
                </a:ln>
                <a:solidFill>
                  <a:schemeClr val="tx1"/>
                </a:solidFill>
                <a:effectLst/>
                <a:latin typeface="Arial" panose="020B0604020202020204" pitchFamily="34" charset="0"/>
              </a:rPr>
              <a:t> Highlighted countries with the highest number of transactions, guiding localized marketing and inventory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Top Invoice Values:</a:t>
            </a:r>
            <a:r>
              <a:rPr kumimoji="0" lang="en-US" altLang="en-US" sz="1400" b="0" i="0" u="none" strike="noStrike" cap="none" normalizeH="0" baseline="0" dirty="0">
                <a:ln>
                  <a:noFill/>
                </a:ln>
                <a:solidFill>
                  <a:schemeClr val="tx1"/>
                </a:solidFill>
                <a:effectLst/>
                <a:latin typeface="Arial" panose="020B0604020202020204" pitchFamily="34" charset="0"/>
              </a:rPr>
              <a:t> Identified top invoice values, indicating high-value transactions and potential premium product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2"/>
                </a:solidFill>
                <a:effectLst/>
                <a:latin typeface="Arial" panose="020B0604020202020204" pitchFamily="34" charset="0"/>
              </a:rPr>
              <a:t>Customer and City Analysis:</a:t>
            </a:r>
            <a:endParaRPr kumimoji="0" lang="en-US" altLang="en-US" sz="14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Best Customer:</a:t>
            </a:r>
            <a:r>
              <a:rPr kumimoji="0" lang="en-US" altLang="en-US" sz="1400" b="0" i="0" u="none" strike="noStrike" cap="none" normalizeH="0" baseline="0" dirty="0">
                <a:ln>
                  <a:noFill/>
                </a:ln>
                <a:solidFill>
                  <a:schemeClr val="tx1"/>
                </a:solidFill>
                <a:effectLst/>
                <a:latin typeface="Arial" panose="020B0604020202020204" pitchFamily="34" charset="0"/>
              </a:rPr>
              <a:t> Identified top-spending customer, crucial for targeted marketing and loyalty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Best City for Customers:</a:t>
            </a:r>
            <a:r>
              <a:rPr kumimoji="0" lang="en-US" altLang="en-US" sz="1400" b="0" i="0" u="none" strike="noStrike" cap="none" normalizeH="0" baseline="0" dirty="0">
                <a:ln>
                  <a:noFill/>
                </a:ln>
                <a:solidFill>
                  <a:schemeClr val="tx1"/>
                </a:solidFill>
                <a:effectLst/>
                <a:latin typeface="Arial" panose="020B0604020202020204" pitchFamily="34" charset="0"/>
              </a:rPr>
              <a:t> Determined the city with the highest invoice totals, guiding decisions on promotional events and customer engagement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2"/>
                </a:solidFill>
                <a:effectLst/>
                <a:latin typeface="Arial" panose="020B0604020202020204" pitchFamily="34" charset="0"/>
              </a:rPr>
              <a:t>Genre and Music Insights:</a:t>
            </a:r>
            <a:endParaRPr kumimoji="0" lang="en-US" altLang="en-US" sz="14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Rock Music Listeners:</a:t>
            </a:r>
            <a:r>
              <a:rPr kumimoji="0" lang="en-US" altLang="en-US" sz="1400" b="0" i="0" u="none" strike="noStrike" cap="none" normalizeH="0" baseline="0" dirty="0">
                <a:ln>
                  <a:noFill/>
                </a:ln>
                <a:solidFill>
                  <a:schemeClr val="tx1"/>
                </a:solidFill>
                <a:effectLst/>
                <a:latin typeface="Arial" panose="020B0604020202020204" pitchFamily="34" charset="0"/>
              </a:rPr>
              <a:t> Identified customers who prefer Rock music, aiding in targeted marketing campaigns and inventory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Top Rock Bands:</a:t>
            </a:r>
            <a:r>
              <a:rPr kumimoji="0" lang="en-US" altLang="en-US" sz="1400" b="0" i="0" u="none" strike="noStrike" cap="none" normalizeH="0" baseline="0" dirty="0">
                <a:ln>
                  <a:noFill/>
                </a:ln>
                <a:solidFill>
                  <a:schemeClr val="tx1"/>
                </a:solidFill>
                <a:effectLst/>
                <a:latin typeface="Arial" panose="020B0604020202020204" pitchFamily="34" charset="0"/>
              </a:rPr>
              <a:t> Recognized popular Rock bands based on track counts, valuable for promotional partnerships and customer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2"/>
                </a:solidFill>
                <a:effectLst/>
                <a:latin typeface="Arial" panose="020B0604020202020204" pitchFamily="34" charset="0"/>
              </a:rPr>
              <a:t>Advanced Insights:</a:t>
            </a:r>
            <a:endParaRPr kumimoji="0" lang="en-US" altLang="en-US" sz="14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Customer Spending on Artists:</a:t>
            </a:r>
            <a:r>
              <a:rPr kumimoji="0" lang="en-US" altLang="en-US" sz="1400" b="0" i="0" u="none" strike="noStrike" cap="none" normalizeH="0" baseline="0" dirty="0">
                <a:ln>
                  <a:noFill/>
                </a:ln>
                <a:solidFill>
                  <a:schemeClr val="tx1"/>
                </a:solidFill>
                <a:effectLst/>
                <a:latin typeface="Arial" panose="020B0604020202020204" pitchFamily="34" charset="0"/>
              </a:rPr>
              <a:t> Revealed customer spending patterns on specific artists, guiding personalized marketing and partnership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Popular Genres by Country:</a:t>
            </a:r>
            <a:r>
              <a:rPr kumimoji="0" lang="en-US" altLang="en-US" sz="1400" b="0" i="0" u="none" strike="noStrike" cap="none" normalizeH="0" baseline="0" dirty="0">
                <a:ln>
                  <a:noFill/>
                </a:ln>
                <a:solidFill>
                  <a:schemeClr val="tx1"/>
                </a:solidFill>
                <a:effectLst/>
                <a:latin typeface="Arial" panose="020B0604020202020204" pitchFamily="34" charset="0"/>
              </a:rPr>
              <a:t> Identified popular music genres per country, informing localized music recommendations and event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Top Customer Spending per Country:</a:t>
            </a:r>
            <a:r>
              <a:rPr kumimoji="0" lang="en-US" altLang="en-US" sz="1400" b="0" i="0" u="none" strike="noStrike" cap="none" normalizeH="0" baseline="0" dirty="0">
                <a:ln>
                  <a:noFill/>
                </a:ln>
                <a:solidFill>
                  <a:schemeClr val="tx1"/>
                </a:solidFill>
                <a:effectLst/>
                <a:latin typeface="Arial" panose="020B0604020202020204" pitchFamily="34" charset="0"/>
              </a:rPr>
              <a:t> Identified top-spending customers per country, crucial for personalized customer service and loyalty programs.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1F71285-FD49-C494-5A98-9C2D5B833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09" y="101010"/>
            <a:ext cx="1896140" cy="978196"/>
          </a:xfrm>
          <a:prstGeom prst="rect">
            <a:avLst/>
          </a:prstGeom>
        </p:spPr>
      </p:pic>
    </p:spTree>
    <p:custDataLst>
      <p:tags r:id="rId1"/>
    </p:custDataLst>
    <p:extLst>
      <p:ext uri="{BB962C8B-B14F-4D97-AF65-F5344CB8AC3E}">
        <p14:creationId xmlns:p14="http://schemas.microsoft.com/office/powerpoint/2010/main" val="2990186037"/>
      </p:ext>
    </p:extLst>
  </p:cSld>
  <p:clrMapOvr>
    <a:masterClrMapping/>
  </p:clrMapOvr>
  <p:transition spd="slow" advTm="195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4E7A-07FE-2B44-EB82-D5A166282452}"/>
              </a:ext>
            </a:extLst>
          </p:cNvPr>
          <p:cNvSpPr>
            <a:spLocks noGrp="1"/>
          </p:cNvSpPr>
          <p:nvPr>
            <p:ph type="title"/>
          </p:nvPr>
        </p:nvSpPr>
        <p:spPr/>
        <p:txBody>
          <a:bodyPr/>
          <a:lstStyle/>
          <a:p>
            <a:r>
              <a:rPr lang="en-US" b="1" dirty="0"/>
              <a:t>Recommendations</a:t>
            </a:r>
          </a:p>
        </p:txBody>
      </p:sp>
      <p:sp>
        <p:nvSpPr>
          <p:cNvPr id="5" name="TextBox 4">
            <a:extLst>
              <a:ext uri="{FF2B5EF4-FFF2-40B4-BE49-F238E27FC236}">
                <a16:creationId xmlns:a16="http://schemas.microsoft.com/office/drawing/2014/main" id="{831D2414-74D8-C3DA-9769-76E95B18B1D1}"/>
              </a:ext>
            </a:extLst>
          </p:cNvPr>
          <p:cNvSpPr txBox="1"/>
          <p:nvPr/>
        </p:nvSpPr>
        <p:spPr>
          <a:xfrm>
            <a:off x="186069" y="1561068"/>
            <a:ext cx="9028371" cy="369332"/>
          </a:xfrm>
          <a:prstGeom prst="rect">
            <a:avLst/>
          </a:prstGeom>
          <a:noFill/>
        </p:spPr>
        <p:txBody>
          <a:bodyPr wrap="square">
            <a:spAutoFit/>
          </a:bodyPr>
          <a:lstStyle/>
          <a:p>
            <a:r>
              <a:rPr lang="en-US" b="1" dirty="0"/>
              <a:t>Targeted Marketing Campaigns:</a:t>
            </a:r>
            <a:endParaRPr lang="en-US" dirty="0"/>
          </a:p>
        </p:txBody>
      </p:sp>
      <p:sp>
        <p:nvSpPr>
          <p:cNvPr id="7" name="TextBox 6">
            <a:extLst>
              <a:ext uri="{FF2B5EF4-FFF2-40B4-BE49-F238E27FC236}">
                <a16:creationId xmlns:a16="http://schemas.microsoft.com/office/drawing/2014/main" id="{AB094239-DC14-AF2D-A1DD-8384659A95A7}"/>
              </a:ext>
            </a:extLst>
          </p:cNvPr>
          <p:cNvSpPr txBox="1"/>
          <p:nvPr/>
        </p:nvSpPr>
        <p:spPr>
          <a:xfrm>
            <a:off x="249865" y="1930400"/>
            <a:ext cx="8900780" cy="923330"/>
          </a:xfrm>
          <a:prstGeom prst="rect">
            <a:avLst/>
          </a:prstGeom>
          <a:noFill/>
        </p:spPr>
        <p:txBody>
          <a:bodyPr wrap="square">
            <a:spAutoFit/>
          </a:bodyPr>
          <a:lstStyle/>
          <a:p>
            <a:r>
              <a:rPr lang="en-US" dirty="0"/>
              <a:t>Leverage insights on top genres and customer preferences (e.g., Rock music listeners) to tailor marketing campaigns. Focus on personalized promotions and recommendations to enhance customer engagement and increase sales.</a:t>
            </a:r>
          </a:p>
        </p:txBody>
      </p:sp>
      <p:sp>
        <p:nvSpPr>
          <p:cNvPr id="9" name="TextBox 8">
            <a:extLst>
              <a:ext uri="{FF2B5EF4-FFF2-40B4-BE49-F238E27FC236}">
                <a16:creationId xmlns:a16="http://schemas.microsoft.com/office/drawing/2014/main" id="{51BA58D9-819C-5A7E-30B8-7BBC86E36194}"/>
              </a:ext>
            </a:extLst>
          </p:cNvPr>
          <p:cNvSpPr txBox="1"/>
          <p:nvPr/>
        </p:nvSpPr>
        <p:spPr>
          <a:xfrm>
            <a:off x="334925" y="3169975"/>
            <a:ext cx="8815720" cy="1754326"/>
          </a:xfrm>
          <a:prstGeom prst="rect">
            <a:avLst/>
          </a:prstGeom>
          <a:noFill/>
        </p:spPr>
        <p:txBody>
          <a:bodyPr wrap="square">
            <a:spAutoFit/>
          </a:bodyPr>
          <a:lstStyle/>
          <a:p>
            <a:endParaRPr lang="en-US" b="1" dirty="0"/>
          </a:p>
          <a:p>
            <a:endParaRPr lang="en-US" b="1" dirty="0"/>
          </a:p>
          <a:p>
            <a:endParaRPr lang="en-US" b="1" dirty="0"/>
          </a:p>
          <a:p>
            <a:endParaRPr lang="en-US" b="1" dirty="0"/>
          </a:p>
          <a:p>
            <a:endParaRPr lang="en-US" b="1" dirty="0"/>
          </a:p>
          <a:p>
            <a:r>
              <a:rPr lang="en-US" b="1" dirty="0"/>
              <a:t>Geographical Expansion Strategies:</a:t>
            </a:r>
          </a:p>
        </p:txBody>
      </p:sp>
      <p:sp>
        <p:nvSpPr>
          <p:cNvPr id="11" name="TextBox 10">
            <a:extLst>
              <a:ext uri="{FF2B5EF4-FFF2-40B4-BE49-F238E27FC236}">
                <a16:creationId xmlns:a16="http://schemas.microsoft.com/office/drawing/2014/main" id="{5F747820-925E-05B0-E4D8-353BAEF41A85}"/>
              </a:ext>
            </a:extLst>
          </p:cNvPr>
          <p:cNvSpPr txBox="1"/>
          <p:nvPr/>
        </p:nvSpPr>
        <p:spPr>
          <a:xfrm>
            <a:off x="334926" y="4795284"/>
            <a:ext cx="8815720" cy="1477328"/>
          </a:xfrm>
          <a:prstGeom prst="rect">
            <a:avLst/>
          </a:prstGeom>
          <a:noFill/>
        </p:spPr>
        <p:txBody>
          <a:bodyPr wrap="square">
            <a:spAutoFit/>
          </a:bodyPr>
          <a:lstStyle/>
          <a:p>
            <a:endParaRPr lang="en-US" dirty="0"/>
          </a:p>
          <a:p>
            <a:r>
              <a:rPr lang="en-US" dirty="0"/>
              <a:t>Expand market reach and capitalize on high-performing regions (identified through top invoice totals) by exploring new store locations or strengthening online presence. Tailor offerings to local preferences and enhance customer acquisition in these regions.</a:t>
            </a:r>
          </a:p>
        </p:txBody>
      </p:sp>
      <p:sp>
        <p:nvSpPr>
          <p:cNvPr id="13" name="TextBox 12">
            <a:extLst>
              <a:ext uri="{FF2B5EF4-FFF2-40B4-BE49-F238E27FC236}">
                <a16:creationId xmlns:a16="http://schemas.microsoft.com/office/drawing/2014/main" id="{483C492E-3717-4CF4-B915-3F20BB9F7CD3}"/>
              </a:ext>
            </a:extLst>
          </p:cNvPr>
          <p:cNvSpPr txBox="1"/>
          <p:nvPr/>
        </p:nvSpPr>
        <p:spPr>
          <a:xfrm>
            <a:off x="249864" y="2800642"/>
            <a:ext cx="7623545" cy="369332"/>
          </a:xfrm>
          <a:prstGeom prst="rect">
            <a:avLst/>
          </a:prstGeom>
          <a:noFill/>
        </p:spPr>
        <p:txBody>
          <a:bodyPr wrap="square">
            <a:spAutoFit/>
          </a:bodyPr>
          <a:lstStyle/>
          <a:p>
            <a:r>
              <a:rPr lang="en-US" b="1" dirty="0"/>
              <a:t>Artist and Music Partnerships:</a:t>
            </a:r>
            <a:endParaRPr lang="en-US" dirty="0"/>
          </a:p>
        </p:txBody>
      </p:sp>
      <p:sp>
        <p:nvSpPr>
          <p:cNvPr id="15" name="TextBox 14">
            <a:extLst>
              <a:ext uri="{FF2B5EF4-FFF2-40B4-BE49-F238E27FC236}">
                <a16:creationId xmlns:a16="http://schemas.microsoft.com/office/drawing/2014/main" id="{38A944EF-39FE-FB22-59CE-C3B833B0A6EC}"/>
              </a:ext>
            </a:extLst>
          </p:cNvPr>
          <p:cNvSpPr txBox="1"/>
          <p:nvPr/>
        </p:nvSpPr>
        <p:spPr>
          <a:xfrm>
            <a:off x="334925" y="3242929"/>
            <a:ext cx="8815720" cy="1200329"/>
          </a:xfrm>
          <a:prstGeom prst="rect">
            <a:avLst/>
          </a:prstGeom>
          <a:noFill/>
        </p:spPr>
        <p:txBody>
          <a:bodyPr wrap="square">
            <a:spAutoFit/>
          </a:bodyPr>
          <a:lstStyle/>
          <a:p>
            <a:r>
              <a:rPr lang="en-US" dirty="0"/>
              <a:t>Build partnerships with popular artists and bands (identified through track counts and genre preferences) to attract their fanbase and drive music sales. Collaborate on exclusive releases, promotions, or live events to enhance brand visibility and customer loyalty.</a:t>
            </a:r>
          </a:p>
        </p:txBody>
      </p:sp>
      <p:pic>
        <p:nvPicPr>
          <p:cNvPr id="3" name="Picture 2">
            <a:extLst>
              <a:ext uri="{FF2B5EF4-FFF2-40B4-BE49-F238E27FC236}">
                <a16:creationId xmlns:a16="http://schemas.microsoft.com/office/drawing/2014/main" id="{59DFE09D-D300-7ECD-DC0E-42B25F41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725" y="411863"/>
            <a:ext cx="1896140" cy="978196"/>
          </a:xfrm>
          <a:prstGeom prst="rect">
            <a:avLst/>
          </a:prstGeom>
        </p:spPr>
      </p:pic>
    </p:spTree>
    <p:custDataLst>
      <p:tags r:id="rId1"/>
    </p:custDataLst>
    <p:extLst>
      <p:ext uri="{BB962C8B-B14F-4D97-AF65-F5344CB8AC3E}">
        <p14:creationId xmlns:p14="http://schemas.microsoft.com/office/powerpoint/2010/main" val="2926463175"/>
      </p:ext>
    </p:extLst>
  </p:cSld>
  <p:clrMapOvr>
    <a:masterClrMapping/>
  </p:clrMapOvr>
  <p:transition spd="slow" advTm="43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1" grpId="0"/>
      <p:bldP spid="1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B0A09-D2CD-0449-AB4D-6D2C3A3FA6CF}"/>
              </a:ext>
            </a:extLst>
          </p:cNvPr>
          <p:cNvPicPr>
            <a:picLocks noChangeAspect="1"/>
          </p:cNvPicPr>
          <p:nvPr/>
        </p:nvPicPr>
        <p:blipFill>
          <a:blip r:embed="rId3"/>
          <a:stretch>
            <a:fillRect/>
          </a:stretch>
        </p:blipFill>
        <p:spPr>
          <a:xfrm>
            <a:off x="0" y="42532"/>
            <a:ext cx="12192000" cy="6746358"/>
          </a:xfrm>
          <a:prstGeom prst="rect">
            <a:avLst/>
          </a:prstGeom>
          <a:ln>
            <a:noFill/>
          </a:ln>
          <a:effectLst>
            <a:softEdge rad="112500"/>
          </a:effectLst>
        </p:spPr>
      </p:pic>
      <p:sp>
        <p:nvSpPr>
          <p:cNvPr id="5" name="TextBox 4">
            <a:extLst>
              <a:ext uri="{FF2B5EF4-FFF2-40B4-BE49-F238E27FC236}">
                <a16:creationId xmlns:a16="http://schemas.microsoft.com/office/drawing/2014/main" id="{C18C4EBC-96B5-64D5-B285-B2C94A4A9594}"/>
              </a:ext>
            </a:extLst>
          </p:cNvPr>
          <p:cNvSpPr txBox="1"/>
          <p:nvPr/>
        </p:nvSpPr>
        <p:spPr>
          <a:xfrm rot="10800000" flipV="1">
            <a:off x="5943600" y="4976109"/>
            <a:ext cx="4066952" cy="369332"/>
          </a:xfrm>
          <a:prstGeom prst="rect">
            <a:avLst/>
          </a:prstGeom>
          <a:noFill/>
        </p:spPr>
        <p:txBody>
          <a:bodyPr wrap="square">
            <a:spAutoFit/>
          </a:bodyPr>
          <a:lstStyle/>
          <a:p>
            <a:r>
              <a:rPr lang="en-US" dirty="0"/>
              <a:t>Presented by Shukla , Shabnam </a:t>
            </a:r>
          </a:p>
        </p:txBody>
      </p:sp>
      <p:pic>
        <p:nvPicPr>
          <p:cNvPr id="2" name="Picture 1">
            <a:extLst>
              <a:ext uri="{FF2B5EF4-FFF2-40B4-BE49-F238E27FC236}">
                <a16:creationId xmlns:a16="http://schemas.microsoft.com/office/drawing/2014/main" id="{238296C9-18CB-C6F5-A3CD-765D53125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632" y="5459820"/>
            <a:ext cx="1896140" cy="978196"/>
          </a:xfrm>
          <a:prstGeom prst="rect">
            <a:avLst/>
          </a:prstGeom>
        </p:spPr>
      </p:pic>
    </p:spTree>
    <p:custDataLst>
      <p:tags r:id="rId1"/>
    </p:custDataLst>
    <p:extLst>
      <p:ext uri="{BB962C8B-B14F-4D97-AF65-F5344CB8AC3E}">
        <p14:creationId xmlns:p14="http://schemas.microsoft.com/office/powerpoint/2010/main" val="1004315827"/>
      </p:ext>
    </p:extLst>
  </p:cSld>
  <p:clrMapOvr>
    <a:masterClrMapping/>
  </p:clrMapOvr>
  <p:transition spd="slow" advTm="503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5F30-E09A-0927-238D-EE03CC50B414}"/>
              </a:ext>
            </a:extLst>
          </p:cNvPr>
          <p:cNvSpPr>
            <a:spLocks noGrp="1"/>
          </p:cNvSpPr>
          <p:nvPr>
            <p:ph type="title"/>
          </p:nvPr>
        </p:nvSpPr>
        <p:spPr/>
        <p:txBody>
          <a:bodyPr>
            <a:normAutofit/>
          </a:bodyPr>
          <a:lstStyle/>
          <a:p>
            <a:r>
              <a:rPr lang="en-US" sz="5400" b="1" dirty="0"/>
              <a:t>Introduction</a:t>
            </a:r>
            <a:r>
              <a:rPr lang="en-US" sz="5400" dirty="0"/>
              <a:t> </a:t>
            </a:r>
          </a:p>
        </p:txBody>
      </p:sp>
      <p:sp>
        <p:nvSpPr>
          <p:cNvPr id="3" name="Content Placeholder 2">
            <a:extLst>
              <a:ext uri="{FF2B5EF4-FFF2-40B4-BE49-F238E27FC236}">
                <a16:creationId xmlns:a16="http://schemas.microsoft.com/office/drawing/2014/main" id="{CD04B00E-65BA-BCD6-ECCF-A2145B8D6349}"/>
              </a:ext>
            </a:extLst>
          </p:cNvPr>
          <p:cNvSpPr>
            <a:spLocks noGrp="1"/>
          </p:cNvSpPr>
          <p:nvPr>
            <p:ph idx="1"/>
          </p:nvPr>
        </p:nvSpPr>
        <p:spPr/>
        <p:txBody>
          <a:bodyPr/>
          <a:lstStyle/>
          <a:p>
            <a:endParaRPr lang="en-US" sz="2400" dirty="0"/>
          </a:p>
          <a:p>
            <a:r>
              <a:rPr lang="en-US" sz="2400" dirty="0"/>
              <a:t>In the ever-evolving landscape of the music industry, data plays a pivotal role in shaping strategies, driving decisions, and understanding consumer behavior. The "Music Store Data Analysis" project harnesses the power of SQL (Structured Query Language) to explore and extract meaningful insights from a comprehensive dataset obtained from a fictional music store.</a:t>
            </a:r>
          </a:p>
          <a:p>
            <a:endParaRPr lang="en-US" dirty="0"/>
          </a:p>
        </p:txBody>
      </p:sp>
      <p:pic>
        <p:nvPicPr>
          <p:cNvPr id="5" name="Picture 4">
            <a:extLst>
              <a:ext uri="{FF2B5EF4-FFF2-40B4-BE49-F238E27FC236}">
                <a16:creationId xmlns:a16="http://schemas.microsoft.com/office/drawing/2014/main" id="{CEAD5CEC-AE37-01DB-D27C-4A17E739E672}"/>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634716" y="66427"/>
            <a:ext cx="2480609" cy="2382242"/>
          </a:xfrm>
          <a:prstGeom prst="rect">
            <a:avLst/>
          </a:prstGeom>
        </p:spPr>
      </p:pic>
    </p:spTree>
    <p:custDataLst>
      <p:tags r:id="rId1"/>
    </p:custDataLst>
    <p:extLst>
      <p:ext uri="{BB962C8B-B14F-4D97-AF65-F5344CB8AC3E}">
        <p14:creationId xmlns:p14="http://schemas.microsoft.com/office/powerpoint/2010/main" val="999474271"/>
      </p:ext>
    </p:extLst>
  </p:cSld>
  <p:clrMapOvr>
    <a:masterClrMapping/>
  </p:clrMapOvr>
  <p:transition spd="slow" advTm="282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55CB-0569-3BE5-9041-80769424691E}"/>
              </a:ext>
            </a:extLst>
          </p:cNvPr>
          <p:cNvSpPr>
            <a:spLocks noGrp="1"/>
          </p:cNvSpPr>
          <p:nvPr>
            <p:ph type="title"/>
          </p:nvPr>
        </p:nvSpPr>
        <p:spPr/>
        <p:txBody>
          <a:bodyPr/>
          <a:lstStyle/>
          <a:p>
            <a:r>
              <a:rPr lang="en-US" sz="5400" b="1" dirty="0"/>
              <a:t>Objective</a:t>
            </a:r>
            <a:r>
              <a:rPr lang="en-US" dirty="0"/>
              <a:t> </a:t>
            </a:r>
          </a:p>
        </p:txBody>
      </p:sp>
      <p:sp>
        <p:nvSpPr>
          <p:cNvPr id="3" name="Content Placeholder 2">
            <a:extLst>
              <a:ext uri="{FF2B5EF4-FFF2-40B4-BE49-F238E27FC236}">
                <a16:creationId xmlns:a16="http://schemas.microsoft.com/office/drawing/2014/main" id="{8AF3F63D-7A44-B345-539C-D87CF4C387AC}"/>
              </a:ext>
            </a:extLst>
          </p:cNvPr>
          <p:cNvSpPr>
            <a:spLocks noGrp="1"/>
          </p:cNvSpPr>
          <p:nvPr>
            <p:ph idx="1"/>
          </p:nvPr>
        </p:nvSpPr>
        <p:spPr/>
        <p:txBody>
          <a:bodyPr/>
          <a:lstStyle/>
          <a:p>
            <a:endParaRPr lang="en-US" dirty="0"/>
          </a:p>
          <a:p>
            <a:r>
              <a:rPr lang="en-US" sz="2400" dirty="0"/>
              <a:t>The primary objective of this project is to utilize SQL queries to delve into various aspects of the music store’s operations and customer interactions. By analyzing this data, we aim to uncover patterns, trends, and correlations that can inform business strategies and operational decisions.</a:t>
            </a:r>
          </a:p>
        </p:txBody>
      </p:sp>
      <p:pic>
        <p:nvPicPr>
          <p:cNvPr id="6" name="Picture 5">
            <a:extLst>
              <a:ext uri="{FF2B5EF4-FFF2-40B4-BE49-F238E27FC236}">
                <a16:creationId xmlns:a16="http://schemas.microsoft.com/office/drawing/2014/main" id="{B7AFD3DA-9E84-8FCF-59D5-1A6692C0E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152" y="106327"/>
            <a:ext cx="2651051" cy="1824074"/>
          </a:xfrm>
          <a:prstGeom prst="rect">
            <a:avLst/>
          </a:prstGeom>
        </p:spPr>
      </p:pic>
    </p:spTree>
    <p:custDataLst>
      <p:tags r:id="rId1"/>
    </p:custDataLst>
    <p:extLst>
      <p:ext uri="{BB962C8B-B14F-4D97-AF65-F5344CB8AC3E}">
        <p14:creationId xmlns:p14="http://schemas.microsoft.com/office/powerpoint/2010/main" val="587956246"/>
      </p:ext>
    </p:extLst>
  </p:cSld>
  <p:clrMapOvr>
    <a:masterClrMapping/>
  </p:clrMapOvr>
  <p:transition spd="slow" advTm="22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5507-8CC6-FB69-AEF6-3D50DD13482F}"/>
              </a:ext>
            </a:extLst>
          </p:cNvPr>
          <p:cNvSpPr>
            <a:spLocks noGrp="1"/>
          </p:cNvSpPr>
          <p:nvPr>
            <p:ph type="title"/>
          </p:nvPr>
        </p:nvSpPr>
        <p:spPr/>
        <p:txBody>
          <a:bodyPr/>
          <a:lstStyle/>
          <a:p>
            <a:r>
              <a:rPr lang="en-US" sz="5400" b="1" dirty="0"/>
              <a:t>Methodology</a:t>
            </a:r>
          </a:p>
        </p:txBody>
      </p:sp>
      <p:sp>
        <p:nvSpPr>
          <p:cNvPr id="3" name="Content Placeholder 2">
            <a:extLst>
              <a:ext uri="{FF2B5EF4-FFF2-40B4-BE49-F238E27FC236}">
                <a16:creationId xmlns:a16="http://schemas.microsoft.com/office/drawing/2014/main" id="{F7C445F0-C3A6-3B70-CDBB-2F104EE9B3B0}"/>
              </a:ext>
            </a:extLst>
          </p:cNvPr>
          <p:cNvSpPr>
            <a:spLocks noGrp="1"/>
          </p:cNvSpPr>
          <p:nvPr>
            <p:ph idx="1"/>
          </p:nvPr>
        </p:nvSpPr>
        <p:spPr/>
        <p:txBody>
          <a:bodyPr/>
          <a:lstStyle/>
          <a:p>
            <a:r>
              <a:rPr lang="en-US" b="1" dirty="0"/>
              <a:t>Data Exploration:</a:t>
            </a:r>
          </a:p>
          <a:p>
            <a:r>
              <a:rPr lang="en-US" dirty="0"/>
              <a:t>Understanding the structure of the dataset, identifying relationships between tables, and gaining insights into the underlying data model.</a:t>
            </a:r>
          </a:p>
          <a:p>
            <a:r>
              <a:rPr lang="en-US" b="1" dirty="0"/>
              <a:t>Query Development:</a:t>
            </a:r>
            <a:r>
              <a:rPr lang="en-US" dirty="0"/>
              <a:t> </a:t>
            </a:r>
          </a:p>
          <a:p>
            <a:r>
              <a:rPr lang="en-US" dirty="0"/>
              <a:t>Formulating SQL queries to retrieve specific information such as sales trends, top-selling products, customer preferences by genre, and seasonal variations in sales.</a:t>
            </a:r>
          </a:p>
          <a:p>
            <a:r>
              <a:rPr lang="en-US" b="1" dirty="0"/>
              <a:t>Data Aggregation and Analysis:</a:t>
            </a:r>
          </a:p>
          <a:p>
            <a:r>
              <a:rPr lang="en-US" dirty="0"/>
              <a:t>Using aggregate functions, statistical measures, and grouping techniques to derive meaningful metrics and performance indicators.</a:t>
            </a:r>
            <a:endParaRPr lang="en-US" b="1" dirty="0"/>
          </a:p>
        </p:txBody>
      </p:sp>
      <p:pic>
        <p:nvPicPr>
          <p:cNvPr id="5" name="Picture 4">
            <a:extLst>
              <a:ext uri="{FF2B5EF4-FFF2-40B4-BE49-F238E27FC236}">
                <a16:creationId xmlns:a16="http://schemas.microsoft.com/office/drawing/2014/main" id="{025A80B6-D065-FB25-2355-B68C237D3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152" y="106327"/>
            <a:ext cx="2651051" cy="1824074"/>
          </a:xfrm>
          <a:prstGeom prst="rect">
            <a:avLst/>
          </a:prstGeom>
        </p:spPr>
      </p:pic>
    </p:spTree>
    <p:custDataLst>
      <p:tags r:id="rId1"/>
    </p:custDataLst>
    <p:extLst>
      <p:ext uri="{BB962C8B-B14F-4D97-AF65-F5344CB8AC3E}">
        <p14:creationId xmlns:p14="http://schemas.microsoft.com/office/powerpoint/2010/main" val="665783146"/>
      </p:ext>
    </p:extLst>
  </p:cSld>
  <p:clrMapOvr>
    <a:masterClrMapping/>
  </p:clrMapOvr>
  <p:transition spd="slow" advTm="613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09B-B8BD-17CD-7144-F503DBA18323}"/>
              </a:ext>
            </a:extLst>
          </p:cNvPr>
          <p:cNvSpPr>
            <a:spLocks noGrp="1"/>
          </p:cNvSpPr>
          <p:nvPr>
            <p:ph type="title"/>
          </p:nvPr>
        </p:nvSpPr>
        <p:spPr/>
        <p:txBody>
          <a:bodyPr>
            <a:normAutofit/>
          </a:bodyPr>
          <a:lstStyle/>
          <a:p>
            <a:r>
              <a:rPr lang="en-US" sz="5400" b="1" dirty="0"/>
              <a:t>Question Set 1 - Easy </a:t>
            </a:r>
          </a:p>
        </p:txBody>
      </p:sp>
      <p:sp>
        <p:nvSpPr>
          <p:cNvPr id="3" name="Content Placeholder 2">
            <a:extLst>
              <a:ext uri="{FF2B5EF4-FFF2-40B4-BE49-F238E27FC236}">
                <a16:creationId xmlns:a16="http://schemas.microsoft.com/office/drawing/2014/main" id="{D1CE798D-FB74-31AA-0872-E69B056B3187}"/>
              </a:ext>
            </a:extLst>
          </p:cNvPr>
          <p:cNvSpPr>
            <a:spLocks noGrp="1"/>
          </p:cNvSpPr>
          <p:nvPr>
            <p:ph idx="1"/>
          </p:nvPr>
        </p:nvSpPr>
        <p:spPr>
          <a:xfrm>
            <a:off x="361507" y="1786271"/>
            <a:ext cx="8912495" cy="4255092"/>
          </a:xfrm>
        </p:spPr>
        <p:txBody>
          <a:bodyPr>
            <a:normAutofit/>
          </a:bodyPr>
          <a:lstStyle/>
          <a:p>
            <a:endParaRPr lang="en-US" sz="1600" dirty="0"/>
          </a:p>
          <a:p>
            <a:r>
              <a:rPr lang="en-US" sz="1600" dirty="0"/>
              <a:t>1. Who is the senior most employee based on job title? </a:t>
            </a:r>
          </a:p>
          <a:p>
            <a:r>
              <a:rPr lang="en-US" sz="1600" dirty="0"/>
              <a:t>2. Which countries have the most Invoices? </a:t>
            </a:r>
          </a:p>
          <a:p>
            <a:r>
              <a:rPr lang="en-US" sz="1600" dirty="0"/>
              <a:t>3. What are top 3 values of total invoice?</a:t>
            </a:r>
          </a:p>
          <a:p>
            <a:r>
              <a:rPr lang="en-US" sz="1600" dirty="0"/>
              <a:t> 4. Which city has the best customers? We would like to throw a promotional Music Festival in the city we made the most money. Write a query that returns one city that has the highest sum of invoice totals. Return both the city name &amp; sum of all invoice totals </a:t>
            </a:r>
          </a:p>
          <a:p>
            <a:r>
              <a:rPr lang="en-US" sz="1600" dirty="0"/>
              <a:t>5. Who is the best customer? The customer who has spent the most money will be declared the best customer. Write a query that returns the person who has spent the most money</a:t>
            </a:r>
          </a:p>
        </p:txBody>
      </p:sp>
      <p:pic>
        <p:nvPicPr>
          <p:cNvPr id="5" name="Picture 4">
            <a:extLst>
              <a:ext uri="{FF2B5EF4-FFF2-40B4-BE49-F238E27FC236}">
                <a16:creationId xmlns:a16="http://schemas.microsoft.com/office/drawing/2014/main" id="{7C1BE984-FD33-9CCA-CE62-B2A9C2184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790" y="5068481"/>
            <a:ext cx="3421995" cy="1497123"/>
          </a:xfrm>
          <a:prstGeom prst="rect">
            <a:avLst/>
          </a:prstGeom>
        </p:spPr>
      </p:pic>
    </p:spTree>
    <p:custDataLst>
      <p:tags r:id="rId1"/>
    </p:custDataLst>
    <p:extLst>
      <p:ext uri="{BB962C8B-B14F-4D97-AF65-F5344CB8AC3E}">
        <p14:creationId xmlns:p14="http://schemas.microsoft.com/office/powerpoint/2010/main" val="3276062958"/>
      </p:ext>
    </p:extLst>
  </p:cSld>
  <p:clrMapOvr>
    <a:masterClrMapping/>
  </p:clrMapOvr>
  <p:transition spd="slow" advTm="689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AA76-22ED-AF1B-4025-8D531799A5F2}"/>
              </a:ext>
            </a:extLst>
          </p:cNvPr>
          <p:cNvSpPr>
            <a:spLocks noGrp="1"/>
          </p:cNvSpPr>
          <p:nvPr>
            <p:ph type="title"/>
          </p:nvPr>
        </p:nvSpPr>
        <p:spPr/>
        <p:txBody>
          <a:bodyPr>
            <a:normAutofit/>
          </a:bodyPr>
          <a:lstStyle/>
          <a:p>
            <a:r>
              <a:rPr lang="en-US" sz="5400" b="1" dirty="0"/>
              <a:t>Question Set 2 – Moderate</a:t>
            </a:r>
          </a:p>
        </p:txBody>
      </p:sp>
      <p:sp>
        <p:nvSpPr>
          <p:cNvPr id="3" name="Content Placeholder 2">
            <a:extLst>
              <a:ext uri="{FF2B5EF4-FFF2-40B4-BE49-F238E27FC236}">
                <a16:creationId xmlns:a16="http://schemas.microsoft.com/office/drawing/2014/main" id="{1FD5C704-599E-A981-D16E-031DDA1676D1}"/>
              </a:ext>
            </a:extLst>
          </p:cNvPr>
          <p:cNvSpPr>
            <a:spLocks noGrp="1"/>
          </p:cNvSpPr>
          <p:nvPr>
            <p:ph idx="1"/>
          </p:nvPr>
        </p:nvSpPr>
        <p:spPr>
          <a:xfrm>
            <a:off x="366823" y="1637413"/>
            <a:ext cx="8737058" cy="4223195"/>
          </a:xfrm>
        </p:spPr>
        <p:txBody>
          <a:bodyPr/>
          <a:lstStyle/>
          <a:p>
            <a:endParaRPr lang="en-US" dirty="0"/>
          </a:p>
          <a:p>
            <a:r>
              <a:rPr lang="en-US" dirty="0"/>
              <a:t>1. Write query to return the email, first name, last name, &amp; Genre of all Rock Music listeners. Return your list ordered alphabetically by email starting with A</a:t>
            </a:r>
          </a:p>
          <a:p>
            <a:r>
              <a:rPr lang="en-US" dirty="0"/>
              <a:t> 2. Let's invite the artists who have written the most rock music in our dataset. Write a query that returns the Artist name and total track count of the top 10 rock bands </a:t>
            </a:r>
          </a:p>
          <a:p>
            <a:r>
              <a:rPr lang="en-US" dirty="0"/>
              <a:t>3. Return all the track names that have a song length longer than the average song length. Return the Name and Milliseconds for each track. Order by the song length with the longest songs listed first</a:t>
            </a:r>
          </a:p>
          <a:p>
            <a:endParaRPr lang="en-US" dirty="0"/>
          </a:p>
        </p:txBody>
      </p:sp>
      <p:pic>
        <p:nvPicPr>
          <p:cNvPr id="4" name="Picture 3">
            <a:extLst>
              <a:ext uri="{FF2B5EF4-FFF2-40B4-BE49-F238E27FC236}">
                <a16:creationId xmlns:a16="http://schemas.microsoft.com/office/drawing/2014/main" id="{95CACD1C-3FF8-F300-F7AA-9AB4681C0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790" y="5073797"/>
            <a:ext cx="3421995" cy="1497123"/>
          </a:xfrm>
          <a:prstGeom prst="rect">
            <a:avLst/>
          </a:prstGeom>
        </p:spPr>
      </p:pic>
    </p:spTree>
    <p:custDataLst>
      <p:tags r:id="rId1"/>
    </p:custDataLst>
    <p:extLst>
      <p:ext uri="{BB962C8B-B14F-4D97-AF65-F5344CB8AC3E}">
        <p14:creationId xmlns:p14="http://schemas.microsoft.com/office/powerpoint/2010/main" val="3717795832"/>
      </p:ext>
    </p:extLst>
  </p:cSld>
  <p:clrMapOvr>
    <a:masterClrMapping/>
  </p:clrMapOvr>
  <p:transition spd="slow" advTm="249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9D66-F5B5-64AC-8243-6D7F0BB25F6D}"/>
              </a:ext>
            </a:extLst>
          </p:cNvPr>
          <p:cNvSpPr>
            <a:spLocks noGrp="1"/>
          </p:cNvSpPr>
          <p:nvPr>
            <p:ph type="title"/>
          </p:nvPr>
        </p:nvSpPr>
        <p:spPr/>
        <p:txBody>
          <a:bodyPr>
            <a:normAutofit/>
          </a:bodyPr>
          <a:lstStyle/>
          <a:p>
            <a:r>
              <a:rPr lang="en-US" sz="5400" b="1" dirty="0"/>
              <a:t>Question Set 3 – Advance</a:t>
            </a:r>
          </a:p>
        </p:txBody>
      </p:sp>
      <p:sp>
        <p:nvSpPr>
          <p:cNvPr id="3" name="Content Placeholder 2">
            <a:extLst>
              <a:ext uri="{FF2B5EF4-FFF2-40B4-BE49-F238E27FC236}">
                <a16:creationId xmlns:a16="http://schemas.microsoft.com/office/drawing/2014/main" id="{BC84D9C0-0B35-77A4-D27E-EEBAB662E114}"/>
              </a:ext>
            </a:extLst>
          </p:cNvPr>
          <p:cNvSpPr>
            <a:spLocks noGrp="1"/>
          </p:cNvSpPr>
          <p:nvPr>
            <p:ph idx="1"/>
          </p:nvPr>
        </p:nvSpPr>
        <p:spPr>
          <a:xfrm>
            <a:off x="473149" y="1786271"/>
            <a:ext cx="8800853" cy="4255092"/>
          </a:xfrm>
        </p:spPr>
        <p:txBody>
          <a:bodyPr/>
          <a:lstStyle/>
          <a:p>
            <a:endParaRPr lang="en-US" dirty="0"/>
          </a:p>
          <a:p>
            <a:r>
              <a:rPr lang="en-US" dirty="0"/>
              <a:t>1. Find how much amount spent by each customer on artists? Write a query to return customer name, artist name and total spent</a:t>
            </a:r>
          </a:p>
          <a:p>
            <a:r>
              <a:rPr lang="en-US" dirty="0"/>
              <a:t> 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r>
              <a:rPr lang="en-US" dirty="0"/>
              <a:t>3. Write a query that determines the customer that has spent the most on music for each country. Write a query that returns the country along with the top customer and how much they spent. For countries where the top amount spent is shared, provide all customers who spent this </a:t>
            </a:r>
            <a:r>
              <a:rPr lang="en-US" dirty="0" err="1"/>
              <a:t>amoun</a:t>
            </a:r>
            <a:endParaRPr lang="en-US" dirty="0"/>
          </a:p>
        </p:txBody>
      </p:sp>
      <p:pic>
        <p:nvPicPr>
          <p:cNvPr id="4" name="Picture 3">
            <a:extLst>
              <a:ext uri="{FF2B5EF4-FFF2-40B4-BE49-F238E27FC236}">
                <a16:creationId xmlns:a16="http://schemas.microsoft.com/office/drawing/2014/main" id="{0156AEE8-20FB-56E1-42BF-644DC4655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558" y="5624623"/>
            <a:ext cx="2819148" cy="1233377"/>
          </a:xfrm>
          <a:prstGeom prst="rect">
            <a:avLst/>
          </a:prstGeom>
        </p:spPr>
      </p:pic>
    </p:spTree>
    <p:custDataLst>
      <p:tags r:id="rId1"/>
    </p:custDataLst>
    <p:extLst>
      <p:ext uri="{BB962C8B-B14F-4D97-AF65-F5344CB8AC3E}">
        <p14:creationId xmlns:p14="http://schemas.microsoft.com/office/powerpoint/2010/main" val="2246902185"/>
      </p:ext>
    </p:extLst>
  </p:cSld>
  <p:clrMapOvr>
    <a:masterClrMapping/>
  </p:clrMapOvr>
  <p:transition spd="slow" advTm="570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0D528-AAD1-1351-3369-0EB0ADD00960}"/>
              </a:ext>
            </a:extLst>
          </p:cNvPr>
          <p:cNvSpPr txBox="1"/>
          <p:nvPr/>
        </p:nvSpPr>
        <p:spPr>
          <a:xfrm>
            <a:off x="63795" y="499730"/>
            <a:ext cx="9873659" cy="646331"/>
          </a:xfrm>
          <a:prstGeom prst="rect">
            <a:avLst/>
          </a:prstGeom>
          <a:noFill/>
        </p:spPr>
        <p:txBody>
          <a:bodyPr wrap="square">
            <a:spAutoFit/>
          </a:bodyPr>
          <a:lstStyle/>
          <a:p>
            <a:endParaRPr lang="en-US" dirty="0"/>
          </a:p>
          <a:p>
            <a:r>
              <a:rPr lang="en-US" dirty="0"/>
              <a:t>1. Who is the senior most employee based on job title? </a:t>
            </a:r>
          </a:p>
        </p:txBody>
      </p:sp>
      <p:sp>
        <p:nvSpPr>
          <p:cNvPr id="5" name="TextBox 4">
            <a:extLst>
              <a:ext uri="{FF2B5EF4-FFF2-40B4-BE49-F238E27FC236}">
                <a16:creationId xmlns:a16="http://schemas.microsoft.com/office/drawing/2014/main" id="{F609E858-9560-8FEB-B79A-EEEC1A49E3E9}"/>
              </a:ext>
            </a:extLst>
          </p:cNvPr>
          <p:cNvSpPr txBox="1"/>
          <p:nvPr/>
        </p:nvSpPr>
        <p:spPr>
          <a:xfrm>
            <a:off x="368508" y="215595"/>
            <a:ext cx="8937994" cy="369332"/>
          </a:xfrm>
          <a:prstGeom prst="rect">
            <a:avLst/>
          </a:prstGeom>
          <a:solidFill>
            <a:schemeClr val="accent1">
              <a:lumMod val="20000"/>
              <a:lumOff val="80000"/>
            </a:schemeClr>
          </a:solidFill>
        </p:spPr>
        <p:txBody>
          <a:bodyPr wrap="square">
            <a:spAutoFit/>
          </a:bodyPr>
          <a:lstStyle/>
          <a:p>
            <a:r>
              <a:rPr lang="en-US" b="1" dirty="0">
                <a:solidFill>
                  <a:schemeClr val="accent2"/>
                </a:solidFill>
              </a:rPr>
              <a:t>Question Set 1 - Easy</a:t>
            </a:r>
          </a:p>
        </p:txBody>
      </p:sp>
      <p:pic>
        <p:nvPicPr>
          <p:cNvPr id="7" name="Picture 6">
            <a:extLst>
              <a:ext uri="{FF2B5EF4-FFF2-40B4-BE49-F238E27FC236}">
                <a16:creationId xmlns:a16="http://schemas.microsoft.com/office/drawing/2014/main" id="{A5FA3E11-C3CE-0BF3-5DB6-5D209624D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08" y="1233040"/>
            <a:ext cx="5246031" cy="1122896"/>
          </a:xfrm>
          <a:prstGeom prst="rect">
            <a:avLst/>
          </a:prstGeom>
        </p:spPr>
      </p:pic>
      <p:sp>
        <p:nvSpPr>
          <p:cNvPr id="9" name="TextBox 8">
            <a:extLst>
              <a:ext uri="{FF2B5EF4-FFF2-40B4-BE49-F238E27FC236}">
                <a16:creationId xmlns:a16="http://schemas.microsoft.com/office/drawing/2014/main" id="{2A6B744A-70BC-4AC3-ECD0-F2B8F004A617}"/>
              </a:ext>
            </a:extLst>
          </p:cNvPr>
          <p:cNvSpPr txBox="1"/>
          <p:nvPr/>
        </p:nvSpPr>
        <p:spPr>
          <a:xfrm>
            <a:off x="111641" y="1839433"/>
            <a:ext cx="9039003" cy="646331"/>
          </a:xfrm>
          <a:prstGeom prst="rect">
            <a:avLst/>
          </a:prstGeom>
          <a:noFill/>
        </p:spPr>
        <p:txBody>
          <a:bodyPr wrap="square">
            <a:spAutoFit/>
          </a:bodyPr>
          <a:lstStyle/>
          <a:p>
            <a:endParaRPr lang="en-US" dirty="0"/>
          </a:p>
          <a:p>
            <a:r>
              <a:rPr lang="en-US" dirty="0"/>
              <a:t>2. Which countries have the most Invoices</a:t>
            </a:r>
          </a:p>
        </p:txBody>
      </p:sp>
      <p:pic>
        <p:nvPicPr>
          <p:cNvPr id="17" name="Picture 16">
            <a:extLst>
              <a:ext uri="{FF2B5EF4-FFF2-40B4-BE49-F238E27FC236}">
                <a16:creationId xmlns:a16="http://schemas.microsoft.com/office/drawing/2014/main" id="{79D628BF-DAE0-4406-9768-D88E20C49F94}"/>
              </a:ext>
            </a:extLst>
          </p:cNvPr>
          <p:cNvPicPr>
            <a:picLocks noChangeAspect="1"/>
          </p:cNvPicPr>
          <p:nvPr/>
        </p:nvPicPr>
        <p:blipFill>
          <a:blip r:embed="rId4"/>
          <a:stretch>
            <a:fillRect/>
          </a:stretch>
        </p:blipFill>
        <p:spPr>
          <a:xfrm>
            <a:off x="368508" y="2740946"/>
            <a:ext cx="8908399" cy="3354454"/>
          </a:xfrm>
          <a:prstGeom prst="rect">
            <a:avLst/>
          </a:prstGeom>
        </p:spPr>
      </p:pic>
      <p:pic>
        <p:nvPicPr>
          <p:cNvPr id="8" name="Picture 7">
            <a:extLst>
              <a:ext uri="{FF2B5EF4-FFF2-40B4-BE49-F238E27FC236}">
                <a16:creationId xmlns:a16="http://schemas.microsoft.com/office/drawing/2014/main" id="{53988D69-7DB4-ECB1-34E3-431C25C96B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1113" y="5574119"/>
            <a:ext cx="2922180" cy="1190846"/>
          </a:xfrm>
          <a:prstGeom prst="rect">
            <a:avLst/>
          </a:prstGeom>
        </p:spPr>
      </p:pic>
    </p:spTree>
    <p:custDataLst>
      <p:tags r:id="rId1"/>
    </p:custDataLst>
    <p:extLst>
      <p:ext uri="{BB962C8B-B14F-4D97-AF65-F5344CB8AC3E}">
        <p14:creationId xmlns:p14="http://schemas.microsoft.com/office/powerpoint/2010/main" val="3160810411"/>
      </p:ext>
    </p:extLst>
  </p:cSld>
  <p:clrMapOvr>
    <a:masterClrMapping/>
  </p:clrMapOvr>
  <p:transition spd="slow" advTm="392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B1B24-0D93-57EE-41B1-BC6D6E2E3EAA}"/>
              </a:ext>
            </a:extLst>
          </p:cNvPr>
          <p:cNvSpPr txBox="1"/>
          <p:nvPr/>
        </p:nvSpPr>
        <p:spPr>
          <a:xfrm>
            <a:off x="42530" y="202019"/>
            <a:ext cx="9108115" cy="369332"/>
          </a:xfrm>
          <a:prstGeom prst="rect">
            <a:avLst/>
          </a:prstGeom>
          <a:noFill/>
        </p:spPr>
        <p:txBody>
          <a:bodyPr wrap="square">
            <a:spAutoFit/>
          </a:bodyPr>
          <a:lstStyle/>
          <a:p>
            <a:r>
              <a:rPr lang="en-US" dirty="0"/>
              <a:t>3. What are top 3 values of total invoice?</a:t>
            </a:r>
          </a:p>
        </p:txBody>
      </p:sp>
      <p:pic>
        <p:nvPicPr>
          <p:cNvPr id="5" name="Picture 4">
            <a:extLst>
              <a:ext uri="{FF2B5EF4-FFF2-40B4-BE49-F238E27FC236}">
                <a16:creationId xmlns:a16="http://schemas.microsoft.com/office/drawing/2014/main" id="{CAA918C8-15C4-5D49-7F8F-D0764D6E0454}"/>
              </a:ext>
            </a:extLst>
          </p:cNvPr>
          <p:cNvPicPr>
            <a:picLocks noChangeAspect="1"/>
          </p:cNvPicPr>
          <p:nvPr/>
        </p:nvPicPr>
        <p:blipFill>
          <a:blip r:embed="rId3"/>
          <a:stretch>
            <a:fillRect/>
          </a:stretch>
        </p:blipFill>
        <p:spPr>
          <a:xfrm>
            <a:off x="332975" y="745128"/>
            <a:ext cx="6076686" cy="1237844"/>
          </a:xfrm>
          <a:prstGeom prst="rect">
            <a:avLst/>
          </a:prstGeom>
        </p:spPr>
      </p:pic>
      <p:sp>
        <p:nvSpPr>
          <p:cNvPr id="7" name="TextBox 6">
            <a:extLst>
              <a:ext uri="{FF2B5EF4-FFF2-40B4-BE49-F238E27FC236}">
                <a16:creationId xmlns:a16="http://schemas.microsoft.com/office/drawing/2014/main" id="{CA7D2695-850E-4047-E487-D7B8622F43F0}"/>
              </a:ext>
            </a:extLst>
          </p:cNvPr>
          <p:cNvSpPr txBox="1"/>
          <p:nvPr/>
        </p:nvSpPr>
        <p:spPr>
          <a:xfrm>
            <a:off x="41201" y="2126512"/>
            <a:ext cx="9108115" cy="1200329"/>
          </a:xfrm>
          <a:prstGeom prst="rect">
            <a:avLst/>
          </a:prstGeom>
          <a:noFill/>
        </p:spPr>
        <p:txBody>
          <a:bodyPr wrap="square">
            <a:spAutoFit/>
          </a:bodyPr>
          <a:lstStyle/>
          <a:p>
            <a:r>
              <a:rPr lang="en-US" dirty="0"/>
              <a:t>4. Which city has the best customers? We would like to throw a promotional Music Festival in the city we made the most money. Write a query that returns one city that has the highest sum of invoice totals. Return both the city name &amp; sum of all invoice totals</a:t>
            </a:r>
          </a:p>
        </p:txBody>
      </p:sp>
      <p:pic>
        <p:nvPicPr>
          <p:cNvPr id="9" name="Picture 8">
            <a:extLst>
              <a:ext uri="{FF2B5EF4-FFF2-40B4-BE49-F238E27FC236}">
                <a16:creationId xmlns:a16="http://schemas.microsoft.com/office/drawing/2014/main" id="{4C71A381-01C8-2DE8-CD05-2EE94D9D72D0}"/>
              </a:ext>
            </a:extLst>
          </p:cNvPr>
          <p:cNvPicPr>
            <a:picLocks noChangeAspect="1"/>
          </p:cNvPicPr>
          <p:nvPr/>
        </p:nvPicPr>
        <p:blipFill>
          <a:blip r:embed="rId4"/>
          <a:stretch>
            <a:fillRect/>
          </a:stretch>
        </p:blipFill>
        <p:spPr>
          <a:xfrm>
            <a:off x="409354" y="3683163"/>
            <a:ext cx="7607596" cy="1850805"/>
          </a:xfrm>
          <a:prstGeom prst="rect">
            <a:avLst/>
          </a:prstGeom>
        </p:spPr>
      </p:pic>
      <p:pic>
        <p:nvPicPr>
          <p:cNvPr id="2" name="Picture 1">
            <a:extLst>
              <a:ext uri="{FF2B5EF4-FFF2-40B4-BE49-F238E27FC236}">
                <a16:creationId xmlns:a16="http://schemas.microsoft.com/office/drawing/2014/main" id="{7F4B3C34-013C-0F7E-CBB4-07152BAD95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5057" y="5241850"/>
            <a:ext cx="2022396" cy="1516797"/>
          </a:xfrm>
          <a:prstGeom prst="rect">
            <a:avLst/>
          </a:prstGeom>
        </p:spPr>
      </p:pic>
    </p:spTree>
    <p:custDataLst>
      <p:tags r:id="rId1"/>
    </p:custDataLst>
    <p:extLst>
      <p:ext uri="{BB962C8B-B14F-4D97-AF65-F5344CB8AC3E}">
        <p14:creationId xmlns:p14="http://schemas.microsoft.com/office/powerpoint/2010/main" val="1580362527"/>
      </p:ext>
    </p:extLst>
  </p:cSld>
  <p:clrMapOvr>
    <a:masterClrMapping/>
  </p:clrMapOvr>
  <p:transition spd="slow" advTm="361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ags/tag10.xml><?xml version="1.0" encoding="utf-8"?>
<p:tagLst xmlns:a="http://schemas.openxmlformats.org/drawingml/2006/main" xmlns:r="http://schemas.openxmlformats.org/officeDocument/2006/relationships" xmlns:p="http://schemas.openxmlformats.org/presentationml/2006/main">
  <p:tag name="TIMING" val="|0|0.6"/>
</p:tagLst>
</file>

<file path=ppt/tags/tag11.xml><?xml version="1.0" encoding="utf-8"?>
<p:tagLst xmlns:a="http://schemas.openxmlformats.org/drawingml/2006/main" xmlns:r="http://schemas.openxmlformats.org/officeDocument/2006/relationships" xmlns:p="http://schemas.openxmlformats.org/presentationml/2006/main">
  <p:tag name="TIMING" val="|0.4|1.1|0.8"/>
</p:tagLst>
</file>

<file path=ppt/tags/tag12.xml><?xml version="1.0" encoding="utf-8"?>
<p:tagLst xmlns:a="http://schemas.openxmlformats.org/drawingml/2006/main" xmlns:r="http://schemas.openxmlformats.org/officeDocument/2006/relationships" xmlns:p="http://schemas.openxmlformats.org/presentationml/2006/main">
  <p:tag name="TIMING" val="|0.2|0.9"/>
</p:tagLst>
</file>

<file path=ppt/tags/tag13.xml><?xml version="1.0" encoding="utf-8"?>
<p:tagLst xmlns:a="http://schemas.openxmlformats.org/drawingml/2006/main" xmlns:r="http://schemas.openxmlformats.org/officeDocument/2006/relationships" xmlns:p="http://schemas.openxmlformats.org/presentationml/2006/main">
  <p:tag name="TIMING" val="|0.6|0.8"/>
</p:tagLst>
</file>

<file path=ppt/tags/tag14.xml><?xml version="1.0" encoding="utf-8"?>
<p:tagLst xmlns:a="http://schemas.openxmlformats.org/drawingml/2006/main" xmlns:r="http://schemas.openxmlformats.org/officeDocument/2006/relationships" xmlns:p="http://schemas.openxmlformats.org/presentationml/2006/main">
  <p:tag name="TIMING" val="|0.3|0.9|0.8"/>
</p:tagLst>
</file>

<file path=ppt/tags/tag15.xml><?xml version="1.0" encoding="utf-8"?>
<p:tagLst xmlns:a="http://schemas.openxmlformats.org/drawingml/2006/main" xmlns:r="http://schemas.openxmlformats.org/officeDocument/2006/relationships" xmlns:p="http://schemas.openxmlformats.org/presentationml/2006/main">
  <p:tag name="TIMING" val="|0.3|1"/>
</p:tagLst>
</file>

<file path=ppt/tags/tag16.xml><?xml version="1.0" encoding="utf-8"?>
<p:tagLst xmlns:a="http://schemas.openxmlformats.org/drawingml/2006/main" xmlns:r="http://schemas.openxmlformats.org/officeDocument/2006/relationships" xmlns:p="http://schemas.openxmlformats.org/presentationml/2006/main">
  <p:tag name="TIMING" val="|0.1|0.9"/>
</p:tagLst>
</file>

<file path=ppt/tags/tag17.xml><?xml version="1.0" encoding="utf-8"?>
<p:tagLst xmlns:a="http://schemas.openxmlformats.org/drawingml/2006/main" xmlns:r="http://schemas.openxmlformats.org/officeDocument/2006/relationships" xmlns:p="http://schemas.openxmlformats.org/presentationml/2006/main">
  <p:tag name="TIMING" val="|0.1|0.9"/>
</p:tagLst>
</file>

<file path=ppt/tags/tag18.xml><?xml version="1.0" encoding="utf-8"?>
<p:tagLst xmlns:a="http://schemas.openxmlformats.org/drawingml/2006/main" xmlns:r="http://schemas.openxmlformats.org/officeDocument/2006/relationships" xmlns:p="http://schemas.openxmlformats.org/presentationml/2006/main">
  <p:tag name="TIMING" val="|0|0.7|0.6|0.6|0.5|0.7"/>
</p:tagLst>
</file>

<file path=ppt/tags/tag19.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0.8"/>
</p:tagLst>
</file>

<file path=ppt/tags/tag3.xml><?xml version="1.0" encoding="utf-8"?>
<p:tagLst xmlns:a="http://schemas.openxmlformats.org/drawingml/2006/main" xmlns:r="http://schemas.openxmlformats.org/officeDocument/2006/relationships" xmlns:p="http://schemas.openxmlformats.org/presentationml/2006/main">
  <p:tag name="TIMING" val="|0.4|1.1"/>
</p:tagLst>
</file>

<file path=ppt/tags/tag4.xml><?xml version="1.0" encoding="utf-8"?>
<p:tagLst xmlns:a="http://schemas.openxmlformats.org/drawingml/2006/main" xmlns:r="http://schemas.openxmlformats.org/officeDocument/2006/relationships" xmlns:p="http://schemas.openxmlformats.org/presentationml/2006/main">
  <p:tag name="TIMING" val="|0.1|0.7|0.7|0.9|0.7|0.8|0.9"/>
</p:tagLst>
</file>

<file path=ppt/tags/tag5.xml><?xml version="1.0" encoding="utf-8"?>
<p:tagLst xmlns:a="http://schemas.openxmlformats.org/drawingml/2006/main" xmlns:r="http://schemas.openxmlformats.org/officeDocument/2006/relationships" xmlns:p="http://schemas.openxmlformats.org/presentationml/2006/main">
  <p:tag name="TIMING" val="|0.2|1.1|0.9|1.1|1.1|1.1"/>
</p:tagLst>
</file>

<file path=ppt/tags/tag6.xml><?xml version="1.0" encoding="utf-8"?>
<p:tagLst xmlns:a="http://schemas.openxmlformats.org/drawingml/2006/main" xmlns:r="http://schemas.openxmlformats.org/officeDocument/2006/relationships" xmlns:p="http://schemas.openxmlformats.org/presentationml/2006/main">
  <p:tag name="TIMING" val="|0.3|0.6"/>
</p:tagLst>
</file>

<file path=ppt/tags/tag7.xml><?xml version="1.0" encoding="utf-8"?>
<p:tagLst xmlns:a="http://schemas.openxmlformats.org/drawingml/2006/main" xmlns:r="http://schemas.openxmlformats.org/officeDocument/2006/relationships" xmlns:p="http://schemas.openxmlformats.org/presentationml/2006/main">
  <p:tag name="TIMING" val="|0.2|0.9|1.3|1.2"/>
</p:tagLst>
</file>

<file path=ppt/tags/tag8.xml><?xml version="1.0" encoding="utf-8"?>
<p:tagLst xmlns:a="http://schemas.openxmlformats.org/drawingml/2006/main" xmlns:r="http://schemas.openxmlformats.org/officeDocument/2006/relationships" xmlns:p="http://schemas.openxmlformats.org/presentationml/2006/main">
  <p:tag name="TIMING" val="|0.1|1.5|1.1"/>
</p:tagLst>
</file>

<file path=ppt/tags/tag9.xml><?xml version="1.0" encoding="utf-8"?>
<p:tagLst xmlns:a="http://schemas.openxmlformats.org/drawingml/2006/main" xmlns:r="http://schemas.openxmlformats.org/officeDocument/2006/relationships" xmlns:p="http://schemas.openxmlformats.org/presentationml/2006/main">
  <p:tag name="TIMING" val="|0.4|1|0.7|0.7"/>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138</TotalTime>
  <Words>1323</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MUSIC STORE DATA ANALYSIS</vt:lpstr>
      <vt:lpstr>Introduction </vt:lpstr>
      <vt:lpstr>Objective </vt:lpstr>
      <vt:lpstr>Methodology</vt:lpstr>
      <vt:lpstr>Question Set 1 - Easy </vt:lpstr>
      <vt:lpstr>Question Set 2 – Moderate</vt:lpstr>
      <vt:lpstr>Question Set 3 – Advance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STORE DATA ANALYSIS</dc:title>
  <dc:creator>Shabnam Shukla</dc:creator>
  <cp:lastModifiedBy>Shabnam Shukla</cp:lastModifiedBy>
  <cp:revision>26</cp:revision>
  <dcterms:created xsi:type="dcterms:W3CDTF">2024-07-06T20:49:26Z</dcterms:created>
  <dcterms:modified xsi:type="dcterms:W3CDTF">2024-07-21T08:23:35Z</dcterms:modified>
</cp:coreProperties>
</file>