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33"/>
  </p:notesMasterIdLst>
  <p:sldIdLst>
    <p:sldId id="326" r:id="rId5"/>
    <p:sldId id="344" r:id="rId6"/>
    <p:sldId id="333" r:id="rId7"/>
    <p:sldId id="339" r:id="rId8"/>
    <p:sldId id="355" r:id="rId9"/>
    <p:sldId id="360" r:id="rId10"/>
    <p:sldId id="362" r:id="rId11"/>
    <p:sldId id="364" r:id="rId12"/>
    <p:sldId id="359" r:id="rId13"/>
    <p:sldId id="361" r:id="rId14"/>
    <p:sldId id="329" r:id="rId15"/>
    <p:sldId id="345" r:id="rId16"/>
    <p:sldId id="352" r:id="rId17"/>
    <p:sldId id="331" r:id="rId18"/>
    <p:sldId id="332" r:id="rId19"/>
    <p:sldId id="337" r:id="rId20"/>
    <p:sldId id="338" r:id="rId21"/>
    <p:sldId id="340" r:id="rId22"/>
    <p:sldId id="341" r:id="rId23"/>
    <p:sldId id="358" r:id="rId24"/>
    <p:sldId id="356" r:id="rId25"/>
    <p:sldId id="347" r:id="rId26"/>
    <p:sldId id="348" r:id="rId27"/>
    <p:sldId id="349" r:id="rId28"/>
    <p:sldId id="350" r:id="rId29"/>
    <p:sldId id="351" r:id="rId30"/>
    <p:sldId id="354" r:id="rId31"/>
    <p:sldId id="357"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2A58C04-DF0E-47B0-B7F9-3B273B1AF5F2}">
          <p14:sldIdLst>
            <p14:sldId id="326"/>
            <p14:sldId id="344"/>
            <p14:sldId id="333"/>
            <p14:sldId id="339"/>
            <p14:sldId id="355"/>
            <p14:sldId id="360"/>
            <p14:sldId id="362"/>
            <p14:sldId id="364"/>
            <p14:sldId id="359"/>
            <p14:sldId id="361"/>
            <p14:sldId id="329"/>
            <p14:sldId id="345"/>
            <p14:sldId id="352"/>
            <p14:sldId id="331"/>
            <p14:sldId id="332"/>
            <p14:sldId id="337"/>
            <p14:sldId id="338"/>
            <p14:sldId id="340"/>
            <p14:sldId id="341"/>
            <p14:sldId id="358"/>
            <p14:sldId id="356"/>
            <p14:sldId id="347"/>
            <p14:sldId id="348"/>
            <p14:sldId id="349"/>
            <p14:sldId id="350"/>
            <p14:sldId id="351"/>
            <p14:sldId id="354"/>
            <p14:sldId id="357"/>
          </p14:sldIdLst>
        </p14:section>
      </p14:sectionLst>
    </p:ext>
    <p:ext uri="{EFAFB233-063F-42B5-8137-9DF3F51BA10A}">
      <p15:sldGuideLst xmlns:p15="http://schemas.microsoft.com/office/powerpoint/2012/main">
        <p15:guide id="1" orient="horz" pos="2856" userDrawn="1">
          <p15:clr>
            <a:srgbClr val="A4A3A4"/>
          </p15:clr>
        </p15:guide>
        <p15:guide id="2" pos="271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5" roundtripDataSignature="AMtx7mhSaRiTD9uDhGJ3nUfwohnl+c0R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1A4284"/>
    <a:srgbClr val="1A3E7B"/>
    <a:srgbClr val="FF542E"/>
    <a:srgbClr val="122A4D"/>
    <a:srgbClr val="7F5D96"/>
    <a:srgbClr val="FDE725"/>
    <a:srgbClr val="EE5234"/>
    <a:srgbClr val="4471C4"/>
    <a:srgbClr val="EAD7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50B07-A91B-4674-B17E-240E099D462F}" v="7" dt="2024-12-09T23:16:11.059"/>
    <p1510:client id="{223883A5-7EC0-E1B6-F3AD-510B0EDA1F4A}" v="28" dt="2024-12-10T06:41:45.656"/>
    <p1510:client id="{4D8924D9-4D43-B448-9FF0-C2BF5DF72BA2}" v="50" dt="2024-12-09T23:08:54.761"/>
    <p1510:client id="{57054CD7-6DBA-86C7-7683-D205305535D1}" v="1261" dt="2024-12-10T01:30:04.639"/>
    <p1510:client id="{77CE1FA3-076C-455D-87DF-DDE8443DE2A5}" v="7" dt="2024-12-10T14:33:31.829"/>
    <p1510:client id="{998605F7-3286-4E85-94C7-D3156628A0A7}" v="2718" dt="2024-12-10T16:47:37.544"/>
    <p1510:client id="{9DF9810B-A635-42E9-A04A-361C4EE9B90A}" v="1601" dt="2024-12-10T07:03:19.030"/>
    <p1510:client id="{BCFD0225-7E68-4D13-A4FF-F545D457FE14}" v="15" dt="2024-12-10T17:16:45.153"/>
    <p1510:client id="{E2F0E117-FFAE-4690-8A16-282030014476}" v="2" dt="2024-12-10T17:18:47.0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56"/>
        <p:guide pos="2712"/>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customschemas.google.com/relationships/presentationmetadata" Target="metadata"/><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D9A66F-C631-4D9C-A6D3-6E8E4C2A568B}" type="doc">
      <dgm:prSet loTypeId="urn:microsoft.com/office/officeart/2005/8/layout/process2" loCatId="process" qsTypeId="urn:microsoft.com/office/officeart/2005/8/quickstyle/simple1" qsCatId="simple" csTypeId="urn:microsoft.com/office/officeart/2005/8/colors/accent1_2" csCatId="accent1" phldr="1"/>
      <dgm:spPr/>
    </dgm:pt>
    <dgm:pt modelId="{F312E2AA-CD1A-4086-8D2C-00C337E2288D}">
      <dgm:prSet phldrT="[Text]" phldr="0"/>
      <dgm:spPr/>
      <dgm:t>
        <a:bodyPr/>
        <a:lstStyle/>
        <a:p>
          <a:pPr rtl="0"/>
          <a:r>
            <a:rPr lang="en-US" b="1"/>
            <a:t>Data Extraction</a:t>
          </a:r>
          <a:endParaRPr lang="en-US"/>
        </a:p>
      </dgm:t>
    </dgm:pt>
    <dgm:pt modelId="{052408AC-7833-4AE9-8563-989954790C4E}" type="parTrans" cxnId="{BB441DAA-7C46-407F-8AEC-C98D090DA1BB}">
      <dgm:prSet/>
      <dgm:spPr/>
    </dgm:pt>
    <dgm:pt modelId="{84E11666-DF90-4C5C-9F35-E8B9DDE88200}" type="sibTrans" cxnId="{BB441DAA-7C46-407F-8AEC-C98D090DA1BB}">
      <dgm:prSet/>
      <dgm:spPr/>
      <dgm:t>
        <a:bodyPr/>
        <a:lstStyle/>
        <a:p>
          <a:endParaRPr lang="en-US"/>
        </a:p>
      </dgm:t>
    </dgm:pt>
    <dgm:pt modelId="{371B1050-326A-49EA-A165-6A6A6AB2D29C}">
      <dgm:prSet phldrT="[Text]" phldr="0"/>
      <dgm:spPr/>
      <dgm:t>
        <a:bodyPr/>
        <a:lstStyle/>
        <a:p>
          <a:pPr rtl="0"/>
          <a:r>
            <a:rPr lang="en-US"/>
            <a:t>Filter Invalid Molecules</a:t>
          </a:r>
        </a:p>
      </dgm:t>
    </dgm:pt>
    <dgm:pt modelId="{1620941A-D609-4963-BF84-C41661D4A95B}" type="parTrans" cxnId="{17D493EC-0E7A-461A-8C86-676373F97BC2}">
      <dgm:prSet/>
      <dgm:spPr/>
    </dgm:pt>
    <dgm:pt modelId="{26DADA8C-77CB-47F7-9219-8406DEE3482A}" type="sibTrans" cxnId="{17D493EC-0E7A-461A-8C86-676373F97BC2}">
      <dgm:prSet/>
      <dgm:spPr/>
      <dgm:t>
        <a:bodyPr/>
        <a:lstStyle/>
        <a:p>
          <a:endParaRPr lang="en-US"/>
        </a:p>
      </dgm:t>
    </dgm:pt>
    <dgm:pt modelId="{42E61894-6617-4987-A62E-5EF2415197D4}">
      <dgm:prSet phldrT="[Text]" phldr="0"/>
      <dgm:spPr/>
      <dgm:t>
        <a:bodyPr/>
        <a:lstStyle/>
        <a:p>
          <a:pPr rtl="0"/>
          <a:r>
            <a:rPr lang="en-US" b="1"/>
            <a:t>Convert to SELFIES</a:t>
          </a:r>
          <a:endParaRPr lang="en-US"/>
        </a:p>
      </dgm:t>
    </dgm:pt>
    <dgm:pt modelId="{EEB9880D-1367-4504-AD72-AA0E984C5399}" type="parTrans" cxnId="{088255F4-46C1-4A8E-A943-2E39707E252D}">
      <dgm:prSet/>
      <dgm:spPr/>
    </dgm:pt>
    <dgm:pt modelId="{6969618E-951A-4AFE-9BA4-9CC280EBA500}" type="sibTrans" cxnId="{088255F4-46C1-4A8E-A943-2E39707E252D}">
      <dgm:prSet/>
      <dgm:spPr/>
      <dgm:t>
        <a:bodyPr/>
        <a:lstStyle/>
        <a:p>
          <a:endParaRPr lang="en-US"/>
        </a:p>
      </dgm:t>
    </dgm:pt>
    <dgm:pt modelId="{FD09A984-A69F-4788-88FE-E02C06861A8B}">
      <dgm:prSet phldr="0"/>
      <dgm:spPr/>
      <dgm:t>
        <a:bodyPr/>
        <a:lstStyle/>
        <a:p>
          <a:pPr rtl="0"/>
          <a:r>
            <a:rPr lang="en-US" b="0"/>
            <a:t>One-Hot Encoding</a:t>
          </a:r>
          <a:endParaRPr lang="en-US" b="1">
            <a:latin typeface="Arial"/>
          </a:endParaRPr>
        </a:p>
      </dgm:t>
    </dgm:pt>
    <dgm:pt modelId="{74613C44-2AE7-4B2C-82EA-1BC359F2ABFC}" type="parTrans" cxnId="{C7146362-7AD5-4F09-8E00-EEB06AD98539}">
      <dgm:prSet/>
      <dgm:spPr/>
    </dgm:pt>
    <dgm:pt modelId="{431BD087-7E23-4FBC-BB92-1DE61D6FC9AD}" type="sibTrans" cxnId="{C7146362-7AD5-4F09-8E00-EEB06AD98539}">
      <dgm:prSet/>
      <dgm:spPr/>
      <dgm:t>
        <a:bodyPr/>
        <a:lstStyle/>
        <a:p>
          <a:endParaRPr lang="en-US"/>
        </a:p>
      </dgm:t>
    </dgm:pt>
    <dgm:pt modelId="{CFA6CFB0-1A9D-4AA6-8070-834C7E265B99}">
      <dgm:prSet phldr="0"/>
      <dgm:spPr/>
      <dgm:t>
        <a:bodyPr/>
        <a:lstStyle/>
        <a:p>
          <a:pPr rtl="0"/>
          <a:r>
            <a:rPr lang="en-US" b="0"/>
            <a:t>Integrate Features</a:t>
          </a:r>
          <a:endParaRPr lang="en-US" b="1">
            <a:latin typeface="Arial"/>
          </a:endParaRPr>
        </a:p>
      </dgm:t>
    </dgm:pt>
    <dgm:pt modelId="{47A850E9-040E-4247-80CD-5612061D575F}" type="parTrans" cxnId="{69E8B14E-FFFF-40DE-9E60-839486B02FDE}">
      <dgm:prSet/>
      <dgm:spPr/>
    </dgm:pt>
    <dgm:pt modelId="{7B668E2B-0A61-47DA-8DB7-E0012926C86F}" type="sibTrans" cxnId="{69E8B14E-FFFF-40DE-9E60-839486B02FDE}">
      <dgm:prSet/>
      <dgm:spPr/>
    </dgm:pt>
    <dgm:pt modelId="{0174518E-0A74-4EF3-8E12-3AB3558BF283}" type="pres">
      <dgm:prSet presAssocID="{7ED9A66F-C631-4D9C-A6D3-6E8E4C2A568B}" presName="linearFlow" presStyleCnt="0">
        <dgm:presLayoutVars>
          <dgm:resizeHandles val="exact"/>
        </dgm:presLayoutVars>
      </dgm:prSet>
      <dgm:spPr/>
    </dgm:pt>
    <dgm:pt modelId="{471DD803-B9F1-4602-B465-0A9F5287D481}" type="pres">
      <dgm:prSet presAssocID="{F312E2AA-CD1A-4086-8D2C-00C337E2288D}" presName="node" presStyleLbl="node1" presStyleIdx="0" presStyleCnt="5">
        <dgm:presLayoutVars>
          <dgm:bulletEnabled val="1"/>
        </dgm:presLayoutVars>
      </dgm:prSet>
      <dgm:spPr/>
    </dgm:pt>
    <dgm:pt modelId="{C8592D09-3158-4B6D-9817-0A2BF5AF4CAB}" type="pres">
      <dgm:prSet presAssocID="{84E11666-DF90-4C5C-9F35-E8B9DDE88200}" presName="sibTrans" presStyleLbl="sibTrans2D1" presStyleIdx="0" presStyleCnt="4"/>
      <dgm:spPr/>
    </dgm:pt>
    <dgm:pt modelId="{E23870AB-1E22-4B92-9889-A62BBD95C623}" type="pres">
      <dgm:prSet presAssocID="{84E11666-DF90-4C5C-9F35-E8B9DDE88200}" presName="connectorText" presStyleLbl="sibTrans2D1" presStyleIdx="0" presStyleCnt="4"/>
      <dgm:spPr/>
    </dgm:pt>
    <dgm:pt modelId="{374C81A6-487C-4A61-A4A3-841DEF53431F}" type="pres">
      <dgm:prSet presAssocID="{371B1050-326A-49EA-A165-6A6A6AB2D29C}" presName="node" presStyleLbl="node1" presStyleIdx="1" presStyleCnt="5">
        <dgm:presLayoutVars>
          <dgm:bulletEnabled val="1"/>
        </dgm:presLayoutVars>
      </dgm:prSet>
      <dgm:spPr/>
    </dgm:pt>
    <dgm:pt modelId="{89910B42-E8DD-4E14-BE74-4F5608F5A883}" type="pres">
      <dgm:prSet presAssocID="{26DADA8C-77CB-47F7-9219-8406DEE3482A}" presName="sibTrans" presStyleLbl="sibTrans2D1" presStyleIdx="1" presStyleCnt="4"/>
      <dgm:spPr/>
    </dgm:pt>
    <dgm:pt modelId="{B85D7B5A-4747-4675-9C86-5D2FD2BA56FF}" type="pres">
      <dgm:prSet presAssocID="{26DADA8C-77CB-47F7-9219-8406DEE3482A}" presName="connectorText" presStyleLbl="sibTrans2D1" presStyleIdx="1" presStyleCnt="4"/>
      <dgm:spPr/>
    </dgm:pt>
    <dgm:pt modelId="{EC38AF08-BA31-46EF-BDE7-18EDFD09D4BC}" type="pres">
      <dgm:prSet presAssocID="{42E61894-6617-4987-A62E-5EF2415197D4}" presName="node" presStyleLbl="node1" presStyleIdx="2" presStyleCnt="5">
        <dgm:presLayoutVars>
          <dgm:bulletEnabled val="1"/>
        </dgm:presLayoutVars>
      </dgm:prSet>
      <dgm:spPr/>
    </dgm:pt>
    <dgm:pt modelId="{8CB63530-42DF-4517-999E-E64FE4A6E32F}" type="pres">
      <dgm:prSet presAssocID="{6969618E-951A-4AFE-9BA4-9CC280EBA500}" presName="sibTrans" presStyleLbl="sibTrans2D1" presStyleIdx="2" presStyleCnt="4"/>
      <dgm:spPr/>
    </dgm:pt>
    <dgm:pt modelId="{D2CA8910-581A-41BE-A255-6094CA07A7CE}" type="pres">
      <dgm:prSet presAssocID="{6969618E-951A-4AFE-9BA4-9CC280EBA500}" presName="connectorText" presStyleLbl="sibTrans2D1" presStyleIdx="2" presStyleCnt="4"/>
      <dgm:spPr/>
    </dgm:pt>
    <dgm:pt modelId="{AFADAC37-2740-4B3F-8319-B8DCE5A6E8D0}" type="pres">
      <dgm:prSet presAssocID="{FD09A984-A69F-4788-88FE-E02C06861A8B}" presName="node" presStyleLbl="node1" presStyleIdx="3" presStyleCnt="5">
        <dgm:presLayoutVars>
          <dgm:bulletEnabled val="1"/>
        </dgm:presLayoutVars>
      </dgm:prSet>
      <dgm:spPr/>
    </dgm:pt>
    <dgm:pt modelId="{E9C646F4-C285-49D9-A3E7-5181DF098821}" type="pres">
      <dgm:prSet presAssocID="{431BD087-7E23-4FBC-BB92-1DE61D6FC9AD}" presName="sibTrans" presStyleLbl="sibTrans2D1" presStyleIdx="3" presStyleCnt="4"/>
      <dgm:spPr/>
    </dgm:pt>
    <dgm:pt modelId="{AA0FEC49-5985-4DF2-8338-F6C6985723D8}" type="pres">
      <dgm:prSet presAssocID="{431BD087-7E23-4FBC-BB92-1DE61D6FC9AD}" presName="connectorText" presStyleLbl="sibTrans2D1" presStyleIdx="3" presStyleCnt="4"/>
      <dgm:spPr/>
    </dgm:pt>
    <dgm:pt modelId="{A4D7DC66-47DA-4159-AB14-ADAB479622E3}" type="pres">
      <dgm:prSet presAssocID="{CFA6CFB0-1A9D-4AA6-8070-834C7E265B99}" presName="node" presStyleLbl="node1" presStyleIdx="4" presStyleCnt="5">
        <dgm:presLayoutVars>
          <dgm:bulletEnabled val="1"/>
        </dgm:presLayoutVars>
      </dgm:prSet>
      <dgm:spPr/>
    </dgm:pt>
  </dgm:ptLst>
  <dgm:cxnLst>
    <dgm:cxn modelId="{AC67B806-5C4A-44D6-A45F-32272B48F478}" type="presOf" srcId="{371B1050-326A-49EA-A165-6A6A6AB2D29C}" destId="{374C81A6-487C-4A61-A4A3-841DEF53431F}" srcOrd="0" destOrd="0" presId="urn:microsoft.com/office/officeart/2005/8/layout/process2"/>
    <dgm:cxn modelId="{824C350A-ADCA-4ABC-87C3-FB955B47F8DB}" type="presOf" srcId="{FD09A984-A69F-4788-88FE-E02C06861A8B}" destId="{AFADAC37-2740-4B3F-8319-B8DCE5A6E8D0}" srcOrd="0" destOrd="0" presId="urn:microsoft.com/office/officeart/2005/8/layout/process2"/>
    <dgm:cxn modelId="{CFB0A40D-5145-46D7-BAF6-815E08C9D36D}" type="presOf" srcId="{431BD087-7E23-4FBC-BB92-1DE61D6FC9AD}" destId="{AA0FEC49-5985-4DF2-8338-F6C6985723D8}" srcOrd="1" destOrd="0" presId="urn:microsoft.com/office/officeart/2005/8/layout/process2"/>
    <dgm:cxn modelId="{46C85E13-7DF2-4894-ABC3-3D524C055880}" type="presOf" srcId="{F312E2AA-CD1A-4086-8D2C-00C337E2288D}" destId="{471DD803-B9F1-4602-B465-0A9F5287D481}" srcOrd="0" destOrd="0" presId="urn:microsoft.com/office/officeart/2005/8/layout/process2"/>
    <dgm:cxn modelId="{43A3702F-6814-4418-8A63-6E3EFB21F189}" type="presOf" srcId="{84E11666-DF90-4C5C-9F35-E8B9DDE88200}" destId="{E23870AB-1E22-4B92-9889-A62BBD95C623}" srcOrd="1" destOrd="0" presId="urn:microsoft.com/office/officeart/2005/8/layout/process2"/>
    <dgm:cxn modelId="{C7146362-7AD5-4F09-8E00-EEB06AD98539}" srcId="{7ED9A66F-C631-4D9C-A6D3-6E8E4C2A568B}" destId="{FD09A984-A69F-4788-88FE-E02C06861A8B}" srcOrd="3" destOrd="0" parTransId="{74613C44-2AE7-4B2C-82EA-1BC359F2ABFC}" sibTransId="{431BD087-7E23-4FBC-BB92-1DE61D6FC9AD}"/>
    <dgm:cxn modelId="{16A7C563-4805-4A8E-BCDE-8DBAF2AC86AC}" type="presOf" srcId="{7ED9A66F-C631-4D9C-A6D3-6E8E4C2A568B}" destId="{0174518E-0A74-4EF3-8E12-3AB3558BF283}" srcOrd="0" destOrd="0" presId="urn:microsoft.com/office/officeart/2005/8/layout/process2"/>
    <dgm:cxn modelId="{9FCFDF6A-93D8-4EAC-88C3-464491806074}" type="presOf" srcId="{42E61894-6617-4987-A62E-5EF2415197D4}" destId="{EC38AF08-BA31-46EF-BDE7-18EDFD09D4BC}" srcOrd="0" destOrd="0" presId="urn:microsoft.com/office/officeart/2005/8/layout/process2"/>
    <dgm:cxn modelId="{69E8B14E-FFFF-40DE-9E60-839486B02FDE}" srcId="{7ED9A66F-C631-4D9C-A6D3-6E8E4C2A568B}" destId="{CFA6CFB0-1A9D-4AA6-8070-834C7E265B99}" srcOrd="4" destOrd="0" parTransId="{47A850E9-040E-4247-80CD-5612061D575F}" sibTransId="{7B668E2B-0A61-47DA-8DB7-E0012926C86F}"/>
    <dgm:cxn modelId="{7DCA1555-3AF9-49C8-8893-807FC6113067}" type="presOf" srcId="{26DADA8C-77CB-47F7-9219-8406DEE3482A}" destId="{89910B42-E8DD-4E14-BE74-4F5608F5A883}" srcOrd="0" destOrd="0" presId="urn:microsoft.com/office/officeart/2005/8/layout/process2"/>
    <dgm:cxn modelId="{055BB785-0A6E-4616-8E92-5844CD237AC2}" type="presOf" srcId="{CFA6CFB0-1A9D-4AA6-8070-834C7E265B99}" destId="{A4D7DC66-47DA-4159-AB14-ADAB479622E3}" srcOrd="0" destOrd="0" presId="urn:microsoft.com/office/officeart/2005/8/layout/process2"/>
    <dgm:cxn modelId="{B691C092-BF0F-4E4B-8AF4-AB8C131505CE}" type="presOf" srcId="{26DADA8C-77CB-47F7-9219-8406DEE3482A}" destId="{B85D7B5A-4747-4675-9C86-5D2FD2BA56FF}" srcOrd="1" destOrd="0" presId="urn:microsoft.com/office/officeart/2005/8/layout/process2"/>
    <dgm:cxn modelId="{BB441DAA-7C46-407F-8AEC-C98D090DA1BB}" srcId="{7ED9A66F-C631-4D9C-A6D3-6E8E4C2A568B}" destId="{F312E2AA-CD1A-4086-8D2C-00C337E2288D}" srcOrd="0" destOrd="0" parTransId="{052408AC-7833-4AE9-8563-989954790C4E}" sibTransId="{84E11666-DF90-4C5C-9F35-E8B9DDE88200}"/>
    <dgm:cxn modelId="{D11340C8-50A8-4828-9910-0947A4D8D508}" type="presOf" srcId="{431BD087-7E23-4FBC-BB92-1DE61D6FC9AD}" destId="{E9C646F4-C285-49D9-A3E7-5181DF098821}" srcOrd="0" destOrd="0" presId="urn:microsoft.com/office/officeart/2005/8/layout/process2"/>
    <dgm:cxn modelId="{B76773DD-DBF1-487B-B57F-0AD8A2AE4B40}" type="presOf" srcId="{84E11666-DF90-4C5C-9F35-E8B9DDE88200}" destId="{C8592D09-3158-4B6D-9817-0A2BF5AF4CAB}" srcOrd="0" destOrd="0" presId="urn:microsoft.com/office/officeart/2005/8/layout/process2"/>
    <dgm:cxn modelId="{171D95DD-B304-45CB-A104-656A7206E57A}" type="presOf" srcId="{6969618E-951A-4AFE-9BA4-9CC280EBA500}" destId="{8CB63530-42DF-4517-999E-E64FE4A6E32F}" srcOrd="0" destOrd="0" presId="urn:microsoft.com/office/officeart/2005/8/layout/process2"/>
    <dgm:cxn modelId="{17D493EC-0E7A-461A-8C86-676373F97BC2}" srcId="{7ED9A66F-C631-4D9C-A6D3-6E8E4C2A568B}" destId="{371B1050-326A-49EA-A165-6A6A6AB2D29C}" srcOrd="1" destOrd="0" parTransId="{1620941A-D609-4963-BF84-C41661D4A95B}" sibTransId="{26DADA8C-77CB-47F7-9219-8406DEE3482A}"/>
    <dgm:cxn modelId="{088255F4-46C1-4A8E-A943-2E39707E252D}" srcId="{7ED9A66F-C631-4D9C-A6D3-6E8E4C2A568B}" destId="{42E61894-6617-4987-A62E-5EF2415197D4}" srcOrd="2" destOrd="0" parTransId="{EEB9880D-1367-4504-AD72-AA0E984C5399}" sibTransId="{6969618E-951A-4AFE-9BA4-9CC280EBA500}"/>
    <dgm:cxn modelId="{17488AFB-2BEF-4497-AD56-85A3BFC0C996}" type="presOf" srcId="{6969618E-951A-4AFE-9BA4-9CC280EBA500}" destId="{D2CA8910-581A-41BE-A255-6094CA07A7CE}" srcOrd="1" destOrd="0" presId="urn:microsoft.com/office/officeart/2005/8/layout/process2"/>
    <dgm:cxn modelId="{96AF0ADA-FD58-4943-93AE-DCE6C228FDA8}" type="presParOf" srcId="{0174518E-0A74-4EF3-8E12-3AB3558BF283}" destId="{471DD803-B9F1-4602-B465-0A9F5287D481}" srcOrd="0" destOrd="0" presId="urn:microsoft.com/office/officeart/2005/8/layout/process2"/>
    <dgm:cxn modelId="{A689ABC8-EDF1-43CC-9737-439A0FAD7D1C}" type="presParOf" srcId="{0174518E-0A74-4EF3-8E12-3AB3558BF283}" destId="{C8592D09-3158-4B6D-9817-0A2BF5AF4CAB}" srcOrd="1" destOrd="0" presId="urn:microsoft.com/office/officeart/2005/8/layout/process2"/>
    <dgm:cxn modelId="{533DF55F-5C66-49A1-9F1B-8DF6A35C4D42}" type="presParOf" srcId="{C8592D09-3158-4B6D-9817-0A2BF5AF4CAB}" destId="{E23870AB-1E22-4B92-9889-A62BBD95C623}" srcOrd="0" destOrd="0" presId="urn:microsoft.com/office/officeart/2005/8/layout/process2"/>
    <dgm:cxn modelId="{F72A49D1-A15A-4BDF-8098-64AD6EDA2484}" type="presParOf" srcId="{0174518E-0A74-4EF3-8E12-3AB3558BF283}" destId="{374C81A6-487C-4A61-A4A3-841DEF53431F}" srcOrd="2" destOrd="0" presId="urn:microsoft.com/office/officeart/2005/8/layout/process2"/>
    <dgm:cxn modelId="{5DB7C01B-FA8F-4E71-8FDE-93578E16B0B1}" type="presParOf" srcId="{0174518E-0A74-4EF3-8E12-3AB3558BF283}" destId="{89910B42-E8DD-4E14-BE74-4F5608F5A883}" srcOrd="3" destOrd="0" presId="urn:microsoft.com/office/officeart/2005/8/layout/process2"/>
    <dgm:cxn modelId="{5CAB43A0-2C25-4523-B740-99EEDD6B9B64}" type="presParOf" srcId="{89910B42-E8DD-4E14-BE74-4F5608F5A883}" destId="{B85D7B5A-4747-4675-9C86-5D2FD2BA56FF}" srcOrd="0" destOrd="0" presId="urn:microsoft.com/office/officeart/2005/8/layout/process2"/>
    <dgm:cxn modelId="{15C5F45E-2EDD-4AF3-BCBA-19FB26F5AF79}" type="presParOf" srcId="{0174518E-0A74-4EF3-8E12-3AB3558BF283}" destId="{EC38AF08-BA31-46EF-BDE7-18EDFD09D4BC}" srcOrd="4" destOrd="0" presId="urn:microsoft.com/office/officeart/2005/8/layout/process2"/>
    <dgm:cxn modelId="{ABC14490-AC9C-47F9-9EF5-952AF44FF7D8}" type="presParOf" srcId="{0174518E-0A74-4EF3-8E12-3AB3558BF283}" destId="{8CB63530-42DF-4517-999E-E64FE4A6E32F}" srcOrd="5" destOrd="0" presId="urn:microsoft.com/office/officeart/2005/8/layout/process2"/>
    <dgm:cxn modelId="{3822B1C0-4D27-4358-8FDF-3D05E702481B}" type="presParOf" srcId="{8CB63530-42DF-4517-999E-E64FE4A6E32F}" destId="{D2CA8910-581A-41BE-A255-6094CA07A7CE}" srcOrd="0" destOrd="0" presId="urn:microsoft.com/office/officeart/2005/8/layout/process2"/>
    <dgm:cxn modelId="{D3983DE0-FB93-4D86-A548-9FD1A4FD4489}" type="presParOf" srcId="{0174518E-0A74-4EF3-8E12-3AB3558BF283}" destId="{AFADAC37-2740-4B3F-8319-B8DCE5A6E8D0}" srcOrd="6" destOrd="0" presId="urn:microsoft.com/office/officeart/2005/8/layout/process2"/>
    <dgm:cxn modelId="{9536A45A-1F01-4A48-9749-44B5253E5149}" type="presParOf" srcId="{0174518E-0A74-4EF3-8E12-3AB3558BF283}" destId="{E9C646F4-C285-49D9-A3E7-5181DF098821}" srcOrd="7" destOrd="0" presId="urn:microsoft.com/office/officeart/2005/8/layout/process2"/>
    <dgm:cxn modelId="{6588B4BF-A7CC-4D90-8104-C9F4B96D91F3}" type="presParOf" srcId="{E9C646F4-C285-49D9-A3E7-5181DF098821}" destId="{AA0FEC49-5985-4DF2-8338-F6C6985723D8}" srcOrd="0" destOrd="0" presId="urn:microsoft.com/office/officeart/2005/8/layout/process2"/>
    <dgm:cxn modelId="{C871AF75-4D82-4DC8-A660-B8D70F31E4C9}" type="presParOf" srcId="{0174518E-0A74-4EF3-8E12-3AB3558BF283}" destId="{A4D7DC66-47DA-4159-AB14-ADAB479622E3}"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DD803-B9F1-4602-B465-0A9F5287D481}">
      <dsp:nvSpPr>
        <dsp:cNvPr id="0" name=""/>
        <dsp:cNvSpPr/>
      </dsp:nvSpPr>
      <dsp:spPr>
        <a:xfrm>
          <a:off x="2114097" y="574"/>
          <a:ext cx="1432374" cy="6722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t>Data Extraction</a:t>
          </a:r>
          <a:endParaRPr lang="en-US" sz="1800" kern="1200"/>
        </a:p>
      </dsp:txBody>
      <dsp:txXfrm>
        <a:off x="2133785" y="20262"/>
        <a:ext cx="1392998" cy="632829"/>
      </dsp:txXfrm>
    </dsp:sp>
    <dsp:sp modelId="{C8592D09-3158-4B6D-9817-0A2BF5AF4CAB}">
      <dsp:nvSpPr>
        <dsp:cNvPr id="0" name=""/>
        <dsp:cNvSpPr/>
      </dsp:nvSpPr>
      <dsp:spPr>
        <a:xfrm rot="5400000">
          <a:off x="2704246" y="689584"/>
          <a:ext cx="252076" cy="3024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739537" y="714792"/>
        <a:ext cx="181496" cy="176453"/>
      </dsp:txXfrm>
    </dsp:sp>
    <dsp:sp modelId="{374C81A6-487C-4A61-A4A3-841DEF53431F}">
      <dsp:nvSpPr>
        <dsp:cNvPr id="0" name=""/>
        <dsp:cNvSpPr/>
      </dsp:nvSpPr>
      <dsp:spPr>
        <a:xfrm>
          <a:off x="2114097" y="1008882"/>
          <a:ext cx="1432374" cy="6722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Filter Invalid Molecules</a:t>
          </a:r>
        </a:p>
      </dsp:txBody>
      <dsp:txXfrm>
        <a:off x="2133785" y="1028570"/>
        <a:ext cx="1392998" cy="632829"/>
      </dsp:txXfrm>
    </dsp:sp>
    <dsp:sp modelId="{89910B42-E8DD-4E14-BE74-4F5608F5A883}">
      <dsp:nvSpPr>
        <dsp:cNvPr id="0" name=""/>
        <dsp:cNvSpPr/>
      </dsp:nvSpPr>
      <dsp:spPr>
        <a:xfrm rot="5400000">
          <a:off x="2704246" y="1697892"/>
          <a:ext cx="252076" cy="3024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739537" y="1723100"/>
        <a:ext cx="181496" cy="176453"/>
      </dsp:txXfrm>
    </dsp:sp>
    <dsp:sp modelId="{EC38AF08-BA31-46EF-BDE7-18EDFD09D4BC}">
      <dsp:nvSpPr>
        <dsp:cNvPr id="0" name=""/>
        <dsp:cNvSpPr/>
      </dsp:nvSpPr>
      <dsp:spPr>
        <a:xfrm>
          <a:off x="2114097" y="2017189"/>
          <a:ext cx="1432374" cy="6722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t>Convert to SELFIES</a:t>
          </a:r>
          <a:endParaRPr lang="en-US" sz="1800" kern="1200"/>
        </a:p>
      </dsp:txBody>
      <dsp:txXfrm>
        <a:off x="2133785" y="2036877"/>
        <a:ext cx="1392998" cy="632829"/>
      </dsp:txXfrm>
    </dsp:sp>
    <dsp:sp modelId="{8CB63530-42DF-4517-999E-E64FE4A6E32F}">
      <dsp:nvSpPr>
        <dsp:cNvPr id="0" name=""/>
        <dsp:cNvSpPr/>
      </dsp:nvSpPr>
      <dsp:spPr>
        <a:xfrm rot="5400000">
          <a:off x="2704246" y="2706200"/>
          <a:ext cx="252076" cy="3024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739537" y="2731408"/>
        <a:ext cx="181496" cy="176453"/>
      </dsp:txXfrm>
    </dsp:sp>
    <dsp:sp modelId="{AFADAC37-2740-4B3F-8319-B8DCE5A6E8D0}">
      <dsp:nvSpPr>
        <dsp:cNvPr id="0" name=""/>
        <dsp:cNvSpPr/>
      </dsp:nvSpPr>
      <dsp:spPr>
        <a:xfrm>
          <a:off x="2114097" y="3025497"/>
          <a:ext cx="1432374" cy="6722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0" kern="1200"/>
            <a:t>One-Hot Encoding</a:t>
          </a:r>
          <a:endParaRPr lang="en-US" sz="1800" b="1" kern="1200">
            <a:latin typeface="Arial"/>
          </a:endParaRPr>
        </a:p>
      </dsp:txBody>
      <dsp:txXfrm>
        <a:off x="2133785" y="3045185"/>
        <a:ext cx="1392998" cy="632829"/>
      </dsp:txXfrm>
    </dsp:sp>
    <dsp:sp modelId="{E9C646F4-C285-49D9-A3E7-5181DF098821}">
      <dsp:nvSpPr>
        <dsp:cNvPr id="0" name=""/>
        <dsp:cNvSpPr/>
      </dsp:nvSpPr>
      <dsp:spPr>
        <a:xfrm rot="5400000">
          <a:off x="2704246" y="3714507"/>
          <a:ext cx="252076" cy="3024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739537" y="3739715"/>
        <a:ext cx="181496" cy="176453"/>
      </dsp:txXfrm>
    </dsp:sp>
    <dsp:sp modelId="{A4D7DC66-47DA-4159-AB14-ADAB479622E3}">
      <dsp:nvSpPr>
        <dsp:cNvPr id="0" name=""/>
        <dsp:cNvSpPr/>
      </dsp:nvSpPr>
      <dsp:spPr>
        <a:xfrm>
          <a:off x="2114097" y="4033805"/>
          <a:ext cx="1432374" cy="6722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0" kern="1200"/>
            <a:t>Integrate Features</a:t>
          </a:r>
          <a:endParaRPr lang="en-US" sz="1800" b="1" kern="1200">
            <a:latin typeface="Arial"/>
          </a:endParaRPr>
        </a:p>
      </dsp:txBody>
      <dsp:txXfrm>
        <a:off x="2133785" y="4053493"/>
        <a:ext cx="1392998" cy="6328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a:t>Generating new molecules with tailored properties is a challenging task due to the vast and complex chemical space. This challenge becomes even more daunting when targeted synthesis is required."</a:t>
            </a:r>
          </a:p>
          <a:p>
            <a:r>
              <a:rPr lang="en-US" b="1"/>
              <a:t>Challenges in Molecular Design:</a:t>
            </a:r>
            <a:endParaRPr lang="en-US"/>
          </a:p>
          <a:p>
            <a:r>
              <a:rPr lang="en-US"/>
              <a:t>"Traditional generative approaches like Variational Autoencoders (VAEs) and Generative Adversarial Networks (GANs) have been used for molecular generation. However, these models often suffer from stability issues during training and struggle to guarantee the chemical validity of the molecules they generate. As a result, existing methods fall short of efficiently navigating the chemical space while ensuring that the molecules meet desired property constraints."</a:t>
            </a:r>
          </a:p>
          <a:p>
            <a:r>
              <a:rPr lang="en-US" b="1"/>
              <a:t>Why Conditional Normalizing Flows (CNFs)?</a:t>
            </a:r>
            <a:endParaRPr lang="en-US"/>
          </a:p>
          <a:p>
            <a:r>
              <a:rPr lang="en-US"/>
              <a:t>"This is where Conditional Normalizing Flows, or CNFs, provide a significant advantage. CNFs offer an invertible, probabilistic framework that allows for precise control over molecular properties during generation. Unlike traditional models, CNFs enhance chemical validity through their ability to model complex relationships while maintaining the mathematical rigor of exact likelihood computation. This makes them an ideal choice for tackling the challenges of molecular design."</a:t>
            </a:r>
          </a:p>
          <a:p>
            <a:r>
              <a:rPr lang="en-US" b="1"/>
              <a:t>Hybrid Approach:</a:t>
            </a:r>
            <a:endParaRPr lang="en-US"/>
          </a:p>
          <a:p>
            <a:r>
              <a:rPr lang="en-US"/>
              <a:t>"Our hybrid approach leverages the power of CNFs to advance key fields such as drug discovery, catalysis, and materials science. By conditioning molecular generation on quantum properties, we enable the efficient synthesis of chemically valid molecules that meet specific property requirements. This approach not only expands the possibilities in molecular design but also ensures the synthesis process remains highly targeted."</a:t>
            </a:r>
          </a:p>
          <a:p>
            <a:r>
              <a:rPr lang="en-US" b="1"/>
              <a:t>Impact:</a:t>
            </a:r>
            <a:endParaRPr lang="en-US"/>
          </a:p>
          <a:p>
            <a:r>
              <a:rPr lang="en-US"/>
              <a:t>"Finally, the impact of this work lies in combining CNFs with quantum-level validation techniques like </a:t>
            </a:r>
            <a:r>
              <a:rPr lang="en-US" err="1"/>
              <a:t>RDKit</a:t>
            </a:r>
            <a:r>
              <a:rPr lang="en-US"/>
              <a:t> and </a:t>
            </a:r>
            <a:r>
              <a:rPr lang="en-US" err="1"/>
              <a:t>xTB</a:t>
            </a:r>
            <a:r>
              <a:rPr lang="en-US"/>
              <a:t>. This ensures that the generated molecules are not only computationally plausible but also meet the desired quantum mechanical properties. In doing so, this framework bridges the gap between generative modeling and real-world applications in molecular design."</a:t>
            </a:r>
          </a:p>
          <a:p>
            <a:pPr marL="0" lvl="0" indent="0" algn="l">
              <a:spcBef>
                <a:spcPts val="0"/>
              </a:spcBef>
              <a:spcAft>
                <a:spcPts val="0"/>
              </a:spcAft>
              <a:buNone/>
            </a:pPr>
            <a:endParaRPr/>
          </a:p>
        </p:txBody>
      </p:sp>
      <p:sp>
        <p:nvSpPr>
          <p:cNvPr id="190" name="Google Shape;1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504743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98282D1E-0C99-1C5F-BC17-6A0D11E32059}"/>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95A8DABD-AAB3-EE0B-4A37-B84DF11918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F125C0B7-2FFF-1EB7-AED9-BFF4F12B7B9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BF2AD0E6-091B-5DBC-068A-96B992BC348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174647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98F6B8F5-F999-6614-A8FA-273737FEC518}"/>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ABEE7816-3A4C-AA07-3503-252F4A44F4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1D2313F7-5205-9A38-DC30-C19D333C29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313CE0AA-7FD6-FE54-25D7-45B5050FB61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64218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98F6B8F5-F999-6614-A8FA-273737FEC518}"/>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ABEE7816-3A4C-AA07-3503-252F4A44F4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1D2313F7-5205-9A38-DC30-C19D333C29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313CE0AA-7FD6-FE54-25D7-45B5050FB61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21244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24657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06E49DEA-653F-E9FC-A38D-EA3C8FAF2CA9}"/>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18CD7B2F-644A-3044-EA2C-3BB4AB09AF3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3FA13AC0-6C73-010E-787F-62861EF6F13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Semantic Constraints for unrecognized molecules default is 8, for generating valid molecules, constraining to 3 was done. CH3- will have 3 bonds on C</a:t>
            </a:r>
            <a:endParaRPr/>
          </a:p>
        </p:txBody>
      </p:sp>
      <p:sp>
        <p:nvSpPr>
          <p:cNvPr id="190" name="Google Shape;190;p2:notes">
            <a:extLst>
              <a:ext uri="{FF2B5EF4-FFF2-40B4-BE49-F238E27FC236}">
                <a16:creationId xmlns:a16="http://schemas.microsoft.com/office/drawing/2014/main" id="{FF0C5804-A975-C3D2-379B-BD285D3E533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609093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669B33FA-B6E9-35F9-8193-4B8010E49873}"/>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B29D4EBE-1E47-FBD0-AB2D-BEDA5D0D851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C0F00BA8-8BB8-FCB8-A162-2B502A24093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err="1"/>
              <a:t>Dequantisation</a:t>
            </a:r>
            <a:r>
              <a:rPr lang="en-US"/>
              <a:t> is needed here as well have a normalizing flow that operates on continuous data, not discrete, adding this noise allows to model to operate on our data. The </a:t>
            </a:r>
            <a:r>
              <a:rPr lang="en-US" err="1"/>
              <a:t>permuation</a:t>
            </a:r>
            <a:r>
              <a:rPr lang="en-US"/>
              <a:t> layers as explained before adds to the expressiveness of the model.</a:t>
            </a:r>
            <a:endParaRPr/>
          </a:p>
        </p:txBody>
      </p:sp>
      <p:sp>
        <p:nvSpPr>
          <p:cNvPr id="190" name="Google Shape;190;p2:notes">
            <a:extLst>
              <a:ext uri="{FF2B5EF4-FFF2-40B4-BE49-F238E27FC236}">
                <a16:creationId xmlns:a16="http://schemas.microsoft.com/office/drawing/2014/main" id="{D0160A2F-4297-AC8F-DFCE-DA278A4F3C6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285842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940BE764-187B-4628-715F-88B064E85B3F}"/>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071DA58B-273F-E926-46C1-ADBC9E9C02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E7B3AF87-15CD-DA5E-9FD2-4DD7D54BC54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pass in a multivariate gaussian as the base distribution. The learning rate used here was very small, as higher ones seems to lead to high numerical instabilities.</a:t>
            </a:r>
            <a:endParaRPr/>
          </a:p>
        </p:txBody>
      </p:sp>
      <p:sp>
        <p:nvSpPr>
          <p:cNvPr id="190" name="Google Shape;190;p2:notes">
            <a:extLst>
              <a:ext uri="{FF2B5EF4-FFF2-40B4-BE49-F238E27FC236}">
                <a16:creationId xmlns:a16="http://schemas.microsoft.com/office/drawing/2014/main" id="{73FC3C68-C579-490C-2DFD-7BE7FE17100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533298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9AFFE18A-4758-379F-3E0E-4B95D9FE1D2F}"/>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01FAEC31-A47B-7BA2-5BC1-30F7DA22932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3D4CCBDE-6C29-B45A-88EA-D76B1BE4B4B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1B51DD5F-F6BD-D1E0-B1EC-F40C7FAED8A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957531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98F6B8F5-F999-6614-A8FA-273737FEC518}"/>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ABEE7816-3A4C-AA07-3503-252F4A44F4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1D2313F7-5205-9A38-DC30-C19D333C29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313CE0AA-7FD6-FE54-25D7-45B5050FB61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264329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C711B7AD-1AE7-B5CF-DB6E-3A796246126D}"/>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D237D14E-BF3B-AFB8-4C87-B23F459B275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2690419D-E356-A3C9-DC71-A979EBD5D19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107C3557-4CE7-3CBD-DF81-1015233BF53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0075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0F941CA4-37DF-F2BD-D5FD-06BD5F76D1A9}"/>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7F68C1D5-562E-20FD-E035-EC3D3C74D95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BA56FFAC-9294-CA05-8033-3CE0EE70BC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b="1"/>
              <a:t>Key Features:</a:t>
            </a:r>
            <a:endParaRPr lang="en-US"/>
          </a:p>
          <a:p>
            <a:r>
              <a:rPr lang="en-US"/>
              <a:t>"Normalizing Flows stand out for their three key features. First, they allow for </a:t>
            </a:r>
            <a:r>
              <a:rPr lang="en-US" b="1"/>
              <a:t>flexible density estimation</a:t>
            </a:r>
            <a:r>
              <a:rPr lang="en-US"/>
              <a:t>, enabling the model to adapt to complex data distributions. Second, they support </a:t>
            </a:r>
            <a:r>
              <a:rPr lang="en-US" b="1"/>
              <a:t>efficient likelihood computation</a:t>
            </a:r>
            <a:r>
              <a:rPr lang="en-US"/>
              <a:t>, as each transformation is invertible, making it possible to compute the probability density of the data exactly. Finally, they offer </a:t>
            </a:r>
            <a:r>
              <a:rPr lang="en-US" b="1"/>
              <a:t>probabilistic sampling</a:t>
            </a:r>
            <a:r>
              <a:rPr lang="en-US"/>
              <a:t>, allowing us to generate new data points by reversing the flow of transformations.“</a:t>
            </a:r>
          </a:p>
          <a:p>
            <a:r>
              <a:rPr lang="en-US" b="1"/>
              <a:t>Workflow Description:</a:t>
            </a:r>
            <a:endParaRPr lang="en-US"/>
          </a:p>
          <a:p>
            <a:r>
              <a:rPr lang="en-US"/>
              <a:t>"In the diagram, On the left, we start with a simple base distribution, z0z_0z0 , which is typically Gaussian. Through a series of transformations, f1,f2,…,fKf_1, we progressively refine z0p0z0 into a more complex target distribution, which corresponds to </a:t>
            </a:r>
            <a:r>
              <a:rPr lang="en-US" err="1"/>
              <a:t>zKpKzK</a:t>
            </a:r>
            <a:r>
              <a:rPr lang="en-US"/>
              <a:t> . This is the </a:t>
            </a:r>
            <a:r>
              <a:rPr lang="en-US" b="1"/>
              <a:t>generative direction</a:t>
            </a:r>
            <a:r>
              <a:rPr lang="en-US"/>
              <a:t>, moving from the base distribution to the data space.</a:t>
            </a:r>
          </a:p>
          <a:p>
            <a:r>
              <a:rPr lang="en-US"/>
              <a:t>Reversing this flow gives us the </a:t>
            </a:r>
            <a:r>
              <a:rPr lang="en-US" b="1"/>
              <a:t>normalizing direction</a:t>
            </a:r>
            <a:r>
              <a:rPr lang="en-US"/>
              <a:t>, where we map a complex data distribution back into a simple base distribution. This is essential for likelihood estimation during training."</a:t>
            </a:r>
          </a:p>
          <a:p>
            <a:pPr marL="0" lvl="0" indent="0" algn="l">
              <a:spcBef>
                <a:spcPts val="0"/>
              </a:spcBef>
              <a:spcAft>
                <a:spcPts val="0"/>
              </a:spcAft>
              <a:buNone/>
            </a:pPr>
            <a:endParaRPr/>
          </a:p>
        </p:txBody>
      </p:sp>
      <p:sp>
        <p:nvSpPr>
          <p:cNvPr id="190" name="Google Shape;190;p2:notes">
            <a:extLst>
              <a:ext uri="{FF2B5EF4-FFF2-40B4-BE49-F238E27FC236}">
                <a16:creationId xmlns:a16="http://schemas.microsoft.com/office/drawing/2014/main" id="{8B45ACBF-814A-A4EC-FF9E-143C63FC72B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425312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98F6B8F5-F999-6614-A8FA-273737FEC518}"/>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ABEE7816-3A4C-AA07-3503-252F4A44F4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1D2313F7-5205-9A38-DC30-C19D333C29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313CE0AA-7FD6-FE54-25D7-45B5050FB61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010391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98F6B8F5-F999-6614-A8FA-273737FEC518}"/>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ABEE7816-3A4C-AA07-3503-252F4A44F4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1D2313F7-5205-9A38-DC30-C19D333C29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313CE0AA-7FD6-FE54-25D7-45B5050FB61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715334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98F6B8F5-F999-6614-A8FA-273737FEC518}"/>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ABEE7816-3A4C-AA07-3503-252F4A44F4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1D2313F7-5205-9A38-DC30-C19D333C29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313CE0AA-7FD6-FE54-25D7-45B5050FB61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886731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98F6B8F5-F999-6614-A8FA-273737FEC518}"/>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ABEE7816-3A4C-AA07-3503-252F4A44F4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1D2313F7-5205-9A38-DC30-C19D333C29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313CE0AA-7FD6-FE54-25D7-45B5050FB61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97138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98F6B8F5-F999-6614-A8FA-273737FEC518}"/>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ABEE7816-3A4C-AA07-3503-252F4A44F4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1D2313F7-5205-9A38-DC30-C19D333C29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313CE0AA-7FD6-FE54-25D7-45B5050FB61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171933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98F6B8F5-F999-6614-A8FA-273737FEC518}"/>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ABEE7816-3A4C-AA07-3503-252F4A44F4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1D2313F7-5205-9A38-DC30-C19D333C29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313CE0AA-7FD6-FE54-25D7-45B5050FB61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813197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98F6B8F5-F999-6614-A8FA-273737FEC518}"/>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ABEE7816-3A4C-AA07-3503-252F4A44F4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1D2313F7-5205-9A38-DC30-C19D333C29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313CE0AA-7FD6-FE54-25D7-45B5050FB61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466843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686E9B15-A517-9350-72D8-93EFA638F47E}"/>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7DF64DB7-2AA8-3249-05C7-72032601B4B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2FF766D2-7711-39C5-22ED-67066AD3F7E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99649448-563F-3DD6-FFFD-4DFF1234A74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060107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585A144C-9942-10EA-914D-3D1E7C747740}"/>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17BD4FC5-98C0-B847-D45D-3B16B250371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5882D8D8-7393-F6FF-9971-2196AA78541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b="1"/>
              <a:t>GANs:</a:t>
            </a:r>
            <a:endParaRPr lang="en-US"/>
          </a:p>
          <a:p>
            <a:r>
              <a:rPr lang="en-US"/>
              <a:t>"Generative Adversarial Networks, or GANs, operate as a minimax game between a generator G(z) and a discriminator D(x). The generator creates synthetic data, and the discriminator distinguishes between real and generated samples. GANs are excellent for high-quality image synthesis but often suffer from unstable training and mode collapse."</a:t>
            </a:r>
          </a:p>
          <a:p>
            <a:r>
              <a:rPr lang="en-US" b="1"/>
              <a:t>VAEs:</a:t>
            </a:r>
            <a:endParaRPr lang="en-US"/>
          </a:p>
          <a:p>
            <a:r>
              <a:rPr lang="en-US"/>
              <a:t>"Variational Autoencoders consist of an encoder that maps data to a latent space and a decoder that reconstructs the input. By maximizing the Evidence Lower Bound (ELBO), VAEs balance reconstruction accuracy with latent space regularization. However, their outputs can lack sharpness, especially for high-resolution data."</a:t>
            </a:r>
          </a:p>
          <a:p>
            <a:r>
              <a:rPr lang="en-US" b="1"/>
              <a:t>Flow-Based Models:</a:t>
            </a:r>
            <a:endParaRPr lang="en-US"/>
          </a:p>
          <a:p>
            <a:r>
              <a:rPr lang="en-US"/>
              <a:t>"Flow-based models, like Normalizing Flows, use invertible transformations f(x) to map data to a latent space while preserving exact likelihood computation. Their flexibility and interpretability make them ideal for tasks requiring precise probabilistic modeling, such as molecular generation."</a:t>
            </a:r>
          </a:p>
          <a:p>
            <a:r>
              <a:rPr lang="en-US" b="1"/>
              <a:t>Closing:</a:t>
            </a:r>
            <a:endParaRPr lang="en-US"/>
          </a:p>
          <a:p>
            <a:r>
              <a:rPr lang="en-US"/>
              <a:t>"In summary, GANs focus on quality, VAEs on structure, and Flow-based models on exact probabilities and sampling efficiency, making them highly versatile for generative tasks."</a:t>
            </a:r>
          </a:p>
          <a:p>
            <a:pPr marL="0" lvl="0" indent="0" algn="l">
              <a:spcBef>
                <a:spcPts val="0"/>
              </a:spcBef>
              <a:spcAft>
                <a:spcPts val="0"/>
              </a:spcAft>
              <a:buNone/>
            </a:pPr>
            <a:endParaRPr/>
          </a:p>
        </p:txBody>
      </p:sp>
      <p:sp>
        <p:nvSpPr>
          <p:cNvPr id="190" name="Google Shape;190;p2:notes">
            <a:extLst>
              <a:ext uri="{FF2B5EF4-FFF2-40B4-BE49-F238E27FC236}">
                <a16:creationId xmlns:a16="http://schemas.microsoft.com/office/drawing/2014/main" id="{97488BE7-81AA-1D03-D3E2-6DFC9320AEF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13191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FA5A3227-44EF-8157-C253-5A4619371160}"/>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9B8C5389-E7CF-0692-CDDF-52A16486136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18AD79E9-57D9-72D2-F3CA-8ED1A8FAABC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517A9979-CC0C-89F0-9583-B9D47E4A87B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490721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D4ADC0F1-3BF7-9A92-F0F5-F74604AC5C7D}"/>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29E10EF3-7C83-4A72-4724-2791A6E6A4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2C89288D-F297-F339-1616-7DB5F3A7CD4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6B50E314-CD5B-4987-2BC0-A6AAF6C0C62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154139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6D27E63E-4987-8974-1333-08005EDF12D0}"/>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A4202780-57B4-F8A4-1948-A6429AAE111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4F25BF99-875D-BEC7-1853-AA19C2EA838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76F14F03-F043-5854-AB5C-BE0A9D1627B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1847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AB66F291-7E17-E85D-5EEF-E9A718616C20}"/>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28273F54-7790-A442-3871-5E2BEADF2D0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E621D1BB-4246-4FE6-9460-9CC75417990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B6E0CF6A-75A0-CB98-22B3-9502CCF19FB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909064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83FB7AA9-8896-50B4-EBF1-98F103AE9B19}"/>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A1C58D2E-CB50-EF63-4A47-37A685D1D46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2A3284C3-419A-F203-3646-302074DDCEF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55D0F769-3D10-2090-DA77-EEE99B0B93E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835767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C5C5746E-97D7-0735-ADD3-191FFFC39B6E}"/>
            </a:ext>
          </a:extLst>
        </p:cNvPr>
        <p:cNvGrpSpPr/>
        <p:nvPr/>
      </p:nvGrpSpPr>
      <p:grpSpPr>
        <a:xfrm>
          <a:off x="0" y="0"/>
          <a:ext cx="0" cy="0"/>
          <a:chOff x="0" y="0"/>
          <a:chExt cx="0" cy="0"/>
        </a:xfrm>
      </p:grpSpPr>
      <p:sp>
        <p:nvSpPr>
          <p:cNvPr id="188" name="Google Shape;188;p2:notes">
            <a:extLst>
              <a:ext uri="{FF2B5EF4-FFF2-40B4-BE49-F238E27FC236}">
                <a16:creationId xmlns:a16="http://schemas.microsoft.com/office/drawing/2014/main" id="{43028A78-C866-03D9-A53E-5C1B6784E02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notes">
            <a:extLst>
              <a:ext uri="{FF2B5EF4-FFF2-40B4-BE49-F238E27FC236}">
                <a16:creationId xmlns:a16="http://schemas.microsoft.com/office/drawing/2014/main" id="{D5B53DAF-6B5D-BDF7-EF9A-71C267B07DC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notes">
            <a:extLst>
              <a:ext uri="{FF2B5EF4-FFF2-40B4-BE49-F238E27FC236}">
                <a16:creationId xmlns:a16="http://schemas.microsoft.com/office/drawing/2014/main" id="{4EAC5063-F98F-95B7-DA5C-8D118327D87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48524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50000">
              <a:srgbClr val="18417A"/>
            </a:gs>
            <a:gs pos="0">
              <a:srgbClr val="1D58A7"/>
            </a:gs>
            <a:gs pos="100000">
              <a:srgbClr val="13294B"/>
            </a:gs>
          </a:gsLst>
          <a:path path="circle">
            <a:fillToRect r="100000" b="100000"/>
          </a:path>
        </a:gradFill>
        <a:effectLst/>
      </p:bgPr>
    </p:bg>
    <p:spTree>
      <p:nvGrpSpPr>
        <p:cNvPr id="1" name=""/>
        <p:cNvGrpSpPr/>
        <p:nvPr/>
      </p:nvGrpSpPr>
      <p:grpSpPr>
        <a:xfrm>
          <a:off x="0" y="0"/>
          <a:ext cx="0" cy="0"/>
          <a:chOff x="0" y="0"/>
          <a:chExt cx="0" cy="0"/>
        </a:xfrm>
      </p:grpSpPr>
      <p:pic>
        <p:nvPicPr>
          <p:cNvPr id="9" name="Picture 8" descr="A close up of a newspaper&#10;&#10;Description automatically generated">
            <a:extLst>
              <a:ext uri="{FF2B5EF4-FFF2-40B4-BE49-F238E27FC236}">
                <a16:creationId xmlns:a16="http://schemas.microsoft.com/office/drawing/2014/main" id="{D2A5B11A-F0C6-A044-AA77-FB4276CEC2EC}"/>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110A853-8276-5048-8986-C2C8C01E526C}"/>
              </a:ext>
            </a:extLst>
          </p:cNvPr>
          <p:cNvPicPr>
            <a:picLocks noChangeAspect="1"/>
          </p:cNvPicPr>
          <p:nvPr userDrawn="1"/>
        </p:nvPicPr>
        <p:blipFill>
          <a:blip r:embed="rId3"/>
          <a:stretch>
            <a:fillRect/>
          </a:stretch>
        </p:blipFill>
        <p:spPr>
          <a:xfrm>
            <a:off x="389047" y="5603173"/>
            <a:ext cx="3589632" cy="930204"/>
          </a:xfrm>
          <a:prstGeom prst="rect">
            <a:avLst/>
          </a:prstGeom>
        </p:spPr>
      </p:pic>
      <p:sp>
        <p:nvSpPr>
          <p:cNvPr id="3" name="Text Placeholder 2">
            <a:extLst>
              <a:ext uri="{FF2B5EF4-FFF2-40B4-BE49-F238E27FC236}">
                <a16:creationId xmlns:a16="http://schemas.microsoft.com/office/drawing/2014/main" id="{F69FA14A-1B4D-4EDE-B63A-5816CC819E76}"/>
              </a:ext>
            </a:extLst>
          </p:cNvPr>
          <p:cNvSpPr>
            <a:spLocks noGrp="1"/>
          </p:cNvSpPr>
          <p:nvPr>
            <p:ph type="body" sz="quarter" idx="10" hasCustomPrompt="1"/>
          </p:nvPr>
        </p:nvSpPr>
        <p:spPr>
          <a:xfrm>
            <a:off x="69312" y="61098"/>
            <a:ext cx="12044311" cy="527050"/>
          </a:xfrm>
          <a:prstGeom prst="rect">
            <a:avLst/>
          </a:prstGeom>
        </p:spPr>
        <p:txBody>
          <a:bodyPr/>
          <a:lstStyle>
            <a:lvl1pPr>
              <a:defRPr sz="2400" b="1">
                <a:solidFill>
                  <a:schemeClr val="bg1"/>
                </a:solidFill>
              </a:defRPr>
            </a:lvl1pPr>
          </a:lstStyle>
          <a:p>
            <a:pPr lvl="0"/>
            <a:r>
              <a:rPr lang="en-US"/>
              <a:t>Click to edit text</a:t>
            </a:r>
          </a:p>
        </p:txBody>
      </p:sp>
      <p:sp>
        <p:nvSpPr>
          <p:cNvPr id="5" name="Text Placeholder 4">
            <a:extLst>
              <a:ext uri="{FF2B5EF4-FFF2-40B4-BE49-F238E27FC236}">
                <a16:creationId xmlns:a16="http://schemas.microsoft.com/office/drawing/2014/main" id="{1F5EAFCA-6A0F-461E-B414-2BC27BF3E3C5}"/>
              </a:ext>
            </a:extLst>
          </p:cNvPr>
          <p:cNvSpPr>
            <a:spLocks noGrp="1"/>
          </p:cNvSpPr>
          <p:nvPr>
            <p:ph type="body" sz="quarter" idx="11" hasCustomPrompt="1"/>
          </p:nvPr>
        </p:nvSpPr>
        <p:spPr>
          <a:xfrm>
            <a:off x="112713" y="2073275"/>
            <a:ext cx="4233862" cy="1631950"/>
          </a:xfrm>
          <a:prstGeom prst="rect">
            <a:avLst/>
          </a:prstGeom>
        </p:spPr>
        <p:txBody>
          <a:bodyPr/>
          <a:lstStyle>
            <a:lvl1pPr>
              <a:defRPr sz="2000">
                <a:solidFill>
                  <a:schemeClr val="bg1"/>
                </a:solidFill>
              </a:defRPr>
            </a:lvl1pPr>
          </a:lstStyle>
          <a:p>
            <a:pPr lvl="0"/>
            <a:r>
              <a:rPr lang="en-US"/>
              <a:t>Click to edit text</a:t>
            </a:r>
          </a:p>
        </p:txBody>
      </p:sp>
    </p:spTree>
    <p:extLst>
      <p:ext uri="{BB962C8B-B14F-4D97-AF65-F5344CB8AC3E}">
        <p14:creationId xmlns:p14="http://schemas.microsoft.com/office/powerpoint/2010/main" val="255532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5"/>
        <p:cNvGrpSpPr/>
        <p:nvPr/>
      </p:nvGrpSpPr>
      <p:grpSpPr>
        <a:xfrm>
          <a:off x="0" y="0"/>
          <a:ext cx="0" cy="0"/>
          <a:chOff x="0" y="0"/>
          <a:chExt cx="0" cy="0"/>
        </a:xfrm>
      </p:grpSpPr>
      <p:sp>
        <p:nvSpPr>
          <p:cNvPr id="16" name="Google Shape;16;p10"/>
          <p:cNvSpPr/>
          <p:nvPr/>
        </p:nvSpPr>
        <p:spPr>
          <a:xfrm rot="10800000" flipH="1">
            <a:off x="-1" y="0"/>
            <a:ext cx="12192000" cy="918764"/>
          </a:xfrm>
          <a:prstGeom prst="rect">
            <a:avLst/>
          </a:prstGeom>
          <a:gradFill>
            <a:gsLst>
              <a:gs pos="0">
                <a:srgbClr val="1B4284"/>
              </a:gs>
              <a:gs pos="100000">
                <a:srgbClr val="13294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17" name="Google Shape;17;p10" descr="A close up of a logo&#10;&#10;Description automatically generated"/>
          <p:cNvPicPr preferRelativeResize="0"/>
          <p:nvPr/>
        </p:nvPicPr>
        <p:blipFill rotWithShape="1">
          <a:blip r:embed="rId2">
            <a:alphaModFix/>
          </a:blip>
          <a:srcRect/>
          <a:stretch/>
        </p:blipFill>
        <p:spPr>
          <a:xfrm>
            <a:off x="11554210" y="235709"/>
            <a:ext cx="277906" cy="401420"/>
          </a:xfrm>
          <a:prstGeom prst="rect">
            <a:avLst/>
          </a:prstGeom>
          <a:noFill/>
          <a:ln>
            <a:noFill/>
          </a:ln>
        </p:spPr>
      </p:pic>
      <p:sp>
        <p:nvSpPr>
          <p:cNvPr id="18" name="Google Shape;18;p10"/>
          <p:cNvSpPr/>
          <p:nvPr/>
        </p:nvSpPr>
        <p:spPr>
          <a:xfrm rot="10800000" flipH="1">
            <a:off x="0" y="6437016"/>
            <a:ext cx="12191999" cy="420984"/>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19" name="Google Shape;19;p10"/>
          <p:cNvSpPr/>
          <p:nvPr/>
        </p:nvSpPr>
        <p:spPr>
          <a:xfrm rot="10800000" flipH="1">
            <a:off x="8745648" y="6437016"/>
            <a:ext cx="3446352" cy="420984"/>
          </a:xfrm>
          <a:custGeom>
            <a:avLst/>
            <a:gdLst/>
            <a:ahLst/>
            <a:cxnLst/>
            <a:rect l="l" t="t" r="r" b="b"/>
            <a:pathLst>
              <a:path w="3446352" h="420984" extrusionOk="0">
                <a:moveTo>
                  <a:pt x="0" y="0"/>
                </a:moveTo>
                <a:lnTo>
                  <a:pt x="3446352" y="0"/>
                </a:lnTo>
                <a:lnTo>
                  <a:pt x="3446352" y="420984"/>
                </a:lnTo>
                <a:lnTo>
                  <a:pt x="269875" y="420984"/>
                </a:lnTo>
                <a:lnTo>
                  <a:pt x="0" y="0"/>
                </a:lnTo>
                <a:close/>
              </a:path>
            </a:pathLst>
          </a:cu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20" name="Google Shape;20;p10"/>
          <p:cNvSpPr txBox="1"/>
          <p:nvPr/>
        </p:nvSpPr>
        <p:spPr>
          <a:xfrm>
            <a:off x="376810" y="6524381"/>
            <a:ext cx="6426326" cy="2307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u="none" strike="noStrike" cap="none">
                <a:solidFill>
                  <a:schemeClr val="lt1"/>
                </a:solidFill>
                <a:latin typeface="Calibri"/>
                <a:ea typeface="Calibri"/>
                <a:cs typeface="Calibri"/>
                <a:sym typeface="Calibri"/>
              </a:rPr>
              <a:t>CIVIL AND ENVIRONMENTAL ENGINEERING</a:t>
            </a:r>
            <a:endParaRPr/>
          </a:p>
        </p:txBody>
      </p:sp>
      <p:sp>
        <p:nvSpPr>
          <p:cNvPr id="21" name="Google Shape;21;p10"/>
          <p:cNvSpPr txBox="1"/>
          <p:nvPr/>
        </p:nvSpPr>
        <p:spPr>
          <a:xfrm>
            <a:off x="9335597" y="6524381"/>
            <a:ext cx="2473415" cy="2307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900"/>
              <a:buFont typeface="Calibri"/>
              <a:buNone/>
            </a:pPr>
            <a:r>
              <a:rPr lang="en-US" sz="900" b="0" i="0" u="none" strike="noStrike" cap="none">
                <a:solidFill>
                  <a:schemeClr val="lt1"/>
                </a:solidFill>
                <a:latin typeface="Calibri"/>
                <a:ea typeface="Calibri"/>
                <a:cs typeface="Calibri"/>
                <a:sym typeface="Calibri"/>
              </a:rPr>
              <a:t>GRAINGER ENGINEERING</a:t>
            </a:r>
            <a:endParaRPr/>
          </a:p>
        </p:txBody>
      </p:sp>
      <p:sp>
        <p:nvSpPr>
          <p:cNvPr id="22" name="Google Shape;22;p10"/>
          <p:cNvSpPr txBox="1"/>
          <p:nvPr/>
        </p:nvSpPr>
        <p:spPr>
          <a:xfrm>
            <a:off x="210285" y="966966"/>
            <a:ext cx="6323037" cy="4209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0"/>
              <a:buFont typeface="Arial"/>
              <a:buNone/>
            </a:pPr>
            <a:endParaRPr sz="1800" b="0" i="0" u="none" strike="noStrike" cap="none">
              <a:solidFill>
                <a:srgbClr val="FF552E"/>
              </a:solidFill>
              <a:latin typeface="Calibri"/>
              <a:ea typeface="Calibri"/>
              <a:cs typeface="Calibri"/>
              <a:sym typeface="Calibri"/>
            </a:endParaRPr>
          </a:p>
        </p:txBody>
      </p:sp>
      <p:sp>
        <p:nvSpPr>
          <p:cNvPr id="23" name="Google Shape;23;p10"/>
          <p:cNvSpPr txBox="1"/>
          <p:nvPr/>
        </p:nvSpPr>
        <p:spPr>
          <a:xfrm>
            <a:off x="210285" y="1387951"/>
            <a:ext cx="2768305" cy="4209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0"/>
              <a:buFont typeface="Arial"/>
              <a:buNone/>
            </a:pPr>
            <a:endParaRPr sz="1800" b="0" i="1" u="none" strike="noStrike" cap="none">
              <a:solidFill>
                <a:srgbClr val="262626"/>
              </a:solidFill>
              <a:latin typeface="Calibri"/>
              <a:ea typeface="Calibri"/>
              <a:cs typeface="Calibri"/>
              <a:sym typeface="Calibri"/>
            </a:endParaRPr>
          </a:p>
        </p:txBody>
      </p:sp>
      <p:sp>
        <p:nvSpPr>
          <p:cNvPr id="24" name="Google Shape;24;p10"/>
          <p:cNvSpPr txBox="1"/>
          <p:nvPr/>
        </p:nvSpPr>
        <p:spPr>
          <a:xfrm>
            <a:off x="154547" y="105459"/>
            <a:ext cx="10364082"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Calibri"/>
              <a:buNone/>
            </a:pPr>
            <a:endParaRPr sz="2000" b="0" i="0" u="none" strike="noStrike" cap="none">
              <a:solidFill>
                <a:schemeClr val="lt1"/>
              </a:solidFill>
              <a:latin typeface="Calibri"/>
              <a:ea typeface="Calibri"/>
              <a:cs typeface="Calibri"/>
              <a:sym typeface="Calibri"/>
            </a:endParaRPr>
          </a:p>
        </p:txBody>
      </p:sp>
      <p:sp>
        <p:nvSpPr>
          <p:cNvPr id="25" name="Google Shape;25;p10"/>
          <p:cNvSpPr txBox="1">
            <a:spLocks noGrp="1"/>
          </p:cNvSpPr>
          <p:nvPr>
            <p:ph type="body" idx="1"/>
          </p:nvPr>
        </p:nvSpPr>
        <p:spPr>
          <a:xfrm>
            <a:off x="112713" y="104775"/>
            <a:ext cx="11301412" cy="7159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lt1"/>
              </a:buClr>
              <a:buSzPts val="2000"/>
              <a:buChar char="•"/>
              <a:defRPr sz="20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050421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4" r:id="rId1"/>
    <p:sldLayoutId id="2147483655"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67D060B-CFB6-E565-CC2A-D5B72A98E2B9}"/>
              </a:ext>
            </a:extLst>
          </p:cNvPr>
          <p:cNvSpPr>
            <a:spLocks noGrp="1"/>
          </p:cNvSpPr>
          <p:nvPr>
            <p:ph type="body" sz="quarter" idx="10"/>
          </p:nvPr>
        </p:nvSpPr>
        <p:spPr>
          <a:xfrm>
            <a:off x="1123785" y="1073549"/>
            <a:ext cx="9939286" cy="1717675"/>
          </a:xfrm>
        </p:spPr>
        <p:txBody>
          <a:bodyPr lIns="91440" tIns="45720" rIns="91440" bIns="45720" anchor="t"/>
          <a:lstStyle/>
          <a:p>
            <a:pPr algn="ctr"/>
            <a:r>
              <a:rPr lang="en-US" sz="4800"/>
              <a:t>Conditional Normalizing Flows for Molecule Generation</a:t>
            </a:r>
          </a:p>
        </p:txBody>
      </p:sp>
      <p:sp>
        <p:nvSpPr>
          <p:cNvPr id="8" name="Text Placeholder 7">
            <a:extLst>
              <a:ext uri="{FF2B5EF4-FFF2-40B4-BE49-F238E27FC236}">
                <a16:creationId xmlns:a16="http://schemas.microsoft.com/office/drawing/2014/main" id="{7EB2DA3D-5AA5-CAEF-37DD-D06F71B81818}"/>
              </a:ext>
            </a:extLst>
          </p:cNvPr>
          <p:cNvSpPr>
            <a:spLocks noGrp="1"/>
          </p:cNvSpPr>
          <p:nvPr>
            <p:ph type="body" sz="quarter" idx="11"/>
          </p:nvPr>
        </p:nvSpPr>
        <p:spPr>
          <a:xfrm>
            <a:off x="267354" y="3000002"/>
            <a:ext cx="11653837" cy="1631950"/>
          </a:xfrm>
        </p:spPr>
        <p:txBody>
          <a:bodyPr lIns="91440" tIns="45720" rIns="91440" bIns="45720" anchor="t"/>
          <a:lstStyle/>
          <a:p>
            <a:pPr algn="ctr"/>
            <a:r>
              <a:rPr lang="en-US" sz="2800"/>
              <a:t>Group 9</a:t>
            </a:r>
          </a:p>
          <a:p>
            <a:pPr algn="ctr"/>
            <a:r>
              <a:rPr lang="en-US" sz="2800">
                <a:solidFill>
                  <a:srgbClr val="FFFFFF"/>
                </a:solidFill>
              </a:rPr>
              <a:t>Omkar Chaudhari, Akshay </a:t>
            </a:r>
            <a:r>
              <a:rPr lang="en-US" sz="2800" err="1">
                <a:solidFill>
                  <a:srgbClr val="FFFFFF"/>
                </a:solidFill>
              </a:rPr>
              <a:t>Gurumoorthi</a:t>
            </a:r>
            <a:r>
              <a:rPr lang="en-US" sz="2800">
                <a:solidFill>
                  <a:srgbClr val="FFFFFF"/>
                </a:solidFill>
              </a:rPr>
              <a:t>, Rishabh</a:t>
            </a:r>
            <a:r>
              <a:rPr lang="en-US" sz="2800"/>
              <a:t> Puri, Matthew Too</a:t>
            </a:r>
            <a:endParaRPr lang="en-US"/>
          </a:p>
          <a:p>
            <a:endParaRPr lang="en-US" sz="2800"/>
          </a:p>
        </p:txBody>
      </p:sp>
    </p:spTree>
    <p:extLst>
      <p:ext uri="{BB962C8B-B14F-4D97-AF65-F5344CB8AC3E}">
        <p14:creationId xmlns:p14="http://schemas.microsoft.com/office/powerpoint/2010/main" val="1945547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7047AF40-57E3-C4A0-0691-3EA1109B010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0245E50-093F-45BE-F200-0B629992774F}"/>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7E727320-14C1-5484-F9F0-64BB2548B6FF}"/>
              </a:ext>
            </a:extLst>
          </p:cNvPr>
          <p:cNvSpPr txBox="1"/>
          <p:nvPr/>
        </p:nvSpPr>
        <p:spPr>
          <a:xfrm>
            <a:off x="200735" y="1096679"/>
            <a:ext cx="10940040" cy="369332"/>
          </a:xfrm>
          <a:prstGeom prst="rect">
            <a:avLst/>
          </a:prstGeom>
          <a:noFill/>
        </p:spPr>
        <p:txBody>
          <a:bodyPr wrap="square">
            <a:spAutoFit/>
          </a:bodyPr>
          <a:lstStyle/>
          <a:p>
            <a:r>
              <a:rPr lang="en-US" sz="1800" b="1"/>
              <a:t>Permutation Layer</a:t>
            </a:r>
            <a:r>
              <a:rPr lang="en-US" sz="1800"/>
              <a:t>: To avoid fixed ordering dependencies, a permutation π is applied:</a:t>
            </a:r>
          </a:p>
        </p:txBody>
      </p:sp>
      <p:sp>
        <p:nvSpPr>
          <p:cNvPr id="19" name="TextBox 18">
            <a:extLst>
              <a:ext uri="{FF2B5EF4-FFF2-40B4-BE49-F238E27FC236}">
                <a16:creationId xmlns:a16="http://schemas.microsoft.com/office/drawing/2014/main" id="{17285D23-9878-5129-6ECD-CA4768A052F1}"/>
              </a:ext>
            </a:extLst>
          </p:cNvPr>
          <p:cNvSpPr txBox="1"/>
          <p:nvPr/>
        </p:nvSpPr>
        <p:spPr>
          <a:xfrm>
            <a:off x="200735" y="2046869"/>
            <a:ext cx="11534892" cy="369332"/>
          </a:xfrm>
          <a:prstGeom prst="rect">
            <a:avLst/>
          </a:prstGeom>
          <a:noFill/>
        </p:spPr>
        <p:txBody>
          <a:bodyPr wrap="square">
            <a:spAutoFit/>
          </a:bodyPr>
          <a:lstStyle/>
          <a:p>
            <a:r>
              <a:rPr lang="en-US" sz="1800"/>
              <a:t>This ensures different dimensions are modeled in varying orders across layers.</a:t>
            </a:r>
          </a:p>
        </p:txBody>
      </p:sp>
      <p:sp>
        <p:nvSpPr>
          <p:cNvPr id="3" name="TextBox 2">
            <a:extLst>
              <a:ext uri="{FF2B5EF4-FFF2-40B4-BE49-F238E27FC236}">
                <a16:creationId xmlns:a16="http://schemas.microsoft.com/office/drawing/2014/main" id="{878910A0-C059-DBB8-7381-846B1B389E4F}"/>
              </a:ext>
            </a:extLst>
          </p:cNvPr>
          <p:cNvSpPr txBox="1"/>
          <p:nvPr/>
        </p:nvSpPr>
        <p:spPr>
          <a:xfrm>
            <a:off x="300720" y="221475"/>
            <a:ext cx="858073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solidFill>
                  <a:srgbClr val="FFFFFF"/>
                </a:solidFill>
              </a:rPr>
              <a:t>Permutation Layers</a:t>
            </a:r>
          </a:p>
        </p:txBody>
      </p:sp>
      <p:pic>
        <p:nvPicPr>
          <p:cNvPr id="50" name="Picture 49">
            <a:extLst>
              <a:ext uri="{FF2B5EF4-FFF2-40B4-BE49-F238E27FC236}">
                <a16:creationId xmlns:a16="http://schemas.microsoft.com/office/drawing/2014/main" id="{FF96914C-9B27-474D-F539-343F29FFAB68}"/>
              </a:ext>
            </a:extLst>
          </p:cNvPr>
          <p:cNvPicPr>
            <a:picLocks noChangeAspect="1"/>
          </p:cNvPicPr>
          <p:nvPr/>
        </p:nvPicPr>
        <p:blipFill>
          <a:blip r:embed="rId3"/>
          <a:stretch>
            <a:fillRect/>
          </a:stretch>
        </p:blipFill>
        <p:spPr>
          <a:xfrm>
            <a:off x="4401915" y="1596406"/>
            <a:ext cx="2537680" cy="320068"/>
          </a:xfrm>
          <a:prstGeom prst="rect">
            <a:avLst/>
          </a:prstGeom>
        </p:spPr>
      </p:pic>
      <p:pic>
        <p:nvPicPr>
          <p:cNvPr id="3074" name="Picture 2">
            <a:extLst>
              <a:ext uri="{FF2B5EF4-FFF2-40B4-BE49-F238E27FC236}">
                <a16:creationId xmlns:a16="http://schemas.microsoft.com/office/drawing/2014/main" id="{D90CAC0B-3533-CAD1-4E1B-3394F3458B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470" y="2899394"/>
            <a:ext cx="5648325" cy="2362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62F9AFE-2F35-BEF1-FE77-537DAAF0D534}"/>
              </a:ext>
            </a:extLst>
          </p:cNvPr>
          <p:cNvSpPr txBox="1"/>
          <p:nvPr/>
        </p:nvSpPr>
        <p:spPr>
          <a:xfrm>
            <a:off x="200735" y="6280868"/>
            <a:ext cx="6111088" cy="307777"/>
          </a:xfrm>
          <a:prstGeom prst="rect">
            <a:avLst/>
          </a:prstGeom>
          <a:noFill/>
        </p:spPr>
        <p:txBody>
          <a:bodyPr wrap="square">
            <a:spAutoFit/>
          </a:bodyPr>
          <a:lstStyle/>
          <a:p>
            <a:r>
              <a:rPr lang="en-US" b="0" i="0">
                <a:solidFill>
                  <a:schemeClr val="bg1"/>
                </a:solidFill>
                <a:effectLst/>
                <a:latin typeface="Arial" panose="020B0604020202020204" pitchFamily="34" charset="0"/>
              </a:rPr>
              <a:t>Sensors </a:t>
            </a:r>
            <a:r>
              <a:rPr lang="en-US" b="1" i="0">
                <a:solidFill>
                  <a:schemeClr val="bg1"/>
                </a:solidFill>
                <a:effectLst/>
                <a:latin typeface="Arial" panose="020B0604020202020204" pitchFamily="34" charset="0"/>
              </a:rPr>
              <a:t>2022</a:t>
            </a:r>
            <a:r>
              <a:rPr lang="en-US" b="0" i="0">
                <a:solidFill>
                  <a:schemeClr val="bg1"/>
                </a:solidFill>
                <a:effectLst/>
                <a:latin typeface="Arial" panose="020B0604020202020204" pitchFamily="34" charset="0"/>
              </a:rPr>
              <a:t>, 22, 7919.</a:t>
            </a:r>
            <a:endParaRPr lang="en-US">
              <a:solidFill>
                <a:schemeClr val="bg1"/>
              </a:solidFill>
            </a:endParaRPr>
          </a:p>
        </p:txBody>
      </p:sp>
    </p:spTree>
    <p:extLst>
      <p:ext uri="{BB962C8B-B14F-4D97-AF65-F5344CB8AC3E}">
        <p14:creationId xmlns:p14="http://schemas.microsoft.com/office/powerpoint/2010/main" val="3040071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8417067F-EFF5-406F-F955-12A30922C52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CAD18F9-CAC4-2411-7143-CE1FCCF04A7A}"/>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8B21752-959B-CA38-7A65-CE3544DB8465}"/>
              </a:ext>
            </a:extLst>
          </p:cNvPr>
          <p:cNvSpPr txBox="1">
            <a:spLocks/>
          </p:cNvSpPr>
          <p:nvPr/>
        </p:nvSpPr>
        <p:spPr>
          <a:xfrm>
            <a:off x="1085794" y="2422187"/>
            <a:ext cx="10020411" cy="2013626"/>
          </a:xfrm>
          <a:prstGeom prst="rect">
            <a:avLst/>
          </a:prstGeom>
          <a:noFill/>
        </p:spPr>
        <p:txBody>
          <a:bodyPr wrap="square" lIns="91440" tIns="45720" rIns="91440" bIns="45720" anchor="ctr" anchorCtr="0">
            <a:noAutofit/>
          </a:bodyPr>
          <a:lstStyle/>
          <a:p>
            <a:pPr algn="ctr"/>
            <a:r>
              <a:rPr lang="en-US" sz="4800">
                <a:solidFill>
                  <a:srgbClr val="1A4284"/>
                </a:solidFill>
              </a:rPr>
              <a:t>Data Prep and Model Building</a:t>
            </a:r>
            <a:endParaRPr lang="en-US"/>
          </a:p>
        </p:txBody>
      </p:sp>
    </p:spTree>
    <p:extLst>
      <p:ext uri="{BB962C8B-B14F-4D97-AF65-F5344CB8AC3E}">
        <p14:creationId xmlns:p14="http://schemas.microsoft.com/office/powerpoint/2010/main" val="2368806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80C38FB1-0827-D47C-134E-F0FF522102C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E9C17D3-387E-1DBC-887F-DA600C310519}"/>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bg1"/>
                </a:solidFill>
                <a:ea typeface="+mn-lt"/>
                <a:cs typeface="+mn-lt"/>
              </a:rPr>
              <a:t>1 Ramakrishnan, R., </a:t>
            </a:r>
            <a:r>
              <a:rPr lang="en-US" sz="1200" err="1">
                <a:solidFill>
                  <a:schemeClr val="bg1"/>
                </a:solidFill>
                <a:ea typeface="+mn-lt"/>
                <a:cs typeface="+mn-lt"/>
              </a:rPr>
              <a:t>Dral</a:t>
            </a:r>
            <a:r>
              <a:rPr lang="en-US" sz="1200">
                <a:solidFill>
                  <a:schemeClr val="bg1"/>
                </a:solidFill>
                <a:ea typeface="+mn-lt"/>
                <a:cs typeface="+mn-lt"/>
              </a:rPr>
              <a:t>, P., Rupp, M. </a:t>
            </a:r>
            <a:r>
              <a:rPr lang="en-US" sz="1200" i="1">
                <a:solidFill>
                  <a:schemeClr val="bg1"/>
                </a:solidFill>
                <a:ea typeface="+mn-lt"/>
                <a:cs typeface="+mn-lt"/>
              </a:rPr>
              <a:t>et al.</a:t>
            </a:r>
            <a:r>
              <a:rPr lang="en-US" sz="1200">
                <a:solidFill>
                  <a:schemeClr val="bg1"/>
                </a:solidFill>
                <a:ea typeface="+mn-lt"/>
                <a:cs typeface="+mn-lt"/>
              </a:rPr>
              <a:t> Quantum chemistry structures and properties of 134 kilo molecules. </a:t>
            </a:r>
            <a:r>
              <a:rPr lang="en-US" sz="1200" i="1">
                <a:solidFill>
                  <a:schemeClr val="bg1"/>
                </a:solidFill>
                <a:ea typeface="+mn-lt"/>
                <a:cs typeface="+mn-lt"/>
              </a:rPr>
              <a:t>Sci Data</a:t>
            </a:r>
            <a:r>
              <a:rPr lang="en-US" sz="1200">
                <a:solidFill>
                  <a:schemeClr val="bg1"/>
                </a:solidFill>
                <a:ea typeface="+mn-lt"/>
                <a:cs typeface="+mn-lt"/>
              </a:rPr>
              <a:t> </a:t>
            </a:r>
            <a:r>
              <a:rPr lang="en-US" sz="1200" b="1">
                <a:solidFill>
                  <a:schemeClr val="bg1"/>
                </a:solidFill>
                <a:ea typeface="+mn-lt"/>
                <a:cs typeface="+mn-lt"/>
              </a:rPr>
              <a:t>1</a:t>
            </a:r>
            <a:r>
              <a:rPr lang="en-US" sz="1200">
                <a:solidFill>
                  <a:schemeClr val="bg1"/>
                </a:solidFill>
                <a:ea typeface="+mn-lt"/>
                <a:cs typeface="+mn-lt"/>
              </a:rPr>
              <a:t>, 140022 (2014)</a:t>
            </a:r>
            <a:endParaRPr lang="en-US" sz="1200">
              <a:solidFill>
                <a:schemeClr val="bg1"/>
              </a:solidFill>
              <a:cs typeface="Arial"/>
            </a:endParaRPr>
          </a:p>
        </p:txBody>
      </p:sp>
      <p:sp>
        <p:nvSpPr>
          <p:cNvPr id="5" name="TextBox 4">
            <a:extLst>
              <a:ext uri="{FF2B5EF4-FFF2-40B4-BE49-F238E27FC236}">
                <a16:creationId xmlns:a16="http://schemas.microsoft.com/office/drawing/2014/main" id="{FF8D1C57-125C-A44A-59B8-ACA3242200CA}"/>
              </a:ext>
            </a:extLst>
          </p:cNvPr>
          <p:cNvSpPr txBox="1"/>
          <p:nvPr/>
        </p:nvSpPr>
        <p:spPr>
          <a:xfrm>
            <a:off x="120868" y="330745"/>
            <a:ext cx="10315903" cy="395301"/>
          </a:xfrm>
          <a:prstGeom prst="rect">
            <a:avLst/>
          </a:prstGeom>
          <a:noFill/>
        </p:spPr>
        <p:txBody>
          <a:bodyPr wrap="square" lIns="91440" tIns="45720" rIns="91440" bIns="45720" anchor="t">
            <a:spAutoFit/>
          </a:bodyPr>
          <a:lstStyle/>
          <a:p>
            <a:pPr>
              <a:lnSpc>
                <a:spcPts val="2250"/>
              </a:lnSpc>
            </a:pPr>
            <a:r>
              <a:rPr lang="en-US" sz="2800">
                <a:solidFill>
                  <a:schemeClr val="bg1"/>
                </a:solidFill>
                <a:latin typeface="+mn-lt"/>
              </a:rPr>
              <a:t>DFT Data – QM9 Dataset</a:t>
            </a:r>
            <a:endParaRPr lang="en-US">
              <a:solidFill>
                <a:schemeClr val="bg1"/>
              </a:solidFill>
            </a:endParaRPr>
          </a:p>
        </p:txBody>
      </p:sp>
      <p:sp>
        <p:nvSpPr>
          <p:cNvPr id="6" name="TextBox 5">
            <a:extLst>
              <a:ext uri="{FF2B5EF4-FFF2-40B4-BE49-F238E27FC236}">
                <a16:creationId xmlns:a16="http://schemas.microsoft.com/office/drawing/2014/main" id="{DB832463-DD19-536C-FB2D-800EC96F8DFE}"/>
              </a:ext>
            </a:extLst>
          </p:cNvPr>
          <p:cNvSpPr txBox="1"/>
          <p:nvPr/>
        </p:nvSpPr>
        <p:spPr>
          <a:xfrm>
            <a:off x="1512482" y="5563486"/>
            <a:ext cx="359144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   Generation of QM Dataset</a:t>
            </a:r>
            <a:endParaRPr lang="en-US" sz="1200" b="1" baseline="30000"/>
          </a:p>
        </p:txBody>
      </p:sp>
      <p:sp>
        <p:nvSpPr>
          <p:cNvPr id="8" name="TextBox 7">
            <a:extLst>
              <a:ext uri="{FF2B5EF4-FFF2-40B4-BE49-F238E27FC236}">
                <a16:creationId xmlns:a16="http://schemas.microsoft.com/office/drawing/2014/main" id="{F13E5746-6C6D-26A0-FC6C-CA68326232AB}"/>
              </a:ext>
            </a:extLst>
          </p:cNvPr>
          <p:cNvSpPr txBox="1"/>
          <p:nvPr/>
        </p:nvSpPr>
        <p:spPr>
          <a:xfrm>
            <a:off x="6413795" y="1835888"/>
            <a:ext cx="5779385" cy="3308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800" b="1"/>
              <a:t>Generation of Optimized Structures of more than 100,000 species of mole, based on earlier published data in QM9</a:t>
            </a:r>
            <a:r>
              <a:rPr lang="en-US" sz="1900" b="1"/>
              <a:t>.</a:t>
            </a:r>
          </a:p>
          <a:p>
            <a:endParaRPr lang="en-US"/>
          </a:p>
          <a:p>
            <a:pPr marL="228600" indent="-228600">
              <a:buFont typeface=""/>
              <a:buChar char="•"/>
            </a:pPr>
            <a:r>
              <a:rPr lang="en-US" sz="1800" b="1"/>
              <a:t>Geometry Optimization done with B3LYP based Hybrid DFT Functional, with a 6-31(G) based basis set.  </a:t>
            </a:r>
          </a:p>
          <a:p>
            <a:pPr marL="228600" indent="-228600">
              <a:buFont typeface=""/>
              <a:buChar char="•"/>
            </a:pPr>
            <a:endParaRPr lang="en-US" sz="1800" b="1"/>
          </a:p>
          <a:p>
            <a:pPr marL="228600" indent="-228600">
              <a:buFont typeface=""/>
              <a:buChar char="•"/>
            </a:pPr>
            <a:r>
              <a:rPr lang="en-US" sz="1800" b="1"/>
              <a:t>Constituent atoms of the Organic Molecules were Carbon, Hydrogen, Nitrogen, Oxygen and Fluorine, Phosphorous.</a:t>
            </a:r>
          </a:p>
          <a:p>
            <a:endParaRPr lang="en-US"/>
          </a:p>
        </p:txBody>
      </p:sp>
      <p:pic>
        <p:nvPicPr>
          <p:cNvPr id="3" name="Picture 2" descr="A screenshot of a computer&#10;&#10;Description automatically generated">
            <a:extLst>
              <a:ext uri="{FF2B5EF4-FFF2-40B4-BE49-F238E27FC236}">
                <a16:creationId xmlns:a16="http://schemas.microsoft.com/office/drawing/2014/main" id="{A3EB70D6-1B46-0E0A-398F-D29D25898B01}"/>
              </a:ext>
            </a:extLst>
          </p:cNvPr>
          <p:cNvPicPr>
            <a:picLocks noChangeAspect="1"/>
          </p:cNvPicPr>
          <p:nvPr/>
        </p:nvPicPr>
        <p:blipFill>
          <a:blip r:embed="rId3"/>
          <a:stretch>
            <a:fillRect/>
          </a:stretch>
        </p:blipFill>
        <p:spPr>
          <a:xfrm>
            <a:off x="-2382" y="1411767"/>
            <a:ext cx="6277974" cy="4152605"/>
          </a:xfrm>
          <a:prstGeom prst="rect">
            <a:avLst/>
          </a:prstGeom>
        </p:spPr>
      </p:pic>
    </p:spTree>
    <p:extLst>
      <p:ext uri="{BB962C8B-B14F-4D97-AF65-F5344CB8AC3E}">
        <p14:creationId xmlns:p14="http://schemas.microsoft.com/office/powerpoint/2010/main" val="216964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80C38FB1-0827-D47C-134E-F0FF522102C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E9C17D3-387E-1DBC-887F-DA600C310519}"/>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bg1"/>
                </a:solidFill>
                <a:ea typeface="+mn-lt"/>
                <a:cs typeface="+mn-lt"/>
              </a:rPr>
              <a:t>2 Ramakrishnan, R., </a:t>
            </a:r>
            <a:r>
              <a:rPr lang="en-US" sz="1200" err="1">
                <a:solidFill>
                  <a:schemeClr val="bg1"/>
                </a:solidFill>
                <a:ea typeface="+mn-lt"/>
                <a:cs typeface="+mn-lt"/>
              </a:rPr>
              <a:t>Dral</a:t>
            </a:r>
            <a:r>
              <a:rPr lang="en-US" sz="1200">
                <a:solidFill>
                  <a:schemeClr val="bg1"/>
                </a:solidFill>
                <a:ea typeface="+mn-lt"/>
                <a:cs typeface="+mn-lt"/>
              </a:rPr>
              <a:t>, P., Rupp, M. </a:t>
            </a:r>
            <a:r>
              <a:rPr lang="en-US" sz="1200" i="1">
                <a:solidFill>
                  <a:schemeClr val="bg1"/>
                </a:solidFill>
                <a:ea typeface="+mn-lt"/>
                <a:cs typeface="+mn-lt"/>
              </a:rPr>
              <a:t>et al.</a:t>
            </a:r>
            <a:r>
              <a:rPr lang="en-US" sz="1200">
                <a:solidFill>
                  <a:schemeClr val="bg1"/>
                </a:solidFill>
                <a:ea typeface="+mn-lt"/>
                <a:cs typeface="+mn-lt"/>
              </a:rPr>
              <a:t> Quantum chemistry structures and properties of 134 kilo molecules. </a:t>
            </a:r>
            <a:r>
              <a:rPr lang="en-US" sz="1200" i="1">
                <a:solidFill>
                  <a:schemeClr val="bg1"/>
                </a:solidFill>
                <a:ea typeface="+mn-lt"/>
                <a:cs typeface="+mn-lt"/>
              </a:rPr>
              <a:t>Sci Data</a:t>
            </a:r>
            <a:r>
              <a:rPr lang="en-US" sz="1200">
                <a:solidFill>
                  <a:schemeClr val="bg1"/>
                </a:solidFill>
                <a:ea typeface="+mn-lt"/>
                <a:cs typeface="+mn-lt"/>
              </a:rPr>
              <a:t> </a:t>
            </a:r>
            <a:r>
              <a:rPr lang="en-US" sz="1200" b="1">
                <a:solidFill>
                  <a:schemeClr val="bg1"/>
                </a:solidFill>
                <a:ea typeface="+mn-lt"/>
                <a:cs typeface="+mn-lt"/>
              </a:rPr>
              <a:t>1</a:t>
            </a:r>
            <a:r>
              <a:rPr lang="en-US" sz="1200">
                <a:solidFill>
                  <a:schemeClr val="bg1"/>
                </a:solidFill>
                <a:ea typeface="+mn-lt"/>
                <a:cs typeface="+mn-lt"/>
              </a:rPr>
              <a:t>, 140022 (2014)</a:t>
            </a:r>
            <a:endParaRPr lang="en-US" sz="1200">
              <a:solidFill>
                <a:schemeClr val="bg1"/>
              </a:solidFill>
              <a:cs typeface="Arial"/>
            </a:endParaRPr>
          </a:p>
        </p:txBody>
      </p:sp>
      <p:sp>
        <p:nvSpPr>
          <p:cNvPr id="5" name="TextBox 4">
            <a:extLst>
              <a:ext uri="{FF2B5EF4-FFF2-40B4-BE49-F238E27FC236}">
                <a16:creationId xmlns:a16="http://schemas.microsoft.com/office/drawing/2014/main" id="{FF8D1C57-125C-A44A-59B8-ACA3242200CA}"/>
              </a:ext>
            </a:extLst>
          </p:cNvPr>
          <p:cNvSpPr txBox="1"/>
          <p:nvPr/>
        </p:nvSpPr>
        <p:spPr>
          <a:xfrm>
            <a:off x="120868" y="330745"/>
            <a:ext cx="10315903" cy="395301"/>
          </a:xfrm>
          <a:prstGeom prst="rect">
            <a:avLst/>
          </a:prstGeom>
          <a:noFill/>
        </p:spPr>
        <p:txBody>
          <a:bodyPr wrap="square" lIns="91440" tIns="45720" rIns="91440" bIns="45720" anchor="t">
            <a:spAutoFit/>
          </a:bodyPr>
          <a:lstStyle/>
          <a:p>
            <a:pPr>
              <a:lnSpc>
                <a:spcPts val="2250"/>
              </a:lnSpc>
            </a:pPr>
            <a:r>
              <a:rPr lang="en-US" sz="2800">
                <a:solidFill>
                  <a:schemeClr val="bg1"/>
                </a:solidFill>
                <a:latin typeface="+mn-lt"/>
              </a:rPr>
              <a:t>QM9 Dataset – Reported Properties</a:t>
            </a:r>
            <a:endParaRPr lang="en-US">
              <a:solidFill>
                <a:schemeClr val="bg1"/>
              </a:solidFill>
            </a:endParaRPr>
          </a:p>
        </p:txBody>
      </p:sp>
      <p:pic>
        <p:nvPicPr>
          <p:cNvPr id="3" name="Picture 2" descr="A table with text and symbols&#10;&#10;Description automatically generated">
            <a:extLst>
              <a:ext uri="{FF2B5EF4-FFF2-40B4-BE49-F238E27FC236}">
                <a16:creationId xmlns:a16="http://schemas.microsoft.com/office/drawing/2014/main" id="{5E6BD65A-B785-6A29-961D-E5541CA853C1}"/>
              </a:ext>
            </a:extLst>
          </p:cNvPr>
          <p:cNvPicPr>
            <a:picLocks noChangeAspect="1"/>
          </p:cNvPicPr>
          <p:nvPr/>
        </p:nvPicPr>
        <p:blipFill>
          <a:blip r:embed="rId3"/>
          <a:stretch>
            <a:fillRect/>
          </a:stretch>
        </p:blipFill>
        <p:spPr>
          <a:xfrm>
            <a:off x="2982578" y="927395"/>
            <a:ext cx="6232748" cy="5085906"/>
          </a:xfrm>
          <a:prstGeom prst="rect">
            <a:avLst/>
          </a:prstGeom>
        </p:spPr>
      </p:pic>
    </p:spTree>
    <p:extLst>
      <p:ext uri="{BB962C8B-B14F-4D97-AF65-F5344CB8AC3E}">
        <p14:creationId xmlns:p14="http://schemas.microsoft.com/office/powerpoint/2010/main" val="57881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2" name="Rectangle 1">
            <a:extLst>
              <a:ext uri="{FF2B5EF4-FFF2-40B4-BE49-F238E27FC236}">
                <a16:creationId xmlns:a16="http://schemas.microsoft.com/office/drawing/2014/main" id="{F6C7291D-C41C-DC41-1B28-CBAAD987F134}"/>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1D4CC29-116E-682B-E7E3-3169769B9B44}"/>
              </a:ext>
            </a:extLst>
          </p:cNvPr>
          <p:cNvSpPr txBox="1"/>
          <p:nvPr/>
        </p:nvSpPr>
        <p:spPr>
          <a:xfrm>
            <a:off x="287658" y="294869"/>
            <a:ext cx="37031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rPr>
              <a:t>Data Preprocessing</a:t>
            </a:r>
          </a:p>
        </p:txBody>
      </p:sp>
      <p:graphicFrame>
        <p:nvGraphicFramePr>
          <p:cNvPr id="4" name="Diagram 3">
            <a:extLst>
              <a:ext uri="{FF2B5EF4-FFF2-40B4-BE49-F238E27FC236}">
                <a16:creationId xmlns:a16="http://schemas.microsoft.com/office/drawing/2014/main" id="{923838E9-CBD1-8790-67BA-028AD96545CD}"/>
              </a:ext>
            </a:extLst>
          </p:cNvPr>
          <p:cNvGraphicFramePr/>
          <p:nvPr>
            <p:extLst>
              <p:ext uri="{D42A27DB-BD31-4B8C-83A1-F6EECF244321}">
                <p14:modId xmlns:p14="http://schemas.microsoft.com/office/powerpoint/2010/main" val="1177488744"/>
              </p:ext>
            </p:extLst>
          </p:nvPr>
        </p:nvGraphicFramePr>
        <p:xfrm>
          <a:off x="-1292068" y="1135084"/>
          <a:ext cx="5660570" cy="4706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0" name="Group 159">
            <a:extLst>
              <a:ext uri="{FF2B5EF4-FFF2-40B4-BE49-F238E27FC236}">
                <a16:creationId xmlns:a16="http://schemas.microsoft.com/office/drawing/2014/main" id="{FBF2FF41-1D6F-A996-763C-7EB8E354A932}"/>
              </a:ext>
            </a:extLst>
          </p:cNvPr>
          <p:cNvGrpSpPr/>
          <p:nvPr/>
        </p:nvGrpSpPr>
        <p:grpSpPr>
          <a:xfrm>
            <a:off x="2621460" y="1190216"/>
            <a:ext cx="8610080" cy="646331"/>
            <a:chOff x="3155850" y="1318865"/>
            <a:chExt cx="8610080" cy="646331"/>
          </a:xfrm>
        </p:grpSpPr>
        <p:sp>
          <p:nvSpPr>
            <p:cNvPr id="110" name="Arrow: Right 109">
              <a:extLst>
                <a:ext uri="{FF2B5EF4-FFF2-40B4-BE49-F238E27FC236}">
                  <a16:creationId xmlns:a16="http://schemas.microsoft.com/office/drawing/2014/main" id="{7604C7C9-4ECB-C4AF-9F10-448D61C7072E}"/>
                </a:ext>
              </a:extLst>
            </p:cNvPr>
            <p:cNvSpPr/>
            <p:nvPr/>
          </p:nvSpPr>
          <p:spPr>
            <a:xfrm>
              <a:off x="3155850" y="1432586"/>
              <a:ext cx="833285" cy="3864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59742D0E-5A41-60D6-0338-2F85249B0944}"/>
                </a:ext>
              </a:extLst>
            </p:cNvPr>
            <p:cNvSpPr txBox="1"/>
            <p:nvPr/>
          </p:nvSpPr>
          <p:spPr>
            <a:xfrm>
              <a:off x="4371562" y="1318865"/>
              <a:ext cx="73943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Extract SMILES strings and quantum properties (e.g., dipole moments, polarizability, HOMO-LUMO gaps) from DFT data.</a:t>
              </a:r>
            </a:p>
          </p:txBody>
        </p:sp>
      </p:grpSp>
      <p:grpSp>
        <p:nvGrpSpPr>
          <p:cNvPr id="161" name="Group 160">
            <a:extLst>
              <a:ext uri="{FF2B5EF4-FFF2-40B4-BE49-F238E27FC236}">
                <a16:creationId xmlns:a16="http://schemas.microsoft.com/office/drawing/2014/main" id="{2B911F90-67D7-A780-6A28-637F5D9CBDA8}"/>
              </a:ext>
            </a:extLst>
          </p:cNvPr>
          <p:cNvGrpSpPr/>
          <p:nvPr/>
        </p:nvGrpSpPr>
        <p:grpSpPr>
          <a:xfrm>
            <a:off x="2621460" y="2352923"/>
            <a:ext cx="7943183" cy="395665"/>
            <a:chOff x="3155850" y="2352923"/>
            <a:chExt cx="7943183" cy="395665"/>
          </a:xfrm>
        </p:grpSpPr>
        <p:sp>
          <p:nvSpPr>
            <p:cNvPr id="142" name="Arrow: Right 141">
              <a:extLst>
                <a:ext uri="{FF2B5EF4-FFF2-40B4-BE49-F238E27FC236}">
                  <a16:creationId xmlns:a16="http://schemas.microsoft.com/office/drawing/2014/main" id="{2D21423B-7573-474A-E9F1-8BD328EEF781}"/>
                </a:ext>
              </a:extLst>
            </p:cNvPr>
            <p:cNvSpPr/>
            <p:nvPr/>
          </p:nvSpPr>
          <p:spPr>
            <a:xfrm>
              <a:off x="3155850" y="2352923"/>
              <a:ext cx="833285" cy="3864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a:extLst>
                <a:ext uri="{FF2B5EF4-FFF2-40B4-BE49-F238E27FC236}">
                  <a16:creationId xmlns:a16="http://schemas.microsoft.com/office/drawing/2014/main" id="{9FF38C21-B66C-C8D6-B7BD-788F8B2E8EB0}"/>
                </a:ext>
              </a:extLst>
            </p:cNvPr>
            <p:cNvSpPr txBox="1"/>
            <p:nvPr/>
          </p:nvSpPr>
          <p:spPr>
            <a:xfrm>
              <a:off x="4367704" y="2379256"/>
              <a:ext cx="67313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Remove disconnected or invalid molecules from SMILES</a:t>
              </a:r>
            </a:p>
          </p:txBody>
        </p:sp>
      </p:grpSp>
      <p:grpSp>
        <p:nvGrpSpPr>
          <p:cNvPr id="162" name="Group 161">
            <a:extLst>
              <a:ext uri="{FF2B5EF4-FFF2-40B4-BE49-F238E27FC236}">
                <a16:creationId xmlns:a16="http://schemas.microsoft.com/office/drawing/2014/main" id="{00B96B8B-76AC-AC06-46D1-E9D685BB21F5}"/>
              </a:ext>
            </a:extLst>
          </p:cNvPr>
          <p:cNvGrpSpPr/>
          <p:nvPr/>
        </p:nvGrpSpPr>
        <p:grpSpPr>
          <a:xfrm>
            <a:off x="2621459" y="3283156"/>
            <a:ext cx="7205504" cy="402711"/>
            <a:chOff x="3155849" y="3362325"/>
            <a:chExt cx="7205504" cy="402711"/>
          </a:xfrm>
        </p:grpSpPr>
        <p:sp>
          <p:nvSpPr>
            <p:cNvPr id="143" name="Arrow: Right 142">
              <a:extLst>
                <a:ext uri="{FF2B5EF4-FFF2-40B4-BE49-F238E27FC236}">
                  <a16:creationId xmlns:a16="http://schemas.microsoft.com/office/drawing/2014/main" id="{96C5F063-026D-37E6-E346-81E963F48EE5}"/>
                </a:ext>
              </a:extLst>
            </p:cNvPr>
            <p:cNvSpPr/>
            <p:nvPr/>
          </p:nvSpPr>
          <p:spPr>
            <a:xfrm>
              <a:off x="3155849" y="3362325"/>
              <a:ext cx="833285" cy="3864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D47FB78E-2326-D1E7-3F53-076D5C6F35DF}"/>
                </a:ext>
              </a:extLst>
            </p:cNvPr>
            <p:cNvSpPr txBox="1"/>
            <p:nvPr/>
          </p:nvSpPr>
          <p:spPr>
            <a:xfrm>
              <a:off x="4372232" y="3395704"/>
              <a:ext cx="59891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Transform SMILES into chemically valid SELFIES strings</a:t>
              </a:r>
            </a:p>
          </p:txBody>
        </p:sp>
      </p:grpSp>
      <p:grpSp>
        <p:nvGrpSpPr>
          <p:cNvPr id="163" name="Group 162">
            <a:extLst>
              <a:ext uri="{FF2B5EF4-FFF2-40B4-BE49-F238E27FC236}">
                <a16:creationId xmlns:a16="http://schemas.microsoft.com/office/drawing/2014/main" id="{1BC33113-9BCF-FA1F-D272-5A8E50A17911}"/>
              </a:ext>
            </a:extLst>
          </p:cNvPr>
          <p:cNvGrpSpPr/>
          <p:nvPr/>
        </p:nvGrpSpPr>
        <p:grpSpPr>
          <a:xfrm>
            <a:off x="2621460" y="4292560"/>
            <a:ext cx="8430103" cy="386451"/>
            <a:chOff x="3155850" y="4302456"/>
            <a:chExt cx="8430103" cy="386451"/>
          </a:xfrm>
        </p:grpSpPr>
        <p:sp>
          <p:nvSpPr>
            <p:cNvPr id="144" name="Arrow: Right 143">
              <a:extLst>
                <a:ext uri="{FF2B5EF4-FFF2-40B4-BE49-F238E27FC236}">
                  <a16:creationId xmlns:a16="http://schemas.microsoft.com/office/drawing/2014/main" id="{21FAD568-ACFE-A141-91E6-0D9B2AED9579}"/>
                </a:ext>
              </a:extLst>
            </p:cNvPr>
            <p:cNvSpPr/>
            <p:nvPr/>
          </p:nvSpPr>
          <p:spPr>
            <a:xfrm>
              <a:off x="3155850" y="4302456"/>
              <a:ext cx="833285" cy="3864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a:extLst>
                <a:ext uri="{FF2B5EF4-FFF2-40B4-BE49-F238E27FC236}">
                  <a16:creationId xmlns:a16="http://schemas.microsoft.com/office/drawing/2014/main" id="{3D5123F2-A260-0AB2-758F-5C1B8AAEB430}"/>
                </a:ext>
              </a:extLst>
            </p:cNvPr>
            <p:cNvSpPr txBox="1"/>
            <p:nvPr/>
          </p:nvSpPr>
          <p:spPr>
            <a:xfrm>
              <a:off x="4369716" y="4302624"/>
              <a:ext cx="72162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Encode SELFIES into one-hot vectors with padding for uniformity</a:t>
              </a:r>
            </a:p>
          </p:txBody>
        </p:sp>
      </p:grpSp>
      <p:grpSp>
        <p:nvGrpSpPr>
          <p:cNvPr id="164" name="Group 163">
            <a:extLst>
              <a:ext uri="{FF2B5EF4-FFF2-40B4-BE49-F238E27FC236}">
                <a16:creationId xmlns:a16="http://schemas.microsoft.com/office/drawing/2014/main" id="{6155B37F-250C-2490-1D25-BAD115B1B3C1}"/>
              </a:ext>
            </a:extLst>
          </p:cNvPr>
          <p:cNvGrpSpPr/>
          <p:nvPr/>
        </p:nvGrpSpPr>
        <p:grpSpPr>
          <a:xfrm>
            <a:off x="2621459" y="5191932"/>
            <a:ext cx="8738729" cy="646331"/>
            <a:chOff x="3155849" y="5201828"/>
            <a:chExt cx="8738729" cy="646331"/>
          </a:xfrm>
        </p:grpSpPr>
        <p:sp>
          <p:nvSpPr>
            <p:cNvPr id="145" name="Arrow: Right 144">
              <a:extLst>
                <a:ext uri="{FF2B5EF4-FFF2-40B4-BE49-F238E27FC236}">
                  <a16:creationId xmlns:a16="http://schemas.microsoft.com/office/drawing/2014/main" id="{BE8C356E-A4CB-A5C2-CC3F-7B50F7F8707C}"/>
                </a:ext>
              </a:extLst>
            </p:cNvPr>
            <p:cNvSpPr/>
            <p:nvPr/>
          </p:nvSpPr>
          <p:spPr>
            <a:xfrm>
              <a:off x="3155849" y="5331650"/>
              <a:ext cx="833285" cy="3864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87BD9941-89F8-EC0F-BDDA-7CBEFDD0FE0F}"/>
                </a:ext>
              </a:extLst>
            </p:cNvPr>
            <p:cNvSpPr txBox="1"/>
            <p:nvPr/>
          </p:nvSpPr>
          <p:spPr>
            <a:xfrm>
              <a:off x="4371561" y="5201828"/>
              <a:ext cx="75230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Combine encoded SELFIES with DFT properties for a comprehensive representation.</a:t>
              </a:r>
            </a:p>
          </p:txBody>
        </p:sp>
      </p:grpSp>
    </p:spTree>
    <p:extLst>
      <p:ext uri="{BB962C8B-B14F-4D97-AF65-F5344CB8AC3E}">
        <p14:creationId xmlns:p14="http://schemas.microsoft.com/office/powerpoint/2010/main" val="3347265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0AEC651B-E0F2-1EB4-A483-FDE069124B12}"/>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B423157B-6FDD-080A-6774-E0420CA99B14}"/>
              </a:ext>
            </a:extLst>
          </p:cNvPr>
          <p:cNvPicPr>
            <a:picLocks noChangeAspect="1"/>
          </p:cNvPicPr>
          <p:nvPr/>
        </p:nvPicPr>
        <p:blipFill>
          <a:blip r:embed="rId3"/>
          <a:srcRect/>
          <a:stretch/>
        </p:blipFill>
        <p:spPr>
          <a:xfrm>
            <a:off x="120868" y="3121572"/>
            <a:ext cx="7857937" cy="2889942"/>
          </a:xfrm>
          <a:prstGeom prst="rect">
            <a:avLst/>
          </a:prstGeom>
        </p:spPr>
      </p:pic>
      <p:pic>
        <p:nvPicPr>
          <p:cNvPr id="20" name="Picture 19">
            <a:extLst>
              <a:ext uri="{FF2B5EF4-FFF2-40B4-BE49-F238E27FC236}">
                <a16:creationId xmlns:a16="http://schemas.microsoft.com/office/drawing/2014/main" id="{612EED4B-3024-5115-DF33-039A7CBB9D7A}"/>
              </a:ext>
            </a:extLst>
          </p:cNvPr>
          <p:cNvPicPr>
            <a:picLocks noChangeAspect="1"/>
          </p:cNvPicPr>
          <p:nvPr/>
        </p:nvPicPr>
        <p:blipFill>
          <a:blip r:embed="rId4"/>
          <a:stretch>
            <a:fillRect/>
          </a:stretch>
        </p:blipFill>
        <p:spPr>
          <a:xfrm>
            <a:off x="7204242" y="912664"/>
            <a:ext cx="4866890" cy="2904591"/>
          </a:xfrm>
          <a:prstGeom prst="rect">
            <a:avLst/>
          </a:prstGeom>
        </p:spPr>
      </p:pic>
      <p:sp>
        <p:nvSpPr>
          <p:cNvPr id="2" name="Rectangle 1">
            <a:extLst>
              <a:ext uri="{FF2B5EF4-FFF2-40B4-BE49-F238E27FC236}">
                <a16:creationId xmlns:a16="http://schemas.microsoft.com/office/drawing/2014/main" id="{02016438-C96F-AEC9-64A2-EA1DA0870730}"/>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2524647-3711-5B44-E5A2-351CF83216B3}"/>
              </a:ext>
            </a:extLst>
          </p:cNvPr>
          <p:cNvSpPr txBox="1"/>
          <p:nvPr/>
        </p:nvSpPr>
        <p:spPr>
          <a:xfrm>
            <a:off x="120868" y="330745"/>
            <a:ext cx="10315903" cy="690254"/>
          </a:xfrm>
          <a:prstGeom prst="rect">
            <a:avLst/>
          </a:prstGeom>
          <a:noFill/>
        </p:spPr>
        <p:txBody>
          <a:bodyPr wrap="square">
            <a:spAutoFit/>
          </a:bodyPr>
          <a:lstStyle/>
          <a:p>
            <a:pPr rtl="0" fontAlgn="base">
              <a:lnSpc>
                <a:spcPts val="2250"/>
              </a:lnSpc>
            </a:pPr>
            <a:r>
              <a:rPr lang="en-US" sz="2800" b="0" i="0" u="none" strike="noStrike">
                <a:solidFill>
                  <a:schemeClr val="bg1"/>
                </a:solidFill>
                <a:effectLst/>
                <a:latin typeface="+mn-lt"/>
              </a:rPr>
              <a:t>Initial Dataset Preparation</a:t>
            </a:r>
            <a:endParaRPr lang="en-US" sz="2800" b="0" i="0">
              <a:solidFill>
                <a:schemeClr val="bg1"/>
              </a:solidFill>
              <a:effectLst/>
              <a:latin typeface="+mn-lt"/>
            </a:endParaRPr>
          </a:p>
          <a:p>
            <a:pPr rtl="0" fontAlgn="base">
              <a:lnSpc>
                <a:spcPts val="2250"/>
              </a:lnSpc>
              <a:buFont typeface="Arial" panose="020B0604020202020204" pitchFamily="34" charset="0"/>
              <a:buChar char="•"/>
            </a:pPr>
            <a:endParaRPr lang="en-US" sz="2800" b="0" i="0">
              <a:solidFill>
                <a:srgbClr val="000000"/>
              </a:solidFill>
              <a:effectLst/>
              <a:latin typeface="+mn-lt"/>
            </a:endParaRPr>
          </a:p>
        </p:txBody>
      </p:sp>
      <p:sp>
        <p:nvSpPr>
          <p:cNvPr id="6" name="TextBox 5">
            <a:extLst>
              <a:ext uri="{FF2B5EF4-FFF2-40B4-BE49-F238E27FC236}">
                <a16:creationId xmlns:a16="http://schemas.microsoft.com/office/drawing/2014/main" id="{FCC3D38F-84E0-CD90-3DE6-0F3B2B34A2BB}"/>
              </a:ext>
            </a:extLst>
          </p:cNvPr>
          <p:cNvSpPr txBox="1"/>
          <p:nvPr/>
        </p:nvSpPr>
        <p:spPr>
          <a:xfrm>
            <a:off x="319852" y="1020999"/>
            <a:ext cx="4031087" cy="2118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800" b="1"/>
              <a:t>Dataset Details</a:t>
            </a:r>
            <a:r>
              <a:rPr lang="en-US" sz="1800"/>
              <a:t>:</a:t>
            </a:r>
          </a:p>
          <a:p>
            <a:pPr marL="285750" indent="-285750">
              <a:lnSpc>
                <a:spcPct val="150000"/>
              </a:lnSpc>
              <a:buFont typeface="Wingdings"/>
              <a:buChar char="§"/>
            </a:pPr>
            <a:r>
              <a:rPr lang="en-US" sz="1800"/>
              <a:t>QM9 dataset used</a:t>
            </a:r>
          </a:p>
          <a:p>
            <a:pPr marL="285750" indent="-285750">
              <a:lnSpc>
                <a:spcPct val="150000"/>
              </a:lnSpc>
              <a:buFont typeface="Wingdings"/>
              <a:buChar char="§"/>
            </a:pPr>
            <a:r>
              <a:rPr lang="en-US" sz="1800"/>
              <a:t>20000 Molecules</a:t>
            </a:r>
          </a:p>
          <a:p>
            <a:pPr marL="285750" indent="-285750">
              <a:lnSpc>
                <a:spcPct val="150000"/>
              </a:lnSpc>
              <a:buFont typeface="Wingdings"/>
              <a:buChar char="§"/>
            </a:pPr>
            <a:r>
              <a:rPr lang="en-US" sz="1800"/>
              <a:t>Selfies Library used for setting bond constraints</a:t>
            </a:r>
          </a:p>
        </p:txBody>
      </p:sp>
      <p:cxnSp>
        <p:nvCxnSpPr>
          <p:cNvPr id="10" name="Straight Arrow Connector 9">
            <a:extLst>
              <a:ext uri="{FF2B5EF4-FFF2-40B4-BE49-F238E27FC236}">
                <a16:creationId xmlns:a16="http://schemas.microsoft.com/office/drawing/2014/main" id="{BFA121BB-DE16-548B-F3E6-3BB5C7D6CCB3}"/>
              </a:ext>
            </a:extLst>
          </p:cNvPr>
          <p:cNvCxnSpPr>
            <a:cxnSpLocks/>
          </p:cNvCxnSpPr>
          <p:nvPr/>
        </p:nvCxnSpPr>
        <p:spPr>
          <a:xfrm>
            <a:off x="9453755" y="3841030"/>
            <a:ext cx="199697" cy="13439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9366725D-EC59-C765-5BF1-640737BB1B72}"/>
              </a:ext>
            </a:extLst>
          </p:cNvPr>
          <p:cNvSpPr txBox="1"/>
          <p:nvPr/>
        </p:nvSpPr>
        <p:spPr>
          <a:xfrm>
            <a:off x="8421227" y="5144107"/>
            <a:ext cx="4031087" cy="456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800" b="1"/>
              <a:t>Semantic Constraints?</a:t>
            </a:r>
            <a:endParaRPr lang="en-US" sz="1800"/>
          </a:p>
        </p:txBody>
      </p:sp>
    </p:spTree>
    <p:extLst>
      <p:ext uri="{BB962C8B-B14F-4D97-AF65-F5344CB8AC3E}">
        <p14:creationId xmlns:p14="http://schemas.microsoft.com/office/powerpoint/2010/main" val="1002960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3B5974C3-0B14-CA51-851B-2CF5835083F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A5A7E79-FB7E-B6E8-983B-C3E845255DD3}"/>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34FBEA1-B8FE-4471-9E2D-E7EBB31B8B6E}"/>
              </a:ext>
            </a:extLst>
          </p:cNvPr>
          <p:cNvSpPr txBox="1"/>
          <p:nvPr/>
        </p:nvSpPr>
        <p:spPr>
          <a:xfrm>
            <a:off x="120868" y="330745"/>
            <a:ext cx="10315903" cy="690254"/>
          </a:xfrm>
          <a:prstGeom prst="rect">
            <a:avLst/>
          </a:prstGeom>
          <a:noFill/>
        </p:spPr>
        <p:txBody>
          <a:bodyPr wrap="square">
            <a:spAutoFit/>
          </a:bodyPr>
          <a:lstStyle/>
          <a:p>
            <a:pPr rtl="0" fontAlgn="base">
              <a:lnSpc>
                <a:spcPts val="2250"/>
              </a:lnSpc>
            </a:pPr>
            <a:r>
              <a:rPr lang="en-US" sz="2800" b="0" i="0">
                <a:solidFill>
                  <a:schemeClr val="bg1"/>
                </a:solidFill>
                <a:effectLst/>
                <a:latin typeface="+mn-lt"/>
              </a:rPr>
              <a:t>Building the Model</a:t>
            </a:r>
          </a:p>
          <a:p>
            <a:pPr rtl="0" fontAlgn="base">
              <a:lnSpc>
                <a:spcPts val="2250"/>
              </a:lnSpc>
              <a:buFont typeface="Arial" panose="020B0604020202020204" pitchFamily="34" charset="0"/>
              <a:buChar char="•"/>
            </a:pPr>
            <a:endParaRPr lang="en-US" sz="2800" b="0" i="0">
              <a:solidFill>
                <a:srgbClr val="000000"/>
              </a:solidFill>
              <a:effectLst/>
              <a:latin typeface="+mn-lt"/>
            </a:endParaRPr>
          </a:p>
        </p:txBody>
      </p:sp>
      <p:sp>
        <p:nvSpPr>
          <p:cNvPr id="6" name="TextBox 5">
            <a:extLst>
              <a:ext uri="{FF2B5EF4-FFF2-40B4-BE49-F238E27FC236}">
                <a16:creationId xmlns:a16="http://schemas.microsoft.com/office/drawing/2014/main" id="{47BE7FC3-C25C-FA5A-1C2E-12F9A0C6A9F7}"/>
              </a:ext>
            </a:extLst>
          </p:cNvPr>
          <p:cNvSpPr txBox="1"/>
          <p:nvPr/>
        </p:nvSpPr>
        <p:spPr>
          <a:xfrm>
            <a:off x="319852" y="1195927"/>
            <a:ext cx="4031087" cy="1287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800" b="1"/>
              <a:t>Architecture:</a:t>
            </a:r>
            <a:endParaRPr lang="en-US" sz="1800"/>
          </a:p>
          <a:p>
            <a:pPr marL="285750" indent="-285750">
              <a:lnSpc>
                <a:spcPct val="150000"/>
              </a:lnSpc>
              <a:buFont typeface="Wingdings"/>
              <a:buChar char="§"/>
            </a:pPr>
            <a:r>
              <a:rPr lang="en-US" sz="1800"/>
              <a:t>Dequantization</a:t>
            </a:r>
          </a:p>
          <a:p>
            <a:pPr marL="285750" indent="-285750">
              <a:lnSpc>
                <a:spcPct val="150000"/>
              </a:lnSpc>
              <a:buFont typeface="Wingdings"/>
              <a:buChar char="§"/>
            </a:pPr>
            <a:r>
              <a:rPr lang="en-US" sz="1800"/>
              <a:t>Model Building</a:t>
            </a:r>
          </a:p>
        </p:txBody>
      </p:sp>
      <p:pic>
        <p:nvPicPr>
          <p:cNvPr id="20" name="Picture 19">
            <a:extLst>
              <a:ext uri="{FF2B5EF4-FFF2-40B4-BE49-F238E27FC236}">
                <a16:creationId xmlns:a16="http://schemas.microsoft.com/office/drawing/2014/main" id="{9BA2791D-7DC0-EACA-63CF-175C0C49916C}"/>
              </a:ext>
            </a:extLst>
          </p:cNvPr>
          <p:cNvPicPr>
            <a:picLocks noChangeAspect="1"/>
          </p:cNvPicPr>
          <p:nvPr/>
        </p:nvPicPr>
        <p:blipFill>
          <a:blip r:embed="rId3"/>
          <a:srcRect/>
          <a:stretch/>
        </p:blipFill>
        <p:spPr>
          <a:xfrm>
            <a:off x="268011" y="3073885"/>
            <a:ext cx="11490512" cy="2726752"/>
          </a:xfrm>
          <a:prstGeom prst="rect">
            <a:avLst/>
          </a:prstGeom>
        </p:spPr>
      </p:pic>
      <p:pic>
        <p:nvPicPr>
          <p:cNvPr id="8" name="Picture 7">
            <a:extLst>
              <a:ext uri="{FF2B5EF4-FFF2-40B4-BE49-F238E27FC236}">
                <a16:creationId xmlns:a16="http://schemas.microsoft.com/office/drawing/2014/main" id="{F4AD63A6-A53D-8251-F9F3-A12CE819440A}"/>
              </a:ext>
            </a:extLst>
          </p:cNvPr>
          <p:cNvPicPr>
            <a:picLocks noChangeAspect="1"/>
          </p:cNvPicPr>
          <p:nvPr/>
        </p:nvPicPr>
        <p:blipFill>
          <a:blip r:embed="rId4"/>
          <a:stretch>
            <a:fillRect/>
          </a:stretch>
        </p:blipFill>
        <p:spPr>
          <a:xfrm>
            <a:off x="4350939" y="1020999"/>
            <a:ext cx="6916151" cy="2927353"/>
          </a:xfrm>
          <a:prstGeom prst="rect">
            <a:avLst/>
          </a:prstGeom>
        </p:spPr>
      </p:pic>
    </p:spTree>
    <p:extLst>
      <p:ext uri="{BB962C8B-B14F-4D97-AF65-F5344CB8AC3E}">
        <p14:creationId xmlns:p14="http://schemas.microsoft.com/office/powerpoint/2010/main" val="199695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F56C03F0-7889-174F-C125-EF711EC0B8C6}"/>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0924BFAC-00B3-9909-D768-2C6F6E9C4337}"/>
              </a:ext>
            </a:extLst>
          </p:cNvPr>
          <p:cNvPicPr>
            <a:picLocks noChangeAspect="1"/>
          </p:cNvPicPr>
          <p:nvPr/>
        </p:nvPicPr>
        <p:blipFill>
          <a:blip r:embed="rId3"/>
          <a:srcRect/>
          <a:stretch/>
        </p:blipFill>
        <p:spPr>
          <a:xfrm>
            <a:off x="0" y="904230"/>
            <a:ext cx="6571894" cy="2763880"/>
          </a:xfrm>
          <a:prstGeom prst="rect">
            <a:avLst/>
          </a:prstGeom>
        </p:spPr>
      </p:pic>
      <p:pic>
        <p:nvPicPr>
          <p:cNvPr id="15" name="Picture 14">
            <a:extLst>
              <a:ext uri="{FF2B5EF4-FFF2-40B4-BE49-F238E27FC236}">
                <a16:creationId xmlns:a16="http://schemas.microsoft.com/office/drawing/2014/main" id="{6C8A9674-A593-72C7-9E4B-0535AA7CA558}"/>
              </a:ext>
            </a:extLst>
          </p:cNvPr>
          <p:cNvPicPr>
            <a:picLocks noChangeAspect="1"/>
          </p:cNvPicPr>
          <p:nvPr/>
        </p:nvPicPr>
        <p:blipFill>
          <a:blip r:embed="rId4"/>
          <a:stretch>
            <a:fillRect/>
          </a:stretch>
        </p:blipFill>
        <p:spPr>
          <a:xfrm>
            <a:off x="3285947" y="3051990"/>
            <a:ext cx="8845066" cy="3170134"/>
          </a:xfrm>
          <a:prstGeom prst="rect">
            <a:avLst/>
          </a:prstGeom>
        </p:spPr>
      </p:pic>
      <p:sp>
        <p:nvSpPr>
          <p:cNvPr id="2" name="Rectangle 1">
            <a:extLst>
              <a:ext uri="{FF2B5EF4-FFF2-40B4-BE49-F238E27FC236}">
                <a16:creationId xmlns:a16="http://schemas.microsoft.com/office/drawing/2014/main" id="{BA6ACD16-ADFA-4A28-D312-42038B96C46D}"/>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C267464-805E-4C7A-248D-C2CF52D96806}"/>
              </a:ext>
            </a:extLst>
          </p:cNvPr>
          <p:cNvSpPr txBox="1"/>
          <p:nvPr/>
        </p:nvSpPr>
        <p:spPr>
          <a:xfrm>
            <a:off x="120868" y="330745"/>
            <a:ext cx="10315903" cy="395301"/>
          </a:xfrm>
          <a:prstGeom prst="rect">
            <a:avLst/>
          </a:prstGeom>
          <a:noFill/>
        </p:spPr>
        <p:txBody>
          <a:bodyPr wrap="square">
            <a:spAutoFit/>
          </a:bodyPr>
          <a:lstStyle/>
          <a:p>
            <a:pPr rtl="0" fontAlgn="base">
              <a:lnSpc>
                <a:spcPts val="2250"/>
              </a:lnSpc>
            </a:pPr>
            <a:r>
              <a:rPr lang="en-US" sz="2800" b="0" i="0" u="none" strike="noStrike">
                <a:solidFill>
                  <a:schemeClr val="bg1"/>
                </a:solidFill>
                <a:effectLst/>
                <a:latin typeface="+mn-lt"/>
              </a:rPr>
              <a:t>Making </a:t>
            </a:r>
            <a:r>
              <a:rPr lang="en-US" sz="2800" b="0" i="0" u="none" strike="noStrike" err="1">
                <a:solidFill>
                  <a:schemeClr val="bg1"/>
                </a:solidFill>
                <a:effectLst/>
                <a:latin typeface="+mn-lt"/>
              </a:rPr>
              <a:t>Bijectors</a:t>
            </a:r>
            <a:r>
              <a:rPr lang="en-US" sz="2800" b="0" i="0" u="none" strike="noStrike">
                <a:solidFill>
                  <a:schemeClr val="bg1"/>
                </a:solidFill>
                <a:effectLst/>
                <a:latin typeface="+mn-lt"/>
              </a:rPr>
              <a:t>, Linking Distributions</a:t>
            </a:r>
            <a:endParaRPr lang="en-US" sz="2800" b="0" i="0">
              <a:solidFill>
                <a:srgbClr val="000000"/>
              </a:solidFill>
              <a:effectLst/>
              <a:latin typeface="+mn-lt"/>
            </a:endParaRPr>
          </a:p>
        </p:txBody>
      </p:sp>
    </p:spTree>
    <p:extLst>
      <p:ext uri="{BB962C8B-B14F-4D97-AF65-F5344CB8AC3E}">
        <p14:creationId xmlns:p14="http://schemas.microsoft.com/office/powerpoint/2010/main" val="379347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B654EA10-499B-D0C5-EFDA-1CC35354937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2CE282A-EBF8-9837-0119-F99CBAB6698B}"/>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9437819-E1B2-F2D2-5A64-37DE31842548}"/>
              </a:ext>
            </a:extLst>
          </p:cNvPr>
          <p:cNvSpPr txBox="1"/>
          <p:nvPr/>
        </p:nvSpPr>
        <p:spPr>
          <a:xfrm>
            <a:off x="120868" y="330745"/>
            <a:ext cx="10315903" cy="690254"/>
          </a:xfrm>
          <a:prstGeom prst="rect">
            <a:avLst/>
          </a:prstGeom>
          <a:noFill/>
        </p:spPr>
        <p:txBody>
          <a:bodyPr wrap="square">
            <a:spAutoFit/>
          </a:bodyPr>
          <a:lstStyle/>
          <a:p>
            <a:pPr rtl="0" fontAlgn="base">
              <a:lnSpc>
                <a:spcPts val="2250"/>
              </a:lnSpc>
            </a:pPr>
            <a:r>
              <a:rPr lang="en-US" sz="2800" b="0" i="0">
                <a:solidFill>
                  <a:schemeClr val="bg1"/>
                </a:solidFill>
                <a:effectLst/>
                <a:latin typeface="+mn-lt"/>
              </a:rPr>
              <a:t>Training and Hyperparameter Tuning</a:t>
            </a:r>
          </a:p>
          <a:p>
            <a:pPr rtl="0" fontAlgn="base">
              <a:lnSpc>
                <a:spcPts val="2250"/>
              </a:lnSpc>
              <a:buFont typeface="Arial" panose="020B0604020202020204" pitchFamily="34" charset="0"/>
              <a:buChar char="•"/>
            </a:pPr>
            <a:endParaRPr lang="en-US" sz="2800" b="0" i="0">
              <a:solidFill>
                <a:srgbClr val="000000"/>
              </a:solidFill>
              <a:effectLst/>
              <a:latin typeface="+mn-lt"/>
            </a:endParaRPr>
          </a:p>
        </p:txBody>
      </p:sp>
      <p:pic>
        <p:nvPicPr>
          <p:cNvPr id="13" name="Picture 12">
            <a:extLst>
              <a:ext uri="{FF2B5EF4-FFF2-40B4-BE49-F238E27FC236}">
                <a16:creationId xmlns:a16="http://schemas.microsoft.com/office/drawing/2014/main" id="{96AE18EA-DF6D-15E2-6B18-EAF9915B5010}"/>
              </a:ext>
            </a:extLst>
          </p:cNvPr>
          <p:cNvPicPr>
            <a:picLocks noChangeAspect="1"/>
          </p:cNvPicPr>
          <p:nvPr/>
        </p:nvPicPr>
        <p:blipFill>
          <a:blip r:embed="rId3"/>
          <a:stretch>
            <a:fillRect/>
          </a:stretch>
        </p:blipFill>
        <p:spPr>
          <a:xfrm>
            <a:off x="2089259" y="910797"/>
            <a:ext cx="8013481" cy="5036406"/>
          </a:xfrm>
          <a:prstGeom prst="rect">
            <a:avLst/>
          </a:prstGeom>
        </p:spPr>
      </p:pic>
    </p:spTree>
    <p:extLst>
      <p:ext uri="{BB962C8B-B14F-4D97-AF65-F5344CB8AC3E}">
        <p14:creationId xmlns:p14="http://schemas.microsoft.com/office/powerpoint/2010/main" val="3444879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80C38FB1-0827-D47C-134E-F0FF522102C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E9C17D3-387E-1DBC-887F-DA600C310519}"/>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F8D1C57-125C-A44A-59B8-ACA3242200CA}"/>
              </a:ext>
            </a:extLst>
          </p:cNvPr>
          <p:cNvSpPr txBox="1"/>
          <p:nvPr/>
        </p:nvSpPr>
        <p:spPr>
          <a:xfrm>
            <a:off x="120868" y="330745"/>
            <a:ext cx="10315903" cy="690254"/>
          </a:xfrm>
          <a:prstGeom prst="rect">
            <a:avLst/>
          </a:prstGeom>
          <a:noFill/>
        </p:spPr>
        <p:txBody>
          <a:bodyPr wrap="square">
            <a:spAutoFit/>
          </a:bodyPr>
          <a:lstStyle/>
          <a:p>
            <a:pPr rtl="0" fontAlgn="base">
              <a:lnSpc>
                <a:spcPts val="2250"/>
              </a:lnSpc>
            </a:pPr>
            <a:r>
              <a:rPr lang="en-US" sz="2800" b="0" i="0">
                <a:solidFill>
                  <a:schemeClr val="bg1"/>
                </a:solidFill>
                <a:effectLst/>
                <a:latin typeface="+mn-lt"/>
              </a:rPr>
              <a:t>Inference</a:t>
            </a:r>
          </a:p>
          <a:p>
            <a:pPr rtl="0" fontAlgn="base">
              <a:lnSpc>
                <a:spcPts val="2250"/>
              </a:lnSpc>
              <a:buFont typeface="Arial" panose="020B0604020202020204" pitchFamily="34" charset="0"/>
              <a:buChar char="•"/>
            </a:pPr>
            <a:endParaRPr lang="en-US" sz="2800" b="0" i="0">
              <a:solidFill>
                <a:srgbClr val="000000"/>
              </a:solidFill>
              <a:effectLst/>
              <a:latin typeface="+mn-lt"/>
            </a:endParaRPr>
          </a:p>
        </p:txBody>
      </p:sp>
      <p:sp>
        <p:nvSpPr>
          <p:cNvPr id="6" name="TextBox 5">
            <a:extLst>
              <a:ext uri="{FF2B5EF4-FFF2-40B4-BE49-F238E27FC236}">
                <a16:creationId xmlns:a16="http://schemas.microsoft.com/office/drawing/2014/main" id="{F3C876C6-B122-02FD-8339-5243792C5F17}"/>
              </a:ext>
            </a:extLst>
          </p:cNvPr>
          <p:cNvSpPr txBox="1"/>
          <p:nvPr/>
        </p:nvSpPr>
        <p:spPr>
          <a:xfrm>
            <a:off x="120868" y="1193909"/>
            <a:ext cx="3011927" cy="25340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800" b="1"/>
              <a:t>Sampling using Realistic DFT Data:</a:t>
            </a:r>
            <a:endParaRPr lang="en-US" sz="1800"/>
          </a:p>
          <a:p>
            <a:pPr marL="285750" indent="-285750">
              <a:lnSpc>
                <a:spcPct val="150000"/>
              </a:lnSpc>
              <a:buFont typeface="Wingdings"/>
              <a:buChar char="§"/>
            </a:pPr>
            <a:r>
              <a:rPr lang="en-US" sz="1800"/>
              <a:t>Creating the Condition Vector</a:t>
            </a:r>
          </a:p>
          <a:p>
            <a:pPr marL="285750" indent="-285750">
              <a:lnSpc>
                <a:spcPct val="150000"/>
              </a:lnSpc>
              <a:buFont typeface="Wingdings"/>
              <a:buChar char="§"/>
            </a:pPr>
            <a:r>
              <a:rPr lang="en-US" sz="1800"/>
              <a:t>Passing the condition to generate SELFIES</a:t>
            </a:r>
          </a:p>
        </p:txBody>
      </p:sp>
      <p:pic>
        <p:nvPicPr>
          <p:cNvPr id="4" name="Picture 3">
            <a:extLst>
              <a:ext uri="{FF2B5EF4-FFF2-40B4-BE49-F238E27FC236}">
                <a16:creationId xmlns:a16="http://schemas.microsoft.com/office/drawing/2014/main" id="{377CE9F7-4EFC-E7B2-C7F7-B2A4E3023CC6}"/>
              </a:ext>
            </a:extLst>
          </p:cNvPr>
          <p:cNvPicPr>
            <a:picLocks noChangeAspect="1"/>
          </p:cNvPicPr>
          <p:nvPr/>
        </p:nvPicPr>
        <p:blipFill>
          <a:blip r:embed="rId3"/>
          <a:stretch>
            <a:fillRect/>
          </a:stretch>
        </p:blipFill>
        <p:spPr>
          <a:xfrm>
            <a:off x="3127054" y="1166531"/>
            <a:ext cx="9064946" cy="4276091"/>
          </a:xfrm>
          <a:prstGeom prst="rect">
            <a:avLst/>
          </a:prstGeom>
        </p:spPr>
      </p:pic>
    </p:spTree>
    <p:extLst>
      <p:ext uri="{BB962C8B-B14F-4D97-AF65-F5344CB8AC3E}">
        <p14:creationId xmlns:p14="http://schemas.microsoft.com/office/powerpoint/2010/main" val="355689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2" name="Rectangle 1">
            <a:extLst>
              <a:ext uri="{FF2B5EF4-FFF2-40B4-BE49-F238E27FC236}">
                <a16:creationId xmlns:a16="http://schemas.microsoft.com/office/drawing/2014/main" id="{F6C7291D-C41C-DC41-1B28-CBAAD987F134}"/>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D6EA4B8-6CE2-9F82-BCFB-276972E733B3}"/>
              </a:ext>
            </a:extLst>
          </p:cNvPr>
          <p:cNvSpPr txBox="1"/>
          <p:nvPr/>
        </p:nvSpPr>
        <p:spPr>
          <a:xfrm>
            <a:off x="204699" y="24713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solidFill>
                  <a:schemeClr val="bg1"/>
                </a:solidFill>
              </a:rPr>
              <a:t>Motivation</a:t>
            </a:r>
          </a:p>
        </p:txBody>
      </p:sp>
      <p:grpSp>
        <p:nvGrpSpPr>
          <p:cNvPr id="17" name="Group 16">
            <a:extLst>
              <a:ext uri="{FF2B5EF4-FFF2-40B4-BE49-F238E27FC236}">
                <a16:creationId xmlns:a16="http://schemas.microsoft.com/office/drawing/2014/main" id="{7FD79181-154F-2197-ADE6-EE43844B9A01}"/>
              </a:ext>
            </a:extLst>
          </p:cNvPr>
          <p:cNvGrpSpPr/>
          <p:nvPr/>
        </p:nvGrpSpPr>
        <p:grpSpPr>
          <a:xfrm>
            <a:off x="3381" y="1074899"/>
            <a:ext cx="8411958" cy="1237284"/>
            <a:chOff x="1949570" y="993196"/>
            <a:chExt cx="8411958" cy="1237284"/>
          </a:xfrm>
        </p:grpSpPr>
        <p:sp>
          <p:nvSpPr>
            <p:cNvPr id="6" name="TextBox 5">
              <a:extLst>
                <a:ext uri="{FF2B5EF4-FFF2-40B4-BE49-F238E27FC236}">
                  <a16:creationId xmlns:a16="http://schemas.microsoft.com/office/drawing/2014/main" id="{2FE641F1-33BB-5FBF-D422-9AED47DFDD04}"/>
                </a:ext>
              </a:extLst>
            </p:cNvPr>
            <p:cNvSpPr txBox="1"/>
            <p:nvPr/>
          </p:nvSpPr>
          <p:spPr>
            <a:xfrm>
              <a:off x="1949570" y="1584149"/>
              <a:ext cx="84119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800"/>
                <a:t>Complex chemical space makes targeted synthesis difficult.​</a:t>
              </a:r>
              <a:endParaRPr lang="en-US" sz="1800">
                <a:cs typeface="Segoe UI"/>
              </a:endParaRPr>
            </a:p>
            <a:p>
              <a:pPr marL="285750" indent="-285750">
                <a:buFont typeface="Arial"/>
                <a:buChar char="•"/>
              </a:pPr>
              <a:r>
                <a:rPr lang="en-US" sz="1800"/>
                <a:t>Existing methods like VAEs and GANs face issues with stability and validity.</a:t>
              </a:r>
              <a:endParaRPr lang="en-US" sz="1800">
                <a:cs typeface="Segoe UI"/>
              </a:endParaRPr>
            </a:p>
          </p:txBody>
        </p:sp>
        <p:sp>
          <p:nvSpPr>
            <p:cNvPr id="8" name="Rectangle 7">
              <a:extLst>
                <a:ext uri="{FF2B5EF4-FFF2-40B4-BE49-F238E27FC236}">
                  <a16:creationId xmlns:a16="http://schemas.microsoft.com/office/drawing/2014/main" id="{C7A2E0A7-C601-66D5-20EB-7B15EDE0C112}"/>
                </a:ext>
              </a:extLst>
            </p:cNvPr>
            <p:cNvSpPr/>
            <p:nvPr/>
          </p:nvSpPr>
          <p:spPr>
            <a:xfrm>
              <a:off x="2148882" y="993196"/>
              <a:ext cx="5383418" cy="5326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800" b="1" baseline="0">
                  <a:latin typeface="Arial"/>
                </a:rPr>
                <a:t>Challenges in Molecular Design</a:t>
              </a:r>
              <a:r>
                <a:rPr lang="en-US" sz="1800" baseline="0">
                  <a:latin typeface="Arial"/>
                </a:rPr>
                <a:t>:</a:t>
              </a:r>
              <a:endParaRPr lang="en-US" sz="1800">
                <a:cs typeface="Arial"/>
              </a:endParaRPr>
            </a:p>
          </p:txBody>
        </p:sp>
      </p:grpSp>
      <p:grpSp>
        <p:nvGrpSpPr>
          <p:cNvPr id="18" name="Group 17">
            <a:extLst>
              <a:ext uri="{FF2B5EF4-FFF2-40B4-BE49-F238E27FC236}">
                <a16:creationId xmlns:a16="http://schemas.microsoft.com/office/drawing/2014/main" id="{0BB7505B-63A7-F09F-88AF-56A0D55D4939}"/>
              </a:ext>
            </a:extLst>
          </p:cNvPr>
          <p:cNvGrpSpPr/>
          <p:nvPr/>
        </p:nvGrpSpPr>
        <p:grpSpPr>
          <a:xfrm>
            <a:off x="4067898" y="2229221"/>
            <a:ext cx="8128686" cy="1329861"/>
            <a:chOff x="1954427" y="2311599"/>
            <a:chExt cx="8128686" cy="1329861"/>
          </a:xfrm>
        </p:grpSpPr>
        <p:sp>
          <p:nvSpPr>
            <p:cNvPr id="11" name="Rectangle 10">
              <a:extLst>
                <a:ext uri="{FF2B5EF4-FFF2-40B4-BE49-F238E27FC236}">
                  <a16:creationId xmlns:a16="http://schemas.microsoft.com/office/drawing/2014/main" id="{0CFC6530-E0F8-39AF-BED5-81349770D8C8}"/>
                </a:ext>
              </a:extLst>
            </p:cNvPr>
            <p:cNvSpPr/>
            <p:nvPr/>
          </p:nvSpPr>
          <p:spPr>
            <a:xfrm>
              <a:off x="7786517" y="2311599"/>
              <a:ext cx="2043988" cy="598562"/>
            </a:xfrm>
            <a:prstGeom prst="rect">
              <a:avLst/>
            </a:prstGeom>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800" b="1" baseline="0">
                  <a:latin typeface="Arial"/>
                </a:rPr>
                <a:t>Why CNFs?</a:t>
              </a:r>
              <a:r>
                <a:rPr lang="en-US" sz="1800">
                  <a:latin typeface="Arial"/>
                  <a:ea typeface="Arial"/>
                  <a:cs typeface="Arial"/>
                </a:rPr>
                <a:t>​</a:t>
              </a:r>
              <a:endParaRPr lang="en-US"/>
            </a:p>
          </p:txBody>
        </p:sp>
        <p:sp>
          <p:nvSpPr>
            <p:cNvPr id="12" name="TextBox 11">
              <a:extLst>
                <a:ext uri="{FF2B5EF4-FFF2-40B4-BE49-F238E27FC236}">
                  <a16:creationId xmlns:a16="http://schemas.microsoft.com/office/drawing/2014/main" id="{9E80CFBB-5F87-6F2A-5722-1E67199FF6A9}"/>
                </a:ext>
              </a:extLst>
            </p:cNvPr>
            <p:cNvSpPr txBox="1"/>
            <p:nvPr/>
          </p:nvSpPr>
          <p:spPr>
            <a:xfrm>
              <a:off x="1954427" y="2995129"/>
              <a:ext cx="81286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lvl="1" indent="-228600" algn="r">
                <a:buFont typeface=""/>
                <a:buChar char="•"/>
              </a:pPr>
              <a:r>
                <a:rPr lang="en-US" sz="1800"/>
                <a:t>Invertible, probabilistic framework for precise property control.​</a:t>
              </a:r>
              <a:endParaRPr lang="en-US"/>
            </a:p>
            <a:p>
              <a:pPr marL="228600" lvl="1" indent="-228600" algn="r">
                <a:buFont typeface=""/>
                <a:buChar char="•"/>
              </a:pPr>
              <a:r>
                <a:rPr lang="en-US" sz="1800"/>
                <a:t>Enhanced chemical validity compared to traditional generative models.</a:t>
              </a:r>
            </a:p>
          </p:txBody>
        </p:sp>
      </p:grpSp>
      <p:grpSp>
        <p:nvGrpSpPr>
          <p:cNvPr id="19" name="Group 18">
            <a:extLst>
              <a:ext uri="{FF2B5EF4-FFF2-40B4-BE49-F238E27FC236}">
                <a16:creationId xmlns:a16="http://schemas.microsoft.com/office/drawing/2014/main" id="{3B6CC906-6C6B-7387-3FE4-FBB37E52EC6E}"/>
              </a:ext>
            </a:extLst>
          </p:cNvPr>
          <p:cNvGrpSpPr/>
          <p:nvPr/>
        </p:nvGrpSpPr>
        <p:grpSpPr>
          <a:xfrm>
            <a:off x="200972" y="3452768"/>
            <a:ext cx="8206596" cy="1345783"/>
            <a:chOff x="200972" y="3596542"/>
            <a:chExt cx="8206596" cy="1345783"/>
          </a:xfrm>
        </p:grpSpPr>
        <p:sp>
          <p:nvSpPr>
            <p:cNvPr id="4" name="TextBox 3">
              <a:extLst>
                <a:ext uri="{FF2B5EF4-FFF2-40B4-BE49-F238E27FC236}">
                  <a16:creationId xmlns:a16="http://schemas.microsoft.com/office/drawing/2014/main" id="{625202B2-E4B2-A76C-3F2E-D8B534B3D4EF}"/>
                </a:ext>
              </a:extLst>
            </p:cNvPr>
            <p:cNvSpPr txBox="1"/>
            <p:nvPr/>
          </p:nvSpPr>
          <p:spPr>
            <a:xfrm>
              <a:off x="200972" y="4295994"/>
              <a:ext cx="82065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a:t>Advances drug discovery, catalysis, and materials science.</a:t>
              </a:r>
              <a:endParaRPr lang="en-US"/>
            </a:p>
            <a:p>
              <a:pPr marL="285750" indent="-285750">
                <a:buChar char="•"/>
              </a:pPr>
              <a:r>
                <a:rPr lang="en-US" sz="1800"/>
                <a:t>Efficient synthesis of chemically valid molecules with targeted properties.</a:t>
              </a:r>
              <a:endParaRPr lang="en-US"/>
            </a:p>
          </p:txBody>
        </p:sp>
        <p:sp>
          <p:nvSpPr>
            <p:cNvPr id="13" name="Rectangle 12">
              <a:extLst>
                <a:ext uri="{FF2B5EF4-FFF2-40B4-BE49-F238E27FC236}">
                  <a16:creationId xmlns:a16="http://schemas.microsoft.com/office/drawing/2014/main" id="{DAE7DF16-8A55-0F22-9E01-8128A2A7950C}"/>
                </a:ext>
              </a:extLst>
            </p:cNvPr>
            <p:cNvSpPr/>
            <p:nvPr/>
          </p:nvSpPr>
          <p:spPr>
            <a:xfrm>
              <a:off x="209100" y="3596542"/>
              <a:ext cx="2267342" cy="5642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baseline="0">
                  <a:latin typeface="Arial"/>
                </a:rPr>
                <a:t>Hybrid Approach</a:t>
              </a:r>
              <a:endParaRPr lang="en-US" sz="1800">
                <a:cs typeface="Arial"/>
              </a:endParaRPr>
            </a:p>
          </p:txBody>
        </p:sp>
      </p:grpSp>
      <p:grpSp>
        <p:nvGrpSpPr>
          <p:cNvPr id="20" name="Group 19">
            <a:extLst>
              <a:ext uri="{FF2B5EF4-FFF2-40B4-BE49-F238E27FC236}">
                <a16:creationId xmlns:a16="http://schemas.microsoft.com/office/drawing/2014/main" id="{B5F2B45A-4F8B-37F9-A03B-68E2DA6D6603}"/>
              </a:ext>
            </a:extLst>
          </p:cNvPr>
          <p:cNvGrpSpPr/>
          <p:nvPr/>
        </p:nvGrpSpPr>
        <p:grpSpPr>
          <a:xfrm>
            <a:off x="2100921" y="4610996"/>
            <a:ext cx="9848335" cy="1309859"/>
            <a:chOff x="2100921" y="4754770"/>
            <a:chExt cx="9848335" cy="1309859"/>
          </a:xfrm>
        </p:grpSpPr>
        <p:sp>
          <p:nvSpPr>
            <p:cNvPr id="14" name="TextBox 13">
              <a:extLst>
                <a:ext uri="{FF2B5EF4-FFF2-40B4-BE49-F238E27FC236}">
                  <a16:creationId xmlns:a16="http://schemas.microsoft.com/office/drawing/2014/main" id="{44120FB2-45ED-06D5-F3A8-D5D011E19C34}"/>
                </a:ext>
              </a:extLst>
            </p:cNvPr>
            <p:cNvSpPr txBox="1"/>
            <p:nvPr/>
          </p:nvSpPr>
          <p:spPr>
            <a:xfrm>
              <a:off x="2100921" y="5141299"/>
              <a:ext cx="984833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800">
                  <a:cs typeface="Segoe UI"/>
                </a:rPr>
                <a:t>​</a:t>
              </a:r>
              <a:endParaRPr lang="en-US"/>
            </a:p>
            <a:p>
              <a:pPr marL="228600" lvl="1" indent="-228600" algn="r">
                <a:buFont typeface=""/>
                <a:buChar char="•"/>
              </a:pPr>
              <a:r>
                <a:rPr lang="en-US" sz="1800"/>
                <a:t>Combines CNFs for molecule generation with quantum-level validation (e.g., </a:t>
              </a:r>
              <a:r>
                <a:rPr lang="en-US" sz="1800" err="1"/>
                <a:t>RDKit</a:t>
              </a:r>
              <a:r>
                <a:rPr lang="en-US" sz="1800"/>
                <a:t>, </a:t>
              </a:r>
              <a:r>
                <a:rPr lang="en-US" sz="1800" err="1"/>
                <a:t>xTB</a:t>
              </a:r>
              <a:r>
                <a:rPr lang="en-US" sz="1800"/>
                <a:t>).​</a:t>
              </a:r>
            </a:p>
            <a:p>
              <a:pPr marL="228600" lvl="1" indent="-228600" algn="r">
                <a:buFont typeface=""/>
                <a:buChar char="•"/>
              </a:pPr>
              <a:r>
                <a:rPr lang="en-US" sz="1800"/>
                <a:t>Ensures generated molecules are plausible and meet desired properties.</a:t>
              </a:r>
            </a:p>
          </p:txBody>
        </p:sp>
        <p:sp>
          <p:nvSpPr>
            <p:cNvPr id="16" name="Rectangle 15">
              <a:extLst>
                <a:ext uri="{FF2B5EF4-FFF2-40B4-BE49-F238E27FC236}">
                  <a16:creationId xmlns:a16="http://schemas.microsoft.com/office/drawing/2014/main" id="{07890ADA-2E20-C1F5-1081-CDE0C0AA7391}"/>
                </a:ext>
              </a:extLst>
            </p:cNvPr>
            <p:cNvSpPr/>
            <p:nvPr/>
          </p:nvSpPr>
          <p:spPr>
            <a:xfrm>
              <a:off x="9403178" y="4754770"/>
              <a:ext cx="2454868" cy="5574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baseline="0">
                  <a:latin typeface="Arial"/>
                </a:rPr>
                <a:t>Impact</a:t>
              </a:r>
              <a:endParaRPr lang="en-US" sz="1800">
                <a:cs typeface="Arial"/>
              </a:endParaRPr>
            </a:p>
          </p:txBody>
        </p:sp>
      </p:grpSp>
    </p:spTree>
    <p:extLst>
      <p:ext uri="{BB962C8B-B14F-4D97-AF65-F5344CB8AC3E}">
        <p14:creationId xmlns:p14="http://schemas.microsoft.com/office/powerpoint/2010/main" val="20757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178B11E8-C9BE-AD46-36AF-D286E088085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D148628-A01D-4167-9421-048C5C437DA4}"/>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0CF4A2D-6637-5D96-1038-AA0D5587090A}"/>
              </a:ext>
            </a:extLst>
          </p:cNvPr>
          <p:cNvSpPr txBox="1">
            <a:spLocks/>
          </p:cNvSpPr>
          <p:nvPr/>
        </p:nvSpPr>
        <p:spPr>
          <a:xfrm>
            <a:off x="1085794" y="2422187"/>
            <a:ext cx="10020411" cy="2013626"/>
          </a:xfrm>
          <a:prstGeom prst="rect">
            <a:avLst/>
          </a:prstGeom>
          <a:noFill/>
        </p:spPr>
        <p:txBody>
          <a:bodyPr wrap="square" anchor="ctr" anchorCtr="0">
            <a:noAutofit/>
          </a:bodyPr>
          <a:lstStyle/>
          <a:p>
            <a:pPr algn="ctr" rtl="0" fontAlgn="base"/>
            <a:r>
              <a:rPr lang="en-US" sz="7200">
                <a:solidFill>
                  <a:srgbClr val="1A4284"/>
                </a:solidFill>
              </a:rPr>
              <a:t>Results and Conclusion</a:t>
            </a:r>
          </a:p>
        </p:txBody>
      </p:sp>
    </p:spTree>
    <p:extLst>
      <p:ext uri="{BB962C8B-B14F-4D97-AF65-F5344CB8AC3E}">
        <p14:creationId xmlns:p14="http://schemas.microsoft.com/office/powerpoint/2010/main" val="2892738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80C38FB1-0827-D47C-134E-F0FF522102C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E9C17D3-387E-1DBC-887F-DA600C310519}"/>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bg1"/>
                </a:solidFill>
                <a:ea typeface="+mn-lt"/>
                <a:cs typeface="+mn-lt"/>
              </a:rPr>
              <a:t>2 Ramakrishnan, R., </a:t>
            </a:r>
            <a:r>
              <a:rPr lang="en-US" sz="1200" err="1">
                <a:solidFill>
                  <a:schemeClr val="bg1"/>
                </a:solidFill>
                <a:ea typeface="+mn-lt"/>
                <a:cs typeface="+mn-lt"/>
              </a:rPr>
              <a:t>Dral</a:t>
            </a:r>
            <a:r>
              <a:rPr lang="en-US" sz="1200">
                <a:solidFill>
                  <a:schemeClr val="bg1"/>
                </a:solidFill>
                <a:ea typeface="+mn-lt"/>
                <a:cs typeface="+mn-lt"/>
              </a:rPr>
              <a:t>, P., Rupp, M. </a:t>
            </a:r>
            <a:r>
              <a:rPr lang="en-US" sz="1200" i="1">
                <a:solidFill>
                  <a:schemeClr val="bg1"/>
                </a:solidFill>
                <a:ea typeface="+mn-lt"/>
                <a:cs typeface="+mn-lt"/>
              </a:rPr>
              <a:t>et al.</a:t>
            </a:r>
            <a:r>
              <a:rPr lang="en-US" sz="1200">
                <a:solidFill>
                  <a:schemeClr val="bg1"/>
                </a:solidFill>
                <a:ea typeface="+mn-lt"/>
                <a:cs typeface="+mn-lt"/>
              </a:rPr>
              <a:t> Quantum chemistry structures and properties of 134 kilo molecules. </a:t>
            </a:r>
            <a:r>
              <a:rPr lang="en-US" sz="1200" i="1">
                <a:solidFill>
                  <a:schemeClr val="bg1"/>
                </a:solidFill>
                <a:ea typeface="+mn-lt"/>
                <a:cs typeface="+mn-lt"/>
              </a:rPr>
              <a:t>Sci Data</a:t>
            </a:r>
            <a:r>
              <a:rPr lang="en-US" sz="1200">
                <a:solidFill>
                  <a:schemeClr val="bg1"/>
                </a:solidFill>
                <a:ea typeface="+mn-lt"/>
                <a:cs typeface="+mn-lt"/>
              </a:rPr>
              <a:t> </a:t>
            </a:r>
            <a:r>
              <a:rPr lang="en-US" sz="1200" b="1">
                <a:solidFill>
                  <a:schemeClr val="bg1"/>
                </a:solidFill>
                <a:ea typeface="+mn-lt"/>
                <a:cs typeface="+mn-lt"/>
              </a:rPr>
              <a:t>1</a:t>
            </a:r>
            <a:r>
              <a:rPr lang="en-US" sz="1200">
                <a:solidFill>
                  <a:schemeClr val="bg1"/>
                </a:solidFill>
                <a:ea typeface="+mn-lt"/>
                <a:cs typeface="+mn-lt"/>
              </a:rPr>
              <a:t>, 140022 (2014)</a:t>
            </a:r>
            <a:endParaRPr lang="en-US" sz="1200">
              <a:solidFill>
                <a:schemeClr val="bg1"/>
              </a:solidFill>
              <a:cs typeface="Arial"/>
            </a:endParaRPr>
          </a:p>
        </p:txBody>
      </p:sp>
      <p:sp>
        <p:nvSpPr>
          <p:cNvPr id="5" name="TextBox 4">
            <a:extLst>
              <a:ext uri="{FF2B5EF4-FFF2-40B4-BE49-F238E27FC236}">
                <a16:creationId xmlns:a16="http://schemas.microsoft.com/office/drawing/2014/main" id="{FF8D1C57-125C-A44A-59B8-ACA3242200CA}"/>
              </a:ext>
            </a:extLst>
          </p:cNvPr>
          <p:cNvSpPr txBox="1"/>
          <p:nvPr/>
        </p:nvSpPr>
        <p:spPr>
          <a:xfrm>
            <a:off x="120868" y="330745"/>
            <a:ext cx="10315903" cy="395301"/>
          </a:xfrm>
          <a:prstGeom prst="rect">
            <a:avLst/>
          </a:prstGeom>
          <a:noFill/>
        </p:spPr>
        <p:txBody>
          <a:bodyPr wrap="square" lIns="91440" tIns="45720" rIns="91440" bIns="45720" anchor="t">
            <a:spAutoFit/>
          </a:bodyPr>
          <a:lstStyle/>
          <a:p>
            <a:pPr>
              <a:lnSpc>
                <a:spcPts val="2250"/>
              </a:lnSpc>
            </a:pPr>
            <a:r>
              <a:rPr lang="en-US" sz="2800">
                <a:solidFill>
                  <a:schemeClr val="bg1"/>
                </a:solidFill>
                <a:latin typeface="+mn-lt"/>
              </a:rPr>
              <a:t>QM9 Dataset – Output from Generative Model</a:t>
            </a:r>
            <a:endParaRPr lang="en-US">
              <a:solidFill>
                <a:schemeClr val="bg1"/>
              </a:solidFill>
            </a:endParaRPr>
          </a:p>
        </p:txBody>
      </p:sp>
      <p:pic>
        <p:nvPicPr>
          <p:cNvPr id="4" name="Picture 3" descr="A white paper with black text and numbers&#10;&#10;Description automatically generated">
            <a:extLst>
              <a:ext uri="{FF2B5EF4-FFF2-40B4-BE49-F238E27FC236}">
                <a16:creationId xmlns:a16="http://schemas.microsoft.com/office/drawing/2014/main" id="{2D36ADA7-A547-4EFC-743B-1ACE6D3F659D}"/>
              </a:ext>
            </a:extLst>
          </p:cNvPr>
          <p:cNvPicPr>
            <a:picLocks noChangeAspect="1"/>
          </p:cNvPicPr>
          <p:nvPr/>
        </p:nvPicPr>
        <p:blipFill>
          <a:blip r:embed="rId3"/>
          <a:stretch>
            <a:fillRect/>
          </a:stretch>
        </p:blipFill>
        <p:spPr>
          <a:xfrm>
            <a:off x="0" y="973713"/>
            <a:ext cx="12197906" cy="858390"/>
          </a:xfrm>
          <a:prstGeom prst="rect">
            <a:avLst/>
          </a:prstGeom>
        </p:spPr>
      </p:pic>
      <p:pic>
        <p:nvPicPr>
          <p:cNvPr id="6" name="Picture 5" descr="A screenshot of a number&#10;&#10;Description automatically generated">
            <a:extLst>
              <a:ext uri="{FF2B5EF4-FFF2-40B4-BE49-F238E27FC236}">
                <a16:creationId xmlns:a16="http://schemas.microsoft.com/office/drawing/2014/main" id="{3FF248B3-AC64-3D99-8775-DF6EDD387632}"/>
              </a:ext>
            </a:extLst>
          </p:cNvPr>
          <p:cNvPicPr>
            <a:picLocks noChangeAspect="1"/>
          </p:cNvPicPr>
          <p:nvPr/>
        </p:nvPicPr>
        <p:blipFill>
          <a:blip r:embed="rId4"/>
          <a:stretch>
            <a:fillRect/>
          </a:stretch>
        </p:blipFill>
        <p:spPr>
          <a:xfrm>
            <a:off x="13142" y="1965618"/>
            <a:ext cx="5792088" cy="947925"/>
          </a:xfrm>
          <a:prstGeom prst="rect">
            <a:avLst/>
          </a:prstGeom>
        </p:spPr>
      </p:pic>
      <p:sp>
        <p:nvSpPr>
          <p:cNvPr id="8" name="TextBox 7">
            <a:extLst>
              <a:ext uri="{FF2B5EF4-FFF2-40B4-BE49-F238E27FC236}">
                <a16:creationId xmlns:a16="http://schemas.microsoft.com/office/drawing/2014/main" id="{36ED4CB2-CC96-DA98-020A-5B08AE9CCBB3}"/>
              </a:ext>
            </a:extLst>
          </p:cNvPr>
          <p:cNvSpPr txBox="1"/>
          <p:nvPr/>
        </p:nvSpPr>
        <p:spPr>
          <a:xfrm>
            <a:off x="5941237" y="2001285"/>
            <a:ext cx="627557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800" b="1"/>
              <a:t>SMILES string of the input molecule with the corresponding properties, taken from the QM9 Dataset. </a:t>
            </a:r>
          </a:p>
        </p:txBody>
      </p:sp>
      <p:pic>
        <p:nvPicPr>
          <p:cNvPr id="9" name="Picture 8" descr="A table with black and white text&#10;&#10;Description automatically generated">
            <a:extLst>
              <a:ext uri="{FF2B5EF4-FFF2-40B4-BE49-F238E27FC236}">
                <a16:creationId xmlns:a16="http://schemas.microsoft.com/office/drawing/2014/main" id="{D299A18C-733A-F230-42C1-28963C6D9CC4}"/>
              </a:ext>
            </a:extLst>
          </p:cNvPr>
          <p:cNvPicPr>
            <a:picLocks noChangeAspect="1"/>
          </p:cNvPicPr>
          <p:nvPr/>
        </p:nvPicPr>
        <p:blipFill>
          <a:blip r:embed="rId5"/>
          <a:stretch>
            <a:fillRect/>
          </a:stretch>
        </p:blipFill>
        <p:spPr>
          <a:xfrm>
            <a:off x="118140" y="3426178"/>
            <a:ext cx="8435165" cy="2197131"/>
          </a:xfrm>
          <a:prstGeom prst="rect">
            <a:avLst/>
          </a:prstGeom>
        </p:spPr>
      </p:pic>
      <p:sp>
        <p:nvSpPr>
          <p:cNvPr id="10" name="TextBox 9">
            <a:extLst>
              <a:ext uri="{FF2B5EF4-FFF2-40B4-BE49-F238E27FC236}">
                <a16:creationId xmlns:a16="http://schemas.microsoft.com/office/drawing/2014/main" id="{43A0773B-9C24-D1D7-41F4-C2BC71B8D3AD}"/>
              </a:ext>
            </a:extLst>
          </p:cNvPr>
          <p:cNvSpPr txBox="1"/>
          <p:nvPr/>
        </p:nvSpPr>
        <p:spPr>
          <a:xfrm>
            <a:off x="8563934" y="4127796"/>
            <a:ext cx="364696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800" b="1"/>
              <a:t>Generated Molecules, expected to have for similar molecular properties</a:t>
            </a:r>
            <a:endParaRPr lang="en-US"/>
          </a:p>
        </p:txBody>
      </p:sp>
    </p:spTree>
    <p:extLst>
      <p:ext uri="{BB962C8B-B14F-4D97-AF65-F5344CB8AC3E}">
        <p14:creationId xmlns:p14="http://schemas.microsoft.com/office/powerpoint/2010/main" val="3937090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80C38FB1-0827-D47C-134E-F0FF522102C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E9C17D3-387E-1DBC-887F-DA600C310519}"/>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a:solidFill>
                <a:schemeClr val="bg1"/>
              </a:solidFill>
              <a:cs typeface="Arial"/>
            </a:endParaRPr>
          </a:p>
        </p:txBody>
      </p:sp>
      <p:sp>
        <p:nvSpPr>
          <p:cNvPr id="5" name="TextBox 4">
            <a:extLst>
              <a:ext uri="{FF2B5EF4-FFF2-40B4-BE49-F238E27FC236}">
                <a16:creationId xmlns:a16="http://schemas.microsoft.com/office/drawing/2014/main" id="{FF8D1C57-125C-A44A-59B8-ACA3242200CA}"/>
              </a:ext>
            </a:extLst>
          </p:cNvPr>
          <p:cNvSpPr txBox="1"/>
          <p:nvPr/>
        </p:nvSpPr>
        <p:spPr>
          <a:xfrm>
            <a:off x="2728" y="200791"/>
            <a:ext cx="11574089" cy="395301"/>
          </a:xfrm>
          <a:prstGeom prst="rect">
            <a:avLst/>
          </a:prstGeom>
          <a:noFill/>
        </p:spPr>
        <p:txBody>
          <a:bodyPr wrap="square" lIns="91440" tIns="45720" rIns="91440" bIns="45720" anchor="t">
            <a:spAutoFit/>
          </a:bodyPr>
          <a:lstStyle/>
          <a:p>
            <a:pPr>
              <a:lnSpc>
                <a:spcPts val="2250"/>
              </a:lnSpc>
            </a:pPr>
            <a:r>
              <a:rPr lang="en-US" sz="2800">
                <a:solidFill>
                  <a:schemeClr val="bg1"/>
                </a:solidFill>
                <a:latin typeface="+mn-lt"/>
              </a:rPr>
              <a:t>Successful Predicted Molecules – Validated at lower level of DFT theory</a:t>
            </a:r>
            <a:endParaRPr lang="en-US">
              <a:solidFill>
                <a:schemeClr val="bg1"/>
              </a:solidFill>
            </a:endParaRPr>
          </a:p>
        </p:txBody>
      </p:sp>
      <p:pic>
        <p:nvPicPr>
          <p:cNvPr id="3" name="Picture 2" descr="A black and red lines with a square and a square with red circles&#10;&#10;Description automatically generated">
            <a:extLst>
              <a:ext uri="{FF2B5EF4-FFF2-40B4-BE49-F238E27FC236}">
                <a16:creationId xmlns:a16="http://schemas.microsoft.com/office/drawing/2014/main" id="{1264EB62-99BA-661C-8648-ACC2629BBA07}"/>
              </a:ext>
            </a:extLst>
          </p:cNvPr>
          <p:cNvPicPr>
            <a:picLocks noChangeAspect="1"/>
          </p:cNvPicPr>
          <p:nvPr/>
        </p:nvPicPr>
        <p:blipFill>
          <a:blip r:embed="rId3"/>
          <a:stretch>
            <a:fillRect/>
          </a:stretch>
        </p:blipFill>
        <p:spPr>
          <a:xfrm>
            <a:off x="887365" y="1061041"/>
            <a:ext cx="2503082" cy="2503082"/>
          </a:xfrm>
          <a:prstGeom prst="rect">
            <a:avLst/>
          </a:prstGeom>
        </p:spPr>
      </p:pic>
      <p:sp>
        <p:nvSpPr>
          <p:cNvPr id="4" name="TextBox 3">
            <a:extLst>
              <a:ext uri="{FF2B5EF4-FFF2-40B4-BE49-F238E27FC236}">
                <a16:creationId xmlns:a16="http://schemas.microsoft.com/office/drawing/2014/main" id="{6118042E-5A4D-E693-15D0-217315A7A4DC}"/>
              </a:ext>
            </a:extLst>
          </p:cNvPr>
          <p:cNvSpPr txBox="1"/>
          <p:nvPr/>
        </p:nvSpPr>
        <p:spPr>
          <a:xfrm>
            <a:off x="828704" y="3936343"/>
            <a:ext cx="33444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Dipole Moment: </a:t>
            </a:r>
            <a:r>
              <a:rPr lang="en-US" sz="1800" b="1"/>
              <a:t>-0.81 Debye</a:t>
            </a:r>
          </a:p>
        </p:txBody>
      </p:sp>
      <p:pic>
        <p:nvPicPr>
          <p:cNvPr id="6" name="Picture 5" descr="A structure of a chemical formula&#10;&#10;Description automatically generated">
            <a:extLst>
              <a:ext uri="{FF2B5EF4-FFF2-40B4-BE49-F238E27FC236}">
                <a16:creationId xmlns:a16="http://schemas.microsoft.com/office/drawing/2014/main" id="{C62E9392-229B-63A7-AF4F-2865849AD650}"/>
              </a:ext>
            </a:extLst>
          </p:cNvPr>
          <p:cNvPicPr>
            <a:picLocks noChangeAspect="1"/>
          </p:cNvPicPr>
          <p:nvPr/>
        </p:nvPicPr>
        <p:blipFill>
          <a:blip r:embed="rId4"/>
          <a:stretch>
            <a:fillRect/>
          </a:stretch>
        </p:blipFill>
        <p:spPr>
          <a:xfrm>
            <a:off x="5276249" y="1078763"/>
            <a:ext cx="2609407" cy="2627127"/>
          </a:xfrm>
          <a:prstGeom prst="rect">
            <a:avLst/>
          </a:prstGeom>
        </p:spPr>
      </p:pic>
      <p:sp>
        <p:nvSpPr>
          <p:cNvPr id="7" name="TextBox 6">
            <a:extLst>
              <a:ext uri="{FF2B5EF4-FFF2-40B4-BE49-F238E27FC236}">
                <a16:creationId xmlns:a16="http://schemas.microsoft.com/office/drawing/2014/main" id="{DB5332B8-6D5B-C6E7-D57B-84C57CA19F6A}"/>
              </a:ext>
            </a:extLst>
          </p:cNvPr>
          <p:cNvSpPr txBox="1"/>
          <p:nvPr/>
        </p:nvSpPr>
        <p:spPr>
          <a:xfrm>
            <a:off x="4745029" y="3945369"/>
            <a:ext cx="33444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Dipole Moment: </a:t>
            </a:r>
            <a:r>
              <a:rPr lang="en-US" sz="1800" b="1"/>
              <a:t>-0.85 Debye</a:t>
            </a:r>
          </a:p>
        </p:txBody>
      </p:sp>
      <p:sp>
        <p:nvSpPr>
          <p:cNvPr id="8" name="TextBox 7">
            <a:extLst>
              <a:ext uri="{FF2B5EF4-FFF2-40B4-BE49-F238E27FC236}">
                <a16:creationId xmlns:a16="http://schemas.microsoft.com/office/drawing/2014/main" id="{052086E8-6BD7-439E-E98D-A3E7DCDFB6B4}"/>
              </a:ext>
            </a:extLst>
          </p:cNvPr>
          <p:cNvSpPr txBox="1"/>
          <p:nvPr/>
        </p:nvSpPr>
        <p:spPr>
          <a:xfrm>
            <a:off x="1300936" y="4406815"/>
            <a:ext cx="25717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From Dataset</a:t>
            </a:r>
          </a:p>
        </p:txBody>
      </p:sp>
      <p:sp>
        <p:nvSpPr>
          <p:cNvPr id="9" name="TextBox 8">
            <a:extLst>
              <a:ext uri="{FF2B5EF4-FFF2-40B4-BE49-F238E27FC236}">
                <a16:creationId xmlns:a16="http://schemas.microsoft.com/office/drawing/2014/main" id="{DD95368D-1EAD-E48E-F328-00695E463180}"/>
              </a:ext>
            </a:extLst>
          </p:cNvPr>
          <p:cNvSpPr txBox="1"/>
          <p:nvPr/>
        </p:nvSpPr>
        <p:spPr>
          <a:xfrm>
            <a:off x="6193622" y="4406815"/>
            <a:ext cx="45328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Generated Molecules – Close to Target Property</a:t>
            </a:r>
            <a:endParaRPr lang="en-US" err="1"/>
          </a:p>
        </p:txBody>
      </p:sp>
      <p:pic>
        <p:nvPicPr>
          <p:cNvPr id="10" name="Picture 9" descr="A diagram of a molecule&#10;&#10;Description automatically generated">
            <a:extLst>
              <a:ext uri="{FF2B5EF4-FFF2-40B4-BE49-F238E27FC236}">
                <a16:creationId xmlns:a16="http://schemas.microsoft.com/office/drawing/2014/main" id="{189620C3-3EF1-4139-C4B8-4F5163697B9A}"/>
              </a:ext>
            </a:extLst>
          </p:cNvPr>
          <p:cNvPicPr>
            <a:picLocks noChangeAspect="1"/>
          </p:cNvPicPr>
          <p:nvPr/>
        </p:nvPicPr>
        <p:blipFill>
          <a:blip r:embed="rId5"/>
          <a:stretch>
            <a:fillRect/>
          </a:stretch>
        </p:blipFill>
        <p:spPr>
          <a:xfrm>
            <a:off x="8767271" y="1078761"/>
            <a:ext cx="2532617" cy="2485360"/>
          </a:xfrm>
          <a:prstGeom prst="rect">
            <a:avLst/>
          </a:prstGeom>
        </p:spPr>
      </p:pic>
      <p:sp>
        <p:nvSpPr>
          <p:cNvPr id="11" name="TextBox 10">
            <a:extLst>
              <a:ext uri="{FF2B5EF4-FFF2-40B4-BE49-F238E27FC236}">
                <a16:creationId xmlns:a16="http://schemas.microsoft.com/office/drawing/2014/main" id="{0866CBBB-88FA-0322-AF5B-7614FA78BFC4}"/>
              </a:ext>
            </a:extLst>
          </p:cNvPr>
          <p:cNvSpPr txBox="1"/>
          <p:nvPr/>
        </p:nvSpPr>
        <p:spPr>
          <a:xfrm>
            <a:off x="8720424" y="3945369"/>
            <a:ext cx="33444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Dipole Moment: </a:t>
            </a:r>
            <a:r>
              <a:rPr lang="en-US" sz="1800" b="1"/>
              <a:t>-0.89 Debye</a:t>
            </a:r>
          </a:p>
        </p:txBody>
      </p:sp>
    </p:spTree>
    <p:extLst>
      <p:ext uri="{BB962C8B-B14F-4D97-AF65-F5344CB8AC3E}">
        <p14:creationId xmlns:p14="http://schemas.microsoft.com/office/powerpoint/2010/main" val="2617429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80C38FB1-0827-D47C-134E-F0FF522102C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E9C17D3-387E-1DBC-887F-DA600C310519}"/>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a:solidFill>
                <a:schemeClr val="bg1"/>
              </a:solidFill>
              <a:cs typeface="Arial"/>
            </a:endParaRPr>
          </a:p>
        </p:txBody>
      </p:sp>
      <p:sp>
        <p:nvSpPr>
          <p:cNvPr id="5" name="TextBox 4">
            <a:extLst>
              <a:ext uri="{FF2B5EF4-FFF2-40B4-BE49-F238E27FC236}">
                <a16:creationId xmlns:a16="http://schemas.microsoft.com/office/drawing/2014/main" id="{FF8D1C57-125C-A44A-59B8-ACA3242200CA}"/>
              </a:ext>
            </a:extLst>
          </p:cNvPr>
          <p:cNvSpPr txBox="1"/>
          <p:nvPr/>
        </p:nvSpPr>
        <p:spPr>
          <a:xfrm>
            <a:off x="120868" y="330745"/>
            <a:ext cx="10315903" cy="395301"/>
          </a:xfrm>
          <a:prstGeom prst="rect">
            <a:avLst/>
          </a:prstGeom>
          <a:noFill/>
        </p:spPr>
        <p:txBody>
          <a:bodyPr wrap="square" lIns="91440" tIns="45720" rIns="91440" bIns="45720" anchor="t">
            <a:spAutoFit/>
          </a:bodyPr>
          <a:lstStyle/>
          <a:p>
            <a:pPr>
              <a:lnSpc>
                <a:spcPts val="2250"/>
              </a:lnSpc>
            </a:pPr>
            <a:r>
              <a:rPr lang="en-US" sz="2800">
                <a:solidFill>
                  <a:schemeClr val="bg1"/>
                </a:solidFill>
                <a:latin typeface="+mn-lt"/>
              </a:rPr>
              <a:t>Unsuccessful Predictions</a:t>
            </a:r>
            <a:endParaRPr lang="en-US">
              <a:solidFill>
                <a:schemeClr val="bg1"/>
              </a:solidFill>
            </a:endParaRPr>
          </a:p>
        </p:txBody>
      </p:sp>
      <p:pic>
        <p:nvPicPr>
          <p:cNvPr id="3" name="Picture 2" descr="A black and red lines with a square and a square with red circles&#10;&#10;Description automatically generated">
            <a:extLst>
              <a:ext uri="{FF2B5EF4-FFF2-40B4-BE49-F238E27FC236}">
                <a16:creationId xmlns:a16="http://schemas.microsoft.com/office/drawing/2014/main" id="{1264EB62-99BA-661C-8648-ACC2629BBA07}"/>
              </a:ext>
            </a:extLst>
          </p:cNvPr>
          <p:cNvPicPr>
            <a:picLocks noChangeAspect="1"/>
          </p:cNvPicPr>
          <p:nvPr/>
        </p:nvPicPr>
        <p:blipFill>
          <a:blip r:embed="rId3"/>
          <a:stretch>
            <a:fillRect/>
          </a:stretch>
        </p:blipFill>
        <p:spPr>
          <a:xfrm>
            <a:off x="420437" y="1061041"/>
            <a:ext cx="2503082" cy="2503082"/>
          </a:xfrm>
          <a:prstGeom prst="rect">
            <a:avLst/>
          </a:prstGeom>
        </p:spPr>
      </p:pic>
      <p:sp>
        <p:nvSpPr>
          <p:cNvPr id="4" name="TextBox 3">
            <a:extLst>
              <a:ext uri="{FF2B5EF4-FFF2-40B4-BE49-F238E27FC236}">
                <a16:creationId xmlns:a16="http://schemas.microsoft.com/office/drawing/2014/main" id="{6118042E-5A4D-E693-15D0-217315A7A4DC}"/>
              </a:ext>
            </a:extLst>
          </p:cNvPr>
          <p:cNvSpPr txBox="1"/>
          <p:nvPr/>
        </p:nvSpPr>
        <p:spPr>
          <a:xfrm>
            <a:off x="313137" y="3955799"/>
            <a:ext cx="34187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Dipole Moment: </a:t>
            </a:r>
            <a:r>
              <a:rPr lang="en-US" sz="1800" b="1"/>
              <a:t>-0.81 Debye</a:t>
            </a:r>
          </a:p>
        </p:txBody>
      </p:sp>
      <p:sp>
        <p:nvSpPr>
          <p:cNvPr id="8" name="TextBox 7">
            <a:extLst>
              <a:ext uri="{FF2B5EF4-FFF2-40B4-BE49-F238E27FC236}">
                <a16:creationId xmlns:a16="http://schemas.microsoft.com/office/drawing/2014/main" id="{052086E8-6BD7-439E-E98D-A3E7DCDFB6B4}"/>
              </a:ext>
            </a:extLst>
          </p:cNvPr>
          <p:cNvSpPr txBox="1"/>
          <p:nvPr/>
        </p:nvSpPr>
        <p:spPr>
          <a:xfrm>
            <a:off x="1018834" y="4560396"/>
            <a:ext cx="25717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t>From Dataset</a:t>
            </a:r>
          </a:p>
        </p:txBody>
      </p:sp>
      <p:pic>
        <p:nvPicPr>
          <p:cNvPr id="12" name="Picture 11" descr="A structure of a chemical formula&#10;&#10;Description automatically generated">
            <a:extLst>
              <a:ext uri="{FF2B5EF4-FFF2-40B4-BE49-F238E27FC236}">
                <a16:creationId xmlns:a16="http://schemas.microsoft.com/office/drawing/2014/main" id="{E1BD9B7E-9615-F67C-AC16-28DF895A692C}"/>
              </a:ext>
            </a:extLst>
          </p:cNvPr>
          <p:cNvPicPr>
            <a:picLocks noChangeAspect="1"/>
          </p:cNvPicPr>
          <p:nvPr/>
        </p:nvPicPr>
        <p:blipFill>
          <a:blip r:embed="rId4"/>
          <a:stretch>
            <a:fillRect/>
          </a:stretch>
        </p:blipFill>
        <p:spPr>
          <a:xfrm>
            <a:off x="4696785" y="1078763"/>
            <a:ext cx="2650756" cy="2668476"/>
          </a:xfrm>
          <a:prstGeom prst="rect">
            <a:avLst/>
          </a:prstGeom>
        </p:spPr>
      </p:pic>
      <p:sp>
        <p:nvSpPr>
          <p:cNvPr id="13" name="TextBox 12">
            <a:extLst>
              <a:ext uri="{FF2B5EF4-FFF2-40B4-BE49-F238E27FC236}">
                <a16:creationId xmlns:a16="http://schemas.microsoft.com/office/drawing/2014/main" id="{6DBB47A3-3B5A-0AEB-2A49-A06912679A33}"/>
              </a:ext>
            </a:extLst>
          </p:cNvPr>
          <p:cNvSpPr txBox="1"/>
          <p:nvPr/>
        </p:nvSpPr>
        <p:spPr>
          <a:xfrm>
            <a:off x="4713531" y="3955799"/>
            <a:ext cx="34187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Dipole Moment: </a:t>
            </a:r>
            <a:r>
              <a:rPr lang="en-US" sz="1800" b="1"/>
              <a:t>-1.56 Debye</a:t>
            </a:r>
          </a:p>
        </p:txBody>
      </p:sp>
      <p:pic>
        <p:nvPicPr>
          <p:cNvPr id="14" name="Picture 13" descr="A chemical formula with red and blue letters&#10;&#10;Description automatically generated">
            <a:extLst>
              <a:ext uri="{FF2B5EF4-FFF2-40B4-BE49-F238E27FC236}">
                <a16:creationId xmlns:a16="http://schemas.microsoft.com/office/drawing/2014/main" id="{7631310B-4D70-6A86-50EC-8D57D6B48188}"/>
              </a:ext>
            </a:extLst>
          </p:cNvPr>
          <p:cNvPicPr>
            <a:picLocks noChangeAspect="1"/>
          </p:cNvPicPr>
          <p:nvPr/>
        </p:nvPicPr>
        <p:blipFill>
          <a:blip r:embed="rId5"/>
          <a:stretch>
            <a:fillRect/>
          </a:stretch>
        </p:blipFill>
        <p:spPr>
          <a:xfrm>
            <a:off x="9002971" y="1084670"/>
            <a:ext cx="2674384" cy="2668476"/>
          </a:xfrm>
          <a:prstGeom prst="rect">
            <a:avLst/>
          </a:prstGeom>
        </p:spPr>
      </p:pic>
      <p:sp>
        <p:nvSpPr>
          <p:cNvPr id="15" name="TextBox 14">
            <a:extLst>
              <a:ext uri="{FF2B5EF4-FFF2-40B4-BE49-F238E27FC236}">
                <a16:creationId xmlns:a16="http://schemas.microsoft.com/office/drawing/2014/main" id="{D58CAAF9-7CF0-E13F-9A76-8B0186C84D2E}"/>
              </a:ext>
            </a:extLst>
          </p:cNvPr>
          <p:cNvSpPr txBox="1"/>
          <p:nvPr/>
        </p:nvSpPr>
        <p:spPr>
          <a:xfrm>
            <a:off x="8972461" y="3955799"/>
            <a:ext cx="34187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Dipole Moment: </a:t>
            </a:r>
            <a:r>
              <a:rPr lang="en-US" sz="1800" b="1"/>
              <a:t>-2.43 Debye</a:t>
            </a:r>
          </a:p>
        </p:txBody>
      </p:sp>
    </p:spTree>
    <p:extLst>
      <p:ext uri="{BB962C8B-B14F-4D97-AF65-F5344CB8AC3E}">
        <p14:creationId xmlns:p14="http://schemas.microsoft.com/office/powerpoint/2010/main" val="2705274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80C38FB1-0827-D47C-134E-F0FF522102C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E9C17D3-387E-1DBC-887F-DA600C310519}"/>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bg1"/>
                </a:solidFill>
                <a:ea typeface="+mn-lt"/>
                <a:cs typeface="+mn-lt"/>
              </a:rPr>
              <a:t>1 Ramakrishnan, R., </a:t>
            </a:r>
            <a:r>
              <a:rPr lang="en-US" sz="1200" err="1">
                <a:solidFill>
                  <a:schemeClr val="bg1"/>
                </a:solidFill>
                <a:ea typeface="+mn-lt"/>
                <a:cs typeface="+mn-lt"/>
              </a:rPr>
              <a:t>Dral</a:t>
            </a:r>
            <a:r>
              <a:rPr lang="en-US" sz="1200">
                <a:solidFill>
                  <a:schemeClr val="bg1"/>
                </a:solidFill>
                <a:ea typeface="+mn-lt"/>
                <a:cs typeface="+mn-lt"/>
              </a:rPr>
              <a:t>, P., Rupp, M. </a:t>
            </a:r>
            <a:r>
              <a:rPr lang="en-US" sz="1200" i="1">
                <a:solidFill>
                  <a:schemeClr val="bg1"/>
                </a:solidFill>
                <a:ea typeface="+mn-lt"/>
                <a:cs typeface="+mn-lt"/>
              </a:rPr>
              <a:t>et al.</a:t>
            </a:r>
            <a:r>
              <a:rPr lang="en-US" sz="1200">
                <a:solidFill>
                  <a:schemeClr val="bg1"/>
                </a:solidFill>
                <a:ea typeface="+mn-lt"/>
                <a:cs typeface="+mn-lt"/>
              </a:rPr>
              <a:t> Quantum chemistry structures and properties of 134 kilo molecules. </a:t>
            </a:r>
            <a:r>
              <a:rPr lang="en-US" sz="1200" i="1">
                <a:solidFill>
                  <a:schemeClr val="bg1"/>
                </a:solidFill>
                <a:ea typeface="+mn-lt"/>
                <a:cs typeface="+mn-lt"/>
              </a:rPr>
              <a:t>Sci Data</a:t>
            </a:r>
            <a:r>
              <a:rPr lang="en-US" sz="1200">
                <a:solidFill>
                  <a:schemeClr val="bg1"/>
                </a:solidFill>
                <a:ea typeface="+mn-lt"/>
                <a:cs typeface="+mn-lt"/>
              </a:rPr>
              <a:t> </a:t>
            </a:r>
            <a:r>
              <a:rPr lang="en-US" sz="1200" b="1">
                <a:solidFill>
                  <a:schemeClr val="bg1"/>
                </a:solidFill>
                <a:ea typeface="+mn-lt"/>
                <a:cs typeface="+mn-lt"/>
              </a:rPr>
              <a:t>1</a:t>
            </a:r>
            <a:r>
              <a:rPr lang="en-US" sz="1200">
                <a:solidFill>
                  <a:schemeClr val="bg1"/>
                </a:solidFill>
                <a:ea typeface="+mn-lt"/>
                <a:cs typeface="+mn-lt"/>
              </a:rPr>
              <a:t>, 140022 (2014)</a:t>
            </a:r>
            <a:endParaRPr lang="en-US" sz="1200">
              <a:solidFill>
                <a:schemeClr val="bg1"/>
              </a:solidFill>
              <a:cs typeface="Arial"/>
            </a:endParaRPr>
          </a:p>
        </p:txBody>
      </p:sp>
      <p:sp>
        <p:nvSpPr>
          <p:cNvPr id="5" name="TextBox 4">
            <a:extLst>
              <a:ext uri="{FF2B5EF4-FFF2-40B4-BE49-F238E27FC236}">
                <a16:creationId xmlns:a16="http://schemas.microsoft.com/office/drawing/2014/main" id="{FF8D1C57-125C-A44A-59B8-ACA3242200CA}"/>
              </a:ext>
            </a:extLst>
          </p:cNvPr>
          <p:cNvSpPr txBox="1"/>
          <p:nvPr/>
        </p:nvSpPr>
        <p:spPr>
          <a:xfrm>
            <a:off x="120868" y="330745"/>
            <a:ext cx="10315903" cy="395301"/>
          </a:xfrm>
          <a:prstGeom prst="rect">
            <a:avLst/>
          </a:prstGeom>
          <a:noFill/>
        </p:spPr>
        <p:txBody>
          <a:bodyPr wrap="square" lIns="91440" tIns="45720" rIns="91440" bIns="45720" anchor="t">
            <a:spAutoFit/>
          </a:bodyPr>
          <a:lstStyle/>
          <a:p>
            <a:pPr>
              <a:lnSpc>
                <a:spcPts val="2250"/>
              </a:lnSpc>
            </a:pPr>
            <a:r>
              <a:rPr lang="en-US" sz="2800">
                <a:solidFill>
                  <a:schemeClr val="bg1"/>
                </a:solidFill>
                <a:latin typeface="+mn-lt"/>
              </a:rPr>
              <a:t>Validation Trends in Generated Molecules</a:t>
            </a:r>
            <a:endParaRPr lang="en-US">
              <a:solidFill>
                <a:schemeClr val="bg1"/>
              </a:solidFill>
            </a:endParaRPr>
          </a:p>
        </p:txBody>
      </p:sp>
      <p:pic>
        <p:nvPicPr>
          <p:cNvPr id="3" name="Picture 2" descr="A graph of a number of layers&#10;&#10;Description automatically generated">
            <a:extLst>
              <a:ext uri="{FF2B5EF4-FFF2-40B4-BE49-F238E27FC236}">
                <a16:creationId xmlns:a16="http://schemas.microsoft.com/office/drawing/2014/main" id="{9AE72287-7C3F-C442-F053-EA872AE30D27}"/>
              </a:ext>
            </a:extLst>
          </p:cNvPr>
          <p:cNvPicPr>
            <a:picLocks noChangeAspect="1"/>
          </p:cNvPicPr>
          <p:nvPr/>
        </p:nvPicPr>
        <p:blipFill>
          <a:blip r:embed="rId3"/>
          <a:stretch>
            <a:fillRect/>
          </a:stretch>
        </p:blipFill>
        <p:spPr>
          <a:xfrm>
            <a:off x="120539" y="1262062"/>
            <a:ext cx="5476875" cy="4333875"/>
          </a:xfrm>
          <a:prstGeom prst="rect">
            <a:avLst/>
          </a:prstGeom>
        </p:spPr>
      </p:pic>
      <p:sp>
        <p:nvSpPr>
          <p:cNvPr id="4" name="TextBox 3">
            <a:extLst>
              <a:ext uri="{FF2B5EF4-FFF2-40B4-BE49-F238E27FC236}">
                <a16:creationId xmlns:a16="http://schemas.microsoft.com/office/drawing/2014/main" id="{ECDD0FC7-5BBD-8457-2B26-3857FF5A75E3}"/>
              </a:ext>
            </a:extLst>
          </p:cNvPr>
          <p:cNvSpPr txBox="1"/>
          <p:nvPr/>
        </p:nvSpPr>
        <p:spPr>
          <a:xfrm>
            <a:off x="5956301" y="2305614"/>
            <a:ext cx="623569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We observe that, for the same number of layers in the AI Model, increase in number of neurons leads to a reduction in the mean absolute error of the dipole moment.</a:t>
            </a:r>
          </a:p>
        </p:txBody>
      </p:sp>
    </p:spTree>
    <p:extLst>
      <p:ext uri="{BB962C8B-B14F-4D97-AF65-F5344CB8AC3E}">
        <p14:creationId xmlns:p14="http://schemas.microsoft.com/office/powerpoint/2010/main" val="234706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80C38FB1-0827-D47C-134E-F0FF522102C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E9C17D3-387E-1DBC-887F-DA600C310519}"/>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bg1"/>
                </a:solidFill>
                <a:ea typeface="+mn-lt"/>
                <a:cs typeface="+mn-lt"/>
              </a:rPr>
              <a:t>1 Ramakrishnan, R., </a:t>
            </a:r>
            <a:r>
              <a:rPr lang="en-US" sz="1200" err="1">
                <a:solidFill>
                  <a:schemeClr val="bg1"/>
                </a:solidFill>
                <a:ea typeface="+mn-lt"/>
                <a:cs typeface="+mn-lt"/>
              </a:rPr>
              <a:t>Dral</a:t>
            </a:r>
            <a:r>
              <a:rPr lang="en-US" sz="1200">
                <a:solidFill>
                  <a:schemeClr val="bg1"/>
                </a:solidFill>
                <a:ea typeface="+mn-lt"/>
                <a:cs typeface="+mn-lt"/>
              </a:rPr>
              <a:t>, P., Rupp, M. </a:t>
            </a:r>
            <a:r>
              <a:rPr lang="en-US" sz="1200" i="1">
                <a:solidFill>
                  <a:schemeClr val="bg1"/>
                </a:solidFill>
                <a:ea typeface="+mn-lt"/>
                <a:cs typeface="+mn-lt"/>
              </a:rPr>
              <a:t>et al.</a:t>
            </a:r>
            <a:r>
              <a:rPr lang="en-US" sz="1200">
                <a:solidFill>
                  <a:schemeClr val="bg1"/>
                </a:solidFill>
                <a:ea typeface="+mn-lt"/>
                <a:cs typeface="+mn-lt"/>
              </a:rPr>
              <a:t> Quantum chemistry structures and properties of 134 kilo molecules. </a:t>
            </a:r>
            <a:r>
              <a:rPr lang="en-US" sz="1200" i="1">
                <a:solidFill>
                  <a:schemeClr val="bg1"/>
                </a:solidFill>
                <a:ea typeface="+mn-lt"/>
                <a:cs typeface="+mn-lt"/>
              </a:rPr>
              <a:t>Sci Data</a:t>
            </a:r>
            <a:r>
              <a:rPr lang="en-US" sz="1200">
                <a:solidFill>
                  <a:schemeClr val="bg1"/>
                </a:solidFill>
                <a:ea typeface="+mn-lt"/>
                <a:cs typeface="+mn-lt"/>
              </a:rPr>
              <a:t> </a:t>
            </a:r>
            <a:r>
              <a:rPr lang="en-US" sz="1200" b="1">
                <a:solidFill>
                  <a:schemeClr val="bg1"/>
                </a:solidFill>
                <a:ea typeface="+mn-lt"/>
                <a:cs typeface="+mn-lt"/>
              </a:rPr>
              <a:t>1</a:t>
            </a:r>
            <a:r>
              <a:rPr lang="en-US" sz="1200">
                <a:solidFill>
                  <a:schemeClr val="bg1"/>
                </a:solidFill>
                <a:ea typeface="+mn-lt"/>
                <a:cs typeface="+mn-lt"/>
              </a:rPr>
              <a:t>, 140022 (2014)</a:t>
            </a:r>
          </a:p>
          <a:p>
            <a:pPr algn="ctr"/>
            <a:r>
              <a:rPr lang="en-US" sz="1200">
                <a:solidFill>
                  <a:schemeClr val="bg1"/>
                </a:solidFill>
                <a:ea typeface="+mn-lt"/>
                <a:cs typeface="+mn-lt"/>
              </a:rPr>
              <a:t>2 Bharath Ramsundar, Peter Eastman, Patrick Walters, </a:t>
            </a:r>
            <a:r>
              <a:rPr lang="en-US" sz="1200" err="1">
                <a:solidFill>
                  <a:schemeClr val="bg1"/>
                </a:solidFill>
                <a:ea typeface="+mn-lt"/>
                <a:cs typeface="+mn-lt"/>
              </a:rPr>
              <a:t>Vĳay</a:t>
            </a:r>
            <a:r>
              <a:rPr lang="en-US" sz="1200">
                <a:solidFill>
                  <a:schemeClr val="bg1"/>
                </a:solidFill>
                <a:ea typeface="+mn-lt"/>
                <a:cs typeface="+mn-lt"/>
              </a:rPr>
              <a:t> Pande, Karl </a:t>
            </a:r>
            <a:r>
              <a:rPr lang="en-US" sz="1200" err="1">
                <a:solidFill>
                  <a:schemeClr val="bg1"/>
                </a:solidFill>
                <a:ea typeface="+mn-lt"/>
                <a:cs typeface="+mn-lt"/>
              </a:rPr>
              <a:t>Leswing</a:t>
            </a:r>
            <a:r>
              <a:rPr lang="en-US" sz="1200">
                <a:solidFill>
                  <a:schemeClr val="bg1"/>
                </a:solidFill>
                <a:ea typeface="+mn-lt"/>
                <a:cs typeface="+mn-lt"/>
              </a:rPr>
              <a:t>, &amp; </a:t>
            </a:r>
            <a:r>
              <a:rPr lang="en-US" sz="1200" err="1">
                <a:solidFill>
                  <a:schemeClr val="bg1"/>
                </a:solidFill>
                <a:ea typeface="+mn-lt"/>
                <a:cs typeface="+mn-lt"/>
              </a:rPr>
              <a:t>Zhenqin</a:t>
            </a:r>
            <a:r>
              <a:rPr lang="en-US" sz="1200">
                <a:solidFill>
                  <a:schemeClr val="bg1"/>
                </a:solidFill>
                <a:ea typeface="+mn-lt"/>
                <a:cs typeface="+mn-lt"/>
              </a:rPr>
              <a:t> Wu (2019). </a:t>
            </a:r>
            <a:r>
              <a:rPr lang="en-US" sz="1200" i="1">
                <a:solidFill>
                  <a:schemeClr val="bg1"/>
                </a:solidFill>
                <a:ea typeface="+mn-lt"/>
                <a:cs typeface="+mn-lt"/>
              </a:rPr>
              <a:t>Deep Learning for the Life Sciences</a:t>
            </a:r>
            <a:r>
              <a:rPr lang="en-US" sz="1200">
                <a:solidFill>
                  <a:schemeClr val="bg1"/>
                </a:solidFill>
                <a:ea typeface="+mn-lt"/>
                <a:cs typeface="+mn-lt"/>
              </a:rPr>
              <a:t>. O'Reilly Media.</a:t>
            </a:r>
            <a:endParaRPr lang="en-US">
              <a:solidFill>
                <a:schemeClr val="bg1"/>
              </a:solidFill>
              <a:cs typeface="Arial"/>
            </a:endParaRPr>
          </a:p>
        </p:txBody>
      </p:sp>
      <p:sp>
        <p:nvSpPr>
          <p:cNvPr id="5" name="TextBox 4">
            <a:extLst>
              <a:ext uri="{FF2B5EF4-FFF2-40B4-BE49-F238E27FC236}">
                <a16:creationId xmlns:a16="http://schemas.microsoft.com/office/drawing/2014/main" id="{FF8D1C57-125C-A44A-59B8-ACA3242200CA}"/>
              </a:ext>
            </a:extLst>
          </p:cNvPr>
          <p:cNvSpPr txBox="1"/>
          <p:nvPr/>
        </p:nvSpPr>
        <p:spPr>
          <a:xfrm>
            <a:off x="120868" y="330745"/>
            <a:ext cx="10315903" cy="395301"/>
          </a:xfrm>
          <a:prstGeom prst="rect">
            <a:avLst/>
          </a:prstGeom>
          <a:noFill/>
        </p:spPr>
        <p:txBody>
          <a:bodyPr wrap="square" lIns="91440" tIns="45720" rIns="91440" bIns="45720" anchor="t">
            <a:spAutoFit/>
          </a:bodyPr>
          <a:lstStyle/>
          <a:p>
            <a:pPr>
              <a:lnSpc>
                <a:spcPts val="2250"/>
              </a:lnSpc>
            </a:pPr>
            <a:r>
              <a:rPr lang="en-US" sz="2800">
                <a:solidFill>
                  <a:schemeClr val="bg1"/>
                </a:solidFill>
                <a:latin typeface="+mn-lt"/>
              </a:rPr>
              <a:t>Problems and Limitations – </a:t>
            </a:r>
            <a:r>
              <a:rPr lang="en-US" sz="2800" err="1">
                <a:solidFill>
                  <a:schemeClr val="bg1"/>
                </a:solidFill>
                <a:latin typeface="+mn-lt"/>
              </a:rPr>
              <a:t>DeepChem</a:t>
            </a:r>
            <a:r>
              <a:rPr lang="en-US" sz="2800">
                <a:solidFill>
                  <a:schemeClr val="bg1"/>
                </a:solidFill>
                <a:latin typeface="+mn-lt"/>
              </a:rPr>
              <a:t> Library</a:t>
            </a:r>
            <a:endParaRPr lang="en-US">
              <a:solidFill>
                <a:schemeClr val="bg1"/>
              </a:solidFill>
            </a:endParaRPr>
          </a:p>
        </p:txBody>
      </p:sp>
      <p:pic>
        <p:nvPicPr>
          <p:cNvPr id="6" name="Picture 5" descr="A screenshot of a computer program&#10;&#10;Description automatically generated">
            <a:extLst>
              <a:ext uri="{FF2B5EF4-FFF2-40B4-BE49-F238E27FC236}">
                <a16:creationId xmlns:a16="http://schemas.microsoft.com/office/drawing/2014/main" id="{752AF07F-2B96-439D-0210-AE1EAFF7FA39}"/>
              </a:ext>
            </a:extLst>
          </p:cNvPr>
          <p:cNvPicPr>
            <a:picLocks noChangeAspect="1"/>
          </p:cNvPicPr>
          <p:nvPr/>
        </p:nvPicPr>
        <p:blipFill>
          <a:blip r:embed="rId3"/>
          <a:stretch>
            <a:fillRect/>
          </a:stretch>
        </p:blipFill>
        <p:spPr>
          <a:xfrm>
            <a:off x="123161" y="1104604"/>
            <a:ext cx="5642937" cy="4465676"/>
          </a:xfrm>
          <a:prstGeom prst="rect">
            <a:avLst/>
          </a:prstGeom>
        </p:spPr>
      </p:pic>
      <p:sp>
        <p:nvSpPr>
          <p:cNvPr id="3" name="Rectangle 2">
            <a:extLst>
              <a:ext uri="{FF2B5EF4-FFF2-40B4-BE49-F238E27FC236}">
                <a16:creationId xmlns:a16="http://schemas.microsoft.com/office/drawing/2014/main" id="{9248F8A6-9E1B-0A4C-82C5-F60C8D881667}"/>
              </a:ext>
            </a:extLst>
          </p:cNvPr>
          <p:cNvSpPr/>
          <p:nvPr/>
        </p:nvSpPr>
        <p:spPr>
          <a:xfrm>
            <a:off x="723900" y="3314699"/>
            <a:ext cx="4889500" cy="2667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highlight>
                <a:srgbClr val="FF0000"/>
              </a:highlight>
              <a:cs typeface="Arial"/>
            </a:endParaRPr>
          </a:p>
        </p:txBody>
      </p:sp>
      <p:sp>
        <p:nvSpPr>
          <p:cNvPr id="7" name="TextBox 6">
            <a:extLst>
              <a:ext uri="{FF2B5EF4-FFF2-40B4-BE49-F238E27FC236}">
                <a16:creationId xmlns:a16="http://schemas.microsoft.com/office/drawing/2014/main" id="{9454BC18-CD61-C139-ACB6-1813FD74C465}"/>
              </a:ext>
            </a:extLst>
          </p:cNvPr>
          <p:cNvSpPr txBox="1"/>
          <p:nvPr/>
        </p:nvSpPr>
        <p:spPr>
          <a:xfrm>
            <a:off x="5882168" y="1386958"/>
            <a:ext cx="6121990" cy="4124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800"/>
              <a:t>The </a:t>
            </a:r>
            <a:r>
              <a:rPr lang="en-US" sz="1800" err="1"/>
              <a:t>DeepChem</a:t>
            </a:r>
            <a:r>
              <a:rPr lang="en-US" sz="1800"/>
              <a:t> Library that was used to import the molecular properties from the QM9 dataset automatically normalizes the property values.</a:t>
            </a:r>
          </a:p>
          <a:p>
            <a:endParaRPr lang="en-US"/>
          </a:p>
          <a:p>
            <a:pPr marL="228600" indent="-228600">
              <a:buFont typeface=""/>
              <a:buChar char="•"/>
            </a:pPr>
            <a:r>
              <a:rPr lang="en-US" sz="1800"/>
              <a:t>In the run that was used to generate new molecules, this was not noticed. Therefore, the generated values of certain properties such as enthalpy, entropy, Gibbs Free Energy were not consistent with the expectation from DFT Calculations.</a:t>
            </a:r>
          </a:p>
          <a:p>
            <a:pPr marL="228600" indent="-228600">
              <a:buFont typeface=""/>
              <a:buChar char="•"/>
            </a:pPr>
            <a:endParaRPr lang="en-US" sz="1800"/>
          </a:p>
          <a:p>
            <a:pPr marL="228600" indent="-228600">
              <a:buFont typeface=""/>
              <a:buChar char="•"/>
            </a:pPr>
            <a:r>
              <a:rPr lang="en-US" sz="1800"/>
              <a:t>However, the values of these properties for generated molecules, upon verification with the original QM9 dataset were consistent in order of magnitude</a:t>
            </a:r>
          </a:p>
          <a:p>
            <a:pPr marL="228600" indent="-228600">
              <a:buFont typeface=""/>
              <a:buChar char="•"/>
            </a:pPr>
            <a:endParaRPr lang="en-US" sz="1800"/>
          </a:p>
          <a:p>
            <a:pPr marL="228600" indent="-228600">
              <a:buFont typeface=""/>
              <a:buChar char="•"/>
            </a:pPr>
            <a:endParaRPr lang="en-US"/>
          </a:p>
        </p:txBody>
      </p:sp>
    </p:spTree>
    <p:extLst>
      <p:ext uri="{BB962C8B-B14F-4D97-AF65-F5344CB8AC3E}">
        <p14:creationId xmlns:p14="http://schemas.microsoft.com/office/powerpoint/2010/main" val="836810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80C38FB1-0827-D47C-134E-F0FF522102C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E9C17D3-387E-1DBC-887F-DA600C310519}"/>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bg1"/>
                </a:solidFill>
                <a:ea typeface="+mn-lt"/>
                <a:cs typeface="+mn-lt"/>
              </a:rPr>
              <a:t>2 Ramakrishnan, R., </a:t>
            </a:r>
            <a:r>
              <a:rPr lang="en-US" sz="1200" err="1">
                <a:solidFill>
                  <a:schemeClr val="bg1"/>
                </a:solidFill>
                <a:ea typeface="+mn-lt"/>
                <a:cs typeface="+mn-lt"/>
              </a:rPr>
              <a:t>Dral</a:t>
            </a:r>
            <a:r>
              <a:rPr lang="en-US" sz="1200">
                <a:solidFill>
                  <a:schemeClr val="bg1"/>
                </a:solidFill>
                <a:ea typeface="+mn-lt"/>
                <a:cs typeface="+mn-lt"/>
              </a:rPr>
              <a:t>, P., Rupp, M. </a:t>
            </a:r>
            <a:r>
              <a:rPr lang="en-US" sz="1200" i="1">
                <a:solidFill>
                  <a:schemeClr val="bg1"/>
                </a:solidFill>
                <a:ea typeface="+mn-lt"/>
                <a:cs typeface="+mn-lt"/>
              </a:rPr>
              <a:t>et al.</a:t>
            </a:r>
            <a:r>
              <a:rPr lang="en-US" sz="1200">
                <a:solidFill>
                  <a:schemeClr val="bg1"/>
                </a:solidFill>
                <a:ea typeface="+mn-lt"/>
                <a:cs typeface="+mn-lt"/>
              </a:rPr>
              <a:t> Quantum chemistry structures and properties of 134 kilo molecules. </a:t>
            </a:r>
            <a:r>
              <a:rPr lang="en-US" sz="1200" i="1">
                <a:solidFill>
                  <a:schemeClr val="bg1"/>
                </a:solidFill>
                <a:ea typeface="+mn-lt"/>
                <a:cs typeface="+mn-lt"/>
              </a:rPr>
              <a:t>Sci Data</a:t>
            </a:r>
            <a:r>
              <a:rPr lang="en-US" sz="1200">
                <a:solidFill>
                  <a:schemeClr val="bg1"/>
                </a:solidFill>
                <a:ea typeface="+mn-lt"/>
                <a:cs typeface="+mn-lt"/>
              </a:rPr>
              <a:t> </a:t>
            </a:r>
            <a:r>
              <a:rPr lang="en-US" sz="1200" b="1">
                <a:solidFill>
                  <a:schemeClr val="bg1"/>
                </a:solidFill>
                <a:ea typeface="+mn-lt"/>
                <a:cs typeface="+mn-lt"/>
              </a:rPr>
              <a:t>1</a:t>
            </a:r>
            <a:r>
              <a:rPr lang="en-US" sz="1200">
                <a:solidFill>
                  <a:schemeClr val="bg1"/>
                </a:solidFill>
                <a:ea typeface="+mn-lt"/>
                <a:cs typeface="+mn-lt"/>
              </a:rPr>
              <a:t>, 140022 (2014)</a:t>
            </a:r>
            <a:endParaRPr lang="en-US" sz="1200">
              <a:solidFill>
                <a:schemeClr val="bg1"/>
              </a:solidFill>
              <a:cs typeface="Arial"/>
            </a:endParaRPr>
          </a:p>
        </p:txBody>
      </p:sp>
      <p:sp>
        <p:nvSpPr>
          <p:cNvPr id="5" name="TextBox 4">
            <a:extLst>
              <a:ext uri="{FF2B5EF4-FFF2-40B4-BE49-F238E27FC236}">
                <a16:creationId xmlns:a16="http://schemas.microsoft.com/office/drawing/2014/main" id="{FF8D1C57-125C-A44A-59B8-ACA3242200CA}"/>
              </a:ext>
            </a:extLst>
          </p:cNvPr>
          <p:cNvSpPr txBox="1"/>
          <p:nvPr/>
        </p:nvSpPr>
        <p:spPr>
          <a:xfrm>
            <a:off x="120868" y="330745"/>
            <a:ext cx="10315903" cy="395301"/>
          </a:xfrm>
          <a:prstGeom prst="rect">
            <a:avLst/>
          </a:prstGeom>
          <a:noFill/>
        </p:spPr>
        <p:txBody>
          <a:bodyPr wrap="square" lIns="91440" tIns="45720" rIns="91440" bIns="45720" anchor="t">
            <a:spAutoFit/>
          </a:bodyPr>
          <a:lstStyle/>
          <a:p>
            <a:pPr>
              <a:lnSpc>
                <a:spcPts val="2250"/>
              </a:lnSpc>
            </a:pPr>
            <a:r>
              <a:rPr lang="en-US" sz="2800">
                <a:solidFill>
                  <a:schemeClr val="bg1"/>
                </a:solidFill>
                <a:latin typeface="+mn-lt"/>
              </a:rPr>
              <a:t> Limitations - Generation of Unphysical/Unstable Molecules</a:t>
            </a:r>
            <a:endParaRPr lang="en-US">
              <a:solidFill>
                <a:schemeClr val="bg1"/>
              </a:solidFill>
            </a:endParaRPr>
          </a:p>
        </p:txBody>
      </p:sp>
      <p:pic>
        <p:nvPicPr>
          <p:cNvPr id="4" name="Picture 3" descr="A black and white drawing of a hexagon&#10;&#10;Description automatically generated">
            <a:extLst>
              <a:ext uri="{FF2B5EF4-FFF2-40B4-BE49-F238E27FC236}">
                <a16:creationId xmlns:a16="http://schemas.microsoft.com/office/drawing/2014/main" id="{0E9AA880-16A1-B933-238A-4B2AE38779A8}"/>
              </a:ext>
            </a:extLst>
          </p:cNvPr>
          <p:cNvPicPr>
            <a:picLocks noChangeAspect="1"/>
          </p:cNvPicPr>
          <p:nvPr/>
        </p:nvPicPr>
        <p:blipFill>
          <a:blip r:embed="rId3"/>
          <a:stretch>
            <a:fillRect/>
          </a:stretch>
        </p:blipFill>
        <p:spPr>
          <a:xfrm>
            <a:off x="3220041" y="1716715"/>
            <a:ext cx="3058337" cy="3058337"/>
          </a:xfrm>
          <a:prstGeom prst="rect">
            <a:avLst/>
          </a:prstGeom>
        </p:spPr>
      </p:pic>
      <p:pic>
        <p:nvPicPr>
          <p:cNvPr id="8" name="Picture 7" descr="A diagram of a chemical structure&#10;&#10;Description automatically generated">
            <a:extLst>
              <a:ext uri="{FF2B5EF4-FFF2-40B4-BE49-F238E27FC236}">
                <a16:creationId xmlns:a16="http://schemas.microsoft.com/office/drawing/2014/main" id="{EB76408F-0366-B289-96AE-DAE282DEFBD8}"/>
              </a:ext>
            </a:extLst>
          </p:cNvPr>
          <p:cNvPicPr>
            <a:picLocks noChangeAspect="1"/>
          </p:cNvPicPr>
          <p:nvPr/>
        </p:nvPicPr>
        <p:blipFill>
          <a:blip r:embed="rId4"/>
          <a:stretch>
            <a:fillRect/>
          </a:stretch>
        </p:blipFill>
        <p:spPr>
          <a:xfrm>
            <a:off x="737" y="1728528"/>
            <a:ext cx="3064244" cy="3046523"/>
          </a:xfrm>
          <a:prstGeom prst="rect">
            <a:avLst/>
          </a:prstGeom>
        </p:spPr>
      </p:pic>
      <p:sp>
        <p:nvSpPr>
          <p:cNvPr id="9" name="TextBox 8">
            <a:extLst>
              <a:ext uri="{FF2B5EF4-FFF2-40B4-BE49-F238E27FC236}">
                <a16:creationId xmlns:a16="http://schemas.microsoft.com/office/drawing/2014/main" id="{A6BCC544-99B8-160E-A1EA-77F6C31771AC}"/>
              </a:ext>
            </a:extLst>
          </p:cNvPr>
          <p:cNvSpPr txBox="1"/>
          <p:nvPr/>
        </p:nvSpPr>
        <p:spPr>
          <a:xfrm>
            <a:off x="6094818" y="2184400"/>
            <a:ext cx="6057013"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800" b="1"/>
              <a:t>As an example, these are two generated molecules with extremely high ring-strain and conformational strain, which are unlikely to be stable.</a:t>
            </a:r>
          </a:p>
          <a:p>
            <a:endParaRPr lang="en-US"/>
          </a:p>
          <a:p>
            <a:pPr marL="228600" indent="-228600">
              <a:buFont typeface=""/>
              <a:buChar char="•"/>
            </a:pPr>
            <a:r>
              <a:rPr lang="en-US" sz="1800" b="1"/>
              <a:t>Our present pipeline cannot distinguish between physically stable molecules and unphysical molecules.</a:t>
            </a:r>
          </a:p>
        </p:txBody>
      </p:sp>
    </p:spTree>
    <p:extLst>
      <p:ext uri="{BB962C8B-B14F-4D97-AF65-F5344CB8AC3E}">
        <p14:creationId xmlns:p14="http://schemas.microsoft.com/office/powerpoint/2010/main" val="2255501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80C38FB1-0827-D47C-134E-F0FF522102C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E9C17D3-387E-1DBC-887F-DA600C310519}"/>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a:solidFill>
                <a:schemeClr val="bg1"/>
              </a:solidFill>
              <a:cs typeface="Arial"/>
            </a:endParaRPr>
          </a:p>
        </p:txBody>
      </p:sp>
      <p:sp>
        <p:nvSpPr>
          <p:cNvPr id="5" name="TextBox 4">
            <a:extLst>
              <a:ext uri="{FF2B5EF4-FFF2-40B4-BE49-F238E27FC236}">
                <a16:creationId xmlns:a16="http://schemas.microsoft.com/office/drawing/2014/main" id="{FF8D1C57-125C-A44A-59B8-ACA3242200CA}"/>
              </a:ext>
            </a:extLst>
          </p:cNvPr>
          <p:cNvSpPr txBox="1"/>
          <p:nvPr/>
        </p:nvSpPr>
        <p:spPr>
          <a:xfrm>
            <a:off x="120868" y="330745"/>
            <a:ext cx="10315903" cy="395301"/>
          </a:xfrm>
          <a:prstGeom prst="rect">
            <a:avLst/>
          </a:prstGeom>
          <a:noFill/>
        </p:spPr>
        <p:txBody>
          <a:bodyPr wrap="square" lIns="91440" tIns="45720" rIns="91440" bIns="45720" anchor="t">
            <a:spAutoFit/>
          </a:bodyPr>
          <a:lstStyle/>
          <a:p>
            <a:pPr>
              <a:lnSpc>
                <a:spcPts val="2250"/>
              </a:lnSpc>
            </a:pPr>
            <a:r>
              <a:rPr lang="en-US" sz="2800">
                <a:solidFill>
                  <a:schemeClr val="bg1"/>
                </a:solidFill>
                <a:latin typeface="+mn-lt"/>
              </a:rPr>
              <a:t>Potential Improvements and Work</a:t>
            </a:r>
            <a:endParaRPr lang="en-US"/>
          </a:p>
        </p:txBody>
      </p:sp>
      <p:sp>
        <p:nvSpPr>
          <p:cNvPr id="4" name="TextBox 3">
            <a:extLst>
              <a:ext uri="{FF2B5EF4-FFF2-40B4-BE49-F238E27FC236}">
                <a16:creationId xmlns:a16="http://schemas.microsoft.com/office/drawing/2014/main" id="{96AEAEFD-F69B-3F31-2630-38A2664357EF}"/>
              </a:ext>
            </a:extLst>
          </p:cNvPr>
          <p:cNvSpPr txBox="1"/>
          <p:nvPr/>
        </p:nvSpPr>
        <p:spPr>
          <a:xfrm>
            <a:off x="953310" y="1714234"/>
            <a:ext cx="4202349" cy="958660"/>
          </a:xfrm>
          <a:prstGeom prst="rect">
            <a:avLst/>
          </a:prstGeom>
          <a:noFill/>
        </p:spPr>
        <p:txBody>
          <a:bodyPr wrap="square">
            <a:spAutoFit/>
          </a:bodyPr>
          <a:lstStyle/>
          <a:p>
            <a:pPr>
              <a:lnSpc>
                <a:spcPct val="150000"/>
              </a:lnSpc>
            </a:pPr>
            <a:r>
              <a:rPr lang="en-US" sz="2000" b="1"/>
              <a:t>Using it on specialized datasets for specific applications</a:t>
            </a:r>
            <a:endParaRPr lang="en-US" sz="2000"/>
          </a:p>
        </p:txBody>
      </p:sp>
      <p:sp>
        <p:nvSpPr>
          <p:cNvPr id="6" name="TextBox 5">
            <a:extLst>
              <a:ext uri="{FF2B5EF4-FFF2-40B4-BE49-F238E27FC236}">
                <a16:creationId xmlns:a16="http://schemas.microsoft.com/office/drawing/2014/main" id="{84C1C44E-C257-D8A8-B844-98F27989056B}"/>
              </a:ext>
            </a:extLst>
          </p:cNvPr>
          <p:cNvSpPr txBox="1"/>
          <p:nvPr/>
        </p:nvSpPr>
        <p:spPr>
          <a:xfrm>
            <a:off x="6961763" y="2008675"/>
            <a:ext cx="4202349" cy="1420325"/>
          </a:xfrm>
          <a:prstGeom prst="rect">
            <a:avLst/>
          </a:prstGeom>
          <a:noFill/>
        </p:spPr>
        <p:txBody>
          <a:bodyPr wrap="square">
            <a:spAutoFit/>
          </a:bodyPr>
          <a:lstStyle/>
          <a:p>
            <a:pPr>
              <a:lnSpc>
                <a:spcPct val="150000"/>
              </a:lnSpc>
            </a:pPr>
            <a:r>
              <a:rPr lang="en-US" sz="2000" b="1"/>
              <a:t>Adding physical constraints to avoid unstable structure generation.</a:t>
            </a:r>
            <a:endParaRPr lang="en-US" sz="2000"/>
          </a:p>
        </p:txBody>
      </p:sp>
      <p:sp>
        <p:nvSpPr>
          <p:cNvPr id="7" name="TextBox 6">
            <a:extLst>
              <a:ext uri="{FF2B5EF4-FFF2-40B4-BE49-F238E27FC236}">
                <a16:creationId xmlns:a16="http://schemas.microsoft.com/office/drawing/2014/main" id="{884764CE-2844-7C8C-86A1-D8D9C6EB88B2}"/>
              </a:ext>
            </a:extLst>
          </p:cNvPr>
          <p:cNvSpPr txBox="1"/>
          <p:nvPr/>
        </p:nvSpPr>
        <p:spPr>
          <a:xfrm>
            <a:off x="2759414" y="3723441"/>
            <a:ext cx="4202349" cy="1420325"/>
          </a:xfrm>
          <a:prstGeom prst="rect">
            <a:avLst/>
          </a:prstGeom>
          <a:noFill/>
        </p:spPr>
        <p:txBody>
          <a:bodyPr wrap="square">
            <a:spAutoFit/>
          </a:bodyPr>
          <a:lstStyle/>
          <a:p>
            <a:pPr>
              <a:lnSpc>
                <a:spcPct val="150000"/>
              </a:lnSpc>
            </a:pPr>
            <a:r>
              <a:rPr lang="en-US" sz="2000" b="1"/>
              <a:t>Add weight stabilization techniques for numerical stability of the Jacobian.</a:t>
            </a:r>
            <a:endParaRPr lang="en-US" sz="2000"/>
          </a:p>
        </p:txBody>
      </p:sp>
    </p:spTree>
    <p:extLst>
      <p:ext uri="{BB962C8B-B14F-4D97-AF65-F5344CB8AC3E}">
        <p14:creationId xmlns:p14="http://schemas.microsoft.com/office/powerpoint/2010/main" val="2149998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2DF20C76-056C-FEBA-9693-5319F0CD6DB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2F78E67-56FA-91C8-E8DC-67792A8B04DF}"/>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794C256-042F-EB3F-BADA-69ED47D8502F}"/>
              </a:ext>
            </a:extLst>
          </p:cNvPr>
          <p:cNvSpPr txBox="1">
            <a:spLocks/>
          </p:cNvSpPr>
          <p:nvPr/>
        </p:nvSpPr>
        <p:spPr>
          <a:xfrm>
            <a:off x="1085794" y="2422187"/>
            <a:ext cx="10020411" cy="2013626"/>
          </a:xfrm>
          <a:prstGeom prst="rect">
            <a:avLst/>
          </a:prstGeom>
          <a:noFill/>
        </p:spPr>
        <p:txBody>
          <a:bodyPr wrap="square" anchor="ctr" anchorCtr="0">
            <a:noAutofit/>
          </a:bodyPr>
          <a:lstStyle/>
          <a:p>
            <a:pPr algn="ctr" rtl="0" fontAlgn="base"/>
            <a:r>
              <a:rPr lang="en-US" sz="7200">
                <a:solidFill>
                  <a:srgbClr val="1A4284"/>
                </a:solidFill>
              </a:rPr>
              <a:t>Thank you</a:t>
            </a:r>
          </a:p>
        </p:txBody>
      </p:sp>
    </p:spTree>
    <p:extLst>
      <p:ext uri="{BB962C8B-B14F-4D97-AF65-F5344CB8AC3E}">
        <p14:creationId xmlns:p14="http://schemas.microsoft.com/office/powerpoint/2010/main" val="948014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19A46EAF-70B0-1878-BCBD-783FAC25320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75B08E2-9EE3-54D5-3D2D-1A3DA5D32CA2}"/>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78A00F7-286C-BD11-7079-96BA58E9BDC3}"/>
              </a:ext>
            </a:extLst>
          </p:cNvPr>
          <p:cNvSpPr txBox="1"/>
          <p:nvPr/>
        </p:nvSpPr>
        <p:spPr>
          <a:xfrm>
            <a:off x="268692" y="265770"/>
            <a:ext cx="52116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rPr>
              <a:t>Initial Normalizing Flows</a:t>
            </a:r>
          </a:p>
        </p:txBody>
      </p:sp>
      <p:sp>
        <p:nvSpPr>
          <p:cNvPr id="4" name="TextBox 3">
            <a:extLst>
              <a:ext uri="{FF2B5EF4-FFF2-40B4-BE49-F238E27FC236}">
                <a16:creationId xmlns:a16="http://schemas.microsoft.com/office/drawing/2014/main" id="{F4494ED9-9621-0CB9-0D13-BA4398BAD43B}"/>
              </a:ext>
            </a:extLst>
          </p:cNvPr>
          <p:cNvSpPr txBox="1"/>
          <p:nvPr/>
        </p:nvSpPr>
        <p:spPr>
          <a:xfrm>
            <a:off x="295342" y="1337814"/>
            <a:ext cx="103846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Normalizing Flows are generative models that transform a simple base distribution (e.g., Gaussian) into a complex target distribution via a sequence of invertible transformations.</a:t>
            </a:r>
          </a:p>
        </p:txBody>
      </p:sp>
      <p:sp>
        <p:nvSpPr>
          <p:cNvPr id="6" name="TextBox 5">
            <a:extLst>
              <a:ext uri="{FF2B5EF4-FFF2-40B4-BE49-F238E27FC236}">
                <a16:creationId xmlns:a16="http://schemas.microsoft.com/office/drawing/2014/main" id="{C5D05A12-EA37-105F-E1A3-3304F4751991}"/>
              </a:ext>
            </a:extLst>
          </p:cNvPr>
          <p:cNvSpPr txBox="1"/>
          <p:nvPr/>
        </p:nvSpPr>
        <p:spPr>
          <a:xfrm>
            <a:off x="291920" y="2331076"/>
            <a:ext cx="4031087" cy="17030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800" b="1"/>
              <a:t>Key Features</a:t>
            </a:r>
            <a:r>
              <a:rPr lang="en-US" sz="1800"/>
              <a:t>:</a:t>
            </a:r>
          </a:p>
          <a:p>
            <a:pPr marL="285750" indent="-285750">
              <a:lnSpc>
                <a:spcPct val="150000"/>
              </a:lnSpc>
              <a:buFont typeface="Wingdings"/>
              <a:buChar char="§"/>
            </a:pPr>
            <a:r>
              <a:rPr lang="en-US" sz="1800"/>
              <a:t>Flexible density estimation</a:t>
            </a:r>
          </a:p>
          <a:p>
            <a:pPr marL="285750" indent="-285750">
              <a:lnSpc>
                <a:spcPct val="150000"/>
              </a:lnSpc>
              <a:buFont typeface="Wingdings"/>
              <a:buChar char="§"/>
            </a:pPr>
            <a:r>
              <a:rPr lang="en-US" sz="1800"/>
              <a:t>Efficient likelihood computation</a:t>
            </a:r>
          </a:p>
          <a:p>
            <a:pPr marL="285750" indent="-285750">
              <a:lnSpc>
                <a:spcPct val="150000"/>
              </a:lnSpc>
              <a:buFont typeface="Wingdings"/>
              <a:buChar char="§"/>
            </a:pPr>
            <a:r>
              <a:rPr lang="en-US" sz="1800"/>
              <a:t>Probabilistic sampling</a:t>
            </a:r>
          </a:p>
        </p:txBody>
      </p:sp>
      <p:sp>
        <p:nvSpPr>
          <p:cNvPr id="8" name="TextBox 7">
            <a:extLst>
              <a:ext uri="{FF2B5EF4-FFF2-40B4-BE49-F238E27FC236}">
                <a16:creationId xmlns:a16="http://schemas.microsoft.com/office/drawing/2014/main" id="{6D120300-5170-C057-450A-92512B48022D}"/>
              </a:ext>
            </a:extLst>
          </p:cNvPr>
          <p:cNvSpPr txBox="1"/>
          <p:nvPr/>
        </p:nvSpPr>
        <p:spPr>
          <a:xfrm>
            <a:off x="76955" y="6126784"/>
            <a:ext cx="9057991" cy="261610"/>
          </a:xfrm>
          <a:prstGeom prst="rect">
            <a:avLst/>
          </a:prstGeom>
          <a:noFill/>
        </p:spPr>
        <p:txBody>
          <a:bodyPr wrap="square">
            <a:spAutoFit/>
          </a:bodyPr>
          <a:lstStyle/>
          <a:p>
            <a:r>
              <a:rPr lang="en-US" sz="1100">
                <a:solidFill>
                  <a:schemeClr val="bg1"/>
                </a:solidFill>
              </a:rPr>
              <a:t>https://uvadlc-notebooks.readthedocs.io/en/latest/tutorial_notebooks/tutorial11/NF_image_modeling.html</a:t>
            </a:r>
          </a:p>
        </p:txBody>
      </p:sp>
      <p:pic>
        <p:nvPicPr>
          <p:cNvPr id="9" name="Picture 8" descr="A diagram of a function&#10;&#10;Description automatically generated">
            <a:extLst>
              <a:ext uri="{FF2B5EF4-FFF2-40B4-BE49-F238E27FC236}">
                <a16:creationId xmlns:a16="http://schemas.microsoft.com/office/drawing/2014/main" id="{18850791-9138-A239-72AD-EEB65F0574DF}"/>
              </a:ext>
            </a:extLst>
          </p:cNvPr>
          <p:cNvPicPr>
            <a:picLocks noChangeAspect="1"/>
          </p:cNvPicPr>
          <p:nvPr/>
        </p:nvPicPr>
        <p:blipFill>
          <a:blip r:embed="rId3"/>
          <a:stretch>
            <a:fillRect/>
          </a:stretch>
        </p:blipFill>
        <p:spPr>
          <a:xfrm>
            <a:off x="4647827" y="3011864"/>
            <a:ext cx="6442336" cy="1958292"/>
          </a:xfrm>
          <a:prstGeom prst="rect">
            <a:avLst/>
          </a:prstGeom>
        </p:spPr>
      </p:pic>
      <p:cxnSp>
        <p:nvCxnSpPr>
          <p:cNvPr id="10" name="Straight Arrow Connector 9">
            <a:extLst>
              <a:ext uri="{FF2B5EF4-FFF2-40B4-BE49-F238E27FC236}">
                <a16:creationId xmlns:a16="http://schemas.microsoft.com/office/drawing/2014/main" id="{DF375D00-521F-514C-721A-58CF33CCDEAD}"/>
              </a:ext>
            </a:extLst>
          </p:cNvPr>
          <p:cNvCxnSpPr>
            <a:cxnSpLocks/>
          </p:cNvCxnSpPr>
          <p:nvPr/>
        </p:nvCxnSpPr>
        <p:spPr>
          <a:xfrm>
            <a:off x="5242373" y="2673559"/>
            <a:ext cx="5311366"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8BA6C5E2-3EF4-1EC0-5722-372D3A35358C}"/>
              </a:ext>
            </a:extLst>
          </p:cNvPr>
          <p:cNvSpPr txBox="1"/>
          <p:nvPr/>
        </p:nvSpPr>
        <p:spPr>
          <a:xfrm>
            <a:off x="6956522" y="2097152"/>
            <a:ext cx="2308356" cy="456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800"/>
              <a:t>Generative Direction</a:t>
            </a:r>
          </a:p>
        </p:txBody>
      </p:sp>
      <p:sp>
        <p:nvSpPr>
          <p:cNvPr id="12" name="TextBox 11">
            <a:extLst>
              <a:ext uri="{FF2B5EF4-FFF2-40B4-BE49-F238E27FC236}">
                <a16:creationId xmlns:a16="http://schemas.microsoft.com/office/drawing/2014/main" id="{3302CEA5-27DA-B591-F28F-FAE22AEE86E9}"/>
              </a:ext>
            </a:extLst>
          </p:cNvPr>
          <p:cNvSpPr txBox="1"/>
          <p:nvPr/>
        </p:nvSpPr>
        <p:spPr>
          <a:xfrm>
            <a:off x="6956522" y="5291217"/>
            <a:ext cx="2649593" cy="456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800"/>
              <a:t>Normalizing Direction</a:t>
            </a:r>
          </a:p>
        </p:txBody>
      </p:sp>
      <p:cxnSp>
        <p:nvCxnSpPr>
          <p:cNvPr id="13" name="Straight Arrow Connector 12">
            <a:extLst>
              <a:ext uri="{FF2B5EF4-FFF2-40B4-BE49-F238E27FC236}">
                <a16:creationId xmlns:a16="http://schemas.microsoft.com/office/drawing/2014/main" id="{6F615FE4-882A-5957-7B4C-D57F3AB38881}"/>
              </a:ext>
            </a:extLst>
          </p:cNvPr>
          <p:cNvCxnSpPr>
            <a:cxnSpLocks/>
          </p:cNvCxnSpPr>
          <p:nvPr/>
        </p:nvCxnSpPr>
        <p:spPr>
          <a:xfrm flipH="1" flipV="1">
            <a:off x="5242373" y="5085426"/>
            <a:ext cx="5378608" cy="3868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497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F352A505-9AC8-33A6-6008-18DB26827C5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FA6ADD0-0EA7-87E7-C15B-284844EE1C0A}"/>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27BB161-6009-4240-0C36-67B670A99E39}"/>
              </a:ext>
            </a:extLst>
          </p:cNvPr>
          <p:cNvSpPr txBox="1"/>
          <p:nvPr/>
        </p:nvSpPr>
        <p:spPr>
          <a:xfrm>
            <a:off x="268690" y="265770"/>
            <a:ext cx="100341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rPr>
              <a:t>Different Generative Modeling Architectures</a:t>
            </a:r>
          </a:p>
        </p:txBody>
      </p:sp>
      <p:sp>
        <p:nvSpPr>
          <p:cNvPr id="20" name="TextBox 19">
            <a:extLst>
              <a:ext uri="{FF2B5EF4-FFF2-40B4-BE49-F238E27FC236}">
                <a16:creationId xmlns:a16="http://schemas.microsoft.com/office/drawing/2014/main" id="{8E5F52CF-3B42-B201-E032-24FF9EB05860}"/>
              </a:ext>
            </a:extLst>
          </p:cNvPr>
          <p:cNvSpPr txBox="1"/>
          <p:nvPr/>
        </p:nvSpPr>
        <p:spPr>
          <a:xfrm>
            <a:off x="76955" y="6126784"/>
            <a:ext cx="9057991" cy="261610"/>
          </a:xfrm>
          <a:prstGeom prst="rect">
            <a:avLst/>
          </a:prstGeom>
          <a:noFill/>
        </p:spPr>
        <p:txBody>
          <a:bodyPr wrap="square">
            <a:spAutoFit/>
          </a:bodyPr>
          <a:lstStyle/>
          <a:p>
            <a:r>
              <a:rPr lang="en-US" sz="1100">
                <a:solidFill>
                  <a:schemeClr val="bg1"/>
                </a:solidFill>
              </a:rPr>
              <a:t>https://uvadlc-notebooks.readthedocs.io/en/latest/tutorial_notebooks/tutorial11/NF_image_modeling.html</a:t>
            </a:r>
          </a:p>
        </p:txBody>
      </p:sp>
      <p:pic>
        <p:nvPicPr>
          <p:cNvPr id="1026" name="Picture 2">
            <a:extLst>
              <a:ext uri="{FF2B5EF4-FFF2-40B4-BE49-F238E27FC236}">
                <a16:creationId xmlns:a16="http://schemas.microsoft.com/office/drawing/2014/main" id="{91F5D45A-5502-6840-2DB5-8162327C7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648" y="1492219"/>
            <a:ext cx="7440823" cy="38701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0FD7BD-6B39-9F3C-EAA0-69F4FE5DCFE7}"/>
              </a:ext>
            </a:extLst>
          </p:cNvPr>
          <p:cNvSpPr txBox="1"/>
          <p:nvPr/>
        </p:nvSpPr>
        <p:spPr>
          <a:xfrm>
            <a:off x="122646" y="1875472"/>
            <a:ext cx="448330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t>Normalizing Flows vs. GANs and VAEs:</a:t>
            </a:r>
          </a:p>
          <a:p>
            <a:pPr marL="285750" indent="-285750">
              <a:buFont typeface="Arial" panose="020B0604020202020204" pitchFamily="34" charset="0"/>
              <a:buChar char="•"/>
            </a:pPr>
            <a:r>
              <a:rPr lang="en-US" sz="1800"/>
              <a:t>Provide exact rather than approximate density estimations with </a:t>
            </a:r>
            <a:r>
              <a:rPr lang="en-US" sz="1800" err="1"/>
              <a:t>bijectors</a:t>
            </a:r>
            <a:endParaRPr lang="en-US" sz="1800"/>
          </a:p>
          <a:p>
            <a:pPr marL="285750" indent="-285750">
              <a:buFont typeface="Arial" panose="020B0604020202020204" pitchFamily="34" charset="0"/>
              <a:buChar char="•"/>
            </a:pPr>
            <a:r>
              <a:rPr lang="en-US" sz="1800"/>
              <a:t>Allows final flow to produce expressive and flexible posteriors</a:t>
            </a:r>
          </a:p>
        </p:txBody>
      </p:sp>
    </p:spTree>
    <p:extLst>
      <p:ext uri="{BB962C8B-B14F-4D97-AF65-F5344CB8AC3E}">
        <p14:creationId xmlns:p14="http://schemas.microsoft.com/office/powerpoint/2010/main" val="199765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DED24299-E0E8-3527-8E24-F6D311187C1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1DBB06D-61AD-4FA9-B552-7D591B895BCF}"/>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491FFB0-D969-721E-484E-7676486A85CB}"/>
              </a:ext>
            </a:extLst>
          </p:cNvPr>
          <p:cNvSpPr txBox="1">
            <a:spLocks/>
          </p:cNvSpPr>
          <p:nvPr/>
        </p:nvSpPr>
        <p:spPr>
          <a:xfrm>
            <a:off x="1085794" y="2422187"/>
            <a:ext cx="10020411" cy="2013626"/>
          </a:xfrm>
          <a:prstGeom prst="rect">
            <a:avLst/>
          </a:prstGeom>
          <a:noFill/>
        </p:spPr>
        <p:txBody>
          <a:bodyPr wrap="square" anchor="ctr" anchorCtr="0">
            <a:noAutofit/>
          </a:bodyPr>
          <a:lstStyle/>
          <a:p>
            <a:pPr algn="ctr" rtl="0" fontAlgn="base"/>
            <a:r>
              <a:rPr lang="en-US" sz="7200">
                <a:solidFill>
                  <a:srgbClr val="1A4284"/>
                </a:solidFill>
              </a:rPr>
              <a:t>MATH</a:t>
            </a:r>
          </a:p>
        </p:txBody>
      </p:sp>
    </p:spTree>
    <p:extLst>
      <p:ext uri="{BB962C8B-B14F-4D97-AF65-F5344CB8AC3E}">
        <p14:creationId xmlns:p14="http://schemas.microsoft.com/office/powerpoint/2010/main" val="298343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FDF6CDE8-E469-5986-72F1-1C83EFB671D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1523965-C160-D037-D8F6-8517D58BD1D2}"/>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A3C9D64-7E32-AD42-F8FC-B4D8F6ADFD59}"/>
              </a:ext>
            </a:extLst>
          </p:cNvPr>
          <p:cNvSpPr txBox="1"/>
          <p:nvPr/>
        </p:nvSpPr>
        <p:spPr>
          <a:xfrm>
            <a:off x="300720" y="221475"/>
            <a:ext cx="858073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solidFill>
                  <a:srgbClr val="FFFFFF"/>
                </a:solidFill>
              </a:rPr>
              <a:t>Unconditioned Normalizing Flows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0CA417-3334-77BF-570F-8C0E2CF3DC2A}"/>
                  </a:ext>
                </a:extLst>
              </p:cNvPr>
              <p:cNvSpPr txBox="1"/>
              <p:nvPr/>
            </p:nvSpPr>
            <p:spPr>
              <a:xfrm>
                <a:off x="196645" y="1103374"/>
                <a:ext cx="116905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An unconditional normalizing flow transforms a base random variable </a:t>
                </a:r>
                <a14:m>
                  <m:oMath xmlns:m="http://schemas.openxmlformats.org/officeDocument/2006/math">
                    <m:r>
                      <a:rPr lang="en-US" sz="1800" b="1" i="1" smtClean="0">
                        <a:latin typeface="Cambria Math" panose="02040503050406030204" pitchFamily="18" charset="0"/>
                      </a:rPr>
                      <m:t>𝒛</m:t>
                    </m:r>
                  </m:oMath>
                </a14:m>
                <a:r>
                  <a:rPr lang="en-US" sz="1800"/>
                  <a:t> (e.g., Gaussian) into a complex target variable </a:t>
                </a:r>
                <a14:m>
                  <m:oMath xmlns:m="http://schemas.openxmlformats.org/officeDocument/2006/math">
                    <m:r>
                      <a:rPr lang="en-US" sz="1800" b="1" i="1" smtClean="0">
                        <a:latin typeface="Cambria Math" panose="02040503050406030204" pitchFamily="18" charset="0"/>
                      </a:rPr>
                      <m:t>𝒙</m:t>
                    </m:r>
                  </m:oMath>
                </a14:m>
                <a:r>
                  <a:rPr lang="en-US" sz="1800"/>
                  <a:t> through an invertible function </a:t>
                </a:r>
                <a14:m>
                  <m:oMath xmlns:m="http://schemas.openxmlformats.org/officeDocument/2006/math">
                    <m:r>
                      <a:rPr lang="en-US" sz="1800" b="1" i="1" smtClean="0">
                        <a:latin typeface="Cambria Math" panose="02040503050406030204" pitchFamily="18" charset="0"/>
                      </a:rPr>
                      <m:t>𝒇</m:t>
                    </m:r>
                  </m:oMath>
                </a14:m>
                <a:r>
                  <a:rPr lang="en-US" sz="1800"/>
                  <a:t>:</a:t>
                </a:r>
              </a:p>
            </p:txBody>
          </p:sp>
        </mc:Choice>
        <mc:Fallback xmlns="">
          <p:sp>
            <p:nvSpPr>
              <p:cNvPr id="4" name="TextBox 3">
                <a:extLst>
                  <a:ext uri="{FF2B5EF4-FFF2-40B4-BE49-F238E27FC236}">
                    <a16:creationId xmlns:a16="http://schemas.microsoft.com/office/drawing/2014/main" id="{4C0CA417-3334-77BF-570F-8C0E2CF3DC2A}"/>
                  </a:ext>
                </a:extLst>
              </p:cNvPr>
              <p:cNvSpPr txBox="1">
                <a:spLocks noRot="1" noChangeAspect="1" noMove="1" noResize="1" noEditPoints="1" noAdjustHandles="1" noChangeArrowheads="1" noChangeShapeType="1" noTextEdit="1"/>
              </p:cNvSpPr>
              <p:nvPr/>
            </p:nvSpPr>
            <p:spPr>
              <a:xfrm>
                <a:off x="196645" y="1103374"/>
                <a:ext cx="11690554" cy="646331"/>
              </a:xfrm>
              <a:prstGeom prst="rect">
                <a:avLst/>
              </a:prstGeom>
              <a:blipFill>
                <a:blip r:embed="rId3"/>
                <a:stretch>
                  <a:fillRect l="-417"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36C8C7B-8B89-AB26-FAD3-6C9CFD0F479C}"/>
                  </a:ext>
                </a:extLst>
              </p:cNvPr>
              <p:cNvSpPr txBox="1"/>
              <p:nvPr/>
            </p:nvSpPr>
            <p:spPr>
              <a:xfrm>
                <a:off x="196643" y="2528792"/>
                <a:ext cx="11587415" cy="646331"/>
              </a:xfrm>
              <a:prstGeom prst="rect">
                <a:avLst/>
              </a:prstGeom>
              <a:noFill/>
            </p:spPr>
            <p:txBody>
              <a:bodyPr wrap="square">
                <a:spAutoFit/>
              </a:bodyPr>
              <a:lstStyle/>
              <a:p>
                <a:r>
                  <a:rPr lang="en-US" sz="1800"/>
                  <a:t>Each transformation </a:t>
                </a:r>
                <a14:m>
                  <m:oMath xmlns:m="http://schemas.openxmlformats.org/officeDocument/2006/math">
                    <m:sSub>
                      <m:sSubPr>
                        <m:ctrlPr>
                          <a:rPr lang="en-US" sz="1800" b="0" i="1" smtClean="0">
                            <a:latin typeface="Cambria Math" panose="02040503050406030204" pitchFamily="18" charset="0"/>
                          </a:rPr>
                        </m:ctrlPr>
                      </m:sSubPr>
                      <m:e>
                        <m:r>
                          <a:rPr lang="en-US" sz="1800" b="1" i="1" smtClean="0">
                            <a:latin typeface="Cambria Math" panose="02040503050406030204" pitchFamily="18" charset="0"/>
                          </a:rPr>
                          <m:t>𝒇</m:t>
                        </m:r>
                      </m:e>
                      <m:sub>
                        <m:r>
                          <a:rPr lang="en-US" sz="1800" b="0" i="1" smtClean="0">
                            <a:latin typeface="Cambria Math" panose="02040503050406030204" pitchFamily="18" charset="0"/>
                          </a:rPr>
                          <m:t>𝐾</m:t>
                        </m:r>
                      </m:sub>
                    </m:sSub>
                  </m:oMath>
                </a14:m>
                <a:r>
                  <a:rPr lang="en-US" sz="1800"/>
                  <a:t> ensures invertibility, allowing the computation of the probability density of </a:t>
                </a:r>
                <a14:m>
                  <m:oMath xmlns:m="http://schemas.openxmlformats.org/officeDocument/2006/math">
                    <m:r>
                      <a:rPr lang="en-US" sz="1800" b="0" i="1" smtClean="0">
                        <a:latin typeface="Cambria Math" panose="02040503050406030204" pitchFamily="18" charset="0"/>
                      </a:rPr>
                      <m:t>𝑥</m:t>
                    </m:r>
                  </m:oMath>
                </a14:m>
                <a:r>
                  <a:rPr lang="en-US" sz="1800"/>
                  <a:t> via the change of variables formula:</a:t>
                </a:r>
              </a:p>
            </p:txBody>
          </p:sp>
        </mc:Choice>
        <mc:Fallback xmlns="">
          <p:sp>
            <p:nvSpPr>
              <p:cNvPr id="13" name="TextBox 12">
                <a:extLst>
                  <a:ext uri="{FF2B5EF4-FFF2-40B4-BE49-F238E27FC236}">
                    <a16:creationId xmlns:a16="http://schemas.microsoft.com/office/drawing/2014/main" id="{036C8C7B-8B89-AB26-FAD3-6C9CFD0F479C}"/>
                  </a:ext>
                </a:extLst>
              </p:cNvPr>
              <p:cNvSpPr txBox="1">
                <a:spLocks noRot="1" noChangeAspect="1" noMove="1" noResize="1" noEditPoints="1" noAdjustHandles="1" noChangeArrowheads="1" noChangeShapeType="1" noTextEdit="1"/>
              </p:cNvSpPr>
              <p:nvPr/>
            </p:nvSpPr>
            <p:spPr>
              <a:xfrm>
                <a:off x="196643" y="2528792"/>
                <a:ext cx="11587415" cy="646331"/>
              </a:xfrm>
              <a:prstGeom prst="rect">
                <a:avLst/>
              </a:prstGeom>
              <a:blipFill>
                <a:blip r:embed="rId4"/>
                <a:stretch>
                  <a:fillRect l="-421"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62ED268-C5E3-9C31-1B41-38018191219D}"/>
                  </a:ext>
                </a:extLst>
              </p:cNvPr>
              <p:cNvSpPr txBox="1"/>
              <p:nvPr/>
            </p:nvSpPr>
            <p:spPr>
              <a:xfrm>
                <a:off x="4052383" y="1918021"/>
                <a:ext cx="387593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𝒙</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𝒇</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𝒇</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𝒇</m:t>
                              </m:r>
                            </m:e>
                            <m:sub>
                              <m:r>
                                <a:rPr lang="en-US" sz="2000" b="0" i="1" smtClean="0">
                                  <a:latin typeface="Cambria Math" panose="02040503050406030204" pitchFamily="18" charset="0"/>
                                </a:rPr>
                                <m:t>1</m:t>
                              </m:r>
                            </m:sub>
                          </m:sSub>
                        </m:e>
                      </m:d>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𝒛</m:t>
                          </m:r>
                        </m:e>
                      </m:d>
                      <m:r>
                        <a:rPr lang="en-US" sz="2000" b="0" i="1" smtClean="0">
                          <a:latin typeface="Cambria Math" panose="02040503050406030204" pitchFamily="18" charset="0"/>
                        </a:rPr>
                        <m:t>=</m:t>
                      </m:r>
                      <m:r>
                        <a:rPr lang="en-US" sz="2000" b="1" i="1" smtClean="0">
                          <a:latin typeface="Cambria Math" panose="02040503050406030204" pitchFamily="18" charset="0"/>
                        </a:rPr>
                        <m:t>𝒇</m:t>
                      </m:r>
                      <m:r>
                        <a:rPr lang="en-US" sz="2000" b="0" i="1" smtClean="0">
                          <a:latin typeface="Cambria Math" panose="02040503050406030204" pitchFamily="18" charset="0"/>
                        </a:rPr>
                        <m:t>(</m:t>
                      </m:r>
                      <m:r>
                        <a:rPr lang="en-US" sz="2000" b="1" i="1" smtClean="0">
                          <a:latin typeface="Cambria Math" panose="02040503050406030204" pitchFamily="18" charset="0"/>
                        </a:rPr>
                        <m:t>𝒛</m:t>
                      </m:r>
                      <m:r>
                        <a:rPr lang="en-US" sz="2000" b="0" i="1" smtClean="0">
                          <a:latin typeface="Cambria Math" panose="02040503050406030204" pitchFamily="18" charset="0"/>
                        </a:rPr>
                        <m:t>)</m:t>
                      </m:r>
                    </m:oMath>
                  </m:oMathPara>
                </a14:m>
                <a:endParaRPr lang="en-US" sz="2000" b="0"/>
              </a:p>
            </p:txBody>
          </p:sp>
        </mc:Choice>
        <mc:Fallback xmlns="">
          <p:sp>
            <p:nvSpPr>
              <p:cNvPr id="5" name="TextBox 4">
                <a:extLst>
                  <a:ext uri="{FF2B5EF4-FFF2-40B4-BE49-F238E27FC236}">
                    <a16:creationId xmlns:a16="http://schemas.microsoft.com/office/drawing/2014/main" id="{A62ED268-C5E3-9C31-1B41-38018191219D}"/>
                  </a:ext>
                </a:extLst>
              </p:cNvPr>
              <p:cNvSpPr txBox="1">
                <a:spLocks noRot="1" noChangeAspect="1" noMove="1" noResize="1" noEditPoints="1" noAdjustHandles="1" noChangeArrowheads="1" noChangeShapeType="1" noTextEdit="1"/>
              </p:cNvSpPr>
              <p:nvPr/>
            </p:nvSpPr>
            <p:spPr>
              <a:xfrm>
                <a:off x="4052383" y="1918021"/>
                <a:ext cx="3875933" cy="307777"/>
              </a:xfrm>
              <a:prstGeom prst="rect">
                <a:avLst/>
              </a:prstGeom>
              <a:blipFill>
                <a:blip r:embed="rId5"/>
                <a:stretch>
                  <a:fillRect l="-314" r="-188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7FAD404-3089-2752-8A7A-1E24AD2BA7E7}"/>
                  </a:ext>
                </a:extLst>
              </p:cNvPr>
              <p:cNvSpPr txBox="1"/>
              <p:nvPr/>
            </p:nvSpPr>
            <p:spPr>
              <a:xfrm>
                <a:off x="1919136" y="3091320"/>
                <a:ext cx="8353727" cy="6970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𝑝</m:t>
                          </m:r>
                        </m:e>
                        <m:sub>
                          <m:r>
                            <a:rPr lang="en-US" sz="2000" b="1" i="1" smtClean="0">
                              <a:latin typeface="Cambria Math" panose="02040503050406030204" pitchFamily="18" charset="0"/>
                            </a:rPr>
                            <m:t>𝑿</m:t>
                          </m:r>
                        </m:sub>
                      </m:sSub>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1" i="1" smtClean="0">
                              <a:latin typeface="Cambria Math" panose="02040503050406030204" pitchFamily="18" charset="0"/>
                            </a:rPr>
                            <m:t>𝒁</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b="1" i="1">
                                  <a:latin typeface="Cambria Math" panose="02040503050406030204" pitchFamily="18" charset="0"/>
                                </a:rPr>
                                <m:t>𝒇</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r>
                                <a:rPr lang="en-US" sz="2000" b="1" i="1">
                                  <a:latin typeface="Cambria Math" panose="02040503050406030204" pitchFamily="18" charset="0"/>
                                </a:rPr>
                                <m:t>𝒙</m:t>
                              </m:r>
                            </m:e>
                          </m:d>
                        </m:e>
                      </m:d>
                      <m:d>
                        <m:dPr>
                          <m:begChr m:val="|"/>
                          <m:endChr m:val="|"/>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i="0">
                                  <a:latin typeface="Cambria Math" panose="02040503050406030204" pitchFamily="18" charset="0"/>
                                </a:rPr>
                                <m:t>det</m:t>
                              </m:r>
                            </m:fName>
                            <m:e>
                              <m:d>
                                <m:dPr>
                                  <m:ctrlPr>
                                    <a:rPr lang="en-US" sz="2000" b="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𝒇</m:t>
                                          </m:r>
                                        </m:e>
                                        <m:sup>
                                          <m:r>
                                            <a:rPr lang="en-US" sz="2000" i="1">
                                              <a:latin typeface="Cambria Math" panose="02040503050406030204" pitchFamily="18" charset="0"/>
                                            </a:rPr>
                                            <m:t>−1</m:t>
                                          </m:r>
                                        </m:sup>
                                      </m:sSup>
                                    </m:num>
                                    <m:den>
                                      <m:r>
                                        <a:rPr lang="en-US" sz="2000" b="0" i="1">
                                          <a:latin typeface="Cambria Math" panose="02040503050406030204" pitchFamily="18" charset="0"/>
                                        </a:rPr>
                                        <m:t>𝜕</m:t>
                                      </m:r>
                                      <m:r>
                                        <a:rPr lang="en-US" sz="2000" b="1" i="1" smtClean="0">
                                          <a:latin typeface="Cambria Math" panose="02040503050406030204" pitchFamily="18" charset="0"/>
                                        </a:rPr>
                                        <m:t>𝒙</m:t>
                                      </m:r>
                                    </m:den>
                                  </m:f>
                                </m:e>
                              </m:d>
                            </m:e>
                          </m:func>
                        </m:e>
                      </m:d>
                    </m:oMath>
                  </m:oMathPara>
                </a14:m>
                <a:endParaRPr lang="en-US" sz="2000"/>
              </a:p>
            </p:txBody>
          </p:sp>
        </mc:Choice>
        <mc:Fallback xmlns="">
          <p:sp>
            <p:nvSpPr>
              <p:cNvPr id="6" name="TextBox 5">
                <a:extLst>
                  <a:ext uri="{FF2B5EF4-FFF2-40B4-BE49-F238E27FC236}">
                    <a16:creationId xmlns:a16="http://schemas.microsoft.com/office/drawing/2014/main" id="{D7FAD404-3089-2752-8A7A-1E24AD2BA7E7}"/>
                  </a:ext>
                </a:extLst>
              </p:cNvPr>
              <p:cNvSpPr txBox="1">
                <a:spLocks noRot="1" noChangeAspect="1" noMove="1" noResize="1" noEditPoints="1" noAdjustHandles="1" noChangeArrowheads="1" noChangeShapeType="1" noTextEdit="1"/>
              </p:cNvSpPr>
              <p:nvPr/>
            </p:nvSpPr>
            <p:spPr>
              <a:xfrm>
                <a:off x="1919136" y="3091320"/>
                <a:ext cx="8353727" cy="69705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F0ABEC5-F2C0-C32C-8493-9A4C1FAEAF42}"/>
                  </a:ext>
                </a:extLst>
              </p:cNvPr>
              <p:cNvSpPr txBox="1"/>
              <p:nvPr/>
            </p:nvSpPr>
            <p:spPr>
              <a:xfrm>
                <a:off x="196643" y="3946987"/>
                <a:ext cx="11587415" cy="696088"/>
              </a:xfrm>
              <a:prstGeom prst="rect">
                <a:avLst/>
              </a:prstGeom>
              <a:noFill/>
            </p:spPr>
            <p:txBody>
              <a:bodyPr wrap="square">
                <a:spAutoFit/>
              </a:bodyPr>
              <a:lstStyle/>
              <a:p>
                <a:r>
                  <a:rPr lang="en-US" sz="1800"/>
                  <a:t>During training with a sample </a:t>
                </a:r>
                <a14:m>
                  <m:oMath xmlns:m="http://schemas.openxmlformats.org/officeDocument/2006/math">
                    <m:d>
                      <m:dPr>
                        <m:begChr m:val="{"/>
                        <m:endChr m:val="}"/>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1" i="1" smtClean="0">
                                <a:latin typeface="Cambria Math" panose="02040503050406030204" pitchFamily="18" charset="0"/>
                              </a:rPr>
                              <m:t>𝒙</m:t>
                            </m:r>
                          </m:e>
                          <m:sup>
                            <m:r>
                              <a:rPr lang="en-US" sz="1800" b="0" i="1" smtClean="0">
                                <a:latin typeface="Cambria Math" panose="02040503050406030204" pitchFamily="18" charset="0"/>
                              </a:rPr>
                              <m:t>(1)</m:t>
                            </m:r>
                          </m:sup>
                        </m:sSup>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r>
                              <a:rPr lang="en-US" sz="1800" b="0" i="1" smtClean="0">
                                <a:latin typeface="Cambria Math" panose="02040503050406030204" pitchFamily="18" charset="0"/>
                              </a:rPr>
                              <m:t>2</m:t>
                            </m:r>
                            <m:r>
                              <a:rPr lang="en-US" sz="1800" i="1">
                                <a:latin typeface="Cambria Math" panose="02040503050406030204" pitchFamily="18" charset="0"/>
                              </a:rPr>
                              <m:t>)</m:t>
                            </m:r>
                          </m:sup>
                        </m:sSup>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r>
                              <a:rPr lang="en-US" sz="1800" b="1" i="1">
                                <a:latin typeface="Cambria Math" panose="02040503050406030204" pitchFamily="18" charset="0"/>
                              </a:rPr>
                              <m:t>𝒙</m:t>
                            </m:r>
                          </m:e>
                          <m:sup>
                            <m:r>
                              <a:rPr lang="en-US" sz="1800" i="1">
                                <a:latin typeface="Cambria Math" panose="02040503050406030204" pitchFamily="18" charset="0"/>
                              </a:rPr>
                              <m:t>(</m:t>
                            </m:r>
                            <m:r>
                              <a:rPr lang="en-US" sz="1800" b="0" i="1" smtClean="0">
                                <a:latin typeface="Cambria Math" panose="02040503050406030204" pitchFamily="18" charset="0"/>
                              </a:rPr>
                              <m:t>𝑛</m:t>
                            </m:r>
                            <m:r>
                              <a:rPr lang="en-US" sz="1800" i="1">
                                <a:latin typeface="Cambria Math" panose="02040503050406030204" pitchFamily="18" charset="0"/>
                              </a:rPr>
                              <m:t>)</m:t>
                            </m:r>
                          </m:sup>
                        </m:sSup>
                      </m:e>
                    </m:d>
                  </m:oMath>
                </a14:m>
                <a:r>
                  <a:rPr lang="en-US" sz="1800"/>
                  <a:t>, the loss is the negative log likelihood</a:t>
                </a:r>
                <a14:m>
                  <m:oMath xmlns:m="http://schemas.openxmlformats.org/officeDocument/2006/math">
                    <m:r>
                      <a:rPr lang="en-US" sz="1800" b="0" i="0" smtClean="0">
                        <a:latin typeface="Cambria Math" panose="02040503050406030204" pitchFamily="18" charset="0"/>
                      </a:rPr>
                      <m:t> </m:t>
                    </m:r>
                    <m:func>
                      <m:funcPr>
                        <m:ctrlPr>
                          <a:rPr lang="en-US" sz="1800" i="1" smtClean="0">
                            <a:latin typeface="Cambria Math" panose="02040503050406030204" pitchFamily="18" charset="0"/>
                          </a:rPr>
                        </m:ctrlPr>
                      </m:funcPr>
                      <m:fName>
                        <m:r>
                          <a:rPr lang="en-US" sz="1800" b="0" i="1" smtClean="0">
                            <a:latin typeface="Cambria Math" panose="02040503050406030204" pitchFamily="18" charset="0"/>
                          </a:rPr>
                          <m:t>−</m:t>
                        </m:r>
                        <m:r>
                          <m:rPr>
                            <m:sty m:val="p"/>
                          </m:rPr>
                          <a:rPr lang="en-US" sz="1800">
                            <a:latin typeface="Cambria Math" panose="02040503050406030204" pitchFamily="18" charset="0"/>
                          </a:rPr>
                          <m:t>log</m:t>
                        </m:r>
                      </m:fName>
                      <m:e>
                        <m:r>
                          <a:rPr lang="en-US" sz="1800" i="1">
                            <a:latin typeface="Cambria Math" panose="02040503050406030204" pitchFamily="18" charset="0"/>
                          </a:rPr>
                          <m:t>𝐿</m:t>
                        </m:r>
                        <m:d>
                          <m:dPr>
                            <m:ctrlPr>
                              <a:rPr lang="en-US" sz="1800" i="1">
                                <a:latin typeface="Cambria Math" panose="02040503050406030204" pitchFamily="18" charset="0"/>
                              </a:rPr>
                            </m:ctrlPr>
                          </m:dPr>
                          <m:e>
                            <m:r>
                              <a:rPr lang="en-US" sz="1800" b="1" i="1">
                                <a:latin typeface="Cambria Math" panose="02040503050406030204" pitchFamily="18" charset="0"/>
                              </a:rPr>
                              <m:t>𝒇</m:t>
                            </m:r>
                          </m:e>
                        </m:d>
                      </m:e>
                    </m:func>
                  </m:oMath>
                </a14:m>
                <a:r>
                  <a:rPr lang="en-US" sz="1800"/>
                  <a:t>. The loss is minimized to find the best mapping </a:t>
                </a:r>
                <a14:m>
                  <m:oMath xmlns:m="http://schemas.openxmlformats.org/officeDocument/2006/math">
                    <m:acc>
                      <m:accPr>
                        <m:chr m:val="̂"/>
                        <m:ctrlPr>
                          <a:rPr lang="en-US" sz="1800" b="1" i="1">
                            <a:latin typeface="Cambria Math" panose="02040503050406030204" pitchFamily="18" charset="0"/>
                          </a:rPr>
                        </m:ctrlPr>
                      </m:accPr>
                      <m:e>
                        <m:r>
                          <a:rPr lang="en-US" sz="1800" b="1" i="1">
                            <a:latin typeface="Cambria Math" panose="02040503050406030204" pitchFamily="18" charset="0"/>
                          </a:rPr>
                          <m:t>𝒇</m:t>
                        </m:r>
                      </m:e>
                    </m:acc>
                  </m:oMath>
                </a14:m>
                <a:r>
                  <a:rPr lang="en-US" sz="1800" b="1"/>
                  <a:t> </a:t>
                </a:r>
                <a:r>
                  <a:rPr lang="en-US" sz="1800"/>
                  <a:t>to the target distribution:</a:t>
                </a:r>
              </a:p>
            </p:txBody>
          </p:sp>
        </mc:Choice>
        <mc:Fallback xmlns="">
          <p:sp>
            <p:nvSpPr>
              <p:cNvPr id="11" name="TextBox 10">
                <a:extLst>
                  <a:ext uri="{FF2B5EF4-FFF2-40B4-BE49-F238E27FC236}">
                    <a16:creationId xmlns:a16="http://schemas.microsoft.com/office/drawing/2014/main" id="{5F0ABEC5-F2C0-C32C-8493-9A4C1FAEAF42}"/>
                  </a:ext>
                </a:extLst>
              </p:cNvPr>
              <p:cNvSpPr txBox="1">
                <a:spLocks noRot="1" noChangeAspect="1" noMove="1" noResize="1" noEditPoints="1" noAdjustHandles="1" noChangeArrowheads="1" noChangeShapeType="1" noTextEdit="1"/>
              </p:cNvSpPr>
              <p:nvPr/>
            </p:nvSpPr>
            <p:spPr>
              <a:xfrm>
                <a:off x="196643" y="3946987"/>
                <a:ext cx="11587415" cy="696088"/>
              </a:xfrm>
              <a:prstGeom prst="rect">
                <a:avLst/>
              </a:prstGeom>
              <a:blipFill>
                <a:blip r:embed="rId7"/>
                <a:stretch>
                  <a:fillRect l="-421" t="-1739"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9A783AF-6312-0385-F430-99A2281F8AC9}"/>
                  </a:ext>
                </a:extLst>
              </p:cNvPr>
              <p:cNvSpPr txBox="1"/>
              <p:nvPr/>
            </p:nvSpPr>
            <p:spPr>
              <a:xfrm>
                <a:off x="-105651" y="4688148"/>
                <a:ext cx="12192000" cy="8402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𝒇</m:t>
                          </m:r>
                        </m:e>
                      </m:acc>
                      <m:r>
                        <a:rPr lang="en-US" sz="2000" b="0" i="1" smtClean="0">
                          <a:latin typeface="Cambria Math" panose="02040503050406030204" pitchFamily="18" charset="0"/>
                        </a:rPr>
                        <m:t>=</m:t>
                      </m:r>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𝑓</m:t>
                          </m:r>
                        </m:sub>
                      </m:sSub>
                      <m:d>
                        <m:dPr>
                          <m:begChr m:val="{"/>
                          <m:endChr m:val="}"/>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a:rPr lang="en-US" sz="2000" b="0" i="0" smtClean="0">
                                  <a:latin typeface="Cambria Math" panose="02040503050406030204" pitchFamily="18" charset="0"/>
                                </a:rPr>
                                <m:t>−</m:t>
                              </m:r>
                              <m:r>
                                <m:rPr>
                                  <m:sty m:val="p"/>
                                </m:rPr>
                                <a:rPr lang="en-US" sz="2000" b="0" i="0" smtClean="0">
                                  <a:latin typeface="Cambria Math" panose="02040503050406030204" pitchFamily="18" charset="0"/>
                                </a:rPr>
                                <m:t>log</m:t>
                              </m:r>
                            </m:fName>
                            <m:e>
                              <m:r>
                                <a:rPr lang="en-US" sz="2000" i="1">
                                  <a:latin typeface="Cambria Math" panose="02040503050406030204" pitchFamily="18" charset="0"/>
                                </a:rPr>
                                <m:t>𝐿</m:t>
                              </m:r>
                              <m:d>
                                <m:dPr>
                                  <m:ctrlPr>
                                    <a:rPr lang="en-US" sz="2000" i="1">
                                      <a:latin typeface="Cambria Math" panose="02040503050406030204" pitchFamily="18" charset="0"/>
                                    </a:rPr>
                                  </m:ctrlPr>
                                </m:dPr>
                                <m:e>
                                  <m:r>
                                    <a:rPr lang="en-US" sz="2000" b="1" i="1">
                                      <a:latin typeface="Cambria Math" panose="02040503050406030204" pitchFamily="18" charset="0"/>
                                    </a:rPr>
                                    <m:t>𝒇</m:t>
                                  </m:r>
                                </m:e>
                              </m:d>
                            </m:e>
                          </m:func>
                        </m:e>
                      </m:d>
                      <m:r>
                        <a:rPr lang="en-US" sz="2000" i="1">
                          <a:latin typeface="Cambria Math" panose="02040503050406030204" pitchFamily="18" charset="0"/>
                        </a:rPr>
                        <m:t>=</m:t>
                      </m:r>
                      <m:r>
                        <a:rPr lang="en-US" sz="2000" i="1">
                          <a:latin typeface="Cambria Math" panose="02040503050406030204" pitchFamily="18" charset="0"/>
                        </a:rPr>
                        <m:t>𝑎𝑟𝑔𝑚𝑖</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𝑓</m:t>
                          </m:r>
                        </m:sub>
                      </m:sSub>
                      <m:d>
                        <m:dPr>
                          <m:begChr m:val="{"/>
                          <m:endChr m:val="}"/>
                          <m:ctrlPr>
                            <a:rPr lang="en-US" sz="2000" i="1">
                              <a:latin typeface="Cambria Math" panose="02040503050406030204" pitchFamily="18" charset="0"/>
                            </a:rPr>
                          </m:ctrlPr>
                        </m:dPr>
                        <m:e>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d>
                                <m:dPr>
                                  <m:begChr m:val="["/>
                                  <m:endChr m:val="]"/>
                                  <m:ctrlPr>
                                    <a:rPr lang="en-US" sz="2000" b="0" i="1" smtClean="0">
                                      <a:latin typeface="Cambria Math" panose="02040503050406030204" pitchFamily="18" charset="0"/>
                                    </a:rPr>
                                  </m:ctrlPr>
                                </m:dPr>
                                <m:e>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𝑍</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b="1" i="1">
                                                  <a:latin typeface="Cambria Math" panose="02040503050406030204" pitchFamily="18" charset="0"/>
                                                </a:rPr>
                                                <m:t>𝒇</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r>
                                                    <a:rPr lang="en-US" sz="2000" b="0" i="1" smtClean="0">
                                                      <a:latin typeface="Cambria Math" panose="02040503050406030204" pitchFamily="18" charset="0"/>
                                                    </a:rPr>
                                                    <m:t>𝑖</m:t>
                                                  </m:r>
                                                  <m:r>
                                                    <a:rPr lang="en-US" sz="2000" i="1">
                                                      <a:latin typeface="Cambria Math" panose="02040503050406030204" pitchFamily="18" charset="0"/>
                                                    </a:rPr>
                                                    <m:t>)</m:t>
                                                  </m:r>
                                                </m:sup>
                                              </m:sSup>
                                            </m:e>
                                          </m:d>
                                        </m:e>
                                      </m:d>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d>
                                            <m:dPr>
                                              <m:begChr m:val="|"/>
                                              <m:endChr m:val="|"/>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det</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𝒇</m:t>
                                                              </m:r>
                                                            </m:e>
                                                            <m:sup>
                                                              <m:r>
                                                                <a:rPr lang="en-US" sz="2000" i="1">
                                                                  <a:latin typeface="Cambria Math" panose="02040503050406030204" pitchFamily="18" charset="0"/>
                                                                </a:rPr>
                                                                <m:t>−1</m:t>
                                                              </m:r>
                                                            </m:sup>
                                                          </m:sSup>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r>
                                                                <a:rPr lang="en-US" sz="2000" b="0" i="1" smtClean="0">
                                                                  <a:latin typeface="Cambria Math" panose="02040503050406030204" pitchFamily="18" charset="0"/>
                                                                </a:rPr>
                                                                <m:t>𝑖</m:t>
                                                              </m:r>
                                                              <m:r>
                                                                <a:rPr lang="en-US" sz="2000" i="1">
                                                                  <a:latin typeface="Cambria Math" panose="02040503050406030204" pitchFamily="18" charset="0"/>
                                                                </a:rPr>
                                                                <m:t>)</m:t>
                                                              </m:r>
                                                            </m:sup>
                                                          </m:sSup>
                                                        </m:den>
                                                      </m:f>
                                                    </m:e>
                                                  </m:d>
                                                </m:e>
                                              </m:func>
                                            </m:e>
                                          </m:d>
                                        </m:e>
                                      </m:func>
                                      <m:r>
                                        <a:rPr lang="en-US" sz="2000" b="0" i="1" smtClean="0">
                                          <a:latin typeface="Cambria Math" panose="02040503050406030204" pitchFamily="18" charset="0"/>
                                        </a:rPr>
                                        <m:t> </m:t>
                                      </m:r>
                                    </m:e>
                                  </m:func>
                                </m:e>
                              </m:d>
                            </m:e>
                          </m:nary>
                        </m:e>
                      </m:d>
                    </m:oMath>
                  </m:oMathPara>
                </a14:m>
                <a:endParaRPr lang="en-US" sz="2000"/>
              </a:p>
            </p:txBody>
          </p:sp>
        </mc:Choice>
        <mc:Fallback xmlns="">
          <p:sp>
            <p:nvSpPr>
              <p:cNvPr id="12" name="TextBox 11">
                <a:extLst>
                  <a:ext uri="{FF2B5EF4-FFF2-40B4-BE49-F238E27FC236}">
                    <a16:creationId xmlns:a16="http://schemas.microsoft.com/office/drawing/2014/main" id="{29A783AF-6312-0385-F430-99A2281F8AC9}"/>
                  </a:ext>
                </a:extLst>
              </p:cNvPr>
              <p:cNvSpPr txBox="1">
                <a:spLocks noRot="1" noChangeAspect="1" noMove="1" noResize="1" noEditPoints="1" noAdjustHandles="1" noChangeArrowheads="1" noChangeShapeType="1" noTextEdit="1"/>
              </p:cNvSpPr>
              <p:nvPr/>
            </p:nvSpPr>
            <p:spPr>
              <a:xfrm>
                <a:off x="-105651" y="4688148"/>
                <a:ext cx="12192000" cy="84029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118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8FFBE5E9-A4D1-E53F-0CEC-BA19F0DBB8B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D0D488D-C3FA-6101-FF94-EF833F9C5641}"/>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DD4FF2C-B9C8-1DAF-494C-EA84F12DC671}"/>
              </a:ext>
            </a:extLst>
          </p:cNvPr>
          <p:cNvSpPr txBox="1"/>
          <p:nvPr/>
        </p:nvSpPr>
        <p:spPr>
          <a:xfrm>
            <a:off x="300720" y="221475"/>
            <a:ext cx="858073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solidFill>
                  <a:srgbClr val="FFFFFF"/>
                </a:solidFill>
              </a:rPr>
              <a:t>Conditioned Normalizing Flows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EC75827-8E86-52B7-5029-D652F223D78D}"/>
                  </a:ext>
                </a:extLst>
              </p:cNvPr>
              <p:cNvSpPr txBox="1"/>
              <p:nvPr/>
            </p:nvSpPr>
            <p:spPr>
              <a:xfrm>
                <a:off x="4173891" y="2436495"/>
                <a:ext cx="434721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𝒙</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𝒇</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𝒇</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𝒇</m:t>
                              </m:r>
                            </m:e>
                            <m:sub>
                              <m:r>
                                <a:rPr lang="en-US" sz="2000" b="0" i="1" smtClean="0">
                                  <a:latin typeface="Cambria Math" panose="02040503050406030204" pitchFamily="18" charset="0"/>
                                </a:rPr>
                                <m:t>1</m:t>
                              </m:r>
                            </m:sub>
                          </m:sSub>
                        </m:e>
                      </m:d>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𝒛</m:t>
                          </m:r>
                          <m:r>
                            <a:rPr lang="en-US" sz="2000" b="0" i="1" smtClean="0">
                              <a:latin typeface="Cambria Math" panose="02040503050406030204" pitchFamily="18" charset="0"/>
                            </a:rPr>
                            <m:t>,</m:t>
                          </m:r>
                          <m:r>
                            <a:rPr lang="en-US" sz="2000" b="1" i="1" smtClean="0">
                              <a:latin typeface="Cambria Math" panose="02040503050406030204" pitchFamily="18" charset="0"/>
                            </a:rPr>
                            <m:t>𝒚</m:t>
                          </m:r>
                        </m:e>
                      </m:d>
                      <m:r>
                        <a:rPr lang="en-US" sz="2000" b="0" i="1" smtClean="0">
                          <a:latin typeface="Cambria Math" panose="02040503050406030204" pitchFamily="18" charset="0"/>
                        </a:rPr>
                        <m:t>=</m:t>
                      </m:r>
                      <m:r>
                        <a:rPr lang="en-US" sz="2000" b="1" i="1" smtClean="0">
                          <a:latin typeface="Cambria Math" panose="02040503050406030204" pitchFamily="18" charset="0"/>
                        </a:rPr>
                        <m:t>𝒇</m:t>
                      </m:r>
                      <m:r>
                        <a:rPr lang="en-US" sz="2000" b="0" i="1" smtClean="0">
                          <a:latin typeface="Cambria Math" panose="02040503050406030204" pitchFamily="18" charset="0"/>
                        </a:rPr>
                        <m:t>(</m:t>
                      </m:r>
                      <m:r>
                        <a:rPr lang="en-US" sz="2000" b="1" i="1" smtClean="0">
                          <a:latin typeface="Cambria Math" panose="02040503050406030204" pitchFamily="18" charset="0"/>
                        </a:rPr>
                        <m:t>𝒛</m:t>
                      </m:r>
                      <m:r>
                        <a:rPr lang="en-US" sz="2000" b="0" i="1" smtClean="0">
                          <a:latin typeface="Cambria Math" panose="02040503050406030204" pitchFamily="18" charset="0"/>
                        </a:rPr>
                        <m:t>,</m:t>
                      </m:r>
                      <m:r>
                        <a:rPr lang="en-US" sz="2000" b="1" i="1" smtClean="0">
                          <a:latin typeface="Cambria Math" panose="02040503050406030204" pitchFamily="18" charset="0"/>
                        </a:rPr>
                        <m:t>𝒚</m:t>
                      </m:r>
                      <m:r>
                        <a:rPr lang="en-US" sz="2000" b="0" i="1" smtClean="0">
                          <a:latin typeface="Cambria Math" panose="02040503050406030204" pitchFamily="18" charset="0"/>
                        </a:rPr>
                        <m:t>)</m:t>
                      </m:r>
                    </m:oMath>
                  </m:oMathPara>
                </a14:m>
                <a:endParaRPr lang="en-US" sz="2000" b="0"/>
              </a:p>
            </p:txBody>
          </p:sp>
        </mc:Choice>
        <mc:Fallback xmlns="">
          <p:sp>
            <p:nvSpPr>
              <p:cNvPr id="5" name="TextBox 4">
                <a:extLst>
                  <a:ext uri="{FF2B5EF4-FFF2-40B4-BE49-F238E27FC236}">
                    <a16:creationId xmlns:a16="http://schemas.microsoft.com/office/drawing/2014/main" id="{5EC75827-8E86-52B7-5029-D652F223D78D}"/>
                  </a:ext>
                </a:extLst>
              </p:cNvPr>
              <p:cNvSpPr txBox="1">
                <a:spLocks noRot="1" noChangeAspect="1" noMove="1" noResize="1" noEditPoints="1" noAdjustHandles="1" noChangeArrowheads="1" noChangeShapeType="1" noTextEdit="1"/>
              </p:cNvSpPr>
              <p:nvPr/>
            </p:nvSpPr>
            <p:spPr>
              <a:xfrm>
                <a:off x="4173891" y="2436495"/>
                <a:ext cx="4347216" cy="307777"/>
              </a:xfrm>
              <a:prstGeom prst="rect">
                <a:avLst/>
              </a:prstGeom>
              <a:blipFill>
                <a:blip r:embed="rId3"/>
                <a:stretch>
                  <a:fillRect l="-561" r="-1823"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2A5CDE7-65C6-43B3-0F40-2F764D069897}"/>
                  </a:ext>
                </a:extLst>
              </p:cNvPr>
              <p:cNvSpPr txBox="1"/>
              <p:nvPr/>
            </p:nvSpPr>
            <p:spPr>
              <a:xfrm>
                <a:off x="3670781" y="3055800"/>
                <a:ext cx="6044895" cy="6970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𝑝</m:t>
                          </m:r>
                        </m:e>
                        <m:sub>
                          <m:r>
                            <a:rPr lang="en-US" sz="2000" b="1" i="1" smtClean="0">
                              <a:latin typeface="Cambria Math" panose="02040503050406030204" pitchFamily="18" charset="0"/>
                            </a:rPr>
                            <m:t>𝑿</m:t>
                          </m:r>
                          <m:r>
                            <a:rPr lang="en-US" sz="2000" b="1" i="1" smtClean="0">
                              <a:latin typeface="Cambria Math" panose="02040503050406030204" pitchFamily="18" charset="0"/>
                            </a:rPr>
                            <m:t>|</m:t>
                          </m:r>
                          <m:r>
                            <a:rPr lang="en-US" sz="2000" b="1" i="1" smtClean="0">
                              <a:latin typeface="Cambria Math" panose="02040503050406030204" pitchFamily="18" charset="0"/>
                            </a:rPr>
                            <m:t>𝒀</m:t>
                          </m:r>
                        </m:sub>
                      </m:sSub>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r>
                            <a:rPr lang="en-US" sz="2000" b="1" i="1" smtClean="0">
                              <a:latin typeface="Cambria Math" panose="02040503050406030204" pitchFamily="18" charset="0"/>
                            </a:rPr>
                            <m:t>|</m:t>
                          </m:r>
                          <m:r>
                            <a:rPr lang="en-US" sz="2000" b="1" i="1" smtClean="0">
                              <a:latin typeface="Cambria Math" panose="02040503050406030204" pitchFamily="18" charset="0"/>
                            </a:rPr>
                            <m:t>𝒚</m:t>
                          </m:r>
                        </m:e>
                      </m:d>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1" i="1" smtClean="0">
                              <a:latin typeface="Cambria Math" panose="02040503050406030204" pitchFamily="18" charset="0"/>
                            </a:rPr>
                            <m:t>𝒁</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b="1" i="1">
                                  <a:latin typeface="Cambria Math" panose="02040503050406030204" pitchFamily="18" charset="0"/>
                                </a:rPr>
                                <m:t>𝒇</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b="1" i="1" smtClean="0">
                                  <a:latin typeface="Cambria Math" panose="02040503050406030204" pitchFamily="18" charset="0"/>
                                </a:rPr>
                                <m:t>,</m:t>
                              </m:r>
                              <m:r>
                                <a:rPr lang="en-US" sz="2000" b="1" i="1" smtClean="0">
                                  <a:latin typeface="Cambria Math" panose="02040503050406030204" pitchFamily="18" charset="0"/>
                                </a:rPr>
                                <m:t>𝒚</m:t>
                              </m:r>
                            </m:e>
                          </m:d>
                        </m:e>
                      </m:d>
                      <m:d>
                        <m:dPr>
                          <m:begChr m:val="|"/>
                          <m:endChr m:val="|"/>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i="0">
                                  <a:latin typeface="Cambria Math" panose="02040503050406030204" pitchFamily="18" charset="0"/>
                                </a:rPr>
                                <m:t>det</m:t>
                              </m:r>
                            </m:fName>
                            <m:e>
                              <m:d>
                                <m:dPr>
                                  <m:ctrlPr>
                                    <a:rPr lang="en-US" sz="2000" b="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𝒇</m:t>
                                          </m:r>
                                        </m:e>
                                        <m:sup>
                                          <m:r>
                                            <a:rPr lang="en-US" sz="2000" i="1">
                                              <a:latin typeface="Cambria Math" panose="02040503050406030204" pitchFamily="18" charset="0"/>
                                            </a:rPr>
                                            <m:t>−1</m:t>
                                          </m:r>
                                        </m:sup>
                                      </m:sSup>
                                      <m:r>
                                        <a:rPr lang="en-US" sz="2000" b="1" i="1" smtClean="0">
                                          <a:latin typeface="Cambria Math" panose="02040503050406030204" pitchFamily="18" charset="0"/>
                                        </a:rPr>
                                        <m:t>(</m:t>
                                      </m:r>
                                      <m:r>
                                        <a:rPr lang="en-US" sz="2000" b="1" i="1" smtClean="0">
                                          <a:latin typeface="Cambria Math" panose="02040503050406030204" pitchFamily="18" charset="0"/>
                                        </a:rPr>
                                        <m:t>𝒙</m:t>
                                      </m:r>
                                      <m:r>
                                        <a:rPr lang="en-US" sz="2000" b="1" i="1" smtClean="0">
                                          <a:latin typeface="Cambria Math" panose="02040503050406030204" pitchFamily="18" charset="0"/>
                                        </a:rPr>
                                        <m:t>,</m:t>
                                      </m:r>
                                      <m:r>
                                        <a:rPr lang="en-US" sz="2000" b="1" i="1" smtClean="0">
                                          <a:latin typeface="Cambria Math" panose="02040503050406030204" pitchFamily="18" charset="0"/>
                                        </a:rPr>
                                        <m:t>𝒚</m:t>
                                      </m:r>
                                      <m:r>
                                        <a:rPr lang="en-US" sz="2000" b="1" i="1" smtClean="0">
                                          <a:latin typeface="Cambria Math" panose="02040503050406030204" pitchFamily="18" charset="0"/>
                                        </a:rPr>
                                        <m:t>)</m:t>
                                      </m:r>
                                    </m:num>
                                    <m:den>
                                      <m:r>
                                        <a:rPr lang="en-US" sz="2000" b="0" i="1">
                                          <a:latin typeface="Cambria Math" panose="02040503050406030204" pitchFamily="18" charset="0"/>
                                        </a:rPr>
                                        <m:t>𝜕</m:t>
                                      </m:r>
                                      <m:r>
                                        <a:rPr lang="en-US" sz="2000" b="1" i="1" smtClean="0">
                                          <a:latin typeface="Cambria Math" panose="02040503050406030204" pitchFamily="18" charset="0"/>
                                        </a:rPr>
                                        <m:t>𝒙</m:t>
                                      </m:r>
                                    </m:den>
                                  </m:f>
                                </m:e>
                              </m:d>
                            </m:e>
                          </m:func>
                        </m:e>
                      </m:d>
                    </m:oMath>
                  </m:oMathPara>
                </a14:m>
                <a:endParaRPr lang="en-US" sz="2000"/>
              </a:p>
            </p:txBody>
          </p:sp>
        </mc:Choice>
        <mc:Fallback xmlns="">
          <p:sp>
            <p:nvSpPr>
              <p:cNvPr id="6" name="TextBox 5">
                <a:extLst>
                  <a:ext uri="{FF2B5EF4-FFF2-40B4-BE49-F238E27FC236}">
                    <a16:creationId xmlns:a16="http://schemas.microsoft.com/office/drawing/2014/main" id="{22A5CDE7-65C6-43B3-0F40-2F764D069897}"/>
                  </a:ext>
                </a:extLst>
              </p:cNvPr>
              <p:cNvSpPr txBox="1">
                <a:spLocks noRot="1" noChangeAspect="1" noMove="1" noResize="1" noEditPoints="1" noAdjustHandles="1" noChangeArrowheads="1" noChangeShapeType="1" noTextEdit="1"/>
              </p:cNvSpPr>
              <p:nvPr/>
            </p:nvSpPr>
            <p:spPr>
              <a:xfrm>
                <a:off x="3670781" y="3055800"/>
                <a:ext cx="6044895" cy="697050"/>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2BDA5CA-63FE-F0E2-3274-9EC5D3923D47}"/>
              </a:ext>
            </a:extLst>
          </p:cNvPr>
          <p:cNvSpPr txBox="1"/>
          <p:nvPr/>
        </p:nvSpPr>
        <p:spPr>
          <a:xfrm>
            <a:off x="196644" y="2459927"/>
            <a:ext cx="32889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t>Conditioned Invertibility</a:t>
            </a:r>
            <a:r>
              <a:rPr lang="en-US" sz="1800"/>
              <a:t>:</a:t>
            </a:r>
          </a:p>
        </p:txBody>
      </p:sp>
      <p:sp>
        <p:nvSpPr>
          <p:cNvPr id="10" name="TextBox 9">
            <a:extLst>
              <a:ext uri="{FF2B5EF4-FFF2-40B4-BE49-F238E27FC236}">
                <a16:creationId xmlns:a16="http://schemas.microsoft.com/office/drawing/2014/main" id="{80AC1C35-CA12-D71A-80D3-6F515D321AD7}"/>
              </a:ext>
            </a:extLst>
          </p:cNvPr>
          <p:cNvSpPr txBox="1"/>
          <p:nvPr/>
        </p:nvSpPr>
        <p:spPr>
          <a:xfrm>
            <a:off x="196645" y="3262483"/>
            <a:ext cx="40494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t>Conditioned Change of Variables</a:t>
            </a:r>
            <a:r>
              <a:rPr lang="en-US" sz="1800"/>
              <a: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84FC5ED-17D0-7963-9F24-3AC35BBDC772}"/>
                  </a:ext>
                </a:extLst>
              </p:cNvPr>
              <p:cNvSpPr txBox="1"/>
              <p:nvPr/>
            </p:nvSpPr>
            <p:spPr>
              <a:xfrm>
                <a:off x="196645" y="1103374"/>
                <a:ext cx="1169055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Conditional normalizing flows include a regression target </a:t>
                </a:r>
                <a14:m>
                  <m:oMath xmlns:m="http://schemas.openxmlformats.org/officeDocument/2006/math">
                    <m:r>
                      <a:rPr lang="en-US" sz="1800" b="0" i="1" smtClean="0">
                        <a:latin typeface="Cambria Math" panose="02040503050406030204" pitchFamily="18" charset="0"/>
                      </a:rPr>
                      <m:t>𝑦</m:t>
                    </m:r>
                  </m:oMath>
                </a14:m>
                <a:r>
                  <a:rPr lang="en-US" sz="1800"/>
                  <a:t> and differ from unconditional normalizing flows in that </a:t>
                </a:r>
              </a:p>
              <a:p>
                <a:pPr marL="342900" indent="-342900">
                  <a:buFont typeface="+mj-lt"/>
                  <a:buAutoNum type="arabicPeriod"/>
                </a:pPr>
                <a:r>
                  <a:rPr lang="en-US" sz="1800"/>
                  <a:t>All distributions are made conditional </a:t>
                </a:r>
              </a:p>
              <a:p>
                <a:pPr marL="342900" indent="-342900">
                  <a:buFont typeface="+mj-lt"/>
                  <a:buAutoNum type="arabicPeriod"/>
                </a:pPr>
                <a:r>
                  <a:rPr lang="en-US" sz="1800"/>
                  <a:t>The flow </a:t>
                </a:r>
                <a14:m>
                  <m:oMath xmlns:m="http://schemas.openxmlformats.org/officeDocument/2006/math">
                    <m:sSup>
                      <m:sSupPr>
                        <m:ctrlPr>
                          <a:rPr lang="en-US" sz="1800" b="0" i="1" smtClean="0">
                            <a:latin typeface="Cambria Math" panose="02040503050406030204" pitchFamily="18" charset="0"/>
                          </a:rPr>
                        </m:ctrlPr>
                      </m:sSupPr>
                      <m:e>
                        <m:r>
                          <a:rPr lang="en-US" sz="1800" b="1" i="1" smtClean="0">
                            <a:latin typeface="Cambria Math" panose="02040503050406030204" pitchFamily="18" charset="0"/>
                          </a:rPr>
                          <m:t>𝒇</m:t>
                        </m:r>
                      </m:e>
                      <m:sup>
                        <m:r>
                          <a:rPr lang="en-US" sz="1800" b="0" i="1" smtClean="0">
                            <a:latin typeface="Cambria Math" panose="02040503050406030204" pitchFamily="18" charset="0"/>
                          </a:rPr>
                          <m:t>−1</m:t>
                        </m:r>
                      </m:sup>
                    </m:sSup>
                  </m:oMath>
                </a14:m>
                <a:r>
                  <a:rPr lang="en-US" sz="1800"/>
                  <a:t> has a conditioning argument of </a:t>
                </a:r>
                <a14:m>
                  <m:oMath xmlns:m="http://schemas.openxmlformats.org/officeDocument/2006/math">
                    <m:r>
                      <a:rPr lang="en-US" sz="1800" b="1" i="1" smtClean="0">
                        <a:latin typeface="Cambria Math" panose="02040503050406030204" pitchFamily="18" charset="0"/>
                      </a:rPr>
                      <m:t>𝒚</m:t>
                    </m:r>
                  </m:oMath>
                </a14:m>
                <a:endParaRPr lang="en-US" sz="1800"/>
              </a:p>
            </p:txBody>
          </p:sp>
        </mc:Choice>
        <mc:Fallback xmlns="">
          <p:sp>
            <p:nvSpPr>
              <p:cNvPr id="12" name="TextBox 11">
                <a:extLst>
                  <a:ext uri="{FF2B5EF4-FFF2-40B4-BE49-F238E27FC236}">
                    <a16:creationId xmlns:a16="http://schemas.microsoft.com/office/drawing/2014/main" id="{884FC5ED-17D0-7963-9F24-3AC35BBDC772}"/>
                  </a:ext>
                </a:extLst>
              </p:cNvPr>
              <p:cNvSpPr txBox="1">
                <a:spLocks noRot="1" noChangeAspect="1" noMove="1" noResize="1" noEditPoints="1" noAdjustHandles="1" noChangeArrowheads="1" noChangeShapeType="1" noTextEdit="1"/>
              </p:cNvSpPr>
              <p:nvPr/>
            </p:nvSpPr>
            <p:spPr>
              <a:xfrm>
                <a:off x="196645" y="1103374"/>
                <a:ext cx="11690554" cy="923330"/>
              </a:xfrm>
              <a:prstGeom prst="rect">
                <a:avLst/>
              </a:prstGeom>
              <a:blipFill>
                <a:blip r:embed="rId5"/>
                <a:stretch>
                  <a:fillRect l="-417" t="-3311"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834AF53-24CD-ACC0-DC70-D8D70FF0E396}"/>
                  </a:ext>
                </a:extLst>
              </p:cNvPr>
              <p:cNvSpPr txBox="1"/>
              <p:nvPr/>
            </p:nvSpPr>
            <p:spPr>
              <a:xfrm>
                <a:off x="300720" y="4459222"/>
                <a:ext cx="11690554" cy="8402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panose="02040503050406030204" pitchFamily="18" charset="0"/>
                            </a:rPr>
                            <m:t>𝒇</m:t>
                          </m:r>
                        </m:e>
                      </m:acc>
                      <m:r>
                        <a:rPr lang="en-US" sz="2000" i="1">
                          <a:latin typeface="Cambria Math" panose="02040503050406030204" pitchFamily="18" charset="0"/>
                        </a:rPr>
                        <m:t>=</m:t>
                      </m:r>
                      <m:r>
                        <a:rPr lang="en-US" sz="2000" i="1">
                          <a:latin typeface="Cambria Math" panose="02040503050406030204" pitchFamily="18" charset="0"/>
                        </a:rPr>
                        <m:t>𝑎𝑟𝑔𝑚𝑖</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𝑓</m:t>
                          </m:r>
                        </m:sub>
                      </m:sSub>
                      <m:d>
                        <m:dPr>
                          <m:begChr m:val="{"/>
                          <m:endChr m:val="}"/>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r>
                                <a:rPr lang="en-US" sz="2000">
                                  <a:latin typeface="Cambria Math" panose="02040503050406030204" pitchFamily="18" charset="0"/>
                                </a:rPr>
                                <m:t>−</m:t>
                              </m:r>
                              <m:r>
                                <m:rPr>
                                  <m:sty m:val="p"/>
                                </m:rPr>
                                <a:rPr lang="en-US" sz="2000">
                                  <a:latin typeface="Cambria Math" panose="02040503050406030204" pitchFamily="18" charset="0"/>
                                </a:rPr>
                                <m:t>log</m:t>
                              </m:r>
                            </m:fName>
                            <m:e>
                              <m:r>
                                <a:rPr lang="en-US" sz="2000" i="1">
                                  <a:latin typeface="Cambria Math" panose="02040503050406030204" pitchFamily="18" charset="0"/>
                                </a:rPr>
                                <m:t>𝐿</m:t>
                              </m:r>
                              <m:d>
                                <m:dPr>
                                  <m:ctrlPr>
                                    <a:rPr lang="en-US" sz="2000" i="1">
                                      <a:latin typeface="Cambria Math" panose="02040503050406030204" pitchFamily="18" charset="0"/>
                                    </a:rPr>
                                  </m:ctrlPr>
                                </m:dPr>
                                <m:e>
                                  <m:r>
                                    <a:rPr lang="en-US" sz="2000" b="1" i="1">
                                      <a:latin typeface="Cambria Math" panose="02040503050406030204" pitchFamily="18" charset="0"/>
                                    </a:rPr>
                                    <m:t>𝒇</m:t>
                                  </m:r>
                                </m:e>
                              </m:d>
                            </m:e>
                          </m:func>
                        </m:e>
                      </m:d>
                      <m:r>
                        <a:rPr lang="en-US" sz="2000" i="1">
                          <a:latin typeface="Cambria Math" panose="02040503050406030204" pitchFamily="18" charset="0"/>
                        </a:rPr>
                        <m:t>=</m:t>
                      </m:r>
                      <m:r>
                        <a:rPr lang="en-US" sz="2000" i="1">
                          <a:latin typeface="Cambria Math" panose="02040503050406030204" pitchFamily="18" charset="0"/>
                        </a:rPr>
                        <m:t>𝑎𝑟𝑔𝑚𝑖</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𝑓</m:t>
                          </m:r>
                        </m:sub>
                      </m:sSub>
                      <m:d>
                        <m:dPr>
                          <m:begChr m:val="{"/>
                          <m:endChr m:val="}"/>
                          <m:ctrlPr>
                            <a:rPr lang="en-US" sz="2000" i="1">
                              <a:latin typeface="Cambria Math" panose="02040503050406030204" pitchFamily="18" charset="0"/>
                            </a:rPr>
                          </m:ctrlPr>
                        </m:dPr>
                        <m:e>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d>
                                <m:dPr>
                                  <m:begChr m:val="["/>
                                  <m:endChr m:val="]"/>
                                  <m:ctrlPr>
                                    <a:rPr lang="en-US" sz="2000" b="0" i="1" smtClean="0">
                                      <a:latin typeface="Cambria Math" panose="02040503050406030204" pitchFamily="18" charset="0"/>
                                    </a:rPr>
                                  </m:ctrlPr>
                                </m:dPr>
                                <m:e>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𝑍</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b="1" i="1">
                                                  <a:latin typeface="Cambria Math" panose="02040503050406030204" pitchFamily="18" charset="0"/>
                                                </a:rPr>
                                                <m:t>𝒇</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r>
                                                    <a:rPr lang="en-US" sz="2000" b="0" i="1" smtClean="0">
                                                      <a:latin typeface="Cambria Math" panose="02040503050406030204" pitchFamily="18" charset="0"/>
                                                    </a:rPr>
                                                    <m:t>𝑖</m:t>
                                                  </m:r>
                                                  <m:r>
                                                    <a:rPr lang="en-US" sz="2000" i="1">
                                                      <a:latin typeface="Cambria Math" panose="02040503050406030204" pitchFamily="18" charset="0"/>
                                                    </a:rPr>
                                                    <m:t>)</m:t>
                                                  </m:r>
                                                </m:sup>
                                              </m:sSup>
                                              <m:r>
                                                <a:rPr lang="en-US" sz="2000" b="1" i="1" smtClean="0">
                                                  <a:latin typeface="Cambria Math" panose="02040503050406030204" pitchFamily="18" charset="0"/>
                                                </a:rPr>
                                                <m:t>,</m:t>
                                              </m:r>
                                              <m:sSup>
                                                <m:sSupPr>
                                                  <m:ctrlPr>
                                                    <a:rPr lang="en-US" sz="2000" i="1">
                                                      <a:latin typeface="Cambria Math" panose="02040503050406030204" pitchFamily="18" charset="0"/>
                                                    </a:rPr>
                                                  </m:ctrlPr>
                                                </m:sSupPr>
                                                <m:e>
                                                  <m:r>
                                                    <a:rPr lang="en-US" sz="2000" b="1" i="1" smtClean="0">
                                                      <a:latin typeface="Cambria Math" panose="02040503050406030204" pitchFamily="18" charset="0"/>
                                                    </a:rPr>
                                                    <m:t>𝒚</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e>
                                      </m:d>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d>
                                            <m:dPr>
                                              <m:begChr m:val="|"/>
                                              <m:endChr m:val="|"/>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det</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𝒇</m:t>
                                                              </m:r>
                                                            </m:e>
                                                            <m:sup>
                                                              <m:r>
                                                                <a:rPr lang="en-US" sz="2000" i="1">
                                                                  <a:latin typeface="Cambria Math" panose="02040503050406030204" pitchFamily="18" charset="0"/>
                                                                </a:rPr>
                                                                <m:t>−1</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b="1" i="1" smtClean="0">
                                                                  <a:latin typeface="Cambria Math" panose="02040503050406030204" pitchFamily="18" charset="0"/>
                                                                </a:rPr>
                                                                <m:t>𝒚</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r>
                                                            <a:rPr lang="en-US" sz="2000" b="0" i="1" smtClean="0">
                                                              <a:latin typeface="Cambria Math" panose="02040503050406030204" pitchFamily="18" charset="0"/>
                                                            </a:rPr>
                                                            <m:t>)</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r>
                                                                <a:rPr lang="en-US" sz="2000" b="0" i="1" smtClean="0">
                                                                  <a:latin typeface="Cambria Math" panose="02040503050406030204" pitchFamily="18" charset="0"/>
                                                                </a:rPr>
                                                                <m:t>𝑖</m:t>
                                                              </m:r>
                                                              <m:r>
                                                                <a:rPr lang="en-US" sz="2000" i="1">
                                                                  <a:latin typeface="Cambria Math" panose="02040503050406030204" pitchFamily="18" charset="0"/>
                                                                </a:rPr>
                                                                <m:t>)</m:t>
                                                              </m:r>
                                                            </m:sup>
                                                          </m:sSup>
                                                        </m:den>
                                                      </m:f>
                                                    </m:e>
                                                  </m:d>
                                                </m:e>
                                              </m:func>
                                            </m:e>
                                          </m:d>
                                        </m:e>
                                      </m:func>
                                      <m:r>
                                        <a:rPr lang="en-US" sz="2000" b="0" i="1" smtClean="0">
                                          <a:latin typeface="Cambria Math" panose="02040503050406030204" pitchFamily="18" charset="0"/>
                                        </a:rPr>
                                        <m:t> </m:t>
                                      </m:r>
                                    </m:e>
                                  </m:func>
                                </m:e>
                              </m:d>
                            </m:e>
                          </m:nary>
                        </m:e>
                      </m:d>
                    </m:oMath>
                  </m:oMathPara>
                </a14:m>
                <a:endParaRPr lang="en-US" sz="2000"/>
              </a:p>
            </p:txBody>
          </p:sp>
        </mc:Choice>
        <mc:Fallback xmlns="">
          <p:sp>
            <p:nvSpPr>
              <p:cNvPr id="14" name="TextBox 13">
                <a:extLst>
                  <a:ext uri="{FF2B5EF4-FFF2-40B4-BE49-F238E27FC236}">
                    <a16:creationId xmlns:a16="http://schemas.microsoft.com/office/drawing/2014/main" id="{A834AF53-24CD-ACC0-DC70-D8D70FF0E396}"/>
                  </a:ext>
                </a:extLst>
              </p:cNvPr>
              <p:cNvSpPr txBox="1">
                <a:spLocks noRot="1" noChangeAspect="1" noMove="1" noResize="1" noEditPoints="1" noAdjustHandles="1" noChangeArrowheads="1" noChangeShapeType="1" noTextEdit="1"/>
              </p:cNvSpPr>
              <p:nvPr/>
            </p:nvSpPr>
            <p:spPr>
              <a:xfrm>
                <a:off x="300720" y="4459222"/>
                <a:ext cx="11690554" cy="840295"/>
              </a:xfrm>
              <a:prstGeom prst="rect">
                <a:avLst/>
              </a:prstGeom>
              <a:blipFill>
                <a:blip r:embed="rId6"/>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12B7408-5081-F903-F59A-F802D8662CED}"/>
              </a:ext>
            </a:extLst>
          </p:cNvPr>
          <p:cNvSpPr txBox="1"/>
          <p:nvPr/>
        </p:nvSpPr>
        <p:spPr>
          <a:xfrm>
            <a:off x="196644" y="3974480"/>
            <a:ext cx="28093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t>Conditioned Loss</a:t>
            </a:r>
            <a:r>
              <a:rPr lang="en-US" sz="1800"/>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18E968-A2F2-CF18-969D-5A19C86313CA}"/>
                  </a:ext>
                </a:extLst>
              </p:cNvPr>
              <p:cNvSpPr txBox="1"/>
              <p:nvPr/>
            </p:nvSpPr>
            <p:spPr>
              <a:xfrm>
                <a:off x="2411480" y="3919529"/>
                <a:ext cx="8353089" cy="479234"/>
              </a:xfrm>
              <a:prstGeom prst="rect">
                <a:avLst/>
              </a:prstGeom>
              <a:noFill/>
            </p:spPr>
            <p:txBody>
              <a:bodyPr wrap="square">
                <a:spAutoFit/>
              </a:bodyPr>
              <a:lstStyle/>
              <a:p>
                <a:r>
                  <a:rPr lang="en-US" sz="1800"/>
                  <a:t>During training with a sample </a:t>
                </a:r>
                <a14:m>
                  <m:oMath xmlns:m="http://schemas.openxmlformats.org/officeDocument/2006/math">
                    <m:sSubSup>
                      <m:sSubSupPr>
                        <m:ctrlPr>
                          <a:rPr lang="en-US" sz="1800" b="0" i="1" smtClean="0">
                            <a:latin typeface="Cambria Math" panose="02040503050406030204" pitchFamily="18" charset="0"/>
                          </a:rPr>
                        </m:ctrlPr>
                      </m:sSubSupPr>
                      <m:e>
                        <m:d>
                          <m:dPr>
                            <m:begChr m:val="{"/>
                            <m:endChr m:val="}"/>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1" i="1" smtClean="0">
                                    <a:latin typeface="Cambria Math" panose="02040503050406030204" pitchFamily="18" charset="0"/>
                                  </a:rPr>
                                  <m:t>𝒙</m:t>
                                </m:r>
                              </m:e>
                              <m: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sup>
                            </m:sSup>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r>
                                  <a:rPr lang="en-US" sz="1800" b="1" i="1" smtClean="0">
                                    <a:latin typeface="Cambria Math" panose="02040503050406030204" pitchFamily="18" charset="0"/>
                                  </a:rPr>
                                  <m:t>𝒚</m:t>
                                </m:r>
                              </m:e>
                              <m: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sup>
                            </m:sSup>
                          </m:e>
                        </m:d>
                      </m:e>
                      <m:sub>
                        <m: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sSubSup>
                  </m:oMath>
                </a14:m>
                <a:r>
                  <a:rPr lang="en-US" sz="1800"/>
                  <a:t>, the conditional loss is minimized.</a:t>
                </a:r>
              </a:p>
            </p:txBody>
          </p:sp>
        </mc:Choice>
        <mc:Fallback xmlns="">
          <p:sp>
            <p:nvSpPr>
              <p:cNvPr id="20" name="TextBox 19">
                <a:extLst>
                  <a:ext uri="{FF2B5EF4-FFF2-40B4-BE49-F238E27FC236}">
                    <a16:creationId xmlns:a16="http://schemas.microsoft.com/office/drawing/2014/main" id="{1918E968-A2F2-CF18-969D-5A19C86313CA}"/>
                  </a:ext>
                </a:extLst>
              </p:cNvPr>
              <p:cNvSpPr txBox="1">
                <a:spLocks noRot="1" noChangeAspect="1" noMove="1" noResize="1" noEditPoints="1" noAdjustHandles="1" noChangeArrowheads="1" noChangeShapeType="1" noTextEdit="1"/>
              </p:cNvSpPr>
              <p:nvPr/>
            </p:nvSpPr>
            <p:spPr>
              <a:xfrm>
                <a:off x="2411480" y="3919529"/>
                <a:ext cx="8353089" cy="479234"/>
              </a:xfrm>
              <a:prstGeom prst="rect">
                <a:avLst/>
              </a:prstGeom>
              <a:blipFill>
                <a:blip r:embed="rId7"/>
                <a:stretch>
                  <a:fillRect l="-657" b="-7595"/>
                </a:stretch>
              </a:blipFill>
            </p:spPr>
            <p:txBody>
              <a:bodyPr/>
              <a:lstStyle/>
              <a:p>
                <a:r>
                  <a:rPr lang="en-US">
                    <a:noFill/>
                  </a:rPr>
                  <a:t> </a:t>
                </a:r>
              </a:p>
            </p:txBody>
          </p:sp>
        </mc:Fallback>
      </mc:AlternateContent>
    </p:spTree>
    <p:extLst>
      <p:ext uri="{BB962C8B-B14F-4D97-AF65-F5344CB8AC3E}">
        <p14:creationId xmlns:p14="http://schemas.microsoft.com/office/powerpoint/2010/main" val="61679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C237EBE4-EC91-F0F0-A5E2-A3CD145AF26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14813D4-3044-17A6-583F-95998FD9AE53}"/>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2D7BE20-51D0-3434-B540-6684F7C1F198}"/>
              </a:ext>
            </a:extLst>
          </p:cNvPr>
          <p:cNvSpPr txBox="1"/>
          <p:nvPr/>
        </p:nvSpPr>
        <p:spPr>
          <a:xfrm>
            <a:off x="300720" y="221475"/>
            <a:ext cx="858073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solidFill>
                  <a:srgbClr val="FFFFFF"/>
                </a:solidFill>
              </a:rPr>
              <a:t>Masked Autoregressive Flows</a:t>
            </a:r>
          </a:p>
        </p:txBody>
      </p:sp>
      <p:sp>
        <p:nvSpPr>
          <p:cNvPr id="12" name="TextBox 11">
            <a:extLst>
              <a:ext uri="{FF2B5EF4-FFF2-40B4-BE49-F238E27FC236}">
                <a16:creationId xmlns:a16="http://schemas.microsoft.com/office/drawing/2014/main" id="{E72804FA-8E8B-75DC-FAEE-3B6CE463888C}"/>
              </a:ext>
            </a:extLst>
          </p:cNvPr>
          <p:cNvSpPr txBox="1"/>
          <p:nvPr/>
        </p:nvSpPr>
        <p:spPr>
          <a:xfrm>
            <a:off x="196645" y="1103374"/>
            <a:ext cx="1121620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Masked autoregressive flows (MAFs) are one type of conditioned normalizing flows stacked with multiple “flow layers”. Each “flow layer” contains a</a:t>
            </a:r>
          </a:p>
          <a:p>
            <a:pPr marL="342900" indent="-342900">
              <a:buFont typeface="+mj-lt"/>
              <a:buAutoNum type="arabicPeriod"/>
            </a:pPr>
            <a:r>
              <a:rPr lang="en-US" sz="1800"/>
              <a:t>Masked Autoencoder for Distribution Estimation (MADE) layer</a:t>
            </a:r>
          </a:p>
          <a:p>
            <a:pPr marL="342900" indent="-342900">
              <a:buFont typeface="+mj-lt"/>
              <a:buAutoNum type="arabicPeriod"/>
            </a:pPr>
            <a:r>
              <a:rPr lang="en-US" sz="1800"/>
              <a:t>Permutation layer</a:t>
            </a:r>
          </a:p>
          <a:p>
            <a:pPr marL="342900" indent="-342900">
              <a:buFont typeface="+mj-lt"/>
              <a:buAutoNum type="arabicPeriod"/>
            </a:pPr>
            <a:endParaRPr lang="en-US" sz="1800"/>
          </a:p>
          <a:p>
            <a:r>
              <a:rPr lang="en-US" sz="1800"/>
              <a:t>This model was used in this work.</a:t>
            </a:r>
          </a:p>
        </p:txBody>
      </p:sp>
      <p:sp>
        <p:nvSpPr>
          <p:cNvPr id="4" name="Rectangle 3">
            <a:extLst>
              <a:ext uri="{FF2B5EF4-FFF2-40B4-BE49-F238E27FC236}">
                <a16:creationId xmlns:a16="http://schemas.microsoft.com/office/drawing/2014/main" id="{82CB9ED4-9AF8-A9D7-3E1F-A2304C7878EC}"/>
              </a:ext>
            </a:extLst>
          </p:cNvPr>
          <p:cNvSpPr/>
          <p:nvPr/>
        </p:nvSpPr>
        <p:spPr>
          <a:xfrm>
            <a:off x="461727" y="3429000"/>
            <a:ext cx="1149807" cy="846485"/>
          </a:xfrm>
          <a:prstGeom prst="rect">
            <a:avLst/>
          </a:prstGeom>
          <a:solidFill>
            <a:srgbClr val="FF7C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7B867D-D3E7-D0AC-CEF8-A1BBCCDF8C48}"/>
              </a:ext>
            </a:extLst>
          </p:cNvPr>
          <p:cNvSpPr/>
          <p:nvPr/>
        </p:nvSpPr>
        <p:spPr>
          <a:xfrm>
            <a:off x="2417276" y="3429006"/>
            <a:ext cx="1149807" cy="846485"/>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35F3C06-5259-2703-69D4-FA94F15466C4}"/>
              </a:ext>
            </a:extLst>
          </p:cNvPr>
          <p:cNvSpPr/>
          <p:nvPr/>
        </p:nvSpPr>
        <p:spPr>
          <a:xfrm>
            <a:off x="4369787" y="3450533"/>
            <a:ext cx="1149807" cy="846485"/>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18D636-1257-5354-3AC9-887B958781A5}"/>
              </a:ext>
            </a:extLst>
          </p:cNvPr>
          <p:cNvSpPr/>
          <p:nvPr/>
        </p:nvSpPr>
        <p:spPr>
          <a:xfrm>
            <a:off x="6322298" y="3424485"/>
            <a:ext cx="1149807" cy="846485"/>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9382BB-B8C4-28AE-F994-3888175DA683}"/>
              </a:ext>
            </a:extLst>
          </p:cNvPr>
          <p:cNvSpPr/>
          <p:nvPr/>
        </p:nvSpPr>
        <p:spPr>
          <a:xfrm>
            <a:off x="8310532" y="3429000"/>
            <a:ext cx="1149807" cy="846485"/>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0C062E0-1098-1CF3-01FA-84D1A5FA27B2}"/>
              </a:ext>
            </a:extLst>
          </p:cNvPr>
          <p:cNvSpPr/>
          <p:nvPr/>
        </p:nvSpPr>
        <p:spPr>
          <a:xfrm>
            <a:off x="10263043" y="3424485"/>
            <a:ext cx="1149807" cy="84648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C9A8434-EF58-E466-3354-B90BC0F30D14}"/>
              </a:ext>
            </a:extLst>
          </p:cNvPr>
          <p:cNvCxnSpPr>
            <a:cxnSpLocks/>
          </p:cNvCxnSpPr>
          <p:nvPr/>
        </p:nvCxnSpPr>
        <p:spPr>
          <a:xfrm>
            <a:off x="1634386" y="3847728"/>
            <a:ext cx="805742" cy="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BE65F74-B9DB-D402-6382-FB0D7B408A42}"/>
              </a:ext>
            </a:extLst>
          </p:cNvPr>
          <p:cNvCxnSpPr>
            <a:cxnSpLocks/>
          </p:cNvCxnSpPr>
          <p:nvPr/>
        </p:nvCxnSpPr>
        <p:spPr>
          <a:xfrm>
            <a:off x="3567083" y="3847728"/>
            <a:ext cx="805742" cy="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379327B-379C-61EC-F0A4-8178292B1E58}"/>
              </a:ext>
            </a:extLst>
          </p:cNvPr>
          <p:cNvCxnSpPr>
            <a:cxnSpLocks/>
          </p:cNvCxnSpPr>
          <p:nvPr/>
        </p:nvCxnSpPr>
        <p:spPr>
          <a:xfrm>
            <a:off x="5516556" y="3873775"/>
            <a:ext cx="805742" cy="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FA2A5E3-7F6E-E5D7-C1B4-B4C44DD5A4B7}"/>
              </a:ext>
            </a:extLst>
          </p:cNvPr>
          <p:cNvCxnSpPr>
            <a:cxnSpLocks/>
          </p:cNvCxnSpPr>
          <p:nvPr/>
        </p:nvCxnSpPr>
        <p:spPr>
          <a:xfrm>
            <a:off x="7507828" y="3873776"/>
            <a:ext cx="805742" cy="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6992207-4C1A-8E92-2B06-1589B34B2EC7}"/>
              </a:ext>
            </a:extLst>
          </p:cNvPr>
          <p:cNvCxnSpPr>
            <a:cxnSpLocks/>
          </p:cNvCxnSpPr>
          <p:nvPr/>
        </p:nvCxnSpPr>
        <p:spPr>
          <a:xfrm>
            <a:off x="9457299" y="3891878"/>
            <a:ext cx="805742" cy="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BE9791E-FAE7-0606-D54C-6F728D827714}"/>
                  </a:ext>
                </a:extLst>
              </p:cNvPr>
              <p:cNvSpPr txBox="1"/>
              <p:nvPr/>
            </p:nvSpPr>
            <p:spPr>
              <a:xfrm>
                <a:off x="666340" y="3547288"/>
                <a:ext cx="74361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𝒛</m:t>
                      </m:r>
                    </m:oMath>
                  </m:oMathPara>
                </a14:m>
                <a:endParaRPr lang="en-US" sz="2400" b="1"/>
              </a:p>
            </p:txBody>
          </p:sp>
        </mc:Choice>
        <mc:Fallback xmlns="">
          <p:sp>
            <p:nvSpPr>
              <p:cNvPr id="34" name="TextBox 33">
                <a:extLst>
                  <a:ext uri="{FF2B5EF4-FFF2-40B4-BE49-F238E27FC236}">
                    <a16:creationId xmlns:a16="http://schemas.microsoft.com/office/drawing/2014/main" id="{0BE9791E-FAE7-0606-D54C-6F728D827714}"/>
                  </a:ext>
                </a:extLst>
              </p:cNvPr>
              <p:cNvSpPr txBox="1">
                <a:spLocks noRot="1" noChangeAspect="1" noMove="1" noResize="1" noEditPoints="1" noAdjustHandles="1" noChangeArrowheads="1" noChangeShapeType="1" noTextEdit="1"/>
              </p:cNvSpPr>
              <p:nvPr/>
            </p:nvSpPr>
            <p:spPr>
              <a:xfrm>
                <a:off x="666340" y="3547288"/>
                <a:ext cx="74361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402C8B5-9EC9-F753-4F09-3A16E8CE3D90}"/>
                  </a:ext>
                </a:extLst>
              </p:cNvPr>
              <p:cNvSpPr txBox="1"/>
              <p:nvPr/>
            </p:nvSpPr>
            <p:spPr>
              <a:xfrm>
                <a:off x="10466136" y="3560763"/>
                <a:ext cx="74361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𝒙</m:t>
                      </m:r>
                    </m:oMath>
                  </m:oMathPara>
                </a14:m>
                <a:endParaRPr lang="en-US" sz="2400" b="1"/>
              </a:p>
            </p:txBody>
          </p:sp>
        </mc:Choice>
        <mc:Fallback xmlns="">
          <p:sp>
            <p:nvSpPr>
              <p:cNvPr id="35" name="TextBox 34">
                <a:extLst>
                  <a:ext uri="{FF2B5EF4-FFF2-40B4-BE49-F238E27FC236}">
                    <a16:creationId xmlns:a16="http://schemas.microsoft.com/office/drawing/2014/main" id="{5402C8B5-9EC9-F753-4F09-3A16E8CE3D90}"/>
                  </a:ext>
                </a:extLst>
              </p:cNvPr>
              <p:cNvSpPr txBox="1">
                <a:spLocks noRot="1" noChangeAspect="1" noMove="1" noResize="1" noEditPoints="1" noAdjustHandles="1" noChangeArrowheads="1" noChangeShapeType="1" noTextEdit="1"/>
              </p:cNvSpPr>
              <p:nvPr/>
            </p:nvSpPr>
            <p:spPr>
              <a:xfrm>
                <a:off x="10466136" y="3560763"/>
                <a:ext cx="743619" cy="461665"/>
              </a:xfrm>
              <a:prstGeom prst="rect">
                <a:avLst/>
              </a:prstGeom>
              <a:blipFill>
                <a:blip r:embed="rId4"/>
                <a:stretch>
                  <a:fillRect/>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A7AB58E9-935A-ACCA-0D2B-6145A4B98413}"/>
              </a:ext>
            </a:extLst>
          </p:cNvPr>
          <p:cNvSpPr txBox="1"/>
          <p:nvPr/>
        </p:nvSpPr>
        <p:spPr>
          <a:xfrm>
            <a:off x="2466538" y="3644344"/>
            <a:ext cx="1073445" cy="369332"/>
          </a:xfrm>
          <a:prstGeom prst="rect">
            <a:avLst/>
          </a:prstGeom>
          <a:noFill/>
        </p:spPr>
        <p:txBody>
          <a:bodyPr wrap="square" rtlCol="0">
            <a:spAutoFit/>
          </a:bodyPr>
          <a:lstStyle/>
          <a:p>
            <a:r>
              <a:rPr lang="en-US" sz="1800" b="1"/>
              <a:t>MADE 1</a:t>
            </a:r>
          </a:p>
        </p:txBody>
      </p:sp>
      <p:sp>
        <p:nvSpPr>
          <p:cNvPr id="38" name="TextBox 37">
            <a:extLst>
              <a:ext uri="{FF2B5EF4-FFF2-40B4-BE49-F238E27FC236}">
                <a16:creationId xmlns:a16="http://schemas.microsoft.com/office/drawing/2014/main" id="{4CC15463-1566-378A-9309-07F8501B6F0C}"/>
              </a:ext>
            </a:extLst>
          </p:cNvPr>
          <p:cNvSpPr txBox="1"/>
          <p:nvPr/>
        </p:nvSpPr>
        <p:spPr>
          <a:xfrm>
            <a:off x="6383005" y="3644344"/>
            <a:ext cx="1073445" cy="369332"/>
          </a:xfrm>
          <a:prstGeom prst="rect">
            <a:avLst/>
          </a:prstGeom>
          <a:noFill/>
        </p:spPr>
        <p:txBody>
          <a:bodyPr wrap="square" rtlCol="0">
            <a:spAutoFit/>
          </a:bodyPr>
          <a:lstStyle/>
          <a:p>
            <a:r>
              <a:rPr lang="en-US" sz="1800" b="1"/>
              <a:t>MADE 2</a:t>
            </a:r>
          </a:p>
        </p:txBody>
      </p:sp>
      <p:sp>
        <p:nvSpPr>
          <p:cNvPr id="39" name="TextBox 38">
            <a:extLst>
              <a:ext uri="{FF2B5EF4-FFF2-40B4-BE49-F238E27FC236}">
                <a16:creationId xmlns:a16="http://schemas.microsoft.com/office/drawing/2014/main" id="{645E5DA4-A964-8B54-6926-9869EAA2C4DB}"/>
              </a:ext>
            </a:extLst>
          </p:cNvPr>
          <p:cNvSpPr txBox="1"/>
          <p:nvPr/>
        </p:nvSpPr>
        <p:spPr>
          <a:xfrm>
            <a:off x="4437512" y="3644344"/>
            <a:ext cx="1073445" cy="369332"/>
          </a:xfrm>
          <a:prstGeom prst="rect">
            <a:avLst/>
          </a:prstGeom>
          <a:noFill/>
        </p:spPr>
        <p:txBody>
          <a:bodyPr wrap="square" rtlCol="0">
            <a:spAutoFit/>
          </a:bodyPr>
          <a:lstStyle/>
          <a:p>
            <a:r>
              <a:rPr lang="en-US" sz="1800" b="1"/>
              <a:t>PERM 1</a:t>
            </a:r>
          </a:p>
        </p:txBody>
      </p:sp>
      <p:sp>
        <p:nvSpPr>
          <p:cNvPr id="40" name="TextBox 39">
            <a:extLst>
              <a:ext uri="{FF2B5EF4-FFF2-40B4-BE49-F238E27FC236}">
                <a16:creationId xmlns:a16="http://schemas.microsoft.com/office/drawing/2014/main" id="{A577119D-1BEE-90D9-0137-0B77E44BFA6D}"/>
              </a:ext>
            </a:extLst>
          </p:cNvPr>
          <p:cNvSpPr txBox="1"/>
          <p:nvPr/>
        </p:nvSpPr>
        <p:spPr>
          <a:xfrm>
            <a:off x="8354092" y="3644344"/>
            <a:ext cx="1073445" cy="369332"/>
          </a:xfrm>
          <a:prstGeom prst="rect">
            <a:avLst/>
          </a:prstGeom>
          <a:noFill/>
        </p:spPr>
        <p:txBody>
          <a:bodyPr wrap="square" rtlCol="0">
            <a:spAutoFit/>
          </a:bodyPr>
          <a:lstStyle/>
          <a:p>
            <a:r>
              <a:rPr lang="en-US" sz="1800" b="1"/>
              <a:t>PERM 2</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442087C-B6C9-1F11-29E7-E6A54E9A06C2}"/>
                  </a:ext>
                </a:extLst>
              </p:cNvPr>
              <p:cNvSpPr txBox="1"/>
              <p:nvPr/>
            </p:nvSpPr>
            <p:spPr>
              <a:xfrm>
                <a:off x="1660796" y="3374149"/>
                <a:ext cx="7356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𝒇</m:t>
                          </m:r>
                        </m:e>
                        <m:sub>
                          <m:r>
                            <a:rPr lang="en-US" sz="1800" b="1" i="1" smtClean="0">
                              <a:latin typeface="Cambria Math" panose="02040503050406030204" pitchFamily="18" charset="0"/>
                            </a:rPr>
                            <m:t>𝟏</m:t>
                          </m:r>
                        </m:sub>
                      </m:sSub>
                    </m:oMath>
                  </m:oMathPara>
                </a14:m>
                <a:endParaRPr lang="en-US" sz="1800" b="1"/>
              </a:p>
            </p:txBody>
          </p:sp>
        </mc:Choice>
        <mc:Fallback xmlns="">
          <p:sp>
            <p:nvSpPr>
              <p:cNvPr id="41" name="TextBox 40">
                <a:extLst>
                  <a:ext uri="{FF2B5EF4-FFF2-40B4-BE49-F238E27FC236}">
                    <a16:creationId xmlns:a16="http://schemas.microsoft.com/office/drawing/2014/main" id="{2442087C-B6C9-1F11-29E7-E6A54E9A06C2}"/>
                  </a:ext>
                </a:extLst>
              </p:cNvPr>
              <p:cNvSpPr txBox="1">
                <a:spLocks noRot="1" noChangeAspect="1" noMove="1" noResize="1" noEditPoints="1" noAdjustHandles="1" noChangeArrowheads="1" noChangeShapeType="1" noTextEdit="1"/>
              </p:cNvSpPr>
              <p:nvPr/>
            </p:nvSpPr>
            <p:spPr>
              <a:xfrm>
                <a:off x="1660796" y="3374149"/>
                <a:ext cx="735672" cy="369332"/>
              </a:xfrm>
              <a:prstGeom prst="rect">
                <a:avLst/>
              </a:prstGeom>
              <a:blipFill>
                <a:blip r:embed="rId5"/>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A36F411-7F00-FFA6-1384-A10D3B2199F9}"/>
                  </a:ext>
                </a:extLst>
              </p:cNvPr>
              <p:cNvSpPr txBox="1"/>
              <p:nvPr/>
            </p:nvSpPr>
            <p:spPr>
              <a:xfrm>
                <a:off x="3587933" y="3319777"/>
                <a:ext cx="7356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𝒇</m:t>
                          </m:r>
                        </m:e>
                        <m:sub>
                          <m:r>
                            <a:rPr lang="en-US" sz="1800" b="1" i="1" smtClean="0">
                              <a:latin typeface="Cambria Math" panose="02040503050406030204" pitchFamily="18" charset="0"/>
                            </a:rPr>
                            <m:t>𝟐</m:t>
                          </m:r>
                        </m:sub>
                      </m:sSub>
                    </m:oMath>
                  </m:oMathPara>
                </a14:m>
                <a:endParaRPr lang="en-US" sz="1800" b="1"/>
              </a:p>
            </p:txBody>
          </p:sp>
        </mc:Choice>
        <mc:Fallback xmlns="">
          <p:sp>
            <p:nvSpPr>
              <p:cNvPr id="42" name="TextBox 41">
                <a:extLst>
                  <a:ext uri="{FF2B5EF4-FFF2-40B4-BE49-F238E27FC236}">
                    <a16:creationId xmlns:a16="http://schemas.microsoft.com/office/drawing/2014/main" id="{4A36F411-7F00-FFA6-1384-A10D3B2199F9}"/>
                  </a:ext>
                </a:extLst>
              </p:cNvPr>
              <p:cNvSpPr txBox="1">
                <a:spLocks noRot="1" noChangeAspect="1" noMove="1" noResize="1" noEditPoints="1" noAdjustHandles="1" noChangeArrowheads="1" noChangeShapeType="1" noTextEdit="1"/>
              </p:cNvSpPr>
              <p:nvPr/>
            </p:nvSpPr>
            <p:spPr>
              <a:xfrm>
                <a:off x="3587933" y="3319777"/>
                <a:ext cx="735672" cy="369332"/>
              </a:xfrm>
              <a:prstGeom prst="rect">
                <a:avLst/>
              </a:prstGeom>
              <a:blipFill>
                <a:blip r:embed="rId6"/>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E2F9144-7473-CED1-D131-BF5D49EFFDD9}"/>
                  </a:ext>
                </a:extLst>
              </p:cNvPr>
              <p:cNvSpPr txBox="1"/>
              <p:nvPr/>
            </p:nvSpPr>
            <p:spPr>
              <a:xfrm>
                <a:off x="5550903" y="3319777"/>
                <a:ext cx="7356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𝒇</m:t>
                          </m:r>
                        </m:e>
                        <m:sub>
                          <m:r>
                            <a:rPr lang="en-US" sz="1800" b="1" i="1" smtClean="0">
                              <a:latin typeface="Cambria Math" panose="02040503050406030204" pitchFamily="18" charset="0"/>
                            </a:rPr>
                            <m:t>𝟑</m:t>
                          </m:r>
                        </m:sub>
                      </m:sSub>
                    </m:oMath>
                  </m:oMathPara>
                </a14:m>
                <a:endParaRPr lang="en-US" sz="1800" b="1"/>
              </a:p>
            </p:txBody>
          </p:sp>
        </mc:Choice>
        <mc:Fallback xmlns="">
          <p:sp>
            <p:nvSpPr>
              <p:cNvPr id="43" name="TextBox 42">
                <a:extLst>
                  <a:ext uri="{FF2B5EF4-FFF2-40B4-BE49-F238E27FC236}">
                    <a16:creationId xmlns:a16="http://schemas.microsoft.com/office/drawing/2014/main" id="{5E2F9144-7473-CED1-D131-BF5D49EFFDD9}"/>
                  </a:ext>
                </a:extLst>
              </p:cNvPr>
              <p:cNvSpPr txBox="1">
                <a:spLocks noRot="1" noChangeAspect="1" noMove="1" noResize="1" noEditPoints="1" noAdjustHandles="1" noChangeArrowheads="1" noChangeShapeType="1" noTextEdit="1"/>
              </p:cNvSpPr>
              <p:nvPr/>
            </p:nvSpPr>
            <p:spPr>
              <a:xfrm>
                <a:off x="5550903" y="3319777"/>
                <a:ext cx="735672" cy="369332"/>
              </a:xfrm>
              <a:prstGeom prst="rect">
                <a:avLst/>
              </a:prstGeom>
              <a:blipFill>
                <a:blip r:embed="rId7"/>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16B1390-C0AF-CFAF-27DE-C9DA123F79A6}"/>
                  </a:ext>
                </a:extLst>
              </p:cNvPr>
              <p:cNvSpPr txBox="1"/>
              <p:nvPr/>
            </p:nvSpPr>
            <p:spPr>
              <a:xfrm>
                <a:off x="7523482" y="3313817"/>
                <a:ext cx="7356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𝒇</m:t>
                          </m:r>
                        </m:e>
                        <m:sub>
                          <m:r>
                            <a:rPr lang="en-US" sz="1800" b="1" i="1" smtClean="0">
                              <a:latin typeface="Cambria Math" panose="02040503050406030204" pitchFamily="18" charset="0"/>
                            </a:rPr>
                            <m:t>𝟒</m:t>
                          </m:r>
                        </m:sub>
                      </m:sSub>
                    </m:oMath>
                  </m:oMathPara>
                </a14:m>
                <a:endParaRPr lang="en-US" sz="1800" b="1"/>
              </a:p>
            </p:txBody>
          </p:sp>
        </mc:Choice>
        <mc:Fallback xmlns="">
          <p:sp>
            <p:nvSpPr>
              <p:cNvPr id="44" name="TextBox 43">
                <a:extLst>
                  <a:ext uri="{FF2B5EF4-FFF2-40B4-BE49-F238E27FC236}">
                    <a16:creationId xmlns:a16="http://schemas.microsoft.com/office/drawing/2014/main" id="{616B1390-C0AF-CFAF-27DE-C9DA123F79A6}"/>
                  </a:ext>
                </a:extLst>
              </p:cNvPr>
              <p:cNvSpPr txBox="1">
                <a:spLocks noRot="1" noChangeAspect="1" noMove="1" noResize="1" noEditPoints="1" noAdjustHandles="1" noChangeArrowheads="1" noChangeShapeType="1" noTextEdit="1"/>
              </p:cNvSpPr>
              <p:nvPr/>
            </p:nvSpPr>
            <p:spPr>
              <a:xfrm>
                <a:off x="7523482" y="3313817"/>
                <a:ext cx="735672" cy="369332"/>
              </a:xfrm>
              <a:prstGeom prst="rect">
                <a:avLst/>
              </a:prstGeom>
              <a:blipFill>
                <a:blip r:embed="rId8"/>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BD7B13E-76CF-A3E3-1873-338B27E765A1}"/>
                  </a:ext>
                </a:extLst>
              </p:cNvPr>
              <p:cNvSpPr txBox="1"/>
              <p:nvPr/>
            </p:nvSpPr>
            <p:spPr>
              <a:xfrm>
                <a:off x="9519863" y="3323611"/>
                <a:ext cx="7356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𝒇</m:t>
                          </m:r>
                        </m:e>
                        <m:sub>
                          <m:r>
                            <a:rPr lang="en-US" sz="1800" b="1" i="1" smtClean="0">
                              <a:latin typeface="Cambria Math" panose="02040503050406030204" pitchFamily="18" charset="0"/>
                            </a:rPr>
                            <m:t>𝟓</m:t>
                          </m:r>
                        </m:sub>
                      </m:sSub>
                    </m:oMath>
                  </m:oMathPara>
                </a14:m>
                <a:endParaRPr lang="en-US" sz="1800" b="1"/>
              </a:p>
            </p:txBody>
          </p:sp>
        </mc:Choice>
        <mc:Fallback xmlns="">
          <p:sp>
            <p:nvSpPr>
              <p:cNvPr id="45" name="TextBox 44">
                <a:extLst>
                  <a:ext uri="{FF2B5EF4-FFF2-40B4-BE49-F238E27FC236}">
                    <a16:creationId xmlns:a16="http://schemas.microsoft.com/office/drawing/2014/main" id="{BBD7B13E-76CF-A3E3-1873-338B27E765A1}"/>
                  </a:ext>
                </a:extLst>
              </p:cNvPr>
              <p:cNvSpPr txBox="1">
                <a:spLocks noRot="1" noChangeAspect="1" noMove="1" noResize="1" noEditPoints="1" noAdjustHandles="1" noChangeArrowheads="1" noChangeShapeType="1" noTextEdit="1"/>
              </p:cNvSpPr>
              <p:nvPr/>
            </p:nvSpPr>
            <p:spPr>
              <a:xfrm>
                <a:off x="9519863" y="3323611"/>
                <a:ext cx="735672" cy="369332"/>
              </a:xfrm>
              <a:prstGeom prst="rect">
                <a:avLst/>
              </a:prstGeom>
              <a:blipFill>
                <a:blip r:embed="rId9"/>
                <a:stretch>
                  <a:fillRect b="-14754"/>
                </a:stretch>
              </a:blipFill>
            </p:spPr>
            <p:txBody>
              <a:bodyPr/>
              <a:lstStyle/>
              <a:p>
                <a:r>
                  <a:rPr lang="en-US">
                    <a:noFill/>
                  </a:rPr>
                  <a:t> </a:t>
                </a:r>
              </a:p>
            </p:txBody>
          </p:sp>
        </mc:Fallback>
      </mc:AlternateContent>
      <p:sp>
        <p:nvSpPr>
          <p:cNvPr id="46" name="Left Brace 45">
            <a:extLst>
              <a:ext uri="{FF2B5EF4-FFF2-40B4-BE49-F238E27FC236}">
                <a16:creationId xmlns:a16="http://schemas.microsoft.com/office/drawing/2014/main" id="{CF4FAE1C-2357-8772-C051-7270008CB318}"/>
              </a:ext>
            </a:extLst>
          </p:cNvPr>
          <p:cNvSpPr/>
          <p:nvPr/>
        </p:nvSpPr>
        <p:spPr>
          <a:xfrm rot="16200000">
            <a:off x="4114514" y="2595866"/>
            <a:ext cx="425513" cy="3918612"/>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DBEBB269-996F-1168-1984-77E67FC8AD29}"/>
              </a:ext>
            </a:extLst>
          </p:cNvPr>
          <p:cNvSpPr txBox="1"/>
          <p:nvPr/>
        </p:nvSpPr>
        <p:spPr>
          <a:xfrm>
            <a:off x="3604795" y="4851287"/>
            <a:ext cx="1914799" cy="369332"/>
          </a:xfrm>
          <a:prstGeom prst="rect">
            <a:avLst/>
          </a:prstGeom>
          <a:noFill/>
        </p:spPr>
        <p:txBody>
          <a:bodyPr wrap="square" rtlCol="0">
            <a:spAutoFit/>
          </a:bodyPr>
          <a:lstStyle/>
          <a:p>
            <a:r>
              <a:rPr lang="en-US" sz="1800" b="1"/>
              <a:t>Flow Layer 1</a:t>
            </a:r>
          </a:p>
        </p:txBody>
      </p:sp>
      <p:sp>
        <p:nvSpPr>
          <p:cNvPr id="48" name="Left Brace 47">
            <a:extLst>
              <a:ext uri="{FF2B5EF4-FFF2-40B4-BE49-F238E27FC236}">
                <a16:creationId xmlns:a16="http://schemas.microsoft.com/office/drawing/2014/main" id="{A99A6698-1E70-4550-621F-7176E8443AF2}"/>
              </a:ext>
            </a:extLst>
          </p:cNvPr>
          <p:cNvSpPr/>
          <p:nvPr/>
        </p:nvSpPr>
        <p:spPr>
          <a:xfrm rot="16200000">
            <a:off x="8068848" y="2603625"/>
            <a:ext cx="425513" cy="3918612"/>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0B1BFBB2-D3D7-5652-8242-152649C99A5B}"/>
              </a:ext>
            </a:extLst>
          </p:cNvPr>
          <p:cNvSpPr txBox="1"/>
          <p:nvPr/>
        </p:nvSpPr>
        <p:spPr>
          <a:xfrm>
            <a:off x="7605064" y="4830962"/>
            <a:ext cx="1914799" cy="369332"/>
          </a:xfrm>
          <a:prstGeom prst="rect">
            <a:avLst/>
          </a:prstGeom>
          <a:noFill/>
        </p:spPr>
        <p:txBody>
          <a:bodyPr wrap="square" rtlCol="0">
            <a:spAutoFit/>
          </a:bodyPr>
          <a:lstStyle/>
          <a:p>
            <a:r>
              <a:rPr lang="en-US" sz="1800" b="1"/>
              <a:t>Flow Layer 2</a:t>
            </a:r>
          </a:p>
        </p:txBody>
      </p:sp>
    </p:spTree>
    <p:extLst>
      <p:ext uri="{BB962C8B-B14F-4D97-AF65-F5344CB8AC3E}">
        <p14:creationId xmlns:p14="http://schemas.microsoft.com/office/powerpoint/2010/main" val="21862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021C986F-0253-C974-AE12-401AD6DCE65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F6BDF50-637F-7B9F-92D2-4C41EAB7FC22}"/>
              </a:ext>
            </a:extLst>
          </p:cNvPr>
          <p:cNvSpPr/>
          <p:nvPr/>
        </p:nvSpPr>
        <p:spPr>
          <a:xfrm>
            <a:off x="0" y="6011514"/>
            <a:ext cx="12192000" cy="846486"/>
          </a:xfrm>
          <a:prstGeom prst="rect">
            <a:avLst/>
          </a:prstGeom>
          <a:solidFill>
            <a:srgbClr val="1A3E7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Schematic of the conditional Gaussian Masked Autoencoder for Density Estimation (MADE) parametrization of the conditional density $p(\mathbf {t}| \boldsymbol{\theta })$. The means and variances of the autoregressive conditionals are parametrized by the neural network, with the hidden layers carefully masked to ensure that the autoregressive properties are satisfied. An MAF is a stack of MADEs, where the output of each MADE is fed as input to the next, and the order of the autoregressive factorization is changed between MADEs.">
            <a:extLst>
              <a:ext uri="{FF2B5EF4-FFF2-40B4-BE49-F238E27FC236}">
                <a16:creationId xmlns:a16="http://schemas.microsoft.com/office/drawing/2014/main" id="{D98C2A67-D7B4-D893-B398-D7602C8C7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406" y="979395"/>
            <a:ext cx="8428910" cy="43154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762F288-A014-FFA9-3E1E-42DFCE0CE47F}"/>
              </a:ext>
            </a:extLst>
          </p:cNvPr>
          <p:cNvSpPr txBox="1"/>
          <p:nvPr/>
        </p:nvSpPr>
        <p:spPr>
          <a:xfrm>
            <a:off x="316871" y="6280868"/>
            <a:ext cx="6111088" cy="307777"/>
          </a:xfrm>
          <a:prstGeom prst="rect">
            <a:avLst/>
          </a:prstGeom>
          <a:noFill/>
        </p:spPr>
        <p:txBody>
          <a:bodyPr wrap="square">
            <a:spAutoFit/>
          </a:bodyPr>
          <a:lstStyle/>
          <a:p>
            <a:r>
              <a:rPr lang="en-US" b="0" i="0">
                <a:solidFill>
                  <a:schemeClr val="bg1"/>
                </a:solidFill>
                <a:effectLst/>
                <a:latin typeface="Arial" panose="020B0604020202020204" pitchFamily="34" charset="0"/>
              </a:rPr>
              <a:t>MNRAS 000, 1–20 (2017) </a:t>
            </a:r>
            <a:endParaRPr lang="en-US">
              <a:solidFill>
                <a:schemeClr val="bg1"/>
              </a:solidFill>
            </a:endParaRPr>
          </a:p>
        </p:txBody>
      </p:sp>
      <p:sp>
        <p:nvSpPr>
          <p:cNvPr id="16" name="Rectangle 15">
            <a:extLst>
              <a:ext uri="{FF2B5EF4-FFF2-40B4-BE49-F238E27FC236}">
                <a16:creationId xmlns:a16="http://schemas.microsoft.com/office/drawing/2014/main" id="{F657DE6D-177E-27F5-BFAB-AA0585BF7B31}"/>
              </a:ext>
            </a:extLst>
          </p:cNvPr>
          <p:cNvSpPr/>
          <p:nvPr/>
        </p:nvSpPr>
        <p:spPr>
          <a:xfrm>
            <a:off x="5658414" y="1324562"/>
            <a:ext cx="1013988" cy="203734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8" name="TextBox 17">
            <a:extLst>
              <a:ext uri="{FF2B5EF4-FFF2-40B4-BE49-F238E27FC236}">
                <a16:creationId xmlns:a16="http://schemas.microsoft.com/office/drawing/2014/main" id="{A85CBFD3-C4CB-B93E-0BA5-CA7B70008C92}"/>
              </a:ext>
            </a:extLst>
          </p:cNvPr>
          <p:cNvSpPr txBox="1"/>
          <p:nvPr/>
        </p:nvSpPr>
        <p:spPr>
          <a:xfrm>
            <a:off x="4987495" y="805946"/>
            <a:ext cx="2355825" cy="584775"/>
          </a:xfrm>
          <a:prstGeom prst="rect">
            <a:avLst/>
          </a:prstGeom>
          <a:noFill/>
        </p:spPr>
        <p:txBody>
          <a:bodyPr wrap="square" lIns="91440" tIns="45720" rIns="91440" bIns="45720" anchor="t">
            <a:spAutoFit/>
          </a:bodyPr>
          <a:lstStyle/>
          <a:p>
            <a:pPr algn="ctr"/>
            <a:r>
              <a:rPr lang="en-US" sz="1600" b="1">
                <a:highlight>
                  <a:srgbClr val="FFFF00"/>
                </a:highlight>
              </a:rPr>
              <a:t>Inverse Transformation</a:t>
            </a:r>
          </a:p>
        </p:txBody>
      </p:sp>
      <p:sp>
        <p:nvSpPr>
          <p:cNvPr id="20" name="Rectangle 19">
            <a:extLst>
              <a:ext uri="{FF2B5EF4-FFF2-40B4-BE49-F238E27FC236}">
                <a16:creationId xmlns:a16="http://schemas.microsoft.com/office/drawing/2014/main" id="{4D86DD94-8997-027F-5E47-F6FA650A3F22}"/>
              </a:ext>
            </a:extLst>
          </p:cNvPr>
          <p:cNvSpPr/>
          <p:nvPr/>
        </p:nvSpPr>
        <p:spPr>
          <a:xfrm>
            <a:off x="7079810" y="4118681"/>
            <a:ext cx="832920" cy="56043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 name="TextBox 20">
            <a:extLst>
              <a:ext uri="{FF2B5EF4-FFF2-40B4-BE49-F238E27FC236}">
                <a16:creationId xmlns:a16="http://schemas.microsoft.com/office/drawing/2014/main" id="{A6DB25E4-3AF4-98E6-F079-B3149A41714D}"/>
              </a:ext>
            </a:extLst>
          </p:cNvPr>
          <p:cNvSpPr txBox="1"/>
          <p:nvPr/>
        </p:nvSpPr>
        <p:spPr>
          <a:xfrm>
            <a:off x="5901897" y="3533906"/>
            <a:ext cx="2611243" cy="584775"/>
          </a:xfrm>
          <a:prstGeom prst="rect">
            <a:avLst/>
          </a:prstGeom>
          <a:noFill/>
        </p:spPr>
        <p:txBody>
          <a:bodyPr wrap="square" lIns="91440" tIns="45720" rIns="91440" bIns="45720" anchor="t">
            <a:spAutoFit/>
          </a:bodyPr>
          <a:lstStyle/>
          <a:p>
            <a:pPr algn="ctr"/>
            <a:r>
              <a:rPr lang="en-US" sz="1600" b="1">
                <a:highlight>
                  <a:srgbClr val="FFFF00"/>
                </a:highlight>
              </a:rPr>
              <a:t>Lower Triangular Determinant</a:t>
            </a:r>
          </a:p>
        </p:txBody>
      </p:sp>
      <p:sp>
        <p:nvSpPr>
          <p:cNvPr id="22" name="TextBox 21">
            <a:extLst>
              <a:ext uri="{FF2B5EF4-FFF2-40B4-BE49-F238E27FC236}">
                <a16:creationId xmlns:a16="http://schemas.microsoft.com/office/drawing/2014/main" id="{B0ADC3D1-0927-95CE-4E92-4B5A8D9B887E}"/>
              </a:ext>
            </a:extLst>
          </p:cNvPr>
          <p:cNvSpPr txBox="1"/>
          <p:nvPr/>
        </p:nvSpPr>
        <p:spPr>
          <a:xfrm>
            <a:off x="300720" y="221475"/>
            <a:ext cx="858073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solidFill>
                  <a:srgbClr val="FFFFFF"/>
                </a:solidFill>
              </a:rPr>
              <a:t>Conditioned MADE Layers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AD01989-AF64-DB08-42F2-02EE4725A0DA}"/>
                  </a:ext>
                </a:extLst>
              </p:cNvPr>
              <p:cNvSpPr txBox="1"/>
              <p:nvPr/>
            </p:nvSpPr>
            <p:spPr>
              <a:xfrm>
                <a:off x="144852" y="5294821"/>
                <a:ext cx="120411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Neural network accounts for autoregressive property with a binary mask applied to weights </a:t>
                </a:r>
                <a14:m>
                  <m:oMath xmlns:m="http://schemas.openxmlformats.org/officeDocument/2006/math">
                    <m:r>
                      <a:rPr lang="en-US" sz="1800" b="0" i="1" smtClean="0">
                        <a:latin typeface="Cambria Math" panose="02040503050406030204" pitchFamily="18" charset="0"/>
                      </a:rPr>
                      <m:t>𝑊</m:t>
                    </m:r>
                  </m:oMath>
                </a14:m>
                <a:r>
                  <a:rPr lang="en-US" sz="1800"/>
                  <a:t>. </a:t>
                </a:r>
              </a:p>
              <a:p>
                <a14:m>
                  <m:oMath xmlns:m="http://schemas.openxmlformats.org/officeDocument/2006/math">
                    <m:r>
                      <a:rPr lang="en-US" sz="1800" b="1" i="1" smtClean="0">
                        <a:latin typeface="Cambria Math" panose="02040503050406030204" pitchFamily="18" charset="0"/>
                      </a:rPr>
                      <m:t>𝒙</m:t>
                    </m:r>
                  </m:oMath>
                </a14:m>
                <a:r>
                  <a:rPr lang="en-US" sz="1800"/>
                  <a:t> to </a:t>
                </a:r>
                <a14:m>
                  <m:oMath xmlns:m="http://schemas.openxmlformats.org/officeDocument/2006/math">
                    <m:r>
                      <a:rPr lang="en-US" sz="1800" b="1" i="1" smtClean="0">
                        <a:latin typeface="Cambria Math" panose="02040503050406030204" pitchFamily="18" charset="0"/>
                      </a:rPr>
                      <m:t>𝒛</m:t>
                    </m:r>
                  </m:oMath>
                </a14:m>
                <a:r>
                  <a:rPr lang="en-US" sz="1800" b="1"/>
                  <a:t> </a:t>
                </a:r>
                <a:r>
                  <a:rPr lang="en-US" sz="1800"/>
                  <a:t>transformation occurs in a single-forward pass </a:t>
                </a:r>
                <a:r>
                  <a:rPr lang="en-US" sz="1800">
                    <a:sym typeface="Wingdings" panose="05000000000000000000" pitchFamily="2" charset="2"/>
                  </a:rPr>
                  <a:t> </a:t>
                </a:r>
                <a14:m>
                  <m:oMath xmlns:m="http://schemas.openxmlformats.org/officeDocument/2006/math">
                    <m:sSup>
                      <m:sSupPr>
                        <m:ctrlPr>
                          <a:rPr lang="en-US" sz="1800" b="0" i="1" smtClean="0">
                            <a:latin typeface="Cambria Math" panose="02040503050406030204" pitchFamily="18" charset="0"/>
                            <a:sym typeface="Wingdings" panose="05000000000000000000" pitchFamily="2" charset="2"/>
                          </a:rPr>
                        </m:ctrlPr>
                      </m:sSupPr>
                      <m:e>
                        <m:r>
                          <a:rPr lang="en-US" sz="1800" b="0" i="1" smtClean="0">
                            <a:latin typeface="Cambria Math" panose="02040503050406030204" pitchFamily="18" charset="0"/>
                            <a:sym typeface="Wingdings" panose="05000000000000000000" pitchFamily="2" charset="2"/>
                          </a:rPr>
                          <m:t>𝑓</m:t>
                        </m:r>
                      </m:e>
                      <m:sup>
                        <m:r>
                          <a:rPr lang="en-US" sz="1800" b="0" i="1" smtClean="0">
                            <a:latin typeface="Cambria Math" panose="02040503050406030204" pitchFamily="18" charset="0"/>
                            <a:sym typeface="Wingdings" panose="05000000000000000000" pitchFamily="2" charset="2"/>
                          </a:rPr>
                          <m:t>−1</m:t>
                        </m:r>
                      </m:sup>
                    </m:sSup>
                  </m:oMath>
                </a14:m>
                <a:r>
                  <a:rPr lang="en-US" sz="1800" b="1"/>
                  <a:t> </a:t>
                </a:r>
                <a:r>
                  <a:rPr lang="en-US" sz="1800"/>
                  <a:t>calculated without recursion </a:t>
                </a:r>
                <a:r>
                  <a:rPr lang="en-US" sz="1800">
                    <a:sym typeface="Wingdings" panose="05000000000000000000" pitchFamily="2" charset="2"/>
                  </a:rPr>
                  <a:t> </a:t>
                </a:r>
                <a:r>
                  <a:rPr lang="en-US" sz="1800">
                    <a:solidFill>
                      <a:srgbClr val="00B050"/>
                    </a:solidFill>
                    <a:sym typeface="Wingdings" panose="05000000000000000000" pitchFamily="2" charset="2"/>
                  </a:rPr>
                  <a:t>fast generation of </a:t>
                </a:r>
                <a14:m>
                  <m:oMath xmlns:m="http://schemas.openxmlformats.org/officeDocument/2006/math">
                    <m:sSub>
                      <m:sSubPr>
                        <m:ctrlPr>
                          <a:rPr lang="en-US" sz="1800" b="0" i="1" smtClean="0">
                            <a:solidFill>
                              <a:srgbClr val="00B050"/>
                            </a:solidFill>
                            <a:latin typeface="Cambria Math" panose="02040503050406030204" pitchFamily="18" charset="0"/>
                            <a:sym typeface="Wingdings" panose="05000000000000000000" pitchFamily="2" charset="2"/>
                          </a:rPr>
                        </m:ctrlPr>
                      </m:sSubPr>
                      <m:e>
                        <m:r>
                          <a:rPr lang="en-US" sz="1800" b="0" i="1" smtClean="0">
                            <a:solidFill>
                              <a:srgbClr val="00B050"/>
                            </a:solidFill>
                            <a:latin typeface="Cambria Math" panose="02040503050406030204" pitchFamily="18" charset="0"/>
                            <a:sym typeface="Wingdings" panose="05000000000000000000" pitchFamily="2" charset="2"/>
                          </a:rPr>
                          <m:t>𝑝</m:t>
                        </m:r>
                      </m:e>
                      <m:sub>
                        <m:r>
                          <a:rPr lang="en-US" sz="1800" b="0" i="1" smtClean="0">
                            <a:solidFill>
                              <a:srgbClr val="00B050"/>
                            </a:solidFill>
                            <a:latin typeface="Cambria Math" panose="02040503050406030204" pitchFamily="18" charset="0"/>
                            <a:sym typeface="Wingdings" panose="05000000000000000000" pitchFamily="2" charset="2"/>
                          </a:rPr>
                          <m:t>𝑋</m:t>
                        </m:r>
                      </m:sub>
                    </m:sSub>
                    <m:d>
                      <m:dPr>
                        <m:ctrlPr>
                          <a:rPr lang="en-US" sz="1800" b="0" i="1" smtClean="0">
                            <a:solidFill>
                              <a:srgbClr val="00B050"/>
                            </a:solidFill>
                            <a:latin typeface="Cambria Math" panose="02040503050406030204" pitchFamily="18" charset="0"/>
                            <a:sym typeface="Wingdings" panose="05000000000000000000" pitchFamily="2" charset="2"/>
                          </a:rPr>
                        </m:ctrlPr>
                      </m:dPr>
                      <m:e>
                        <m:r>
                          <a:rPr lang="en-US" sz="1800" b="0" i="1" smtClean="0">
                            <a:solidFill>
                              <a:srgbClr val="00B050"/>
                            </a:solidFill>
                            <a:latin typeface="Cambria Math" panose="02040503050406030204" pitchFamily="18" charset="0"/>
                            <a:sym typeface="Wingdings" panose="05000000000000000000" pitchFamily="2" charset="2"/>
                          </a:rPr>
                          <m:t>𝑥</m:t>
                        </m:r>
                      </m:e>
                    </m:d>
                  </m:oMath>
                </a14:m>
                <a:r>
                  <a:rPr lang="en-US" sz="1800" b="1">
                    <a:solidFill>
                      <a:srgbClr val="00B050"/>
                    </a:solidFill>
                  </a:rPr>
                  <a:t>!</a:t>
                </a:r>
                <a:endParaRPr lang="en-US" sz="1800" b="1"/>
              </a:p>
            </p:txBody>
          </p:sp>
        </mc:Choice>
        <mc:Fallback xmlns="">
          <p:sp>
            <p:nvSpPr>
              <p:cNvPr id="23" name="TextBox 22">
                <a:extLst>
                  <a:ext uri="{FF2B5EF4-FFF2-40B4-BE49-F238E27FC236}">
                    <a16:creationId xmlns:a16="http://schemas.microsoft.com/office/drawing/2014/main" id="{0AD01989-AF64-DB08-42F2-02EE4725A0DA}"/>
                  </a:ext>
                </a:extLst>
              </p:cNvPr>
              <p:cNvSpPr txBox="1">
                <a:spLocks noRot="1" noChangeAspect="1" noMove="1" noResize="1" noEditPoints="1" noAdjustHandles="1" noChangeArrowheads="1" noChangeShapeType="1" noTextEdit="1"/>
              </p:cNvSpPr>
              <p:nvPr/>
            </p:nvSpPr>
            <p:spPr>
              <a:xfrm>
                <a:off x="144852" y="5294821"/>
                <a:ext cx="12041109" cy="646331"/>
              </a:xfrm>
              <a:prstGeom prst="rect">
                <a:avLst/>
              </a:prstGeom>
              <a:blipFill>
                <a:blip r:embed="rId4"/>
                <a:stretch>
                  <a:fillRect l="-456"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105241889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BA1B8CE5-DC57-44B0-884E-6BE55B53D99E}" vid="{B33B9DBA-5F86-4D89-9C1A-08F3F9FE79DB}"/>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875F9E6D003143B182482F23E36678" ma:contentTypeVersion="4" ma:contentTypeDescription="Create a new document." ma:contentTypeScope="" ma:versionID="3a645512f9b80c895615383c71616a94">
  <xsd:schema xmlns:xsd="http://www.w3.org/2001/XMLSchema" xmlns:xs="http://www.w3.org/2001/XMLSchema" xmlns:p="http://schemas.microsoft.com/office/2006/metadata/properties" xmlns:ns2="9e4b9731-3359-42ad-8f9a-a8f3ecefd72e" targetNamespace="http://schemas.microsoft.com/office/2006/metadata/properties" ma:root="true" ma:fieldsID="3bfbc63d9087464e2518d7b9ef16fbb3" ns2:_="">
    <xsd:import namespace="9e4b9731-3359-42ad-8f9a-a8f3ecefd72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4b9731-3359-42ad-8f9a-a8f3ecefd7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FB6EF2-1AA5-42C7-9CB9-8F348BE61EEA}">
  <ds:schemaRefs>
    <ds:schemaRef ds:uri="http://schemas.microsoft.com/sharepoint/v3/contenttype/forms"/>
  </ds:schemaRefs>
</ds:datastoreItem>
</file>

<file path=customXml/itemProps2.xml><?xml version="1.0" encoding="utf-8"?>
<ds:datastoreItem xmlns:ds="http://schemas.openxmlformats.org/officeDocument/2006/customXml" ds:itemID="{90A01E97-C63D-4F8C-850D-975950CCC444}">
  <ds:schemaRefs>
    <ds:schemaRef ds:uri="9e4b9731-3359-42ad-8f9a-a8f3ecefd7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051EFAC7-C504-4969-BE3A-7EBC982A31FE}">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Assertion-Evidence_UIUC_CEE_Theme_2021</Template>
  <Application>Microsoft Office PowerPoint</Application>
  <PresentationFormat>Widescreen</PresentationFormat>
  <Slides>28</Slides>
  <Notes>27</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Lin</dc:creator>
  <cp:revision>4</cp:revision>
  <cp:lastPrinted>2021-08-06T18:06:22Z</cp:lastPrinted>
  <dcterms:created xsi:type="dcterms:W3CDTF">2023-02-27T03:35:03Z</dcterms:created>
  <dcterms:modified xsi:type="dcterms:W3CDTF">2024-12-10T17:27:38Z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0x010100AF875F9E6D003143B182482F23E36678</vt:lpwstr>
  </property>
</Properties>
</file>